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0" r:id="rId2"/>
  </p:sldMasterIdLst>
  <p:notesMasterIdLst>
    <p:notesMasterId r:id="rId12"/>
  </p:notesMasterIdLst>
  <p:sldIdLst>
    <p:sldId id="288" r:id="rId3"/>
    <p:sldId id="293" r:id="rId4"/>
    <p:sldId id="290" r:id="rId5"/>
    <p:sldId id="287" r:id="rId6"/>
    <p:sldId id="275" r:id="rId7"/>
    <p:sldId id="258" r:id="rId8"/>
    <p:sldId id="277" r:id="rId9"/>
    <p:sldId id="291" r:id="rId10"/>
    <p:sldId id="296"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Helvetica Neue"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8594" autoAdjust="0"/>
  </p:normalViewPr>
  <p:slideViewPr>
    <p:cSldViewPr snapToGrid="0">
      <p:cViewPr varScale="1">
        <p:scale>
          <a:sx n="38" d="100"/>
          <a:sy n="38" d="100"/>
        </p:scale>
        <p:origin x="1764" y="5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ndbook.spherestandards.org/fr/cpms/#ch0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3</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9</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Les SMPE 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a:p>
            <a:pPr marL="0" lvl="0" indent="0" algn="l" rtl="0">
              <a:spcBef>
                <a:spcPts val="0"/>
              </a:spcBef>
              <a:spcAft>
                <a:spcPts val="0"/>
              </a:spcAft>
              <a:buNone/>
            </a:pPr>
            <a:r>
              <a:rPr lang="fr-FR" dirty="0"/>
              <a:t>Cette présentation se concentre sur le Pilier 1 : Standards pour assurer une réponse de qualité </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fr-FR" sz="1800" i="1" dirty="0">
                <a:effectLst/>
                <a:latin typeface="Calibri" panose="020F0502020204030204" pitchFamily="34" charset="0"/>
                <a:ea typeface="Calibri" panose="020F0502020204030204" pitchFamily="34" charset="0"/>
                <a:cs typeface="Arial" panose="020B0604020202020204" pitchFamily="34" charset="0"/>
              </a:rPr>
              <a:t>ANIMATEURS : Vous aurez affaire à des groupes dont le niveau de maîtrise du sujet sera différent ; veuillez préparer vos commentaires en conséquence.</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1800" dirty="0">
                <a:effectLst/>
                <a:latin typeface="Calibri Light" panose="020F0302020204030204" pitchFamily="34" charset="0"/>
                <a:ea typeface="Times New Roman" panose="02020603050405020304" pitchFamily="18"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Arial" panose="020B0604020202020204" pitchFamily="34" charset="0"/>
              </a:rPr>
              <a:t>Le pilier 3 des SMPE est axé sur les Standards qui visent à renforcer des stratégies, approches et interventions adaptées pour prévenir les risques liés à la protection de l’enfance présentés dans le </a:t>
            </a:r>
            <a:r>
              <a:rPr lang="fr-FR" sz="18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pilier 2</a:t>
            </a:r>
            <a:r>
              <a:rPr lang="fr-FR" sz="1800" dirty="0">
                <a:effectLst/>
                <a:latin typeface="Calibri" panose="020F0502020204030204" pitchFamily="34" charset="0"/>
                <a:ea typeface="Calibri" panose="020F0502020204030204" pitchFamily="34" charset="0"/>
                <a:cs typeface="Arial" panose="020B0604020202020204" pitchFamily="34" charset="0"/>
              </a:rPr>
              <a:t> et, le cas échéant, intervenir. Sa structure repose sur le modèle </a:t>
            </a:r>
            <a:r>
              <a:rPr lang="fr-FR" sz="1800" dirty="0" err="1">
                <a:effectLst/>
                <a:latin typeface="Calibri" panose="020F0502020204030204" pitchFamily="34" charset="0"/>
                <a:ea typeface="Calibri" panose="020F0502020204030204" pitchFamily="34" charset="0"/>
                <a:cs typeface="Arial" panose="020B0604020202020204" pitchFamily="34" charset="0"/>
              </a:rPr>
              <a:t>socioécologique</a:t>
            </a:r>
            <a:r>
              <a:rPr lang="fr-FR" sz="18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fr-FR" sz="2800" i="1" dirty="0"/>
              <a:t>Pour cette raison, il est important d'étudier le Standard 14 en profondeur avant de regarder les autres. Aussi, selon le public cible, on peut vouloir passer plus de temps sur le modèle socio-écologique pour s'assurer que tout le monde en comprend l'importance. Si vous avez suffisamment de temps, utilisez le jeu de diapositives 14 pour compléter les explications données dans ce jeu de diapositives. </a:t>
            </a:r>
            <a:endParaRPr lang="fr-FR" sz="1800" i="1" dirty="0">
              <a:effectLst/>
              <a:latin typeface="Calibri" panose="020F0502020204030204" pitchFamily="34" charset="0"/>
              <a:cs typeface="Arial" panose="020B0604020202020204" pitchFamily="34"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Arial" panose="020B0604020202020204" pitchFamily="34" charset="0"/>
              </a:rPr>
              <a:t>Le modèle </a:t>
            </a:r>
            <a:r>
              <a:rPr lang="fr-FR" sz="1800" dirty="0" err="1">
                <a:effectLst/>
                <a:latin typeface="Calibri" panose="020F0502020204030204" pitchFamily="34" charset="0"/>
                <a:ea typeface="Calibri" panose="020F0502020204030204" pitchFamily="34" charset="0"/>
                <a:cs typeface="Arial" panose="020B0604020202020204" pitchFamily="34" charset="0"/>
              </a:rPr>
              <a:t>socioécologique</a:t>
            </a:r>
            <a:r>
              <a:rPr lang="fr-FR" sz="1800" dirty="0">
                <a:effectLst/>
                <a:latin typeface="Calibri" panose="020F0502020204030204" pitchFamily="34" charset="0"/>
                <a:ea typeface="Calibri" panose="020F0502020204030204" pitchFamily="34" charset="0"/>
                <a:cs typeface="Arial" panose="020B0604020202020204" pitchFamily="34" charset="0"/>
              </a:rPr>
              <a:t> définit un cadre concret en faveur d’une réflexion systémique sur les programmes de protection de l’enfance. Il s’intéresse à une situation dans son ensemble afin de : a) repérer tous les différents éléments et facteurs en jeu et b) comprendre comment ils sont reliés et interagissent les uns avec les autres. Plutôt que d’examiner un seul problème en matière de protection ou un service spécifique en soi, la pensée systémique considère l’ensemble des problèmes auxquels l’enfant est confronté, leurs causes profondes et les solutions disponibles à tous les niveaux. Elle favorise une programmation flexible qui intègre les nouveaux apprentissages et s’adapte en conséquence tout au long de la mise en œuvre.</a:t>
            </a:r>
          </a:p>
          <a:p>
            <a:pPr>
              <a:lnSpc>
                <a:spcPct val="107000"/>
              </a:lnSpc>
              <a:spcAft>
                <a:spcPts val="800"/>
              </a:spcAft>
            </a:pPr>
            <a:r>
              <a:rPr lang="fr-FR" sz="1800" dirty="0">
                <a:effectLst/>
                <a:latin typeface="Calibri Light" panose="020F0302020204030204" pitchFamily="34" charset="0"/>
                <a:ea typeface="Times New Roman" panose="02020603050405020304" pitchFamily="18"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Arial" panose="020B0604020202020204" pitchFamily="34" charset="0"/>
              </a:rPr>
              <a:t>Dans les situations de crise humanitaire, il est particulièrement important de renforcer aussi bien les éléments formels que les éléments informels du système de protection de l’enfance. Les Standards 15, 16 et 17 sont axés sur les enfants, les familles et les communautés, et offrent des actions et indicateurs essentiels pour renforcer les éléments </a:t>
            </a:r>
            <a:r>
              <a:rPr lang="fr-FR" sz="1800" b="1" dirty="0">
                <a:effectLst/>
                <a:latin typeface="Calibri" panose="020F0502020204030204" pitchFamily="34" charset="0"/>
                <a:ea typeface="Calibri" panose="020F0502020204030204" pitchFamily="34" charset="0"/>
                <a:cs typeface="Arial" panose="020B0604020202020204" pitchFamily="34" charset="0"/>
              </a:rPr>
              <a:t>informels</a:t>
            </a:r>
            <a:r>
              <a:rPr lang="fr-FR" sz="1800" dirty="0">
                <a:effectLst/>
                <a:latin typeface="Calibri" panose="020F0502020204030204" pitchFamily="34" charset="0"/>
                <a:ea typeface="Calibri" panose="020F0502020204030204" pitchFamily="34" charset="0"/>
                <a:cs typeface="Arial" panose="020B0604020202020204" pitchFamily="34" charset="0"/>
              </a:rPr>
              <a:t> des systèmes de protection de l’enfance. Les Standards 18, 19 et 20 sont davantage axés sur les éléments </a:t>
            </a:r>
            <a:r>
              <a:rPr lang="fr-FR" sz="1800" b="1" dirty="0">
                <a:effectLst/>
                <a:latin typeface="Calibri" panose="020F0502020204030204" pitchFamily="34" charset="0"/>
                <a:ea typeface="Calibri" panose="020F0502020204030204" pitchFamily="34" charset="0"/>
                <a:cs typeface="Arial" panose="020B0604020202020204" pitchFamily="34" charset="0"/>
              </a:rPr>
              <a:t>formels</a:t>
            </a:r>
            <a:r>
              <a:rPr lang="fr-FR" sz="1800" dirty="0">
                <a:effectLst/>
                <a:latin typeface="Calibri" panose="020F0502020204030204" pitchFamily="34" charset="0"/>
                <a:ea typeface="Calibri" panose="020F0502020204030204" pitchFamily="34" charset="0"/>
                <a:cs typeface="Arial" panose="020B0604020202020204" pitchFamily="34" charset="0"/>
              </a:rPr>
              <a:t> des systèmes de protection de l’enfance et comprennent des stratégies de prévention et d’intervention essentielles pour renforcer les systèmes de justice et de protection sociale.</a:t>
            </a:r>
          </a:p>
          <a:p>
            <a:pPr>
              <a:lnSpc>
                <a:spcPct val="107000"/>
              </a:lnSpc>
              <a:spcAft>
                <a:spcPts val="800"/>
              </a:spcAft>
            </a:pPr>
            <a:r>
              <a:rPr lang="fr-FR" sz="1800" dirty="0">
                <a:effectLst/>
                <a:latin typeface="Calibri Light" panose="020F0302020204030204" pitchFamily="34" charset="0"/>
                <a:ea typeface="Times New Roman" panose="02020603050405020304" pitchFamily="18"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Arial" panose="020B0604020202020204" pitchFamily="34" charset="0"/>
              </a:rPr>
              <a:t>Le modèle </a:t>
            </a:r>
            <a:r>
              <a:rPr lang="fr-FR" sz="1800" dirty="0" err="1">
                <a:effectLst/>
                <a:latin typeface="Calibri" panose="020F0502020204030204" pitchFamily="34" charset="0"/>
                <a:ea typeface="Calibri" panose="020F0502020204030204" pitchFamily="34" charset="0"/>
                <a:cs typeface="Arial" panose="020B0604020202020204" pitchFamily="34" charset="0"/>
              </a:rPr>
              <a:t>socioécologique</a:t>
            </a:r>
            <a:r>
              <a:rPr lang="fr-FR" sz="1800" dirty="0">
                <a:effectLst/>
                <a:latin typeface="Calibri" panose="020F0502020204030204" pitchFamily="34" charset="0"/>
                <a:ea typeface="Calibri" panose="020F0502020204030204" pitchFamily="34" charset="0"/>
                <a:cs typeface="Arial" panose="020B0604020202020204" pitchFamily="34" charset="0"/>
              </a:rPr>
              <a:t> et la pensée systémique de la protection de l’enfance constituent des cadres complémentaires qui visent un même objectif : une approche holistique et intégrée de la protection de l’enfance. </a:t>
            </a:r>
          </a:p>
          <a:p>
            <a:pPr>
              <a:lnSpc>
                <a:spcPct val="107000"/>
              </a:lnSpc>
              <a:spcAft>
                <a:spcPts val="800"/>
              </a:spcAft>
            </a:pPr>
            <a:r>
              <a:rPr lang="fr-FR" sz="1800" dirty="0">
                <a:effectLst/>
                <a:latin typeface="Calibri Light" panose="020F0302020204030204" pitchFamily="34" charset="0"/>
                <a:ea typeface="Times New Roman" panose="02020603050405020304" pitchFamily="18"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Arial" panose="020B0604020202020204" pitchFamily="34" charset="0"/>
              </a:rPr>
              <a:t>Le pilier 3 est également lié au kit INSPIRE, le cas échéant, et s’appuie sur ses stratégies fondées sur des données probantes pour prévenir la violence envers les enfants, d’où l’ICÔNE dans l’angle. Le kit INSPIRE a un objectif similaire : des stratégies fondées sur des données probantes pour prévenir la violence envers les enfants. Vous trouverez plus d’informations sur les stratégies INSPIRE à l’adresse suivante : http://inspire-strategies.org/.</a:t>
            </a:r>
          </a:p>
          <a:p>
            <a:pPr marL="0" marR="0" lvl="0" indent="0" algn="l" rtl="0">
              <a:lnSpc>
                <a:spcPct val="100000"/>
              </a:lnSpc>
              <a:spcBef>
                <a:spcPts val="0"/>
              </a:spcBef>
              <a:spcAft>
                <a:spcPts val="0"/>
              </a:spcAft>
              <a:buClr>
                <a:schemeClr val="dk1"/>
              </a:buClr>
              <a:buSzPts val="1200"/>
              <a:buFont typeface="Calibri"/>
              <a:buNone/>
            </a:pPr>
            <a:endParaRPr lang="es-E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s-ES"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400" name="Google Shape;40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a:t>
            </a:r>
            <a:r>
              <a:rPr lang="fr-FR" sz="1200" i="1" dirty="0">
                <a:effectLst/>
                <a:latin typeface="Calibri" panose="020F0502020204030204" pitchFamily="34" charset="0"/>
                <a:ea typeface="Calibri" panose="020F0502020204030204" pitchFamily="34" charset="0"/>
                <a:cs typeface="Arial" panose="020B0604020202020204" pitchFamily="34" charset="0"/>
              </a:rPr>
              <a:t>Selon le groupe que vous encadrez, les domaines d’intérêt des personnes qui le constituent, les programmes que vous privilégiez, le contexte ou le temps dont vous disposez, vous pouvez sélectionner un ou deux Standards clés pour chaque pilier.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i="1" dirty="0"/>
              <a:t>Cela peut être très familier pour votre public ou quelque chose d'assez nouveau, veillez à préparer vos commentaires en conséquence</a:t>
            </a:r>
            <a:r>
              <a:rPr lang="en-US" i="1" dirty="0"/>
              <a:t>]</a:t>
            </a:r>
            <a:endParaRPr lang="en-US" dirty="0"/>
          </a:p>
          <a:p>
            <a:pPr marL="0" lvl="0" indent="0" algn="l" rtl="0">
              <a:spcBef>
                <a:spcPts val="0"/>
              </a:spcBef>
              <a:spcAft>
                <a:spcPts val="0"/>
              </a:spcAft>
              <a:buNone/>
            </a:pPr>
            <a:endParaRPr lang="fr-FR" dirty="0"/>
          </a:p>
          <a:p>
            <a:pPr algn="l"/>
            <a:r>
              <a:rPr lang="fr-FR" sz="1200" b="1" i="0" u="none" strike="noStrike" baseline="0" dirty="0">
                <a:latin typeface="HelveticaNeue-Medium-Identity-H"/>
              </a:rPr>
              <a:t>Standard 14: </a:t>
            </a:r>
            <a:r>
              <a:rPr lang="fr-FR" sz="1200" b="1" i="0" u="none" strike="noStrike" baseline="0" dirty="0">
                <a:latin typeface="HelveticaNeue-Light-Identity-H"/>
              </a:rPr>
              <a:t>Application d’une approche socio-écologique aux programmes de protection de l’enfance</a:t>
            </a:r>
            <a:endParaRPr lang="fr-FR" b="1" i="1" dirty="0"/>
          </a:p>
          <a:p>
            <a:pPr marL="285750" indent="-285750" algn="l">
              <a:buFont typeface="Arial" panose="020B0604020202020204" pitchFamily="34" charset="0"/>
              <a:buChar char="•"/>
            </a:pPr>
            <a:r>
              <a:rPr lang="fr-FR" sz="1200" b="0" i="0" u="none" strike="noStrike" baseline="0" dirty="0">
                <a:latin typeface="HelveticaNeue-Light-Identity-H"/>
              </a:rPr>
              <a:t>Il favorise un programme souple qui intègre les nouveaux apprentissages et s’adapte en conséquence tout au long de la mise en </a:t>
            </a:r>
            <a:r>
              <a:rPr lang="fr-FR" sz="1200" b="0" i="0" u="none" strike="noStrike" baseline="0" dirty="0" err="1">
                <a:latin typeface="HelveticaNeue-Light-Identity-H"/>
              </a:rPr>
              <a:t>oeuvre</a:t>
            </a:r>
            <a:r>
              <a:rPr lang="fr-FR" sz="1200" b="0" i="0" u="none" strike="noStrike" baseline="0" dirty="0">
                <a:latin typeface="HelveticaNeue-Light-Identity-H"/>
              </a:rPr>
              <a:t>. Son objectif est d’intégrer des approches qui fonctionnent en partenariat avec les enfants, les familles, les communautés et les sociétés, ainsi qu’avec les normes socio-culturelles.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200" b="0" i="0" u="none" strike="noStrike" baseline="0" dirty="0">
                <a:latin typeface="HelveticaNeue-Light-Identity-H"/>
              </a:rPr>
              <a:t>Le modèle socio-écologique fournit un cadre concret qui promeut une pensée systémique pour les programmes de protection de l’enfance. Le modèle socio-écologique examine l’ensemble d’une situation pour (a) identifier tous les différents éléments et facteurs et (b) comprendre comment ils sont liés et interagissent les uns avec les autres.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200" b="0" i="0" u="none" strike="noStrike" baseline="0" dirty="0">
                <a:latin typeface="HelveticaNeue-Light-Identity-H"/>
              </a:rPr>
              <a:t>La pensée systémique considère l’ensemble des problèmes auxquels l’enfant est confronté, leurs causes profondes et les solutions disponibles à tous les niveaux (Plutôt que d’examiner une seule question de protection ou un seul service en particulier)</a:t>
            </a:r>
            <a:endParaRPr lang="fr-FR" sz="1000" b="0" i="0" u="none" strike="noStrike" baseline="0" dirty="0">
              <a:latin typeface="HelveticaNeue-Light-Identity-H"/>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200" b="0" i="0" u="none" strike="noStrike" baseline="0" dirty="0">
                <a:latin typeface="HelveticaNeue-Light-Identity-H"/>
              </a:rPr>
              <a:t>Le modèle socio-écologique et la réflexion sur les systèmes de protection de l’enfance sont des cadres complémentaires qui visent le même objectif: une approche holistique et intégrée de la protection des enfants.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fr-FR" sz="1200" b="0" i="0" u="none" strike="noStrike" baseline="0" dirty="0">
              <a:latin typeface="HelveticaNeue-Light-Identity-H"/>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dirty="0"/>
              <a:t>Il est important de noter que les systèmes de PE diffèrent selon le contexte et changent, s'adaptent, évoluent dans le temps : une </a:t>
            </a:r>
            <a:r>
              <a:rPr lang="fr-FR" b="1" dirty="0"/>
              <a:t>analyse</a:t>
            </a:r>
            <a:r>
              <a:rPr lang="fr-FR" dirty="0"/>
              <a:t> complète des risques et des facteurs de protection de PE est nécessaire, ainsi qu'une </a:t>
            </a:r>
            <a:r>
              <a:rPr lang="fr-FR" b="1" dirty="0"/>
              <a:t>cartographie régulière </a:t>
            </a:r>
            <a:r>
              <a:rPr lang="fr-FR" dirty="0"/>
              <a:t>des éléments formels et informels de le système, pour </a:t>
            </a:r>
            <a:r>
              <a:rPr lang="fr-FR" b="1" dirty="0"/>
              <a:t>développer un plan </a:t>
            </a:r>
            <a:r>
              <a:rPr lang="fr-FR" dirty="0"/>
              <a:t>pour renforcer, faire évoluer, adapter le système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dirty="0"/>
              <a:t>* Liens vers TOUTES les stratégies INSPIRE et l'approche générale de renforcement des systèmes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dirty="0"/>
              <a:t>* Icônes : accent mis davantage sur la </a:t>
            </a:r>
            <a:r>
              <a:rPr lang="fr-FR" b="1" dirty="0"/>
              <a:t>prévention</a:t>
            </a:r>
            <a:r>
              <a:rPr lang="fr-FR" dirty="0"/>
              <a:t> des risques liés à la protection de l'enfant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b="1" dirty="0"/>
              <a:t>Remarque : Il est important d'approfondir sur le Standard 14 avant de regarder les autres, car il conditionne la façon dont nous lisons les standards, et la façon dont nous concevons, pensons et planifions toutes les interventions. </a:t>
            </a:r>
            <a:endParaRPr lang="fr-FR" sz="1000" b="1" i="0" u="none" strike="noStrike" baseline="0" dirty="0">
              <a:latin typeface="HelveticaNeue-Light-Identity-H"/>
            </a:endParaRPr>
          </a:p>
          <a:p>
            <a:pPr marL="0" lvl="0" indent="0" algn="l" rtl="0">
              <a:spcBef>
                <a:spcPts val="0"/>
              </a:spcBef>
              <a:spcAft>
                <a:spcPts val="0"/>
              </a:spcAft>
              <a:buNone/>
            </a:pPr>
            <a:endParaRPr lang="fr-FR"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sz="1000" b="1" i="0" u="none" strike="noStrike" baseline="0" dirty="0">
                <a:latin typeface="HelveticaNeue-Medium-Identity-H"/>
              </a:rPr>
              <a:t>Standard 15: </a:t>
            </a:r>
            <a:r>
              <a:rPr lang="fr-FR" sz="1000" b="1" i="0" u="none" strike="noStrike" baseline="0" dirty="0">
                <a:latin typeface="HelveticaNeue-Light-Identity-H"/>
              </a:rPr>
              <a:t>Activités de groupe pour le bien-être des enfants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sz="1200" dirty="0"/>
              <a:t>Ce standard promeut (1) la protection, (2) le bien-être et (3) l'apprentissage </a:t>
            </a:r>
          </a:p>
          <a:p>
            <a:pPr marL="285750" indent="-285750" algn="l">
              <a:buFont typeface="Arial" panose="020B0604020202020204" pitchFamily="34" charset="0"/>
              <a:buChar char="•"/>
            </a:pPr>
            <a:r>
              <a:rPr lang="fr-FR" sz="1000" b="0" i="0" u="none" strike="noStrike" baseline="0" dirty="0">
                <a:solidFill>
                  <a:srgbClr val="FFFFFF"/>
                </a:solidFill>
                <a:latin typeface="HelveticaNeue-Roman-Identity-H"/>
              </a:rPr>
              <a:t>Veiller à une mise en œuvre selon des approches sûres, inclusives, adaptées au contexte et à l’âge des enfants, </a:t>
            </a:r>
            <a:r>
              <a:rPr lang="fr-FR" sz="1200" dirty="0"/>
              <a:t>pour avoir un impact positif sur leur bien-être, améliorer leur résilience et réduire le stress. </a:t>
            </a:r>
          </a:p>
          <a:p>
            <a:pPr marL="285750" indent="-285750" algn="l">
              <a:buFont typeface="Arial" panose="020B0604020202020204" pitchFamily="34" charset="0"/>
              <a:buChar char="•"/>
            </a:pPr>
            <a:r>
              <a:rPr lang="fr-FR" sz="1200" dirty="0"/>
              <a:t>Il est également important de souligner l'importance d’établir des objectifs mesurables réalistes pour ces types d'activités. Il existe différents types de capacités de résilience (faire face / adaptation et transformation). Selon le contexte, l'âge des enfants, il est important de clarifier quel type de résilience est soutenu, de fixer des objectifs réalistes et de s'assurer que l’organisation et le type d'activités favorisent le niveau spécifique de résilience nécessaire dans un contexte spécifique. </a:t>
            </a:r>
          </a:p>
          <a:p>
            <a:pPr marL="285750" indent="-285750" algn="l">
              <a:buFont typeface="Arial" panose="020B0604020202020204" pitchFamily="34" charset="0"/>
              <a:buChar char="•"/>
            </a:pPr>
            <a:endParaRPr lang="fr-FR" sz="1200" dirty="0"/>
          </a:p>
          <a:p>
            <a:pPr marL="0" indent="0" algn="l">
              <a:buFont typeface="Arial" panose="020B0604020202020204" pitchFamily="34" charset="0"/>
              <a:buNone/>
            </a:pPr>
            <a:r>
              <a:rPr lang="fr-FR" sz="1200" dirty="0"/>
              <a:t>Icônes : alignées sur les stratégies INSPIRE sur l’</a:t>
            </a:r>
            <a:r>
              <a:rPr lang="fr-FR" sz="1200" b="1" dirty="0"/>
              <a:t>E</a:t>
            </a:r>
            <a:r>
              <a:rPr lang="fr-FR" sz="1200" dirty="0"/>
              <a:t>ducation et les compétences de vie + </a:t>
            </a:r>
            <a:r>
              <a:rPr lang="fr-FR" sz="1200" b="1" dirty="0"/>
              <a:t>S</a:t>
            </a:r>
            <a:r>
              <a:rPr lang="fr-FR" sz="1200" dirty="0"/>
              <a:t>écurité dans l'environnement </a:t>
            </a:r>
          </a:p>
          <a:p>
            <a:pPr marL="457200" indent="-457200" algn="l">
              <a:buFont typeface="Arial" panose="020B0604020202020204" pitchFamily="34" charset="0"/>
              <a:buChar char="•"/>
            </a:pPr>
            <a:endParaRPr lang="fr-FR" sz="1200" dirty="0"/>
          </a:p>
          <a:p>
            <a:pPr marL="0" indent="0" algn="l">
              <a:buFont typeface="Arial" panose="020B0604020202020204" pitchFamily="34" charset="0"/>
              <a:buNone/>
            </a:pPr>
            <a:r>
              <a:rPr lang="fr-FR" sz="1200" dirty="0"/>
              <a:t>Ce standard remplace le précédent standard sur les espaces amis des enfants : nous avions un sentiment de dépendance excessive à l'égard de ce type d'intervention et, à le remplacer, nous avons regroupés son contenu sous « Activités de groupe pour le bien-être de l'enfant », qui explore également la mobilité des programmes, des liens avec la formation professionnelle et d'autres opportunités régulières et cohérentes pour améliorer la protection de l'enfance. </a:t>
            </a:r>
            <a:endParaRPr lang="fr-FR" sz="1000" b="1" i="0" u="none" strike="noStrike" baseline="0" dirty="0">
              <a:latin typeface="HelveticaNeue-Light-Identity-H"/>
            </a:endParaRPr>
          </a:p>
          <a:p>
            <a:pPr marL="0" lvl="0" indent="0" algn="l" rtl="0">
              <a:spcBef>
                <a:spcPts val="0"/>
              </a:spcBef>
              <a:spcAft>
                <a:spcPts val="0"/>
              </a:spcAft>
              <a:buNone/>
            </a:pPr>
            <a:endParaRPr dirty="0"/>
          </a:p>
        </p:txBody>
      </p:sp>
      <p:sp>
        <p:nvSpPr>
          <p:cNvPr id="396" name="Google Shape;39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a:t>
            </a:r>
            <a:r>
              <a:rPr lang="fr-FR" sz="1200" i="1" dirty="0">
                <a:effectLst/>
                <a:latin typeface="Calibri" panose="020F0502020204030204" pitchFamily="34" charset="0"/>
                <a:ea typeface="Calibri" panose="020F0502020204030204" pitchFamily="34" charset="0"/>
                <a:cs typeface="Arial" panose="020B0604020202020204" pitchFamily="34" charset="0"/>
              </a:rPr>
              <a:t>Selon le groupe que vous encadrez, les domaines d’intérêt des personnes qui le constituent, les programmes que vous privilégiez, le contexte ou le temps dont vous disposez, vous pouvez sélectionner un ou deux Standards clés pour chaque pilier.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i="1" dirty="0"/>
              <a:t>Cela peut être très familier pour votre public ou quelque chose d'assez nouveau, veillez à préparer vos commentaires en conséquence</a:t>
            </a:r>
            <a:r>
              <a:rPr lang="en-US" i="1" dirty="0"/>
              <a:t>]</a:t>
            </a:r>
            <a:endParaRPr lang="en-US" dirty="0"/>
          </a:p>
          <a:p>
            <a:endParaRPr lang="en-GB" b="1" dirty="0"/>
          </a:p>
          <a:p>
            <a:pPr algn="l"/>
            <a:r>
              <a:rPr lang="fr-FR" sz="1000" b="1" i="0" u="none" strike="noStrike" baseline="0" dirty="0">
                <a:latin typeface="HelveticaNeue-Medium-Identity-H"/>
              </a:rPr>
              <a:t>Standard 16: </a:t>
            </a:r>
            <a:r>
              <a:rPr lang="fr-FR" sz="1000" b="1" i="0" u="none" strike="noStrike" baseline="0" dirty="0">
                <a:latin typeface="HelveticaNeue-Light-Identity-H"/>
              </a:rPr>
              <a:t>Renforcer les milieux familiaux et de prise en charge des </a:t>
            </a:r>
            <a:r>
              <a:rPr lang="es-ES" sz="1000" b="1" i="0" u="none" strike="noStrike" baseline="0" dirty="0" err="1">
                <a:latin typeface="HelveticaNeue-Light-Identity-H"/>
              </a:rPr>
              <a:t>Enfants</a:t>
            </a:r>
            <a:endParaRPr lang="es-ES" sz="1000" b="1" i="0" u="none" strike="noStrike" baseline="0" dirty="0">
              <a:latin typeface="HelveticaNeue-Light-Identity-H"/>
            </a:endParaRPr>
          </a:p>
          <a:p>
            <a:pPr algn="l">
              <a:buFont typeface="Arial" panose="020B0604020202020204" pitchFamily="34" charset="0"/>
              <a:buChar char="•"/>
            </a:pPr>
            <a:r>
              <a:rPr lang="fr-FR" sz="1200" dirty="0"/>
              <a:t>L'ensemble du standard consiste en un travail de prévention et de réponse essentiel, car l'accent est mis sur un soutien holistique aux familles pour améliorer les soins qu'elles prodiguent aux enfants, que ce soit par le biais de programmes de parentalité positive, d'un soutien financier direct ou d'une amélioration de l'accès aux services. </a:t>
            </a:r>
          </a:p>
          <a:p>
            <a:pPr algn="l">
              <a:buFont typeface="Arial" panose="020B0604020202020204" pitchFamily="34" charset="0"/>
              <a:buChar char="•"/>
            </a:pPr>
            <a:r>
              <a:rPr lang="fr-FR" sz="1200" dirty="0"/>
              <a:t>L'objectif est que les personnes en charge d’enfants aient une meilleure compréhension des comportements de soins et de protection, et améliorent leurs capacités à assumer leurs responsabilités envers les enfants afin de produire de meilleures interactions avec eux. </a:t>
            </a:r>
          </a:p>
          <a:p>
            <a:pPr algn="l">
              <a:buFont typeface="Arial" panose="020B0604020202020204" pitchFamily="34" charset="0"/>
              <a:buChar char="•"/>
            </a:pPr>
            <a:r>
              <a:rPr lang="fr-FR" sz="1200" dirty="0"/>
              <a:t>Icônes : Lien avec les stratégies INSPIRE de « </a:t>
            </a:r>
            <a:r>
              <a:rPr lang="es-ES" sz="1000" b="1" i="0" u="none" strike="noStrike" baseline="0" dirty="0" err="1">
                <a:latin typeface="HelveticaNeue-Light-Identity-H"/>
              </a:rPr>
              <a:t>S</a:t>
            </a:r>
            <a:r>
              <a:rPr lang="es-ES" sz="1000" b="0" i="0" u="none" strike="noStrike" baseline="0" dirty="0" err="1">
                <a:latin typeface="HelveticaNeue-Light-Identity-H"/>
              </a:rPr>
              <a:t>outien</a:t>
            </a:r>
            <a:r>
              <a:rPr lang="es-ES" sz="1000" b="0" i="0" u="none" strike="noStrike" baseline="0" dirty="0">
                <a:latin typeface="HelveticaNeue-Light-Identity-H"/>
              </a:rPr>
              <a:t> </a:t>
            </a:r>
            <a:r>
              <a:rPr lang="es-ES" sz="1000" b="0" i="0" u="none" strike="noStrike" baseline="0" dirty="0" err="1">
                <a:latin typeface="HelveticaNeue-Light-Identity-H"/>
              </a:rPr>
              <a:t>aux</a:t>
            </a:r>
            <a:r>
              <a:rPr lang="es-ES" sz="1000" b="0" i="0" u="none" strike="noStrike" baseline="0" dirty="0">
                <a:latin typeface="HelveticaNeue-Light-Identity-H"/>
              </a:rPr>
              <a:t> </a:t>
            </a:r>
            <a:r>
              <a:rPr lang="fr-FR" sz="1000" b="0" i="0" u="none" strike="noStrike" baseline="0" dirty="0">
                <a:latin typeface="HelveticaNeue-Light-Identity-H"/>
              </a:rPr>
              <a:t>parents et aux personnes en charge de l’enfant » et « </a:t>
            </a:r>
            <a:r>
              <a:rPr lang="fr-FR" sz="1000" b="1" i="0" u="none" strike="noStrike" baseline="0" dirty="0">
                <a:latin typeface="HelveticaNeue-Light-Identity-H"/>
              </a:rPr>
              <a:t>R</a:t>
            </a:r>
            <a:r>
              <a:rPr lang="fr-FR" sz="1000" b="0" i="0" u="none" strike="noStrike" baseline="0" dirty="0">
                <a:latin typeface="HelveticaNeue-Light-Identity-H"/>
              </a:rPr>
              <a:t>evenus et renforcement </a:t>
            </a:r>
            <a:r>
              <a:rPr lang="es-ES" sz="1000" b="0" i="0" u="none" strike="noStrike" baseline="0" dirty="0" err="1">
                <a:latin typeface="HelveticaNeue-Light-Identity-H"/>
              </a:rPr>
              <a:t>économique</a:t>
            </a:r>
            <a:r>
              <a:rPr lang="es-ES" sz="1000" b="0" i="0" u="none" strike="noStrike" baseline="0" dirty="0">
                <a:latin typeface="HelveticaNeue-Light-Identity-H"/>
              </a:rPr>
              <a:t> ».</a:t>
            </a:r>
            <a:endParaRPr lang="es-ES" sz="1000" b="1" i="0" u="none" strike="noStrike" baseline="0" dirty="0">
              <a:latin typeface="HelveticaNeue-Light-Identity-H"/>
            </a:endParaRPr>
          </a:p>
          <a:p>
            <a:pPr marL="171450" indent="-171450">
              <a:buFont typeface="Arial" panose="020B0604020202020204" pitchFamily="34" charset="0"/>
              <a:buChar char="•"/>
            </a:pPr>
            <a:endParaRPr lang="en-GB" dirty="0"/>
          </a:p>
          <a:p>
            <a:pPr marL="0" indent="0">
              <a:buFont typeface="Arial" panose="020B0604020202020204" pitchFamily="34" charset="0"/>
              <a:buNone/>
            </a:pPr>
            <a:r>
              <a:rPr lang="fr-FR" sz="1000" b="1" i="0" u="none" strike="noStrike" baseline="0" dirty="0">
                <a:latin typeface="HelveticaNeue-Medium-Identity-H"/>
              </a:rPr>
              <a:t>Standard 17: </a:t>
            </a:r>
            <a:r>
              <a:rPr lang="fr-FR" sz="1000" b="1" i="0" u="none" strike="noStrike" baseline="0" dirty="0">
                <a:latin typeface="HelveticaNeue-Light-Identity-H"/>
              </a:rPr>
              <a:t>Approches au niveau communautaire</a:t>
            </a:r>
          </a:p>
          <a:p>
            <a:pPr marL="171450" indent="-171450">
              <a:buFont typeface="Arial" panose="020B0604020202020204" pitchFamily="34" charset="0"/>
              <a:buChar char="•"/>
            </a:pPr>
            <a:r>
              <a:rPr lang="fr-FR" sz="1200" dirty="0"/>
              <a:t>Les communautés jouent un rôle important dans la prévention et la réponse aux risques auxquels sont confrontés les enfants et les adolescents dans des contextes humanitaires. Les communautés s'organisent de plusieurs manières pour protéger les enfants, y compris les adolescents qui sont à risque, mais leur capacité peut être affaiblie dans les contextes d'urgence, en particulier lors des déplacements. </a:t>
            </a:r>
          </a:p>
          <a:p>
            <a:pPr marL="171450" indent="-171450">
              <a:buFont typeface="Arial" panose="020B0604020202020204" pitchFamily="34" charset="0"/>
              <a:buChar char="•"/>
            </a:pPr>
            <a:r>
              <a:rPr lang="fr-FR" sz="1200" dirty="0"/>
              <a:t>Nous devons éviter le modèle « taille unique » et nous fier plutôt à une analyse approfondie et à une cartographie du contexte. </a:t>
            </a:r>
          </a:p>
          <a:p>
            <a:pPr marL="171450" indent="-171450">
              <a:buFont typeface="Arial" panose="020B0604020202020204" pitchFamily="34" charset="0"/>
              <a:buChar char="•"/>
            </a:pPr>
            <a:r>
              <a:rPr lang="fr-FR" sz="1200" dirty="0"/>
              <a:t>L'objectif est de renforcer et de soutenir les pratiques qui soutiennent la protection des enfants et d’influencer un changement des pratiques qui représentent un risque. </a:t>
            </a:r>
          </a:p>
          <a:p>
            <a:pPr marL="171450" indent="-171450">
              <a:buFont typeface="Arial" panose="020B0604020202020204" pitchFamily="34" charset="0"/>
              <a:buChar char="•"/>
            </a:pPr>
            <a:r>
              <a:rPr lang="fr-FR" sz="1200" dirty="0"/>
              <a:t>Les organismes externes devraient éviter de mettre en place des processus, des concepts, des structures ou des groupes inhabituels qui pourraient affaiblir les ressources existantes et introduire des approches non durables et insensibles à la culture, et devraient plutôt s'appuyer sur les ressources communautaires et l'engagement avec les enfants. Les approches communautaires sont plus efficaces et durables lorsque les communautés les considèrent comme un moyen de s'acquitter de leur responsabilité collective envers les enfants. </a:t>
            </a:r>
          </a:p>
          <a:p>
            <a:pPr marL="171450" indent="-171450">
              <a:buFont typeface="Arial" panose="020B0604020202020204" pitchFamily="34" charset="0"/>
              <a:buChar char="•"/>
            </a:pPr>
            <a:r>
              <a:rPr lang="fr-FR" sz="1200" dirty="0"/>
              <a:t>Le cas échéant, il fait soutenir les liens communautaires avec les systèmes formels de protection de l'enfance et de l'adolescence (police, travailleurs sociaux et de la santé, services de protection de l'enfance, services éducatifs, services de santé sexuelle et reproductive, système de justice pour mineurs, services de justice pour mineurs, services d'éducation, services de santé sexuelle et reproductive , services de santé mentale, etc.)</a:t>
            </a:r>
          </a:p>
          <a:p>
            <a:pPr marL="171450" indent="-171450">
              <a:buFont typeface="Arial" panose="020B0604020202020204" pitchFamily="34" charset="0"/>
              <a:buChar char="•"/>
            </a:pPr>
            <a:r>
              <a:rPr lang="fr-FR" sz="1200" dirty="0"/>
              <a:t>Icônes : S'aligne sur les stratégies INSPIRE : </a:t>
            </a:r>
            <a:r>
              <a:rPr lang="fr-FR" sz="1200" b="1" dirty="0"/>
              <a:t>N</a:t>
            </a:r>
            <a:r>
              <a:rPr lang="fr-FR" sz="1200" dirty="0"/>
              <a:t>ormes et valeurs </a:t>
            </a:r>
            <a:endParaRPr lang="fr-FR" sz="1000" b="1" i="0" u="none" strike="noStrike" baseline="0" dirty="0">
              <a:latin typeface="HelveticaNeue-Light-Identity-H"/>
            </a:endParaRPr>
          </a:p>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F2A52D-D4AB-DB47-89AB-C9EF58134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025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dirty="0"/>
              <a:t>[</a:t>
            </a:r>
            <a:r>
              <a:rPr lang="fr-FR" sz="1200" i="1" dirty="0">
                <a:effectLst/>
                <a:latin typeface="Calibri" panose="020F0502020204030204" pitchFamily="34" charset="0"/>
                <a:ea typeface="Calibri" panose="020F0502020204030204" pitchFamily="34" charset="0"/>
                <a:cs typeface="Arial" panose="020B0604020202020204" pitchFamily="34" charset="0"/>
              </a:rPr>
              <a:t>Selon le groupe que vous encadrez, les domaines d’intérêt des personnes qui le constituent, les programmes que vous privilégiez, le contexte ou le temps dont vous disposez, vous pouvez sélectionner un ou deux Standards clés pour chaque pilier.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i="1" dirty="0"/>
              <a:t>Cela peut être très familier pour votre public ou quelque chose d'assez nouveau, veillez à préparer vos commentaires en conséquence</a:t>
            </a:r>
            <a:r>
              <a:rPr lang="en-US" i="1" dirty="0"/>
              <a:t>]</a:t>
            </a:r>
            <a:endParaRPr lang="en-US" dirty="0"/>
          </a:p>
          <a:p>
            <a:pPr marL="0" marR="0" lvl="0" indent="0" algn="l" rtl="0">
              <a:lnSpc>
                <a:spcPct val="100000"/>
              </a:lnSpc>
              <a:spcBef>
                <a:spcPts val="0"/>
              </a:spcBef>
              <a:spcAft>
                <a:spcPts val="0"/>
              </a:spcAft>
              <a:buClr>
                <a:schemeClr val="dk1"/>
              </a:buClr>
              <a:buSzPts val="1200"/>
              <a:buFont typeface="Calibri"/>
              <a:buNone/>
            </a:pPr>
            <a:endParaRPr lang="fr-FR" b="1"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fr-FR" sz="1000" b="1" i="0" u="none" strike="noStrike" baseline="0" dirty="0">
                <a:latin typeface="HelveticaNeue-Medium-Identity-H"/>
              </a:rPr>
              <a:t>Standard 18: </a:t>
            </a:r>
            <a:r>
              <a:rPr lang="fr-FR" sz="1000" b="1" i="0" u="none" strike="noStrike" baseline="0" dirty="0">
                <a:latin typeface="HelveticaNeue-Light-Identity-H"/>
              </a:rPr>
              <a:t>Gestion de cas</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200" dirty="0"/>
              <a:t>Vise à répondre aux besoins grâce à un processus de gestion de cas (GC) individualisé, soit par le biais d'un soutien direct de personne à personne et/ou via la mise en relation avec les prestataires de services pertinents.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200" dirty="0"/>
              <a:t>Les systèmes de gestion des cas sont une partie essentielle de la réponse de protection de l'enfant et de l'adolescent. La gestion de cas est efficace à trois niveaux du modèle socio-écologique : l’enfant, la famille/personnes en charge et la communauté.</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200" dirty="0"/>
              <a:t>Cependant, avant de commencer les services de GC, la </a:t>
            </a:r>
            <a:r>
              <a:rPr lang="fr-FR" sz="1200" b="1" dirty="0"/>
              <a:t>préparation</a:t>
            </a:r>
            <a:r>
              <a:rPr lang="fr-FR" sz="1200" dirty="0"/>
              <a:t> est un élément important. Avant de se concentrer sur les étapes et les formulaire de GC, il est essentiel de déterminer si la GC est une lacune actuelle et si elle est appropriée au contexte et quelle approche est la plus appropriée ; d’adapter les processus et outils de gestion de cas standardisés au contexte ; de mettre en œuvre un plan de formation par étapes pour le personnel et de les superviser et les former à la gestion des cas afin de promouvoir les compétences et la pratique techniques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200" dirty="0"/>
              <a:t>Icônes : Alignement avec INSPIRE Stratégies : Services d’intervention et de soutien </a:t>
            </a:r>
            <a:endParaRPr lang="fr-FR" sz="1000" b="1" i="0" u="none" strike="noStrike" baseline="0" dirty="0">
              <a:latin typeface="HelveticaNeue-Light-Identity-H"/>
            </a:endParaRPr>
          </a:p>
          <a:p>
            <a:pPr marL="0" marR="0" lvl="0" indent="0" algn="l" rtl="0">
              <a:lnSpc>
                <a:spcPct val="100000"/>
              </a:lnSpc>
              <a:spcBef>
                <a:spcPts val="0"/>
              </a:spcBef>
              <a:spcAft>
                <a:spcPts val="0"/>
              </a:spcAft>
              <a:buClr>
                <a:schemeClr val="dk1"/>
              </a:buClr>
              <a:buSzPts val="1200"/>
              <a:buFont typeface="Calibri"/>
              <a:buNone/>
            </a:pPr>
            <a:endParaRPr lang="es-ES"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fr-FR" sz="1000" b="1" i="0" u="none" strike="noStrike" baseline="0" dirty="0">
                <a:latin typeface="HelveticaNeue-Medium-Identity-H"/>
              </a:rPr>
              <a:t>Standard 19: </a:t>
            </a:r>
            <a:r>
              <a:rPr lang="fr-FR" sz="1000" b="1" i="0" u="none" strike="noStrike" baseline="0" dirty="0">
                <a:latin typeface="HelveticaNeue-Light-Identity-H"/>
              </a:rPr>
              <a:t>Protection de remplacement</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200" dirty="0"/>
              <a:t>Il s’agit de chercher une prise en charge alternative appropriée et protectrice conformément aux droits de l'enfant, à leurs besoins spécifiques, à leurs souhaits et à leurs intérêts supérieurs.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200" dirty="0"/>
              <a:t>La prise en charge sur une base familiale, l'unité familiale et la stabilité des modalités de prise en charge doivent toujours être prioritaires.</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200" dirty="0"/>
              <a:t>La protection de remplacement ne doit être envisagée que lorsque le renforcement et le soutien de la famille ont échoué. La </a:t>
            </a:r>
            <a:r>
              <a:rPr lang="es-ES" sz="1000" b="0" i="0" u="none" strike="noStrike" baseline="0" dirty="0" err="1">
                <a:latin typeface="HelveticaNeue-Light-Identity-H"/>
              </a:rPr>
              <a:t>prise</a:t>
            </a:r>
            <a:r>
              <a:rPr lang="es-ES" sz="1000" b="0" i="0" u="none" strike="noStrike" baseline="0" dirty="0">
                <a:latin typeface="HelveticaNeue-Light-Identity-H"/>
              </a:rPr>
              <a:t> en </a:t>
            </a:r>
            <a:r>
              <a:rPr lang="es-ES" sz="1000" b="0" i="0" u="none" strike="noStrike" baseline="0" dirty="0" err="1">
                <a:latin typeface="HelveticaNeue-Light-Identity-H"/>
              </a:rPr>
              <a:t>charge</a:t>
            </a:r>
            <a:r>
              <a:rPr lang="es-ES" sz="1000" b="0" i="0" u="none" strike="noStrike" baseline="0" dirty="0">
                <a:latin typeface="HelveticaNeue-Light-Identity-H"/>
              </a:rPr>
              <a:t> </a:t>
            </a:r>
            <a:r>
              <a:rPr lang="es-ES" sz="1000" b="0" i="0" u="none" strike="noStrike" baseline="0" dirty="0" err="1">
                <a:latin typeface="HelveticaNeue-Light-Identity-H"/>
              </a:rPr>
              <a:t>résidentielle</a:t>
            </a:r>
            <a:r>
              <a:rPr lang="es-ES" sz="1000" b="0" i="0" u="none" strike="noStrike" baseline="0" dirty="0">
                <a:latin typeface="HelveticaNeue-Light-Identity-H"/>
              </a:rPr>
              <a:t> </a:t>
            </a:r>
            <a:r>
              <a:rPr lang="fr-FR" sz="1200" dirty="0"/>
              <a:t>est l'option de dernier recours.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200" dirty="0"/>
              <a:t>Les normes, pratiques, législations et politiques culturelles locales doivent être prises en compte.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200" dirty="0"/>
              <a:t>Ce standard a des liens très forts avec celui sur les enfants non accompagnés ou séparés ; sur le renforcement des environnements familiaux et des personnes en charge d’enfants ; et celui sur la gestion des cas.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200" dirty="0"/>
              <a:t>Icônes : s'aligne sur les stratégies INSPIRE : les parents et les personnes en charge d’enfants reçoivent un soutien + Services d’intervention et de soutien </a:t>
            </a:r>
            <a:endParaRPr lang="fr-FR" sz="1000" b="1" i="0" u="none" strike="noStrike" baseline="0" dirty="0">
              <a:latin typeface="HelveticaNeue-Light-Identity-H"/>
            </a:endParaRPr>
          </a:p>
          <a:p>
            <a:pPr marL="0" marR="0" lvl="0" indent="0" algn="l" rtl="0">
              <a:lnSpc>
                <a:spcPct val="100000"/>
              </a:lnSpc>
              <a:spcBef>
                <a:spcPts val="0"/>
              </a:spcBef>
              <a:spcAft>
                <a:spcPts val="0"/>
              </a:spcAft>
              <a:buClr>
                <a:schemeClr val="dk1"/>
              </a:buClr>
              <a:buSzPts val="1200"/>
              <a:buFont typeface="Calibri"/>
              <a:buNone/>
            </a:pPr>
            <a:endParaRPr lang="es-ES"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fr-FR" sz="1000" b="1" i="0" u="none" strike="noStrike" baseline="0" dirty="0">
                <a:latin typeface="HelveticaNeue-Medium-Identity-H"/>
              </a:rPr>
              <a:t>Standard 20: </a:t>
            </a:r>
            <a:r>
              <a:rPr lang="fr-FR" sz="1000" b="1" i="0" u="none" strike="noStrike" baseline="0" dirty="0">
                <a:latin typeface="HelveticaNeue-Light-Identity-H"/>
              </a:rPr>
              <a:t>Justice pour enfants</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200" dirty="0"/>
              <a:t>Veiller à ce que tous les enfants et adolescents en contact avec les systèmes de justice formels et informels soient traités de manière amicale et non discriminatoire et reçoivent des services adaptés à leurs besoins et à leur intérêt supérieur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200" dirty="0"/>
              <a:t>Améliorer le contenu et l'application des lois formelles et coutumières en temps de crise.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1000" b="0" i="0" u="none" strike="noStrike" baseline="0" dirty="0">
                <a:latin typeface="HelveticaNeue-Light-Identity-H"/>
              </a:rPr>
              <a:t>En utilisant le cadre socio-écologique, les acteurs de la protection de l’enfance peuvent collaborer avec l’ensemble des acteurs pour (a) évaluer la manière dont les systèmes juridiques et judiciaires assurent la protection ou présentent des risques et (b) mettre au point des interventions pour renforcer la protection et surmonter les risques.</a:t>
            </a:r>
            <a:endParaRPr lang="es-ES" sz="800" b="0" i="0" u="none" strike="noStrike" baseline="0" dirty="0">
              <a:latin typeface="HelveticaNeue-Light-Identity-H"/>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fr-FR" sz="800" dirty="0"/>
              <a:t>Icônes : s'aligne sur les stratégies INSPIRE : Services d’intervention et de soutien + </a:t>
            </a:r>
            <a:r>
              <a:rPr lang="es-ES" sz="1000" b="0" i="0" u="none" strike="noStrike" baseline="0" dirty="0">
                <a:solidFill>
                  <a:srgbClr val="FFFFFF"/>
                </a:solidFill>
                <a:latin typeface="HelveticaNeue-Roman-Identity-H"/>
              </a:rPr>
              <a:t>Mise en </a:t>
            </a:r>
            <a:r>
              <a:rPr lang="es-ES" sz="1000" b="0" i="0" u="none" strike="noStrike" baseline="0" dirty="0" err="1">
                <a:solidFill>
                  <a:srgbClr val="FFFFFF"/>
                </a:solidFill>
                <a:latin typeface="HelveticaNeue-Roman-Identity-H"/>
              </a:rPr>
              <a:t>oeuvre</a:t>
            </a:r>
            <a:r>
              <a:rPr lang="es-ES" sz="1000" b="0" i="0" u="none" strike="noStrike" baseline="0" dirty="0">
                <a:solidFill>
                  <a:srgbClr val="FFFFFF"/>
                </a:solidFill>
                <a:latin typeface="HelveticaNeue-Roman-Identity-H"/>
              </a:rPr>
              <a:t> et </a:t>
            </a:r>
            <a:r>
              <a:rPr lang="es-ES" sz="1000" b="0" i="0" u="none" strike="noStrike" baseline="0" dirty="0" err="1">
                <a:solidFill>
                  <a:srgbClr val="FFFFFF"/>
                </a:solidFill>
                <a:latin typeface="HelveticaNeue-Roman-Identity-H"/>
              </a:rPr>
              <a:t>exécution</a:t>
            </a:r>
            <a:r>
              <a:rPr lang="es-ES" sz="1000" b="0" i="0" u="none" strike="noStrike" baseline="0" dirty="0">
                <a:solidFill>
                  <a:srgbClr val="FFFFFF"/>
                </a:solidFill>
                <a:latin typeface="HelveticaNeue-Roman-Identity-H"/>
              </a:rPr>
              <a:t> des </a:t>
            </a:r>
            <a:r>
              <a:rPr lang="es-ES" sz="1000" b="0" i="0" u="none" strike="noStrike" baseline="0" dirty="0" err="1">
                <a:solidFill>
                  <a:srgbClr val="FFFFFF"/>
                </a:solidFill>
                <a:latin typeface="HelveticaNeue-Roman-Identity-H"/>
              </a:rPr>
              <a:t>lois</a:t>
            </a:r>
            <a:endParaRPr lang="es-ES" sz="800" b="0" i="0" u="none" strike="noStrike" baseline="0" dirty="0">
              <a:latin typeface="HelveticaNeue-Light-Identity-H"/>
            </a:endParaRP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lvl="0" indent="0" algn="l" rtl="0">
              <a:spcBef>
                <a:spcPts val="0"/>
              </a:spcBef>
              <a:spcAft>
                <a:spcPts val="0"/>
              </a:spcAft>
              <a:buNone/>
            </a:pPr>
            <a:br>
              <a:rPr lang="en-US" b="1" dirty="0"/>
            </a:br>
            <a:endParaRPr b="1" dirty="0"/>
          </a:p>
        </p:txBody>
      </p:sp>
      <p:sp>
        <p:nvSpPr>
          <p:cNvPr id="414" name="Google Shape;41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4" name="Google Shape;64;p35"/>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65" name="Google Shape;65;p35"/>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5"/>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285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3413935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2181999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1382336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1460431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4067016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Final">
    <p:spTree>
      <p:nvGrpSpPr>
        <p:cNvPr id="1" name=""/>
        <p:cNvGrpSpPr/>
        <p:nvPr/>
      </p:nvGrpSpPr>
      <p:grpSpPr>
        <a:xfrm>
          <a:off x="0" y="0"/>
          <a:ext cx="0" cy="0"/>
          <a:chOff x="0" y="0"/>
          <a:chExt cx="0" cy="0"/>
        </a:xfrm>
      </p:grpSpPr>
      <p:grpSp>
        <p:nvGrpSpPr>
          <p:cNvPr id="3" name="object 2">
            <a:extLst>
              <a:ext uri="{FF2B5EF4-FFF2-40B4-BE49-F238E27FC236}">
                <a16:creationId xmlns:a16="http://schemas.microsoft.com/office/drawing/2014/main" id="{C18E2AD7-CCF0-D742-A033-B07E0F923063}"/>
              </a:ext>
            </a:extLst>
          </p:cNvPr>
          <p:cNvGrpSpPr/>
          <p:nvPr userDrawn="1"/>
        </p:nvGrpSpPr>
        <p:grpSpPr>
          <a:xfrm>
            <a:off x="0" y="256625"/>
            <a:ext cx="12204065" cy="6600825"/>
            <a:chOff x="0" y="256625"/>
            <a:chExt cx="12204065" cy="6600825"/>
          </a:xfrm>
        </p:grpSpPr>
        <p:pic>
          <p:nvPicPr>
            <p:cNvPr id="4" name="object 3">
              <a:extLst>
                <a:ext uri="{FF2B5EF4-FFF2-40B4-BE49-F238E27FC236}">
                  <a16:creationId xmlns:a16="http://schemas.microsoft.com/office/drawing/2014/main" id="{03AE7F0C-BBFB-024A-8D7A-48221843AB8A}"/>
                </a:ext>
              </a:extLst>
            </p:cNvPr>
            <p:cNvPicPr/>
            <p:nvPr/>
          </p:nvPicPr>
          <p:blipFill>
            <a:blip r:embed="rId2" cstate="print"/>
            <a:stretch>
              <a:fillRect/>
            </a:stretch>
          </p:blipFill>
          <p:spPr>
            <a:xfrm>
              <a:off x="0" y="256625"/>
              <a:ext cx="12203886" cy="6600371"/>
            </a:xfrm>
            <a:prstGeom prst="rect">
              <a:avLst/>
            </a:prstGeom>
          </p:spPr>
        </p:pic>
        <p:sp>
          <p:nvSpPr>
            <p:cNvPr id="5" name="object 4">
              <a:extLst>
                <a:ext uri="{FF2B5EF4-FFF2-40B4-BE49-F238E27FC236}">
                  <a16:creationId xmlns:a16="http://schemas.microsoft.com/office/drawing/2014/main" id="{04AABD5A-5A51-164F-97F4-968DF678D1A4}"/>
                </a:ext>
              </a:extLst>
            </p:cNvPr>
            <p:cNvSpPr/>
            <p:nvPr/>
          </p:nvSpPr>
          <p:spPr>
            <a:xfrm>
              <a:off x="9282473" y="804356"/>
              <a:ext cx="784860" cy="784860"/>
            </a:xfrm>
            <a:custGeom>
              <a:avLst/>
              <a:gdLst/>
              <a:ahLst/>
              <a:cxnLst/>
              <a:rect l="l" t="t" r="r" b="b"/>
              <a:pathLst>
                <a:path w="784859" h="784860">
                  <a:moveTo>
                    <a:pt x="381472" y="0"/>
                  </a:moveTo>
                  <a:lnTo>
                    <a:pt x="334231" y="4165"/>
                  </a:lnTo>
                  <a:lnTo>
                    <a:pt x="287095" y="14248"/>
                  </a:lnTo>
                  <a:lnTo>
                    <a:pt x="240544" y="30448"/>
                  </a:lnTo>
                  <a:lnTo>
                    <a:pt x="196354" y="52280"/>
                  </a:lnTo>
                  <a:lnTo>
                    <a:pt x="156115" y="78819"/>
                  </a:lnTo>
                  <a:lnTo>
                    <a:pt x="120021" y="109581"/>
                  </a:lnTo>
                  <a:lnTo>
                    <a:pt x="88270" y="144088"/>
                  </a:lnTo>
                  <a:lnTo>
                    <a:pt x="61060" y="181856"/>
                  </a:lnTo>
                  <a:lnTo>
                    <a:pt x="38586" y="222406"/>
                  </a:lnTo>
                  <a:lnTo>
                    <a:pt x="21046" y="265257"/>
                  </a:lnTo>
                  <a:lnTo>
                    <a:pt x="8637" y="309927"/>
                  </a:lnTo>
                  <a:lnTo>
                    <a:pt x="1556" y="355935"/>
                  </a:lnTo>
                  <a:lnTo>
                    <a:pt x="0" y="402801"/>
                  </a:lnTo>
                  <a:lnTo>
                    <a:pt x="4165" y="450042"/>
                  </a:lnTo>
                  <a:lnTo>
                    <a:pt x="14248" y="497180"/>
                  </a:lnTo>
                  <a:lnTo>
                    <a:pt x="30447" y="543731"/>
                  </a:lnTo>
                  <a:lnTo>
                    <a:pt x="52283" y="587920"/>
                  </a:lnTo>
                  <a:lnTo>
                    <a:pt x="78823" y="628159"/>
                  </a:lnTo>
                  <a:lnTo>
                    <a:pt x="109588" y="664252"/>
                  </a:lnTo>
                  <a:lnTo>
                    <a:pt x="144096" y="696001"/>
                  </a:lnTo>
                  <a:lnTo>
                    <a:pt x="181865" y="723211"/>
                  </a:lnTo>
                  <a:lnTo>
                    <a:pt x="222416" y="745683"/>
                  </a:lnTo>
                  <a:lnTo>
                    <a:pt x="265266" y="763221"/>
                  </a:lnTo>
                  <a:lnTo>
                    <a:pt x="309936" y="775629"/>
                  </a:lnTo>
                  <a:lnTo>
                    <a:pt x="355943" y="782709"/>
                  </a:lnTo>
                  <a:lnTo>
                    <a:pt x="402807" y="784264"/>
                  </a:lnTo>
                  <a:lnTo>
                    <a:pt x="450047" y="780098"/>
                  </a:lnTo>
                  <a:lnTo>
                    <a:pt x="497182" y="770014"/>
                  </a:lnTo>
                  <a:lnTo>
                    <a:pt x="543731" y="753814"/>
                  </a:lnTo>
                  <a:lnTo>
                    <a:pt x="587920" y="731981"/>
                  </a:lnTo>
                  <a:lnTo>
                    <a:pt x="628159" y="705443"/>
                  </a:lnTo>
                  <a:lnTo>
                    <a:pt x="664252" y="674680"/>
                  </a:lnTo>
                  <a:lnTo>
                    <a:pt x="696002" y="640174"/>
                  </a:lnTo>
                  <a:lnTo>
                    <a:pt x="723211" y="602405"/>
                  </a:lnTo>
                  <a:lnTo>
                    <a:pt x="745684" y="561855"/>
                  </a:lnTo>
                  <a:lnTo>
                    <a:pt x="763223" y="519005"/>
                  </a:lnTo>
                  <a:lnTo>
                    <a:pt x="775631" y="474335"/>
                  </a:lnTo>
                  <a:lnTo>
                    <a:pt x="782713" y="428327"/>
                  </a:lnTo>
                  <a:lnTo>
                    <a:pt x="784270" y="381461"/>
                  </a:lnTo>
                  <a:lnTo>
                    <a:pt x="780105" y="334219"/>
                  </a:lnTo>
                  <a:lnTo>
                    <a:pt x="770023" y="287082"/>
                  </a:lnTo>
                  <a:lnTo>
                    <a:pt x="753827" y="240531"/>
                  </a:lnTo>
                  <a:lnTo>
                    <a:pt x="731992" y="196345"/>
                  </a:lnTo>
                  <a:lnTo>
                    <a:pt x="705452" y="156107"/>
                  </a:lnTo>
                  <a:lnTo>
                    <a:pt x="674688" y="120015"/>
                  </a:lnTo>
                  <a:lnTo>
                    <a:pt x="640181" y="88266"/>
                  </a:lnTo>
                  <a:lnTo>
                    <a:pt x="602412" y="61057"/>
                  </a:lnTo>
                  <a:lnTo>
                    <a:pt x="561863" y="38584"/>
                  </a:lnTo>
                  <a:lnTo>
                    <a:pt x="519013" y="21045"/>
                  </a:lnTo>
                  <a:lnTo>
                    <a:pt x="474344" y="8637"/>
                  </a:lnTo>
                  <a:lnTo>
                    <a:pt x="428337" y="1556"/>
                  </a:lnTo>
                  <a:lnTo>
                    <a:pt x="381472" y="0"/>
                  </a:lnTo>
                  <a:close/>
                </a:path>
              </a:pathLst>
            </a:custGeom>
            <a:solidFill>
              <a:srgbClr val="0C8AC5"/>
            </a:solidFill>
          </p:spPr>
          <p:txBody>
            <a:bodyPr wrap="square" lIns="0" tIns="0" rIns="0" bIns="0" rtlCol="0"/>
            <a:lstStyle/>
            <a:p>
              <a:endParaRPr/>
            </a:p>
          </p:txBody>
        </p:sp>
        <p:sp>
          <p:nvSpPr>
            <p:cNvPr id="6" name="object 5">
              <a:extLst>
                <a:ext uri="{FF2B5EF4-FFF2-40B4-BE49-F238E27FC236}">
                  <a16:creationId xmlns:a16="http://schemas.microsoft.com/office/drawing/2014/main" id="{183A662A-70BE-5B4B-B634-6EE3189D12BD}"/>
                </a:ext>
              </a:extLst>
            </p:cNvPr>
            <p:cNvSpPr/>
            <p:nvPr/>
          </p:nvSpPr>
          <p:spPr>
            <a:xfrm>
              <a:off x="8884563" y="1881586"/>
              <a:ext cx="318135" cy="318135"/>
            </a:xfrm>
            <a:custGeom>
              <a:avLst/>
              <a:gdLst/>
              <a:ahLst/>
              <a:cxnLst/>
              <a:rect l="l" t="t" r="r" b="b"/>
              <a:pathLst>
                <a:path w="318134" h="318135">
                  <a:moveTo>
                    <a:pt x="147057" y="0"/>
                  </a:moveTo>
                  <a:lnTo>
                    <a:pt x="97427" y="11987"/>
                  </a:lnTo>
                  <a:lnTo>
                    <a:pt x="54081" y="38971"/>
                  </a:lnTo>
                  <a:lnTo>
                    <a:pt x="22456" y="76773"/>
                  </a:lnTo>
                  <a:lnTo>
                    <a:pt x="3960" y="121956"/>
                  </a:lnTo>
                  <a:lnTo>
                    <a:pt x="0" y="171081"/>
                  </a:lnTo>
                  <a:lnTo>
                    <a:pt x="11981" y="220712"/>
                  </a:lnTo>
                  <a:lnTo>
                    <a:pt x="38966" y="264057"/>
                  </a:lnTo>
                  <a:lnTo>
                    <a:pt x="76772" y="295681"/>
                  </a:lnTo>
                  <a:lnTo>
                    <a:pt x="121958" y="314175"/>
                  </a:lnTo>
                  <a:lnTo>
                    <a:pt x="171086" y="318132"/>
                  </a:lnTo>
                  <a:lnTo>
                    <a:pt x="220718" y="306145"/>
                  </a:lnTo>
                  <a:lnTo>
                    <a:pt x="264063" y="279161"/>
                  </a:lnTo>
                  <a:lnTo>
                    <a:pt x="295684" y="241359"/>
                  </a:lnTo>
                  <a:lnTo>
                    <a:pt x="314176" y="196176"/>
                  </a:lnTo>
                  <a:lnTo>
                    <a:pt x="318134" y="147051"/>
                  </a:lnTo>
                  <a:lnTo>
                    <a:pt x="306151" y="97420"/>
                  </a:lnTo>
                  <a:lnTo>
                    <a:pt x="279167" y="54074"/>
                  </a:lnTo>
                  <a:lnTo>
                    <a:pt x="241365" y="22451"/>
                  </a:lnTo>
                  <a:lnTo>
                    <a:pt x="196183" y="3957"/>
                  </a:lnTo>
                  <a:lnTo>
                    <a:pt x="147057" y="0"/>
                  </a:lnTo>
                  <a:close/>
                </a:path>
              </a:pathLst>
            </a:custGeom>
            <a:solidFill>
              <a:srgbClr val="1EA1A0"/>
            </a:solidFill>
          </p:spPr>
          <p:txBody>
            <a:bodyPr wrap="square" lIns="0" tIns="0" rIns="0" bIns="0" rtlCol="0"/>
            <a:lstStyle/>
            <a:p>
              <a:endParaRPr/>
            </a:p>
          </p:txBody>
        </p:sp>
      </p:grpSp>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a:xfrm>
            <a:off x="906439" y="1815198"/>
            <a:ext cx="6531591" cy="1559210"/>
          </a:xfrm>
        </p:spPr>
        <p:txBody>
          <a:bodyPr/>
          <a:lstStyle>
            <a:lvl1pPr algn="l">
              <a:defRPr b="1">
                <a:solidFill>
                  <a:srgbClr val="415E7C"/>
                </a:solidFill>
              </a:defRPr>
            </a:lvl1pPr>
          </a:lstStyle>
          <a:p>
            <a:r>
              <a:rPr lang="es-MX" dirty="0"/>
              <a:t>Haz clic para modificar el estilo de título del patrón</a:t>
            </a:r>
            <a:endParaRPr lang="en-GB" dirty="0"/>
          </a:p>
        </p:txBody>
      </p:sp>
    </p:spTree>
    <p:extLst>
      <p:ext uri="{BB962C8B-B14F-4D97-AF65-F5344CB8AC3E}">
        <p14:creationId xmlns:p14="http://schemas.microsoft.com/office/powerpoint/2010/main" val="51012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3" r:id="rId2"/>
    <p:sldLayoutId id="2147483682"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3" r:id="rId13"/>
    <p:sldLayoutId id="2147483674" r:id="rId14"/>
    <p:sldLayoutId id="2147483675" r:id="rId15"/>
    <p:sldLayoutId id="2147483676" r:id="rId16"/>
    <p:sldLayoutId id="2147483677" r:id="rId17"/>
    <p:sldLayoutId id="2147483678" r:id="rId18"/>
    <p:sldLayoutId id="2147483679" r:id="rId19"/>
    <p:sldLayoutId id="214748368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B514B71-94D7-ED4D-A0E2-31D8FC457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n-GB"/>
          </a:p>
        </p:txBody>
      </p:sp>
      <p:sp>
        <p:nvSpPr>
          <p:cNvPr id="3" name="Marcador de texto 2">
            <a:extLst>
              <a:ext uri="{FF2B5EF4-FFF2-40B4-BE49-F238E27FC236}">
                <a16:creationId xmlns:a16="http://schemas.microsoft.com/office/drawing/2014/main" id="{1EDB39F0-8170-3244-BA70-1B140D672E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fecha 3">
            <a:extLst>
              <a:ext uri="{FF2B5EF4-FFF2-40B4-BE49-F238E27FC236}">
                <a16:creationId xmlns:a16="http://schemas.microsoft.com/office/drawing/2014/main" id="{44F93996-D4AA-B842-B242-188BECB088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12B60-CCC4-2F44-8180-D4BB6C52DAD3}" type="datetimeFigureOut">
              <a:rPr lang="en-GB" smtClean="0"/>
              <a:t>06/12/2022</a:t>
            </a:fld>
            <a:endParaRPr lang="en-GB"/>
          </a:p>
        </p:txBody>
      </p:sp>
      <p:sp>
        <p:nvSpPr>
          <p:cNvPr id="5" name="Marcador de pie de página 4">
            <a:extLst>
              <a:ext uri="{FF2B5EF4-FFF2-40B4-BE49-F238E27FC236}">
                <a16:creationId xmlns:a16="http://schemas.microsoft.com/office/drawing/2014/main" id="{3021272B-7262-4840-B76A-872809E0D6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5B662BB9-841F-E242-BA2D-AFC449AFA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BEE11-B3B5-CA48-8D5F-FBBB63E78065}" type="slidenum">
              <a:rPr lang="en-GB" smtClean="0"/>
              <a:t>‹#›</a:t>
            </a:fld>
            <a:endParaRPr lang="en-GB"/>
          </a:p>
        </p:txBody>
      </p:sp>
    </p:spTree>
    <p:extLst>
      <p:ext uri="{BB962C8B-B14F-4D97-AF65-F5344CB8AC3E}">
        <p14:creationId xmlns:p14="http://schemas.microsoft.com/office/powerpoint/2010/main" val="2486582137"/>
      </p:ext>
    </p:extLst>
  </p:cSld>
  <p:clrMap bg1="lt1" tx1="dk1" bg2="lt2" tx2="dk2" accent1="accent1" accent2="accent2" accent3="accent3" accent4="accent4" accent5="accent5" accent6="accent6" hlink="hlink" folHlink="folHlink"/>
  <p:sldLayoutIdLst>
    <p:sldLayoutId id="2147483681" r:id="rId1"/>
    <p:sldLayoutId id="2147483691" r:id="rId2"/>
    <p:sldLayoutId id="2147483692" r:id="rId3"/>
    <p:sldLayoutId id="2147483684" r:id="rId4"/>
    <p:sldLayoutId id="2147483685" r:id="rId5"/>
    <p:sldLayoutId id="214748368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23.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15.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000"/>
              <a:buFont typeface="Helvetica Neue"/>
              <a:buNone/>
            </a:pPr>
            <a:r>
              <a:rPr lang="en-US" dirty="0" err="1"/>
              <a:t>Pilier</a:t>
            </a:r>
            <a:r>
              <a:rPr lang="en-US" dirty="0"/>
              <a:t> 3 – </a:t>
            </a:r>
            <a:r>
              <a:rPr lang="en-US" dirty="0" err="1"/>
              <a:t>développer</a:t>
            </a:r>
            <a:r>
              <a:rPr lang="en-US" dirty="0"/>
              <a:t> des </a:t>
            </a:r>
            <a:r>
              <a:rPr lang="en-US" dirty="0" err="1"/>
              <a:t>stratégies</a:t>
            </a:r>
            <a:r>
              <a:rPr lang="en-US" dirty="0"/>
              <a:t> </a:t>
            </a:r>
            <a:r>
              <a:rPr lang="en-US" dirty="0" err="1"/>
              <a:t>adéquates</a:t>
            </a:r>
            <a:endParaRPr dirty="0"/>
          </a:p>
        </p:txBody>
      </p:sp>
      <p:sp>
        <p:nvSpPr>
          <p:cNvPr id="404" name="Google Shape;404;p19"/>
          <p:cNvSpPr txBox="1">
            <a:spLocks noGrp="1"/>
          </p:cNvSpPr>
          <p:nvPr>
            <p:ph idx="1"/>
          </p:nvPr>
        </p:nvSpPr>
        <p:spPr>
          <a:xfrm>
            <a:off x="1787856" y="1825625"/>
            <a:ext cx="4359941" cy="4351338"/>
          </a:xfrm>
          <a:prstGeom prst="rect">
            <a:avLst/>
          </a:prstGeom>
          <a:noFill/>
          <a:ln>
            <a:noFill/>
          </a:ln>
        </p:spPr>
        <p:txBody>
          <a:bodyPr spcFirstLastPara="1" wrap="square" lIns="91425" tIns="45700" rIns="91425" bIns="45700" anchor="t" anchorCtr="0">
            <a:normAutofit fontScale="92500" lnSpcReduction="20000"/>
          </a:bodyPr>
          <a:lstStyle/>
          <a:p>
            <a:r>
              <a:rPr lang="fr-FR" dirty="0">
                <a:latin typeface="+mn-lt"/>
                <a:ea typeface="Calibri" panose="020F0502020204030204" pitchFamily="34" charset="0"/>
                <a:cs typeface="Arial" panose="020B0604020202020204" pitchFamily="34" charset="0"/>
              </a:rPr>
              <a:t>S</a:t>
            </a:r>
            <a:r>
              <a:rPr lang="fr-FR" sz="2800" dirty="0">
                <a:effectLst/>
                <a:latin typeface="+mn-lt"/>
                <a:ea typeface="Calibri" panose="020F0502020204030204" pitchFamily="34" charset="0"/>
                <a:cs typeface="Arial" panose="020B0604020202020204" pitchFamily="34" charset="0"/>
              </a:rPr>
              <a:t>tratégies, approches et interventions clé</a:t>
            </a:r>
          </a:p>
          <a:p>
            <a:r>
              <a:rPr lang="es-ES" dirty="0" err="1">
                <a:latin typeface="+mn-lt"/>
              </a:rPr>
              <a:t>Prevention</a:t>
            </a:r>
            <a:r>
              <a:rPr lang="es-ES" dirty="0">
                <a:latin typeface="+mn-lt"/>
              </a:rPr>
              <a:t> et </a:t>
            </a:r>
            <a:r>
              <a:rPr lang="es-ES" dirty="0" err="1">
                <a:latin typeface="+mn-lt"/>
              </a:rPr>
              <a:t>réponse</a:t>
            </a:r>
            <a:r>
              <a:rPr lang="es-ES" dirty="0">
                <a:latin typeface="+mn-lt"/>
              </a:rPr>
              <a:t> </a:t>
            </a:r>
            <a:r>
              <a:rPr lang="es-ES" dirty="0" err="1">
                <a:latin typeface="+mn-lt"/>
              </a:rPr>
              <a:t>pour</a:t>
            </a:r>
            <a:r>
              <a:rPr lang="es-ES" dirty="0">
                <a:latin typeface="+mn-lt"/>
              </a:rPr>
              <a:t> la PE </a:t>
            </a:r>
          </a:p>
          <a:p>
            <a:r>
              <a:rPr lang="es-ES" dirty="0">
                <a:latin typeface="+mn-lt"/>
              </a:rPr>
              <a:t>15, 16, 17 = </a:t>
            </a:r>
            <a:r>
              <a:rPr lang="fr-FR" sz="2800" dirty="0">
                <a:effectLst/>
                <a:latin typeface="+mn-lt"/>
                <a:ea typeface="Calibri" panose="020F0502020204030204" pitchFamily="34" charset="0"/>
                <a:cs typeface="Arial" panose="020B0604020202020204" pitchFamily="34" charset="0"/>
              </a:rPr>
              <a:t>éléments </a:t>
            </a:r>
            <a:r>
              <a:rPr lang="fr-FR" sz="2800" b="1" dirty="0">
                <a:effectLst/>
                <a:latin typeface="+mn-lt"/>
                <a:ea typeface="Calibri" panose="020F0502020204030204" pitchFamily="34" charset="0"/>
                <a:cs typeface="Arial" panose="020B0604020202020204" pitchFamily="34" charset="0"/>
              </a:rPr>
              <a:t>informels</a:t>
            </a:r>
            <a:r>
              <a:rPr lang="fr-FR" sz="2800" dirty="0">
                <a:effectLst/>
                <a:latin typeface="+mn-lt"/>
                <a:ea typeface="Calibri" panose="020F0502020204030204" pitchFamily="34" charset="0"/>
                <a:cs typeface="Arial" panose="020B0604020202020204" pitchFamily="34" charset="0"/>
              </a:rPr>
              <a:t> des systèmes de protection de l’enfance </a:t>
            </a:r>
          </a:p>
          <a:p>
            <a:r>
              <a:rPr lang="es-ES" dirty="0">
                <a:latin typeface="+mn-lt"/>
              </a:rPr>
              <a:t>18, 19, 20 = </a:t>
            </a:r>
            <a:r>
              <a:rPr lang="fr-FR" sz="2800" dirty="0">
                <a:effectLst/>
                <a:latin typeface="+mn-lt"/>
                <a:ea typeface="Calibri" panose="020F0502020204030204" pitchFamily="34" charset="0"/>
                <a:cs typeface="Arial" panose="020B0604020202020204" pitchFamily="34" charset="0"/>
              </a:rPr>
              <a:t>éléments </a:t>
            </a:r>
            <a:r>
              <a:rPr lang="fr-FR" sz="2800" b="1" dirty="0">
                <a:effectLst/>
                <a:latin typeface="+mn-lt"/>
                <a:ea typeface="Calibri" panose="020F0502020204030204" pitchFamily="34" charset="0"/>
                <a:cs typeface="Arial" panose="020B0604020202020204" pitchFamily="34" charset="0"/>
              </a:rPr>
              <a:t>formels</a:t>
            </a:r>
            <a:r>
              <a:rPr lang="fr-FR" sz="2800" dirty="0">
                <a:effectLst/>
                <a:latin typeface="+mn-lt"/>
                <a:ea typeface="Calibri" panose="020F0502020204030204" pitchFamily="34" charset="0"/>
                <a:cs typeface="Arial" panose="020B0604020202020204" pitchFamily="34" charset="0"/>
              </a:rPr>
              <a:t> des systèmes de protection de l’enfance </a:t>
            </a:r>
            <a:endParaRPr dirty="0">
              <a:latin typeface="+mn-lt"/>
            </a:endParaRPr>
          </a:p>
        </p:txBody>
      </p:sp>
      <p:pic>
        <p:nvPicPr>
          <p:cNvPr id="7" name="Image 6">
            <a:extLst>
              <a:ext uri="{FF2B5EF4-FFF2-40B4-BE49-F238E27FC236}">
                <a16:creationId xmlns:a16="http://schemas.microsoft.com/office/drawing/2014/main" id="{CF810B83-C7A8-4E83-BC27-9F7809EAAAA1}"/>
              </a:ext>
            </a:extLst>
          </p:cNvPr>
          <p:cNvPicPr>
            <a:picLocks noChangeAspect="1"/>
          </p:cNvPicPr>
          <p:nvPr/>
        </p:nvPicPr>
        <p:blipFill rotWithShape="1">
          <a:blip r:embed="rId3"/>
          <a:srcRect t="1833" r="3262"/>
          <a:stretch/>
        </p:blipFill>
        <p:spPr>
          <a:xfrm>
            <a:off x="10930715" y="5575797"/>
            <a:ext cx="1261285" cy="1202331"/>
          </a:xfrm>
          <a:prstGeom prst="rect">
            <a:avLst/>
          </a:prstGeom>
        </p:spPr>
      </p:pic>
      <p:pic>
        <p:nvPicPr>
          <p:cNvPr id="3" name="Image 2">
            <a:extLst>
              <a:ext uri="{FF2B5EF4-FFF2-40B4-BE49-F238E27FC236}">
                <a16:creationId xmlns:a16="http://schemas.microsoft.com/office/drawing/2014/main" id="{0E798326-3BC4-4FB9-B357-090FB0539304}"/>
              </a:ext>
            </a:extLst>
          </p:cNvPr>
          <p:cNvPicPr>
            <a:picLocks noChangeAspect="1"/>
          </p:cNvPicPr>
          <p:nvPr/>
        </p:nvPicPr>
        <p:blipFill>
          <a:blip r:embed="rId4"/>
          <a:stretch>
            <a:fillRect/>
          </a:stretch>
        </p:blipFill>
        <p:spPr>
          <a:xfrm>
            <a:off x="6728759" y="1825625"/>
            <a:ext cx="4832598" cy="37720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9"/>
          <p:cNvSpPr txBox="1">
            <a:spLocks noGrp="1"/>
          </p:cNvSpPr>
          <p:nvPr>
            <p:ph type="title"/>
          </p:nvPr>
        </p:nvSpPr>
        <p:spPr>
          <a:xfrm>
            <a:off x="3005868" y="173049"/>
            <a:ext cx="935667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000"/>
              <a:buFont typeface="Helvetica Neue"/>
              <a:buNone/>
            </a:pPr>
            <a:r>
              <a:rPr lang="en-US" dirty="0"/>
              <a:t>Pillar 3 – les Standards</a:t>
            </a:r>
            <a:endParaRPr dirty="0"/>
          </a:p>
        </p:txBody>
      </p:sp>
      <p:sp>
        <p:nvSpPr>
          <p:cNvPr id="400" name="Google Shape;400;p19"/>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a:p>
            <a:pPr marL="228600" lvl="0" indent="-50800" algn="l" rtl="0">
              <a:lnSpc>
                <a:spcPct val="90000"/>
              </a:lnSpc>
              <a:spcBef>
                <a:spcPts val="1000"/>
              </a:spcBef>
              <a:spcAft>
                <a:spcPts val="0"/>
              </a:spcAft>
              <a:buClr>
                <a:schemeClr val="accent5"/>
              </a:buClr>
              <a:buSzPts val="2800"/>
              <a:buNone/>
            </a:pPr>
            <a:endParaRPr dirty="0"/>
          </a:p>
        </p:txBody>
      </p:sp>
      <p:sp>
        <p:nvSpPr>
          <p:cNvPr id="8" name="ZoneTexte 7">
            <a:extLst>
              <a:ext uri="{FF2B5EF4-FFF2-40B4-BE49-F238E27FC236}">
                <a16:creationId xmlns:a16="http://schemas.microsoft.com/office/drawing/2014/main" id="{18833381-A710-4884-98CB-D42A7D539913}"/>
              </a:ext>
            </a:extLst>
          </p:cNvPr>
          <p:cNvSpPr txBox="1"/>
          <p:nvPr/>
        </p:nvSpPr>
        <p:spPr>
          <a:xfrm>
            <a:off x="3005868" y="1918590"/>
            <a:ext cx="4398019" cy="3896451"/>
          </a:xfrm>
          <a:prstGeom prst="rect">
            <a:avLst/>
          </a:prstGeom>
          <a:noFill/>
        </p:spPr>
        <p:txBody>
          <a:bodyPr wrap="square">
            <a:spAutoFit/>
          </a:bodyPr>
          <a:lstStyle/>
          <a:p>
            <a:pPr>
              <a:lnSpc>
                <a:spcPct val="90000"/>
              </a:lnSpc>
              <a:buClr>
                <a:schemeClr val="accent5"/>
              </a:buClr>
              <a:buSzPts val="2800"/>
            </a:pPr>
            <a:r>
              <a:rPr lang="en-US" sz="2400" b="1" dirty="0"/>
              <a:t>St. 14: A</a:t>
            </a:r>
            <a:r>
              <a:rPr lang="fr-FR" sz="2400" b="1" dirty="0" err="1"/>
              <a:t>pproche</a:t>
            </a:r>
            <a:r>
              <a:rPr lang="fr-FR" sz="2400" b="1" dirty="0"/>
              <a:t> socio-écologique </a:t>
            </a:r>
            <a:endParaRPr lang="en-US" sz="2400" b="1" dirty="0"/>
          </a:p>
          <a:p>
            <a:pPr marL="342900" lvl="0" indent="-342900" algn="l" rtl="0">
              <a:lnSpc>
                <a:spcPct val="90000"/>
              </a:lnSpc>
              <a:spcBef>
                <a:spcPts val="0"/>
              </a:spcBef>
              <a:spcAft>
                <a:spcPts val="0"/>
              </a:spcAft>
              <a:buClr>
                <a:schemeClr val="accent5"/>
              </a:buClr>
              <a:buSzPts val="2800"/>
              <a:buFont typeface="Arial" panose="020B0604020202020204" pitchFamily="34" charset="0"/>
              <a:buChar char="•"/>
            </a:pPr>
            <a:r>
              <a:rPr lang="fr-FR" sz="2400" dirty="0">
                <a:latin typeface="+mn-lt"/>
                <a:cs typeface="Arial" panose="020B0604020202020204" pitchFamily="34" charset="0"/>
              </a:rPr>
              <a:t>Intègre la pensée systémique</a:t>
            </a:r>
          </a:p>
          <a:p>
            <a:pPr marL="342900" lvl="0" indent="-342900" algn="l" rtl="0">
              <a:lnSpc>
                <a:spcPct val="90000"/>
              </a:lnSpc>
              <a:spcBef>
                <a:spcPts val="0"/>
              </a:spcBef>
              <a:spcAft>
                <a:spcPts val="0"/>
              </a:spcAft>
              <a:buClr>
                <a:schemeClr val="accent5"/>
              </a:buClr>
              <a:buSzPts val="2800"/>
              <a:buFont typeface="Arial" panose="020B0604020202020204" pitchFamily="34" charset="0"/>
              <a:buChar char="•"/>
            </a:pPr>
            <a:r>
              <a:rPr lang="fr-FR" sz="2400" dirty="0">
                <a:latin typeface="+mn-lt"/>
                <a:cs typeface="Arial" panose="020B0604020202020204" pitchFamily="34" charset="0"/>
              </a:rPr>
              <a:t>Quatre niveaux </a:t>
            </a:r>
          </a:p>
          <a:p>
            <a:pPr marL="342900" lvl="0" indent="-342900" algn="l" rtl="0">
              <a:lnSpc>
                <a:spcPct val="90000"/>
              </a:lnSpc>
              <a:spcBef>
                <a:spcPts val="0"/>
              </a:spcBef>
              <a:spcAft>
                <a:spcPts val="0"/>
              </a:spcAft>
              <a:buClr>
                <a:schemeClr val="accent5"/>
              </a:buClr>
              <a:buSzPts val="2800"/>
              <a:buFont typeface="Arial" panose="020B0604020202020204" pitchFamily="34" charset="0"/>
              <a:buChar char="•"/>
            </a:pPr>
            <a:r>
              <a:rPr lang="fr-FR" sz="2400" dirty="0">
                <a:latin typeface="+mn-lt"/>
                <a:cs typeface="Arial" panose="020B0604020202020204" pitchFamily="34" charset="0"/>
              </a:rPr>
              <a:t>Problèmes, causes et solutions pour une protection globale et intégrée </a:t>
            </a:r>
          </a:p>
          <a:p>
            <a:pPr lvl="0" algn="l" rtl="0">
              <a:lnSpc>
                <a:spcPct val="90000"/>
              </a:lnSpc>
              <a:spcBef>
                <a:spcPts val="0"/>
              </a:spcBef>
              <a:spcAft>
                <a:spcPts val="0"/>
              </a:spcAft>
              <a:buClr>
                <a:schemeClr val="accent5"/>
              </a:buClr>
              <a:buSzPts val="2800"/>
            </a:pPr>
            <a:endParaRPr lang="fr-FR" sz="2400" dirty="0">
              <a:latin typeface="+mn-lt"/>
              <a:cs typeface="Arial" panose="020B0604020202020204" pitchFamily="34" charset="0"/>
            </a:endParaRPr>
          </a:p>
          <a:p>
            <a:pPr lvl="0" algn="l" rtl="0">
              <a:lnSpc>
                <a:spcPct val="90000"/>
              </a:lnSpc>
              <a:spcBef>
                <a:spcPts val="0"/>
              </a:spcBef>
              <a:spcAft>
                <a:spcPts val="0"/>
              </a:spcAft>
              <a:buClr>
                <a:schemeClr val="accent5"/>
              </a:buClr>
              <a:buSzPts val="2800"/>
            </a:pPr>
            <a:r>
              <a:rPr lang="fr-FR" sz="2400" b="1" dirty="0">
                <a:latin typeface="+mn-lt"/>
              </a:rPr>
              <a:t>Contextualisation </a:t>
            </a:r>
          </a:p>
          <a:p>
            <a:pPr lvl="0" algn="l" rtl="0">
              <a:lnSpc>
                <a:spcPct val="90000"/>
              </a:lnSpc>
              <a:spcBef>
                <a:spcPts val="0"/>
              </a:spcBef>
              <a:spcAft>
                <a:spcPts val="0"/>
              </a:spcAft>
              <a:buClr>
                <a:schemeClr val="accent5"/>
              </a:buClr>
              <a:buSzPts val="2800"/>
            </a:pPr>
            <a:r>
              <a:rPr lang="fr-FR" sz="2400" b="1" dirty="0">
                <a:latin typeface="+mn-lt"/>
              </a:rPr>
              <a:t>Évolution dans le temps </a:t>
            </a:r>
          </a:p>
          <a:p>
            <a:pPr lvl="1"/>
            <a:endParaRPr lang="en-GB" sz="2400" dirty="0">
              <a:latin typeface="+mn-lt"/>
            </a:endParaRPr>
          </a:p>
        </p:txBody>
      </p:sp>
      <p:pic>
        <p:nvPicPr>
          <p:cNvPr id="7" name="Picture 4" descr="Icon&#10;&#10;Description automatically generated">
            <a:extLst>
              <a:ext uri="{FF2B5EF4-FFF2-40B4-BE49-F238E27FC236}">
                <a16:creationId xmlns:a16="http://schemas.microsoft.com/office/drawing/2014/main" id="{73AFBA0E-698E-4E95-A858-5B97C2E18037}"/>
              </a:ext>
            </a:extLst>
          </p:cNvPr>
          <p:cNvPicPr>
            <a:picLocks noChangeAspect="1"/>
          </p:cNvPicPr>
          <p:nvPr/>
        </p:nvPicPr>
        <p:blipFill>
          <a:blip r:embed="rId3"/>
          <a:stretch>
            <a:fillRect/>
          </a:stretch>
        </p:blipFill>
        <p:spPr>
          <a:xfrm flipH="1">
            <a:off x="5029545" y="5694177"/>
            <a:ext cx="880195" cy="961132"/>
          </a:xfrm>
          <a:prstGeom prst="rect">
            <a:avLst/>
          </a:prstGeom>
        </p:spPr>
      </p:pic>
      <p:pic>
        <p:nvPicPr>
          <p:cNvPr id="10" name="Image 9">
            <a:extLst>
              <a:ext uri="{FF2B5EF4-FFF2-40B4-BE49-F238E27FC236}">
                <a16:creationId xmlns:a16="http://schemas.microsoft.com/office/drawing/2014/main" id="{F29C8999-52CB-4162-BA5F-C623D97909B9}"/>
              </a:ext>
            </a:extLst>
          </p:cNvPr>
          <p:cNvPicPr>
            <a:picLocks noChangeAspect="1"/>
          </p:cNvPicPr>
          <p:nvPr/>
        </p:nvPicPr>
        <p:blipFill rotWithShape="1">
          <a:blip r:embed="rId4"/>
          <a:srcRect t="1833" r="3262"/>
          <a:stretch/>
        </p:blipFill>
        <p:spPr>
          <a:xfrm>
            <a:off x="3526830" y="5597805"/>
            <a:ext cx="1261285" cy="1202331"/>
          </a:xfrm>
          <a:prstGeom prst="rect">
            <a:avLst/>
          </a:prstGeom>
        </p:spPr>
      </p:pic>
      <p:sp>
        <p:nvSpPr>
          <p:cNvPr id="11" name="ZoneTexte 10">
            <a:extLst>
              <a:ext uri="{FF2B5EF4-FFF2-40B4-BE49-F238E27FC236}">
                <a16:creationId xmlns:a16="http://schemas.microsoft.com/office/drawing/2014/main" id="{44DC9016-3B50-4DE1-B5FA-ED6BE3AC6F97}"/>
              </a:ext>
            </a:extLst>
          </p:cNvPr>
          <p:cNvSpPr txBox="1"/>
          <p:nvPr/>
        </p:nvSpPr>
        <p:spPr>
          <a:xfrm>
            <a:off x="7645317" y="2080768"/>
            <a:ext cx="3883335" cy="3841052"/>
          </a:xfrm>
          <a:prstGeom prst="rect">
            <a:avLst/>
          </a:prstGeom>
          <a:noFill/>
        </p:spPr>
        <p:txBody>
          <a:bodyPr wrap="square">
            <a:spAutoFit/>
          </a:bodyPr>
          <a:lstStyle/>
          <a:p>
            <a:pPr lvl="0">
              <a:lnSpc>
                <a:spcPct val="90000"/>
              </a:lnSpc>
              <a:buClr>
                <a:schemeClr val="accent5"/>
              </a:buClr>
              <a:buSzPts val="2800"/>
            </a:pPr>
            <a:r>
              <a:rPr lang="en-US" sz="2400" b="1" dirty="0"/>
              <a:t>St.</a:t>
            </a:r>
            <a:r>
              <a:rPr lang="en-US" sz="2800" b="1" dirty="0"/>
              <a:t> </a:t>
            </a:r>
            <a:r>
              <a:rPr lang="en-US" sz="2400" b="1" dirty="0"/>
              <a:t>15: </a:t>
            </a:r>
            <a:r>
              <a:rPr lang="fr-FR" sz="2400" b="1" dirty="0"/>
              <a:t>Activités de groupe </a:t>
            </a:r>
            <a:endParaRPr lang="en-US" sz="2400" b="1" dirty="0"/>
          </a:p>
          <a:p>
            <a:pPr marL="342900" lvl="0" indent="-342900">
              <a:lnSpc>
                <a:spcPct val="90000"/>
              </a:lnSpc>
              <a:buClr>
                <a:schemeClr val="accent5"/>
              </a:buClr>
              <a:buSzPts val="2800"/>
              <a:buFont typeface="Arial" panose="020B0604020202020204" pitchFamily="34" charset="0"/>
              <a:buChar char="•"/>
            </a:pPr>
            <a:r>
              <a:rPr lang="fr-FR" sz="2400" dirty="0">
                <a:latin typeface="+mn-lt"/>
                <a:cs typeface="Arial" panose="020B0604020202020204" pitchFamily="34" charset="0"/>
              </a:rPr>
              <a:t>Activités planifiées en groupe</a:t>
            </a:r>
          </a:p>
          <a:p>
            <a:pPr marL="342900" lvl="0" indent="-342900">
              <a:lnSpc>
                <a:spcPct val="90000"/>
              </a:lnSpc>
              <a:buClr>
                <a:schemeClr val="accent5"/>
              </a:buClr>
              <a:buSzPts val="2800"/>
              <a:buFont typeface="Arial" panose="020B0604020202020204" pitchFamily="34" charset="0"/>
              <a:buChar char="•"/>
            </a:pPr>
            <a:r>
              <a:rPr lang="fr-FR" sz="2400" dirty="0">
                <a:latin typeface="+mn-lt"/>
                <a:cs typeface="Arial" panose="020B0604020202020204" pitchFamily="34" charset="0"/>
              </a:rPr>
              <a:t>Approches sûres, inclusives, contextuelles et adaptées à l'âge, favorisant la protection </a:t>
            </a:r>
          </a:p>
          <a:p>
            <a:pPr marL="342900" lvl="0" indent="-342900">
              <a:lnSpc>
                <a:spcPct val="90000"/>
              </a:lnSpc>
              <a:buClr>
                <a:schemeClr val="accent5"/>
              </a:buClr>
              <a:buSzPts val="2800"/>
              <a:buFont typeface="Arial" panose="020B0604020202020204" pitchFamily="34" charset="0"/>
              <a:buChar char="•"/>
            </a:pPr>
            <a:r>
              <a:rPr lang="fr-FR" sz="2400" dirty="0">
                <a:latin typeface="+mn-lt"/>
                <a:cs typeface="Arial" panose="020B0604020202020204" pitchFamily="34" charset="0"/>
              </a:rPr>
              <a:t>Objectifs mesurables réalistes </a:t>
            </a:r>
          </a:p>
          <a:p>
            <a:pPr lvl="1"/>
            <a:endParaRPr lang="en-US" sz="2400" dirty="0">
              <a:latin typeface="+mn-lt"/>
            </a:endParaRPr>
          </a:p>
        </p:txBody>
      </p:sp>
      <p:pic>
        <p:nvPicPr>
          <p:cNvPr id="12" name="Picture 6">
            <a:extLst>
              <a:ext uri="{FF2B5EF4-FFF2-40B4-BE49-F238E27FC236}">
                <a16:creationId xmlns:a16="http://schemas.microsoft.com/office/drawing/2014/main" id="{DBD935B7-A91A-4D73-958D-E6FE53BC13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8839" y="5597805"/>
            <a:ext cx="1005812" cy="100581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FEBC9065-CE39-4CAF-9809-411A2CCE6A6E}"/>
              </a:ext>
            </a:extLst>
          </p:cNvPr>
          <p:cNvPicPr>
            <a:picLocks noChangeAspect="1"/>
          </p:cNvPicPr>
          <p:nvPr/>
        </p:nvPicPr>
        <p:blipFill>
          <a:blip r:embed="rId6"/>
          <a:stretch>
            <a:fillRect/>
          </a:stretch>
        </p:blipFill>
        <p:spPr>
          <a:xfrm>
            <a:off x="8554447" y="5532441"/>
            <a:ext cx="1175731" cy="1136540"/>
          </a:xfrm>
          <a:prstGeom prst="rect">
            <a:avLst/>
          </a:prstGeom>
        </p:spPr>
      </p:pic>
      <p:pic>
        <p:nvPicPr>
          <p:cNvPr id="13" name="Image 12">
            <a:extLst>
              <a:ext uri="{FF2B5EF4-FFF2-40B4-BE49-F238E27FC236}">
                <a16:creationId xmlns:a16="http://schemas.microsoft.com/office/drawing/2014/main" id="{634CB99C-CB1F-4690-81AA-C32752EE0691}"/>
              </a:ext>
            </a:extLst>
          </p:cNvPr>
          <p:cNvPicPr>
            <a:picLocks noChangeAspect="1"/>
          </p:cNvPicPr>
          <p:nvPr/>
        </p:nvPicPr>
        <p:blipFill>
          <a:blip r:embed="rId7"/>
          <a:stretch>
            <a:fillRect/>
          </a:stretch>
        </p:blipFill>
        <p:spPr>
          <a:xfrm rot="16200000">
            <a:off x="-1965665" y="1994596"/>
            <a:ext cx="6800138" cy="28688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CF7473-24D2-2C49-81A3-B2D794550489}"/>
              </a:ext>
            </a:extLst>
          </p:cNvPr>
          <p:cNvSpPr>
            <a:spLocks noGrp="1"/>
          </p:cNvSpPr>
          <p:nvPr>
            <p:ph type="title"/>
          </p:nvPr>
        </p:nvSpPr>
        <p:spPr>
          <a:xfrm>
            <a:off x="2818409" y="289643"/>
            <a:ext cx="9356678" cy="1149597"/>
          </a:xfrm>
        </p:spPr>
        <p:txBody>
          <a:bodyPr>
            <a:normAutofit fontScale="90000"/>
          </a:bodyPr>
          <a:lstStyle/>
          <a:p>
            <a:r>
              <a:rPr lang="en-GB" sz="4400" b="1" dirty="0" err="1"/>
              <a:t>Renforcement</a:t>
            </a:r>
            <a:r>
              <a:rPr lang="en-GB" sz="4400" b="1" dirty="0"/>
              <a:t> des </a:t>
            </a:r>
            <a:r>
              <a:rPr lang="en-GB" dirty="0" err="1"/>
              <a:t>f</a:t>
            </a:r>
            <a:r>
              <a:rPr lang="en-GB" sz="4400" b="1" dirty="0" err="1"/>
              <a:t>amilles</a:t>
            </a:r>
            <a:r>
              <a:rPr lang="en-GB" sz="4400" b="1" dirty="0"/>
              <a:t> et des </a:t>
            </a:r>
            <a:r>
              <a:rPr lang="en-GB" dirty="0"/>
              <a:t> </a:t>
            </a:r>
            <a:br>
              <a:rPr lang="en-GB" dirty="0"/>
            </a:br>
            <a:r>
              <a:rPr lang="en-GB" dirty="0" err="1"/>
              <a:t>communautés</a:t>
            </a:r>
            <a:r>
              <a:rPr lang="en-GB" dirty="0"/>
              <a:t> </a:t>
            </a:r>
          </a:p>
        </p:txBody>
      </p:sp>
      <p:sp>
        <p:nvSpPr>
          <p:cNvPr id="3" name="Marcador de contenido 2">
            <a:extLst>
              <a:ext uri="{FF2B5EF4-FFF2-40B4-BE49-F238E27FC236}">
                <a16:creationId xmlns:a16="http://schemas.microsoft.com/office/drawing/2014/main" id="{8F0BC22C-C9DE-4C4C-BFE1-5A1A6D1787F9}"/>
              </a:ext>
            </a:extLst>
          </p:cNvPr>
          <p:cNvSpPr>
            <a:spLocks noGrp="1"/>
          </p:cNvSpPr>
          <p:nvPr>
            <p:ph sz="half" idx="1"/>
          </p:nvPr>
        </p:nvSpPr>
        <p:spPr>
          <a:xfrm>
            <a:off x="2818409" y="1599708"/>
            <a:ext cx="4616655" cy="4968649"/>
          </a:xfrm>
        </p:spPr>
        <p:txBody>
          <a:bodyPr>
            <a:normAutofit fontScale="92500"/>
          </a:bodyPr>
          <a:lstStyle/>
          <a:p>
            <a:pPr marL="0" indent="0">
              <a:buNone/>
            </a:pPr>
            <a:r>
              <a:rPr lang="en-US" sz="2400" b="1" dirty="0"/>
              <a:t>St.</a:t>
            </a:r>
            <a:r>
              <a:rPr lang="en-GB" sz="2400" b="1" dirty="0"/>
              <a:t> 16: </a:t>
            </a:r>
            <a:r>
              <a:rPr lang="en-GB" sz="2400" b="1" dirty="0" err="1"/>
              <a:t>Renforcement</a:t>
            </a:r>
            <a:r>
              <a:rPr lang="en-GB" sz="2400" b="1" dirty="0"/>
              <a:t> familial</a:t>
            </a:r>
            <a:br>
              <a:rPr lang="en-GB" sz="2400" b="1" dirty="0"/>
            </a:br>
            <a:endParaRPr lang="en-GB" sz="2400" b="1" dirty="0"/>
          </a:p>
          <a:p>
            <a:pPr marL="0" indent="0">
              <a:buNone/>
            </a:pPr>
            <a:r>
              <a:rPr lang="fr-FR" sz="2600" dirty="0"/>
              <a:t>Programmes de renforcement de la famille en prévention et réponse</a:t>
            </a:r>
          </a:p>
          <a:p>
            <a:pPr marL="0" indent="0">
              <a:buNone/>
            </a:pPr>
            <a:r>
              <a:rPr lang="fr-FR" sz="2600" dirty="0"/>
              <a:t>Interactions renforcées : connaissance des comportements et des compétences </a:t>
            </a:r>
          </a:p>
          <a:p>
            <a:pPr marL="0" indent="0">
              <a:buNone/>
            </a:pPr>
            <a:r>
              <a:rPr lang="fr-FR" sz="2600" dirty="0"/>
              <a:t>Améliorer la prise en charge : </a:t>
            </a:r>
          </a:p>
          <a:p>
            <a:pPr marL="914400" lvl="1" indent="-457200" fontAlgn="base">
              <a:lnSpc>
                <a:spcPct val="110000"/>
              </a:lnSpc>
              <a:spcBef>
                <a:spcPts val="0"/>
              </a:spcBef>
              <a:buSzPts val="1000"/>
              <a:tabLst>
                <a:tab pos="457200" algn="l"/>
              </a:tabLst>
            </a:pPr>
            <a:r>
              <a:rPr lang="fr-FR" dirty="0"/>
              <a:t>accès aux services pendant et après une crise, </a:t>
            </a:r>
          </a:p>
          <a:p>
            <a:pPr marL="914400" lvl="1" indent="-457200" fontAlgn="base">
              <a:lnSpc>
                <a:spcPct val="110000"/>
              </a:lnSpc>
              <a:spcBef>
                <a:spcPts val="0"/>
              </a:spcBef>
              <a:buSzPts val="1000"/>
              <a:tabLst>
                <a:tab pos="457200" algn="l"/>
              </a:tabLst>
            </a:pPr>
            <a:r>
              <a:rPr lang="fr-FR" dirty="0"/>
              <a:t>parentalité positive, </a:t>
            </a:r>
          </a:p>
          <a:p>
            <a:pPr marL="914400" lvl="1" indent="-457200" fontAlgn="base">
              <a:lnSpc>
                <a:spcPct val="110000"/>
              </a:lnSpc>
              <a:spcBef>
                <a:spcPts val="0"/>
              </a:spcBef>
              <a:buSzPts val="1000"/>
              <a:tabLst>
                <a:tab pos="457200" algn="l"/>
              </a:tabLst>
            </a:pPr>
            <a:r>
              <a:rPr lang="fr-FR" dirty="0"/>
              <a:t>soutien financier direct</a:t>
            </a:r>
          </a:p>
        </p:txBody>
      </p:sp>
      <p:sp>
        <p:nvSpPr>
          <p:cNvPr id="4" name="Marcador de contenido 3">
            <a:extLst>
              <a:ext uri="{FF2B5EF4-FFF2-40B4-BE49-F238E27FC236}">
                <a16:creationId xmlns:a16="http://schemas.microsoft.com/office/drawing/2014/main" id="{DED70EA9-A19E-ED45-8935-C34B7642710A}"/>
              </a:ext>
            </a:extLst>
          </p:cNvPr>
          <p:cNvSpPr>
            <a:spLocks noGrp="1"/>
          </p:cNvSpPr>
          <p:nvPr>
            <p:ph sz="half" idx="2"/>
          </p:nvPr>
        </p:nvSpPr>
        <p:spPr>
          <a:xfrm>
            <a:off x="7473765" y="1861952"/>
            <a:ext cx="4616655" cy="4486275"/>
          </a:xfrm>
        </p:spPr>
        <p:txBody>
          <a:bodyPr>
            <a:normAutofit fontScale="92500"/>
          </a:bodyPr>
          <a:lstStyle/>
          <a:p>
            <a:pPr marL="0" indent="0">
              <a:buNone/>
            </a:pPr>
            <a:r>
              <a:rPr lang="en-US" sz="2400" b="1" dirty="0"/>
              <a:t>St.</a:t>
            </a:r>
            <a:r>
              <a:rPr lang="en-GB" sz="2400" b="1" dirty="0"/>
              <a:t> 17: </a:t>
            </a:r>
            <a:r>
              <a:rPr lang="fr-FR" sz="2400" b="1" dirty="0"/>
              <a:t>Approches au niveau Communautaire</a:t>
            </a:r>
            <a:endParaRPr lang="en-GB" sz="2400" b="1" dirty="0"/>
          </a:p>
          <a:p>
            <a:r>
              <a:rPr lang="fr-FR" sz="2600" dirty="0"/>
              <a:t>Analyse approfondie et cartographie du contexte, des capacités et des risques </a:t>
            </a:r>
          </a:p>
          <a:p>
            <a:r>
              <a:rPr lang="fr-FR" sz="2600" dirty="0"/>
              <a:t>Soutenir les pratiques de protection </a:t>
            </a:r>
          </a:p>
          <a:p>
            <a:r>
              <a:rPr lang="fr-FR" sz="2600" dirty="0"/>
              <a:t>Influencer un changement de pratiques </a:t>
            </a:r>
          </a:p>
          <a:p>
            <a:r>
              <a:rPr lang="fr-FR" sz="2600" dirty="0"/>
              <a:t>Renforcer les liens vers les systèmes formels </a:t>
            </a:r>
            <a:endParaRPr lang="fr-FR" sz="2600" dirty="0">
              <a:latin typeface="Calibri" panose="020F0502020204030204" pitchFamily="34" charset="0"/>
              <a:ea typeface="Calibri" panose="020F0502020204030204" pitchFamily="34" charset="0"/>
              <a:cs typeface="Arial" panose="020B0604020202020204" pitchFamily="34" charset="0"/>
            </a:endParaRPr>
          </a:p>
        </p:txBody>
      </p:sp>
      <p:pic>
        <p:nvPicPr>
          <p:cNvPr id="2054" name="Picture 6">
            <a:extLst>
              <a:ext uri="{FF2B5EF4-FFF2-40B4-BE49-F238E27FC236}">
                <a16:creationId xmlns:a16="http://schemas.microsoft.com/office/drawing/2014/main" id="{DC965007-E317-BE4F-A7F0-E5D3B8184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4974" y="5842022"/>
            <a:ext cx="726335" cy="72633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7B2AE674-E1E8-474E-87ED-CE99F702F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719" y="5842022"/>
            <a:ext cx="723270" cy="72327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C858C907-72C3-6D44-A293-A7996AD6D8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563" y="6070967"/>
            <a:ext cx="720218" cy="72021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D3274B1D-5480-D849-A696-294A318264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1703" y="6046226"/>
            <a:ext cx="723270" cy="723270"/>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90F5C529-AE62-4BFC-852D-377C4D3262FA}"/>
              </a:ext>
            </a:extLst>
          </p:cNvPr>
          <p:cNvPicPr>
            <a:picLocks noChangeAspect="1"/>
          </p:cNvPicPr>
          <p:nvPr/>
        </p:nvPicPr>
        <p:blipFill>
          <a:blip r:embed="rId7"/>
          <a:stretch>
            <a:fillRect/>
          </a:stretch>
        </p:blipFill>
        <p:spPr>
          <a:xfrm rot="16200000">
            <a:off x="-1965665" y="1994596"/>
            <a:ext cx="6800138" cy="2868808"/>
          </a:xfrm>
          <a:prstGeom prst="rect">
            <a:avLst/>
          </a:prstGeom>
        </p:spPr>
      </p:pic>
    </p:spTree>
    <p:extLst>
      <p:ext uri="{BB962C8B-B14F-4D97-AF65-F5344CB8AC3E}">
        <p14:creationId xmlns:p14="http://schemas.microsoft.com/office/powerpoint/2010/main" val="6785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5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8" name="Google Shape;418;p21"/>
          <p:cNvSpPr txBox="1">
            <a:spLocks noGrp="1"/>
          </p:cNvSpPr>
          <p:nvPr>
            <p:ph sz="half" idx="1"/>
          </p:nvPr>
        </p:nvSpPr>
        <p:spPr>
          <a:xfrm>
            <a:off x="2852275" y="1439240"/>
            <a:ext cx="4869324" cy="5129117"/>
          </a:xfrm>
          <a:prstGeom prst="rect">
            <a:avLst/>
          </a:prstGeom>
          <a:noFill/>
          <a:ln>
            <a:noFill/>
          </a:ln>
        </p:spPr>
        <p:txBody>
          <a:bodyPr spcFirstLastPara="1" wrap="square" lIns="91425" tIns="45700" rIns="91425" bIns="45700" anchor="t" anchorCtr="0">
            <a:normAutofit fontScale="85000" lnSpcReduction="20000"/>
          </a:bodyPr>
          <a:lstStyle/>
          <a:p>
            <a:pPr marL="0" lvl="0" indent="0">
              <a:buClr>
                <a:schemeClr val="accent5"/>
              </a:buClr>
              <a:buSzPct val="100000"/>
              <a:buNone/>
            </a:pPr>
            <a:r>
              <a:rPr lang="en-US" b="1" dirty="0"/>
              <a:t>St. 18: Gestion des </a:t>
            </a:r>
            <a:r>
              <a:rPr lang="en-US" b="1" dirty="0" err="1"/>
              <a:t>cas</a:t>
            </a:r>
            <a:endParaRPr lang="en-US" b="1" dirty="0"/>
          </a:p>
          <a:p>
            <a:pPr>
              <a:buClr>
                <a:schemeClr val="accent5"/>
              </a:buClr>
              <a:buSzPct val="100000"/>
            </a:pPr>
            <a:r>
              <a:rPr lang="fr-FR" dirty="0">
                <a:ea typeface="Arial"/>
                <a:cs typeface="Arial"/>
              </a:rPr>
              <a:t>Accompagnement individualisé, coordonné, holistique et multisectoriel, de personne à personne et/ou mise en relation avec les prestataires de services concernés </a:t>
            </a:r>
          </a:p>
          <a:p>
            <a:pPr>
              <a:buClr>
                <a:schemeClr val="accent5"/>
              </a:buClr>
              <a:buSzPct val="100000"/>
            </a:pPr>
            <a:r>
              <a:rPr lang="fr-FR" dirty="0">
                <a:ea typeface="Arial"/>
                <a:cs typeface="Arial"/>
              </a:rPr>
              <a:t>Aborde les 3 niveaux du modèle socio-écologique </a:t>
            </a:r>
          </a:p>
          <a:p>
            <a:pPr>
              <a:buClr>
                <a:schemeClr val="accent5"/>
              </a:buClr>
              <a:buSzPct val="100000"/>
            </a:pPr>
            <a:r>
              <a:rPr lang="fr-FR" dirty="0">
                <a:ea typeface="Arial"/>
                <a:cs typeface="Arial"/>
              </a:rPr>
              <a:t>La préparation est clé ! </a:t>
            </a:r>
          </a:p>
          <a:p>
            <a:pPr marL="0" lvl="0" indent="0" algn="l" rtl="0">
              <a:lnSpc>
                <a:spcPct val="90000"/>
              </a:lnSpc>
              <a:spcBef>
                <a:spcPts val="1000"/>
              </a:spcBef>
              <a:spcAft>
                <a:spcPts val="0"/>
              </a:spcAft>
              <a:buClr>
                <a:schemeClr val="accent5"/>
              </a:buClr>
              <a:buSzPct val="100000"/>
              <a:buNone/>
            </a:pPr>
            <a:endParaRPr b="1" dirty="0"/>
          </a:p>
          <a:p>
            <a:pPr marL="0" lvl="0" indent="0">
              <a:lnSpc>
                <a:spcPct val="100000"/>
              </a:lnSpc>
              <a:spcBef>
                <a:spcPts val="0"/>
              </a:spcBef>
              <a:buClr>
                <a:schemeClr val="dk1"/>
              </a:buClr>
              <a:buSzPts val="1200"/>
              <a:buNone/>
            </a:pPr>
            <a:r>
              <a:rPr lang="en-US" b="1" dirty="0"/>
              <a:t>St. 19 : </a:t>
            </a:r>
            <a:r>
              <a:rPr lang="fr-FR" b="1" dirty="0"/>
              <a:t>Protection de remplacement</a:t>
            </a:r>
          </a:p>
          <a:p>
            <a:pPr>
              <a:buClr>
                <a:schemeClr val="accent5"/>
              </a:buClr>
              <a:buSzPct val="100000"/>
            </a:pPr>
            <a:r>
              <a:rPr lang="fr-FR" dirty="0"/>
              <a:t>Solutions de placement alternatives appropriées et protectrices </a:t>
            </a:r>
          </a:p>
          <a:p>
            <a:pPr>
              <a:buClr>
                <a:schemeClr val="accent5"/>
              </a:buClr>
              <a:buSzPct val="100000"/>
            </a:pPr>
            <a:r>
              <a:rPr lang="fr-FR" dirty="0"/>
              <a:t>Prise en charge familiale et unité familiale</a:t>
            </a:r>
            <a:endParaRPr dirty="0"/>
          </a:p>
        </p:txBody>
      </p:sp>
      <p:sp>
        <p:nvSpPr>
          <p:cNvPr id="5" name="Título 1">
            <a:extLst>
              <a:ext uri="{FF2B5EF4-FFF2-40B4-BE49-F238E27FC236}">
                <a16:creationId xmlns:a16="http://schemas.microsoft.com/office/drawing/2014/main" id="{2D921F1D-C96E-443F-925E-06F4CA4EDFC0}"/>
              </a:ext>
            </a:extLst>
          </p:cNvPr>
          <p:cNvSpPr txBox="1">
            <a:spLocks/>
          </p:cNvSpPr>
          <p:nvPr/>
        </p:nvSpPr>
        <p:spPr>
          <a:xfrm>
            <a:off x="2818409" y="289643"/>
            <a:ext cx="9356678" cy="114959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rgbClr val="415E7C"/>
                </a:solidFill>
                <a:latin typeface="+mj-lt"/>
                <a:ea typeface="+mj-ea"/>
                <a:cs typeface="+mj-cs"/>
              </a:defRPr>
            </a:lvl1pPr>
          </a:lstStyle>
          <a:p>
            <a:pPr>
              <a:buClrTx/>
              <a:buFontTx/>
            </a:pPr>
            <a:r>
              <a:rPr lang="en-GB" sz="4400" b="1" dirty="0" err="1"/>
              <a:t>Renforcement</a:t>
            </a:r>
            <a:r>
              <a:rPr lang="en-GB" sz="4400" b="1" dirty="0"/>
              <a:t> des </a:t>
            </a:r>
            <a:r>
              <a:rPr lang="en-GB" dirty="0"/>
              <a:t>systems </a:t>
            </a:r>
            <a:r>
              <a:rPr lang="en-GB" dirty="0" err="1"/>
              <a:t>formels</a:t>
            </a:r>
            <a:endParaRPr lang="en-GB" dirty="0"/>
          </a:p>
        </p:txBody>
      </p:sp>
      <p:sp>
        <p:nvSpPr>
          <p:cNvPr id="7" name="ZoneTexte 6">
            <a:extLst>
              <a:ext uri="{FF2B5EF4-FFF2-40B4-BE49-F238E27FC236}">
                <a16:creationId xmlns:a16="http://schemas.microsoft.com/office/drawing/2014/main" id="{4FFE9218-4B1B-4D9E-84B3-02F861E6222F}"/>
              </a:ext>
            </a:extLst>
          </p:cNvPr>
          <p:cNvSpPr txBox="1"/>
          <p:nvPr/>
        </p:nvSpPr>
        <p:spPr>
          <a:xfrm>
            <a:off x="7907292" y="1864572"/>
            <a:ext cx="4191991" cy="3029419"/>
          </a:xfrm>
          <a:prstGeom prst="rect">
            <a:avLst/>
          </a:prstGeom>
          <a:noFill/>
        </p:spPr>
        <p:txBody>
          <a:bodyPr wrap="square">
            <a:spAutoFit/>
          </a:bodyPr>
          <a:lstStyle/>
          <a:p>
            <a:pPr lvl="0">
              <a:lnSpc>
                <a:spcPct val="90000"/>
              </a:lnSpc>
              <a:spcBef>
                <a:spcPts val="1000"/>
              </a:spcBef>
              <a:buClr>
                <a:schemeClr val="accent5"/>
              </a:buClr>
              <a:buSzPct val="100000"/>
            </a:pPr>
            <a:r>
              <a:rPr lang="en-US" sz="2800" b="1" dirty="0"/>
              <a:t>St.</a:t>
            </a:r>
            <a:r>
              <a:rPr lang="en-US" sz="2600" b="1" dirty="0">
                <a:latin typeface="+mn-lt"/>
              </a:rPr>
              <a:t> 20 : Justice</a:t>
            </a:r>
          </a:p>
          <a:p>
            <a:pPr lvl="0" algn="l" rtl="0">
              <a:lnSpc>
                <a:spcPct val="90000"/>
              </a:lnSpc>
              <a:spcBef>
                <a:spcPts val="1000"/>
              </a:spcBef>
              <a:spcAft>
                <a:spcPts val="0"/>
              </a:spcAft>
              <a:buClr>
                <a:schemeClr val="accent5"/>
              </a:buClr>
              <a:buSzPct val="100000"/>
            </a:pPr>
            <a:endParaRPr lang="en-US" sz="2600" b="1" dirty="0">
              <a:latin typeface="+mn-lt"/>
            </a:endParaRPr>
          </a:p>
          <a:p>
            <a:pPr lvl="1">
              <a:lnSpc>
                <a:spcPct val="107000"/>
              </a:lnSpc>
              <a:spcAft>
                <a:spcPts val="800"/>
              </a:spcAft>
            </a:pPr>
            <a:r>
              <a:rPr lang="fr-FR" sz="2400" kern="1200" dirty="0">
                <a:solidFill>
                  <a:schemeClr val="tx1"/>
                </a:solidFill>
                <a:latin typeface="+mn-lt"/>
              </a:rPr>
              <a:t>Évaluer les systèmes juridiques et judiciaires </a:t>
            </a:r>
          </a:p>
          <a:p>
            <a:pPr lvl="1">
              <a:lnSpc>
                <a:spcPct val="107000"/>
              </a:lnSpc>
              <a:spcAft>
                <a:spcPts val="800"/>
              </a:spcAft>
            </a:pPr>
            <a:r>
              <a:rPr lang="fr-FR" sz="2400" kern="1200" dirty="0">
                <a:solidFill>
                  <a:schemeClr val="tx1"/>
                </a:solidFill>
                <a:latin typeface="+mn-lt"/>
              </a:rPr>
              <a:t>Formuler des interventions pour renforcer la PE et surmonter les risques </a:t>
            </a:r>
          </a:p>
        </p:txBody>
      </p:sp>
      <p:pic>
        <p:nvPicPr>
          <p:cNvPr id="4" name="Image 3">
            <a:extLst>
              <a:ext uri="{FF2B5EF4-FFF2-40B4-BE49-F238E27FC236}">
                <a16:creationId xmlns:a16="http://schemas.microsoft.com/office/drawing/2014/main" id="{D830A148-E832-45D7-9AF2-A71AEB914E00}"/>
              </a:ext>
            </a:extLst>
          </p:cNvPr>
          <p:cNvPicPr>
            <a:picLocks noChangeAspect="1"/>
          </p:cNvPicPr>
          <p:nvPr/>
        </p:nvPicPr>
        <p:blipFill>
          <a:blip r:embed="rId3"/>
          <a:stretch>
            <a:fillRect/>
          </a:stretch>
        </p:blipFill>
        <p:spPr>
          <a:xfrm>
            <a:off x="6261450" y="1017502"/>
            <a:ext cx="840332" cy="786694"/>
          </a:xfrm>
          <a:prstGeom prst="rect">
            <a:avLst/>
          </a:prstGeom>
        </p:spPr>
      </p:pic>
      <p:pic>
        <p:nvPicPr>
          <p:cNvPr id="10" name="Image 9">
            <a:extLst>
              <a:ext uri="{FF2B5EF4-FFF2-40B4-BE49-F238E27FC236}">
                <a16:creationId xmlns:a16="http://schemas.microsoft.com/office/drawing/2014/main" id="{09380138-7A4D-482D-A99F-AED8C3E9914B}"/>
              </a:ext>
            </a:extLst>
          </p:cNvPr>
          <p:cNvPicPr>
            <a:picLocks noChangeAspect="1"/>
          </p:cNvPicPr>
          <p:nvPr/>
        </p:nvPicPr>
        <p:blipFill>
          <a:blip r:embed="rId3"/>
          <a:stretch>
            <a:fillRect/>
          </a:stretch>
        </p:blipFill>
        <p:spPr>
          <a:xfrm>
            <a:off x="7487126" y="6009031"/>
            <a:ext cx="840332" cy="786694"/>
          </a:xfrm>
          <a:prstGeom prst="rect">
            <a:avLst/>
          </a:prstGeom>
        </p:spPr>
      </p:pic>
      <p:pic>
        <p:nvPicPr>
          <p:cNvPr id="8" name="Image 7">
            <a:extLst>
              <a:ext uri="{FF2B5EF4-FFF2-40B4-BE49-F238E27FC236}">
                <a16:creationId xmlns:a16="http://schemas.microsoft.com/office/drawing/2014/main" id="{97FDE011-835B-46CA-8609-F677E29EF39D}"/>
              </a:ext>
            </a:extLst>
          </p:cNvPr>
          <p:cNvPicPr>
            <a:picLocks noChangeAspect="1"/>
          </p:cNvPicPr>
          <p:nvPr/>
        </p:nvPicPr>
        <p:blipFill>
          <a:blip r:embed="rId4"/>
          <a:stretch>
            <a:fillRect/>
          </a:stretch>
        </p:blipFill>
        <p:spPr>
          <a:xfrm>
            <a:off x="8327458" y="5962341"/>
            <a:ext cx="911413" cy="786694"/>
          </a:xfrm>
          <a:prstGeom prst="rect">
            <a:avLst/>
          </a:prstGeom>
        </p:spPr>
      </p:pic>
      <p:pic>
        <p:nvPicPr>
          <p:cNvPr id="13" name="Image 12">
            <a:extLst>
              <a:ext uri="{FF2B5EF4-FFF2-40B4-BE49-F238E27FC236}">
                <a16:creationId xmlns:a16="http://schemas.microsoft.com/office/drawing/2014/main" id="{1EBC41DA-452A-4C1D-84EF-05DD42CFB24C}"/>
              </a:ext>
            </a:extLst>
          </p:cNvPr>
          <p:cNvPicPr>
            <a:picLocks noChangeAspect="1"/>
          </p:cNvPicPr>
          <p:nvPr/>
        </p:nvPicPr>
        <p:blipFill>
          <a:blip r:embed="rId3"/>
          <a:stretch>
            <a:fillRect/>
          </a:stretch>
        </p:blipFill>
        <p:spPr>
          <a:xfrm>
            <a:off x="10885590" y="4519237"/>
            <a:ext cx="932531" cy="873008"/>
          </a:xfrm>
          <a:prstGeom prst="rect">
            <a:avLst/>
          </a:prstGeom>
        </p:spPr>
      </p:pic>
      <p:pic>
        <p:nvPicPr>
          <p:cNvPr id="11" name="Image 10">
            <a:extLst>
              <a:ext uri="{FF2B5EF4-FFF2-40B4-BE49-F238E27FC236}">
                <a16:creationId xmlns:a16="http://schemas.microsoft.com/office/drawing/2014/main" id="{CE0FC6C6-5038-4D0B-842E-17E6D3B089B5}"/>
              </a:ext>
            </a:extLst>
          </p:cNvPr>
          <p:cNvPicPr>
            <a:picLocks noChangeAspect="1"/>
          </p:cNvPicPr>
          <p:nvPr/>
        </p:nvPicPr>
        <p:blipFill>
          <a:blip r:embed="rId5"/>
          <a:stretch>
            <a:fillRect/>
          </a:stretch>
        </p:blipFill>
        <p:spPr>
          <a:xfrm>
            <a:off x="9813775" y="4434572"/>
            <a:ext cx="1044279" cy="991539"/>
          </a:xfrm>
          <a:prstGeom prst="rect">
            <a:avLst/>
          </a:prstGeom>
        </p:spPr>
      </p:pic>
      <p:pic>
        <p:nvPicPr>
          <p:cNvPr id="14" name="Image 13">
            <a:extLst>
              <a:ext uri="{FF2B5EF4-FFF2-40B4-BE49-F238E27FC236}">
                <a16:creationId xmlns:a16="http://schemas.microsoft.com/office/drawing/2014/main" id="{A70DFA99-7C5A-46DB-91E2-2509FC437184}"/>
              </a:ext>
            </a:extLst>
          </p:cNvPr>
          <p:cNvPicPr>
            <a:picLocks noChangeAspect="1"/>
          </p:cNvPicPr>
          <p:nvPr/>
        </p:nvPicPr>
        <p:blipFill>
          <a:blip r:embed="rId6"/>
          <a:stretch>
            <a:fillRect/>
          </a:stretch>
        </p:blipFill>
        <p:spPr>
          <a:xfrm rot="16200000">
            <a:off x="-1965665" y="1994596"/>
            <a:ext cx="6800138" cy="28688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a:t>
            </a:r>
            <a:r>
              <a:rPr lang="fr-FR" sz="4100"/>
              <a:t>que </a:t>
            </a:r>
            <a:br>
              <a:rPr lang="fr-FR" sz="4100"/>
            </a:br>
            <a:r>
              <a:rPr lang="fr-FR" sz="4100"/>
              <a:t>la version papier</a:t>
            </a:r>
            <a:r>
              <a:rPr lang="en-US" sz="4100" dirty="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dirty="0" err="1"/>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D8CED84A-7027-573B-58F6-556240DE123F}"/>
              </a:ext>
            </a:extLst>
          </p:cNvPr>
          <p:cNvPicPr preferRelativeResize="0"/>
          <p:nvPr/>
        </p:nvPicPr>
        <p:blipFill>
          <a:blip r:embed="rId6">
            <a:alphaModFix/>
          </a:blip>
          <a:stretch>
            <a:fillRect/>
          </a:stretch>
        </p:blipFill>
        <p:spPr>
          <a:xfrm>
            <a:off x="9535849" y="2904584"/>
            <a:ext cx="3020629" cy="2195589"/>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1869</TotalTime>
  <Words>4008</Words>
  <Application>Microsoft Office PowerPoint</Application>
  <PresentationFormat>Widescreen</PresentationFormat>
  <Paragraphs>239</Paragraphs>
  <Slides>9</Slides>
  <Notes>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vt:i4>
      </vt:variant>
    </vt:vector>
  </HeadingPairs>
  <TitlesOfParts>
    <vt:vector size="21" baseType="lpstr">
      <vt:lpstr>HelveticaNeue-Medium-Identity-H</vt:lpstr>
      <vt:lpstr>Arial</vt:lpstr>
      <vt:lpstr>HelveticaNeue-Light-Identity-H</vt:lpstr>
      <vt:lpstr>Symbol</vt:lpstr>
      <vt:lpstr>HelveticaNeue-Roman-Identity-H</vt:lpstr>
      <vt:lpstr>Calibri Light</vt:lpstr>
      <vt:lpstr>Calibri</vt:lpstr>
      <vt:lpstr>Helvetica Neue</vt:lpstr>
      <vt:lpstr>Times New Roman</vt:lpstr>
      <vt:lpstr>Wingdings</vt:lpstr>
      <vt:lpstr>Office Theme</vt:lpstr>
      <vt:lpstr>Tema de Office</vt:lpstr>
      <vt:lpstr>Standards Minimums pour la Protection de l’Enfance dans l’Action Humanitaire. - SMPE -</vt:lpstr>
      <vt:lpstr>But des Standards </vt:lpstr>
      <vt:lpstr>PowerPoint Presentation</vt:lpstr>
      <vt:lpstr>Pilier 3 – développer des stratégies adéquates</vt:lpstr>
      <vt:lpstr>Pillar 3 – les Standards</vt:lpstr>
      <vt:lpstr>Renforcement des familles et des   communautés </vt:lpstr>
      <vt:lpstr>PowerPoint Presentation</vt:lpstr>
      <vt:lpstr>Exemples de la Région</vt:lpstr>
      <vt:lpstr>Vous avez besoin de plus que  la version papier?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138</cp:revision>
  <dcterms:created xsi:type="dcterms:W3CDTF">2017-12-20T18:51:03Z</dcterms:created>
  <dcterms:modified xsi:type="dcterms:W3CDTF">2022-12-06T06:02:34Z</dcterms:modified>
</cp:coreProperties>
</file>