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91" r:id="rId2"/>
    <p:sldId id="296" r:id="rId3"/>
    <p:sldId id="293" r:id="rId4"/>
    <p:sldId id="288" r:id="rId5"/>
    <p:sldId id="261" r:id="rId6"/>
    <p:sldId id="290" r:id="rId7"/>
    <p:sldId id="294" r:id="rId8"/>
    <p:sldId id="297"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52070" autoAdjust="0"/>
  </p:normalViewPr>
  <p:slideViewPr>
    <p:cSldViewPr snapToGrid="0">
      <p:cViewPr varScale="1">
        <p:scale>
          <a:sx n="41" d="100"/>
          <a:sy n="41" d="100"/>
        </p:scale>
        <p:origin x="1504" y="2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a:t>
            </a:r>
            <a:r>
              <a:rPr lang="fr-FR" b="0">
                <a:solidFill>
                  <a:srgbClr val="FF0000"/>
                </a:solidFill>
              </a:rPr>
              <a:t>Pilier 11</a:t>
            </a:r>
            <a:endParaRPr lang="fr-FR" b="0" dirty="0">
              <a:solidFill>
                <a:srgbClr val="FF0000"/>
              </a:solidFill>
            </a:endParaRP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et 9</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a:t>
            </a:r>
            <a:r>
              <a:rPr lang="fr-FR"/>
              <a:t>Les SMPE </a:t>
            </a:r>
            <a:r>
              <a:rPr lang="fr-FR" dirty="0"/>
              <a:t>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a:p>
            <a:pPr marL="0" lvl="0" indent="0" algn="l" rtl="0">
              <a:spcBef>
                <a:spcPts val="0"/>
              </a:spcBef>
              <a:spcAft>
                <a:spcPts val="0"/>
              </a:spcAft>
              <a:buNone/>
            </a:pPr>
            <a:r>
              <a:rPr lang="fr-FR" dirty="0"/>
              <a:t>Cette présentation se concentre sur le Pilier 1 : Standards pour assurer une réponse de qualité </a:t>
            </a: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Ce Standard est compris dans le 2</a:t>
            </a:r>
            <a:r>
              <a:rPr lang="fr-FR" sz="1200" baseline="30000" dirty="0">
                <a:effectLst/>
                <a:latin typeface="Calibri" panose="020F0502020204030204" pitchFamily="34" charset="0"/>
                <a:ea typeface="Calibri" panose="020F0502020204030204" pitchFamily="34" charset="0"/>
                <a:cs typeface="Arial" panose="020B0604020202020204" pitchFamily="34" charset="0"/>
              </a:rPr>
              <a:t>ème</a:t>
            </a:r>
            <a:r>
              <a:rPr lang="fr-FR" sz="1200" dirty="0">
                <a:effectLst/>
                <a:latin typeface="Calibri" panose="020F0502020204030204" pitchFamily="34" charset="0"/>
                <a:ea typeface="Calibri" panose="020F0502020204030204" pitchFamily="34" charset="0"/>
                <a:cs typeface="Arial" panose="020B0604020202020204" pitchFamily="34" charset="0"/>
              </a:rPr>
              <a:t> pilier, qui couvre les sept principaux risques en matière de protection de l’enfance auxquels les enfants font face dans les situations de crise humanitaire. Les sept différents risques sont liés puisqu’ils concernent des risques et des vulnérabilités qui se recoupent. Il n’est pas possible de traiter les risques de manière isolée. </a:t>
            </a:r>
            <a:endParaRPr lang="en-US" sz="1200" dirty="0">
              <a:effectLst/>
              <a:latin typeface="Calibri"/>
              <a:ea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Calibri"/>
              <a:ea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Le risque fait référence à la probabilité que des violations et des menaces aux droits des enfants se manifestent et causent préjudice à ces derniers. Pour comprendre le risque auquel est exposé un enfant, il faut comprendre la nature du risque (type de danger, de situation, de menace, etc.) et </a:t>
            </a:r>
            <a:r>
              <a:rPr lang="fr-FR" dirty="0"/>
              <a:t>l'étendue du risque et</a:t>
            </a:r>
            <a:r>
              <a:rPr lang="fr-FR" sz="1200" dirty="0">
                <a:effectLst/>
                <a:latin typeface="Calibri" panose="020F0502020204030204" pitchFamily="34" charset="0"/>
                <a:ea typeface="Calibri" panose="020F0502020204030204" pitchFamily="34" charset="0"/>
                <a:cs typeface="Arial" panose="020B0604020202020204" pitchFamily="34" charset="0"/>
              </a:rPr>
              <a:t> la vulnérabilité individuelle de l’enfant à ce risque </a:t>
            </a:r>
            <a:r>
              <a:rPr lang="fr-FR" dirty="0"/>
              <a:t>mais aussi les stratégies d'adaptation ou de survie des familles/enfants (c'est-à-dire leur résilience et leur capacité à résister au risque). </a:t>
            </a:r>
            <a:r>
              <a:rPr lang="fr-FR" sz="1200" dirty="0">
                <a:effectLst/>
                <a:latin typeface="Calibri" panose="020F0502020204030204" pitchFamily="34" charset="0"/>
                <a:ea typeface="Calibri" panose="020F0502020204030204" pitchFamily="34" charset="0"/>
                <a:cs typeface="Arial" panose="020B0604020202020204" pitchFamily="34" charset="0"/>
              </a:rPr>
              <a:t> (mesure dans laquelle un enfant présente des caractéristiques qui réduisent sa capacité à résister à un impact négatif). </a:t>
            </a:r>
            <a:r>
              <a:rPr lang="fr-FR" dirty="0"/>
              <a:t>La vulnérabilité est comprise comme la mesure dans laquelle un enfant a des caractéristiques qui réduisent sa capacité à résister aux impacts négatifs. Nous devons noter que la vulnérabilité est propre à chaque personne et à chaque situation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DEF: </a:t>
            </a:r>
            <a:r>
              <a:rPr lang="en-US" sz="800" b="0" i="0" u="none" strike="noStrike" baseline="0" dirty="0">
                <a:latin typeface="Arial"/>
                <a:ea typeface="Arial"/>
                <a:cs typeface="Arial"/>
                <a:sym typeface="Arial"/>
              </a:rPr>
              <a:t> </a:t>
            </a:r>
            <a:r>
              <a:rPr lang="fr-FR" sz="1000" b="0" i="0" u="none" strike="noStrike" baseline="0" dirty="0">
                <a:latin typeface="HelveticaNeue-Light-Identity-H"/>
              </a:rPr>
              <a:t>«Recrutement » s’applique à l’enrôlement qu’il soit obligatoire, forcé ou libre d’ un enfant par une force ou groupe armé.</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fr-FR" sz="1000" b="0" i="0" u="none" strike="noStrike" baseline="0" dirty="0">
              <a:latin typeface="HelveticaNeue-Light-Identity-H"/>
            </a:endParaRPr>
          </a:p>
          <a:p>
            <a:pPr marL="285750" indent="-285750" algn="l">
              <a:buFont typeface="Arial" panose="020B0604020202020204" pitchFamily="34" charset="0"/>
              <a:buChar char="•"/>
            </a:pPr>
            <a:r>
              <a:rPr lang="fr-FR" sz="1000" b="0" i="0" u="none" strike="noStrike" baseline="0" dirty="0">
                <a:latin typeface="HelveticaNeue-Light-Identity-H"/>
              </a:rPr>
              <a:t>Leur recrutement et leur utilisation privent les enfants de leurs droits et ont des conséquences négatives immédiates et à long terme pour leur santé socio-économique, psychologique et physique, ainsi que celles des familles </a:t>
            </a:r>
            <a:r>
              <a:rPr lang="es-ES" sz="1000" b="0" i="0" u="none" strike="noStrike" baseline="0" dirty="0">
                <a:latin typeface="HelveticaNeue-Light-Identity-H"/>
              </a:rPr>
              <a:t>et des </a:t>
            </a:r>
            <a:r>
              <a:rPr lang="es-ES" sz="1000" b="0" i="0" u="none" strike="noStrike" baseline="0" dirty="0" err="1">
                <a:latin typeface="HelveticaNeue-Light-Identity-H"/>
              </a:rPr>
              <a:t>communautés</a:t>
            </a:r>
            <a:r>
              <a:rPr lang="es-ES" sz="1000" b="0" i="0" u="none" strike="noStrike" baseline="0" dirty="0">
                <a:latin typeface="HelveticaNeue-Light-Identity-H"/>
              </a:rPr>
              <a:t>. </a:t>
            </a:r>
            <a:r>
              <a:rPr lang="fr-FR" sz="1000" b="0" i="0" u="none" strike="noStrike" baseline="0" dirty="0">
                <a:latin typeface="HelveticaNeue-Light-Identity-H"/>
              </a:rPr>
              <a:t>Ces enfants sont souvent forcés à assister, à subir ou commettre des actes d’exploitation, d’abus ou de violence. </a:t>
            </a:r>
            <a:r>
              <a:rPr lang="fr-FR" sz="1200" dirty="0"/>
              <a:t>Le recrutement et l'utilisation d'enfants par des forces armées ou des groupes armés constituent une grave violation des droits de l'enfant et du droit international humanitaire.</a:t>
            </a:r>
          </a:p>
          <a:p>
            <a:pPr marL="285750" indent="-285750" algn="l">
              <a:buFont typeface="Arial" panose="020B0604020202020204" pitchFamily="34" charset="0"/>
              <a:buChar char="•"/>
            </a:pPr>
            <a:endParaRPr lang="fr-FR" sz="1000" b="0" i="0" u="none" strike="noStrike" baseline="0" dirty="0">
              <a:latin typeface="HelveticaNeue-Light-Identity-H"/>
            </a:endParaRPr>
          </a:p>
          <a:p>
            <a:pPr marL="285750" indent="-285750" algn="l">
              <a:buFont typeface="Arial" panose="020B0604020202020204" pitchFamily="34" charset="0"/>
              <a:buChar char="•"/>
            </a:pPr>
            <a:r>
              <a:rPr lang="fr-FR" sz="1200" dirty="0"/>
              <a:t>Les acteurs humanitaires doivent prendre des mesures pour empêcher le recrutement et l'utilisation d'enfants et d'adolescents et faire face aux conséquences négatives immédiates et à long terme pour les enfants, les familles et les communautés à travers des programmes de réintégration multisectoriels à base communautaire, ainsi que du plaidoyer pour la libération de tous les enfants et adolescents. Ce standard appelle à mettre l'accent sur la </a:t>
            </a:r>
            <a:r>
              <a:rPr lang="fr-FR" sz="1200" b="1" dirty="0"/>
              <a:t>prévention</a:t>
            </a:r>
            <a:r>
              <a:rPr lang="fr-FR" sz="1200" dirty="0"/>
              <a:t> centrée sur l'enfant, en particulier pour les protéger contre le recrutement. [</a:t>
            </a:r>
            <a:r>
              <a:rPr lang="en-US" sz="1200" i="1" dirty="0">
                <a:latin typeface="Arial"/>
                <a:ea typeface="Arial"/>
                <a:cs typeface="Arial"/>
                <a:sym typeface="Wingdings" panose="05000000000000000000" pitchFamily="2" charset="2"/>
              </a:rPr>
              <a:t></a:t>
            </a:r>
            <a:r>
              <a:rPr lang="fr-FR" sz="1200" dirty="0"/>
              <a:t> l'icône de prévention] </a:t>
            </a:r>
          </a:p>
          <a:p>
            <a:pPr marL="0" indent="0" algn="l">
              <a:buFont typeface="Arial" panose="020B0604020202020204" pitchFamily="34" charset="0"/>
              <a:buNone/>
            </a:pPr>
            <a:r>
              <a:rPr lang="fr-FR" b="1" dirty="0"/>
              <a:t>Exemples de facteurs d’association d'enfants </a:t>
            </a:r>
            <a:r>
              <a:rPr lang="fr-FR" dirty="0"/>
              <a:t>: Présence réduite des acteurs de la protection de l'enfance et de l'humanitaire et du personnel de sécurité ; structures communautaires affaiblies; surveillance et soins parentaux réduits; impacts économiques de la crise poussant les enfants à rechercher de la nourriture, des produits de base ou des moyens de subsistance ; accès réduit aux services de soutien… </a:t>
            </a:r>
          </a:p>
          <a:p>
            <a:pPr marL="0" indent="0" algn="l">
              <a:buFont typeface="Arial" panose="020B0604020202020204" pitchFamily="34" charset="0"/>
              <a:buNone/>
            </a:pPr>
            <a:endParaRPr lang="fr-FR" sz="1200" dirty="0"/>
          </a:p>
          <a:p>
            <a:pPr marL="285750" indent="-285750" algn="l">
              <a:buFont typeface="Arial" panose="020B0604020202020204" pitchFamily="34" charset="0"/>
              <a:buChar char="•"/>
            </a:pPr>
            <a:r>
              <a:rPr lang="fr-FR" sz="1200" dirty="0"/>
              <a:t>Plaidoyer: Lorsque le recrutement et l'utilisation d'enfants et d'adolescents ne sont pas encore interdits par la législation nationale, le plaidoyer doit être en faveur d'une telle législation. Là où cela est interdit, les autorités et les parties prenantes (y compris, le cas échéant, les forces ou groupes armés) doivent être encouragés à se conformer à leurs obligations légales. </a:t>
            </a:r>
            <a:r>
              <a:rPr lang="fr-FR" sz="1800" b="0" i="0" u="none" strike="noStrike" baseline="0" dirty="0">
                <a:latin typeface="HelveticaNeue-Light-Identity-H"/>
              </a:rPr>
              <a:t>Tous les enfants associés à des forces ou groupes armés doivent être libérés immédiatement et sans conditions préalables, même durant un conflit armé.</a:t>
            </a:r>
            <a:endParaRPr lang="fr-FR" sz="1200" dirty="0"/>
          </a:p>
          <a:p>
            <a:pPr marL="285750" indent="-285750" algn="l">
              <a:buFont typeface="Arial" panose="020B0604020202020204" pitchFamily="34" charset="0"/>
              <a:buChar char="•"/>
            </a:pPr>
            <a:r>
              <a:rPr lang="fr-FR" sz="1200" dirty="0"/>
              <a:t>Ce standard indique la nécessité d'établir et de soutenir des services de gestion de cas pour évaluer, identifier, vérifier et documenter les enfants ; fournir des informations sur les services d'assistance disponibles ; accompagner les processus de libération ou de désengagement ; travailler sur la recherche et la réunification et soutenir la réintégration [</a:t>
            </a:r>
            <a:r>
              <a:rPr lang="en-US" sz="1200" i="1" dirty="0">
                <a:latin typeface="Arial"/>
                <a:ea typeface="Arial"/>
                <a:cs typeface="Arial"/>
                <a:sym typeface="Wingdings" panose="05000000000000000000" pitchFamily="2" charset="2"/>
              </a:rPr>
              <a:t></a:t>
            </a:r>
            <a:r>
              <a:rPr lang="fr-FR" sz="1200" dirty="0"/>
              <a:t> icône de </a:t>
            </a:r>
            <a:r>
              <a:rPr lang="fr-FR" sz="1200" b="1" dirty="0"/>
              <a:t>gestion de cas</a:t>
            </a:r>
            <a:r>
              <a:rPr lang="fr-FR" sz="1200" dirty="0"/>
              <a:t>] </a:t>
            </a:r>
            <a:endParaRPr lang="es-ES" sz="1000" b="0" i="0" u="none" strike="noStrike" baseline="0" dirty="0">
              <a:latin typeface="HelveticaNeue-Light-Identity-H"/>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b="1" i="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b="1" dirty="0" err="1">
                <a:latin typeface="Arial"/>
                <a:ea typeface="Arial"/>
                <a:cs typeface="Arial"/>
                <a:sym typeface="Arial"/>
              </a:rPr>
              <a:t>Sujet</a:t>
            </a:r>
            <a:r>
              <a:rPr lang="en-US" b="1" dirty="0">
                <a:latin typeface="Arial"/>
                <a:ea typeface="Arial"/>
                <a:cs typeface="Arial"/>
                <a:sym typeface="Arial"/>
              </a:rPr>
              <a:t> de </a:t>
            </a:r>
            <a:r>
              <a:rPr lang="en-US" b="1" dirty="0" err="1">
                <a:latin typeface="Arial"/>
                <a:ea typeface="Arial"/>
                <a:cs typeface="Arial"/>
                <a:sym typeface="Arial"/>
              </a:rPr>
              <a:t>débat</a:t>
            </a:r>
            <a:r>
              <a:rPr lang="en-US" b="1" dirty="0">
                <a:latin typeface="Arial"/>
                <a:ea typeface="Arial"/>
                <a:cs typeface="Arial"/>
                <a:sym typeface="Arial"/>
              </a:rPr>
              <a:t>: </a:t>
            </a:r>
            <a:r>
              <a:rPr lang="fr-FR" dirty="0"/>
              <a:t>Quels sont les différents rôles pour lesquels les enfants sont utilisés dans les groupes ?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dirty="0"/>
              <a:t>Les enfants sont utilisés par les forces armées ou les groupes armés dans de nombreux rôles différents. Ces enfants sont souvent contraints de témoigner, de subir et de commettre des abus, de l'exploitation ou de la violence.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dirty="0"/>
              <a:t>Ils peuvent être utilisés comme :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fr-FR" dirty="0"/>
              <a:t>Combattant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fr-FR" dirty="0"/>
              <a:t>A des fins sexuelles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fr-FR" dirty="0"/>
              <a:t>Gardiens de poste de contrôle ou de prison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fr-FR" dirty="0"/>
              <a:t>Cuisinier ou travailleurs domestiques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fr-FR" dirty="0"/>
              <a:t>Poseur de mines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fr-FR" dirty="0"/>
              <a:t>Espion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fr-FR" dirty="0"/>
              <a:t>Bouclier humain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fr-FR" dirty="0"/>
              <a:t>Porteur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fr-FR" dirty="0"/>
              <a:t>Attentat-suicide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fr-FR" dirty="0"/>
              <a:t>Autres usages </a:t>
            </a:r>
            <a:r>
              <a:rPr lang="fr-FR" i="1" dirty="0"/>
              <a:t>à contextualiser en fonction de votre contexte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fr-FR" dirty="0"/>
          </a:p>
          <a:p>
            <a:pPr algn="l">
              <a:buFontTx/>
              <a:buChar char="-"/>
            </a:pPr>
            <a:endParaRPr lang="en-US"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baseline="0" dirty="0">
                <a:latin typeface="+mn-lt"/>
              </a:rPr>
              <a:t>Le Standard 11 </a:t>
            </a:r>
            <a:r>
              <a:rPr lang="fr-FR" dirty="0"/>
              <a:t>énonce exactement ce qui suit: </a:t>
            </a:r>
            <a:r>
              <a:rPr lang="en-US" dirty="0"/>
              <a:t>“</a:t>
            </a:r>
            <a:r>
              <a:rPr lang="fr-FR" sz="1200" dirty="0"/>
              <a:t>Tous les enfants sont protégés contre le recrutement et leur utilisation par des forces ou groupes armés. Ils sont relâchés et sont effectivement réinsérés après le recrutement et leur utilisation dans tous les contextes de conflit armé</a:t>
            </a:r>
            <a:r>
              <a:rPr lang="en-US" dirty="0"/>
              <a:t>.”</a:t>
            </a:r>
          </a:p>
          <a:p>
            <a:pPr>
              <a:buFont typeface="Arial" panose="020B0604020202020204" pitchFamily="34" charset="0"/>
              <a:buChar char="•"/>
            </a:pPr>
            <a:endParaRPr lang="en-US" dirty="0"/>
          </a:p>
          <a:p>
            <a:pPr marL="400050" indent="-171450">
              <a:buFont typeface="Arial" panose="020B0604020202020204" pitchFamily="34" charset="0"/>
              <a:buChar char="•"/>
            </a:pPr>
            <a:r>
              <a:rPr lang="fr-FR" sz="1800" b="0" i="0" u="none" strike="noStrike" baseline="0" dirty="0">
                <a:solidFill>
                  <a:srgbClr val="000000"/>
                </a:solidFill>
                <a:latin typeface="HelveticaNeue-Light-Identity-H"/>
              </a:rPr>
              <a:t>Les enfants qui ont été associés à des groupes armés doivent être traités comme des victimes de violations des droits de l’homme. Ils doivent être protégés contre la détention, les enquêtes, les poursuites, la torture et les </a:t>
            </a:r>
            <a:r>
              <a:rPr lang="es-ES" sz="1800" b="0" i="0" u="none" strike="noStrike" baseline="0" dirty="0" err="1">
                <a:solidFill>
                  <a:srgbClr val="000000"/>
                </a:solidFill>
                <a:latin typeface="HelveticaNeue-Light-Identity-H"/>
              </a:rPr>
              <a:t>mauvais</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traitements</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l</a:t>
            </a:r>
            <a:r>
              <a:rPr lang="es-ES" sz="1800" b="0" i="0" u="none" strike="noStrike" baseline="0" dirty="0" err="1">
                <a:latin typeface="HelveticaNeue-Light-Identity-H"/>
              </a:rPr>
              <a:t>ibérés</a:t>
            </a:r>
            <a:r>
              <a:rPr lang="es-ES" sz="1800" b="0" i="0" u="none" strike="noStrike" baseline="0" dirty="0">
                <a:latin typeface="HelveticaNeue-Light-Identity-H"/>
              </a:rPr>
              <a:t> </a:t>
            </a:r>
            <a:r>
              <a:rPr lang="es-ES" sz="1800" b="0" i="0" u="none" strike="noStrike" baseline="0" dirty="0" err="1">
                <a:latin typeface="HelveticaNeue-Light-Identity-H"/>
              </a:rPr>
              <a:t>s’ils</a:t>
            </a:r>
            <a:r>
              <a:rPr lang="es-ES" sz="1800" b="0" i="0" u="none" strike="noStrike" baseline="0" dirty="0">
                <a:latin typeface="HelveticaNeue-Light-Identity-H"/>
              </a:rPr>
              <a:t> </a:t>
            </a:r>
            <a:r>
              <a:rPr lang="es-ES" sz="1800" b="0" i="0" u="none" strike="noStrike" baseline="0" dirty="0" err="1">
                <a:latin typeface="HelveticaNeue-Light-Identity-H"/>
              </a:rPr>
              <a:t>sont</a:t>
            </a:r>
            <a:r>
              <a:rPr lang="es-ES" sz="1800" b="0" i="0" u="none" strike="noStrike" baseline="0" dirty="0">
                <a:latin typeface="HelveticaNeue-Light-Identity-H"/>
              </a:rPr>
              <a:t> </a:t>
            </a:r>
            <a:r>
              <a:rPr lang="es-ES" sz="1800" b="0" i="0" u="none" strike="noStrike" baseline="0" dirty="0" err="1">
                <a:latin typeface="HelveticaNeue-Light-Identity-H"/>
              </a:rPr>
              <a:t>détenus</a:t>
            </a:r>
            <a:endParaRPr lang="en-US" dirty="0">
              <a:solidFill>
                <a:srgbClr val="1690BF"/>
              </a:solidFill>
              <a:effectLst/>
            </a:endParaRPr>
          </a:p>
          <a:p>
            <a:pPr>
              <a:buFont typeface="Arial" panose="020B0604020202020204" pitchFamily="34" charset="0"/>
              <a:buChar char="•"/>
            </a:pPr>
            <a:r>
              <a:rPr lang="en-US" sz="1200" b="0" i="0" u="none" strike="noStrike" baseline="0" dirty="0">
                <a:latin typeface="Calibri"/>
              </a:rPr>
              <a:t>Pour l</a:t>
            </a:r>
            <a:r>
              <a:rPr lang="fr-FR" sz="1800" b="0" i="0" u="none" strike="noStrike" baseline="0" dirty="0">
                <a:latin typeface="HelveticaNeue-Light-Identity-H"/>
              </a:rPr>
              <a:t>es enfants qui ont atteint l’âge de la responsabilité pénale et qui sont accusés d’avoir commis des crimes alors qu’ils étaient associés aux forces ou groupes armés, des alternatives à la détention doivent être préconisées. Ils ne devraient être détenus que conformément aux normes internationales en matière de </a:t>
            </a:r>
            <a:r>
              <a:rPr lang="es-ES" sz="1800" b="0" i="0" u="none" strike="noStrike" baseline="0" dirty="0" err="1">
                <a:latin typeface="HelveticaNeue-Light-Identity-H"/>
              </a:rPr>
              <a:t>justice</a:t>
            </a:r>
            <a:r>
              <a:rPr lang="es-ES" sz="1800" b="0" i="0" u="none" strike="noStrike" baseline="0" dirty="0">
                <a:latin typeface="HelveticaNeue-Light-Identity-H"/>
              </a:rPr>
              <a:t> </a:t>
            </a:r>
            <a:r>
              <a:rPr lang="es-ES" sz="1800" b="0" i="0" u="none" strike="noStrike" baseline="0" dirty="0" err="1">
                <a:latin typeface="HelveticaNeue-Light-Identity-H"/>
              </a:rPr>
              <a:t>pour</a:t>
            </a:r>
            <a:r>
              <a:rPr lang="es-ES" sz="1800" b="0" i="0" u="none" strike="noStrike" baseline="0" dirty="0">
                <a:latin typeface="HelveticaNeue-Light-Identity-H"/>
              </a:rPr>
              <a:t> </a:t>
            </a:r>
            <a:r>
              <a:rPr lang="es-ES" sz="1800" b="0" i="0" u="none" strike="noStrike" baseline="0" dirty="0" err="1">
                <a:latin typeface="HelveticaNeue-Light-Identity-H"/>
              </a:rPr>
              <a:t>mineurs</a:t>
            </a:r>
            <a:r>
              <a:rPr lang="es-ES" sz="1800" b="0" i="0" u="none" strike="noStrike" baseline="0" dirty="0">
                <a:latin typeface="HelveticaNeue-Light-Identity-H"/>
              </a:rPr>
              <a:t>.</a:t>
            </a: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sz="1800" b="0" i="0" u="none" strike="noStrike" baseline="0" dirty="0">
                <a:latin typeface="HelveticaNeue-Light-Identity-H"/>
              </a:rPr>
              <a:t>Sans créer de stigmatisation, les principaux membres et groupes de la communauté doivent identifier et cibler tous les enfants qui sont vulnérables à la séparation familiale, au recrutement ou au ré-enrôlement. Les programmes de soutien social et d’aide à la prévention doivent préconiser le maintien de l’unité familiale.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sz="1200" b="0" i="0" u="none" strike="noStrike" baseline="0" dirty="0">
                <a:latin typeface="HelveticaNeue-Light-Identity-H"/>
              </a:rPr>
              <a:t>Tous les enfants associés à des forces ou groupes armés doivent être libérés immédiatement et sans conditions préalables, même durant un conflit armé, </a:t>
            </a:r>
            <a:r>
              <a:rPr lang="fr-FR" sz="1200" dirty="0"/>
              <a:t>sans dépendre de la fin des hostilités ou de l'annonce de la paix (ou de toute autre condition) </a:t>
            </a:r>
            <a:endParaRPr lang="fr-FR" sz="1000" b="0" i="0" u="none" strike="noStrike" baseline="0" dirty="0">
              <a:latin typeface="Calibri"/>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fr-FR" sz="1000" b="0" i="0" u="none" strike="noStrike" baseline="0" dirty="0">
              <a:latin typeface="Calibri"/>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sz="1800" b="0" i="0" u="none" strike="noStrike" baseline="0" dirty="0">
                <a:latin typeface="HelveticaNeue-Light-Identity-H"/>
              </a:rPr>
              <a:t>Tous les enfants qui quittent les forces ou groupes armés doivent bénéficier de services de santé, d’éducation et de soutien psychosocial appropriés. Les enfants peuvent avoir besoin de vêtements ou d’articles de première nécessité lorsqu’ils quittent une force ou un groupe armé. Ces articles devraient être fournis conformément aux normes culturelles, contextuelles, familiales et communautaires reconnues. Il n’est pas recommandé d’accorder une aide en espèces ou sous forme de coupons aux enfants qui ont été associés à des forces ou groupes armés: cela pourrait devenir un facteur d’attraction pour d’autres enfants et familles</a:t>
            </a: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dirty="0"/>
              <a:t>Actions de prévention possibles :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dirty="0"/>
              <a:t>Programmes d'éducation et formations professionnelles;</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dirty="0"/>
              <a:t>Opportunités génératrices de revenus;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dirty="0"/>
              <a:t>Accès à la protection sociale et aux moyens de subsistance;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dirty="0"/>
              <a:t>Soutien aux programmes d'alimentation scolaire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dirty="0"/>
              <a:t>Soutien individuel, familial ou communautaire à travers une gestion de cas adaptée ou des services de soutien psychosocial aux enfants à risque d'être recrutés ou en cours de réinsertion;</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dirty="0"/>
              <a:t>Assistance matérielle (après avoir évalué et atténué les risques de stigmatisation ou de préjudice involontaire)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endParaRPr lang="fr-FR" dirty="0"/>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Arial" panose="020B0604020202020204" pitchFamily="34" charset="0"/>
              <a:buChar char="•"/>
            </a:pPr>
            <a:r>
              <a:rPr lang="fr-FR" sz="1800" b="0" i="0" u="none" strike="noStrike" baseline="0" dirty="0">
                <a:latin typeface="HelveticaNeue-Light-Identity-H"/>
              </a:rPr>
              <a:t>Des procédures permanentes de dépistage, identification et vérification de l’âge peuvent permettre de déterminer la présence d’enfants dans les rangs des forces ou groupes armés. Les enfants doivent être recensés immédiatement après avoir quitté les forces ou groupes armés en utilisant des techniques d’entretien adaptées aux enfants et avec une équipe mixte d’intervenants et d’intervenantes </a:t>
            </a:r>
          </a:p>
          <a:p>
            <a:pPr>
              <a:buFont typeface="Arial" panose="020B0604020202020204" pitchFamily="34" charset="0"/>
              <a:buChar char="•"/>
            </a:pPr>
            <a:r>
              <a:rPr lang="fr-FR" dirty="0"/>
              <a:t>Libération et services d'urgence : abris, nourriture, soins de santé et autres fournitures et services d'urgence pour les enfants qui sortent des groupes armés et qui ne sont pas déjà réunis ou qui ne vivent pas dans une situation familiale. </a:t>
            </a:r>
          </a:p>
          <a:p>
            <a:pPr>
              <a:buFont typeface="Arial" panose="020B0604020202020204" pitchFamily="34" charset="0"/>
              <a:buChar char="•"/>
            </a:pPr>
            <a:r>
              <a:rPr lang="fr-FR" sz="1800" b="0" i="0" u="none" strike="noStrike" baseline="0" dirty="0">
                <a:latin typeface="HelveticaNeue-Light-Identity-H"/>
              </a:rPr>
              <a:t>De nombreux enfants doivent pouvoir retourner dans leur famille et leur communauté ou bénéficier d’une prise en charge familiale rapidement après leur libération. Une prise en charge provisoire doit être fournie à ceux qui ne peuvent pas retourner immédiatement dans leur famille ou dont la famille doit </a:t>
            </a:r>
            <a:r>
              <a:rPr lang="es-ES" sz="1800" b="0" i="0" u="none" strike="noStrike" baseline="0" dirty="0" err="1">
                <a:latin typeface="HelveticaNeue-Light-Identity-H"/>
              </a:rPr>
              <a:t>être</a:t>
            </a:r>
            <a:r>
              <a:rPr lang="es-ES" sz="1800" b="0" i="0" u="none" strike="noStrike" baseline="0" dirty="0">
                <a:latin typeface="HelveticaNeue-Light-Identity-H"/>
              </a:rPr>
              <a:t> </a:t>
            </a:r>
            <a:r>
              <a:rPr lang="es-ES" sz="1800" b="0" i="0" u="none" strike="noStrike" baseline="0" dirty="0" err="1">
                <a:latin typeface="HelveticaNeue-Light-Identity-H"/>
              </a:rPr>
              <a:t>retrouvée</a:t>
            </a:r>
            <a:r>
              <a:rPr lang="es-ES" sz="1800" b="0" i="0" u="none" strike="noStrike" baseline="0" dirty="0">
                <a:latin typeface="HelveticaNeue-Light-Identity-H"/>
              </a:rPr>
              <a:t>. Une </a:t>
            </a:r>
            <a:r>
              <a:rPr lang="fr-FR" sz="1800" b="0" i="0" u="none" strike="noStrike" baseline="0" dirty="0">
                <a:latin typeface="HelveticaNeue-Light-Identity-H"/>
              </a:rPr>
              <a:t>prise en charge familiale devrait être privilégiée par rapport au placement en institutions, tels que les centres de transit ou centres de soins </a:t>
            </a:r>
            <a:r>
              <a:rPr lang="es-ES" sz="1800" b="0" i="0" u="none" strike="noStrike" baseline="0" dirty="0" err="1">
                <a:latin typeface="HelveticaNeue-Light-Identity-H"/>
              </a:rPr>
              <a:t>provisoires</a:t>
            </a:r>
            <a:r>
              <a:rPr lang="es-ES" sz="1800" b="0" i="0" u="none" strike="noStrike" baseline="0" dirty="0">
                <a:latin typeface="HelveticaNeue-Light-Identity-H"/>
              </a:rPr>
              <a:t>.</a:t>
            </a:r>
          </a:p>
          <a:p>
            <a:pPr>
              <a:buFont typeface="Arial" panose="020B0604020202020204" pitchFamily="34" charset="0"/>
              <a:buChar char="•"/>
            </a:pPr>
            <a:r>
              <a:rPr lang="fr-FR" sz="1800" b="0" i="0" u="none" strike="noStrike" baseline="0" dirty="0">
                <a:latin typeface="HelveticaNeue-Light-Identity-H"/>
              </a:rPr>
              <a:t>Les préparatifs en vue de la réunification des enfants doivent limiter les risques et les menaces de discrimination, de violence et de recrutement additionnel. Avant la réunification, les travailleurs sociaux doivent évaluer la volonté et la capacité des familles d’accepter un enfant et déterminer si la réunification est dans </a:t>
            </a:r>
            <a:r>
              <a:rPr lang="fr-FR" sz="1800" b="0" i="0" u="sng" strike="noStrike" baseline="0" dirty="0">
                <a:latin typeface="HelveticaNeue-Light-Identity-H"/>
              </a:rPr>
              <a:t>l’intérêt supérieur de l’enfant.</a:t>
            </a:r>
          </a:p>
          <a:p>
            <a:pPr>
              <a:buFont typeface="Arial" panose="020B0604020202020204" pitchFamily="34" charset="0"/>
              <a:buChar char="•"/>
            </a:pPr>
            <a:r>
              <a:rPr lang="fr-FR" sz="1800" b="0" i="0" u="none" strike="noStrike" baseline="0" dirty="0">
                <a:latin typeface="HelveticaNeue-Light-Identity-H"/>
              </a:rPr>
              <a:t>Les activités de réintégration visent à aider (a) les enfants à passer d’un environnement militaire à une vie productive au sein des communautés et (b) les membres de la communauté à accueillir et traiter les enfants libérés comme </a:t>
            </a:r>
            <a:r>
              <a:rPr lang="es-ES" sz="1800" b="0" i="0" u="none" strike="noStrike" baseline="0" dirty="0">
                <a:latin typeface="HelveticaNeue-Light-Identity-H"/>
              </a:rPr>
              <a:t>les </a:t>
            </a:r>
            <a:r>
              <a:rPr lang="es-ES" sz="1800" b="0" i="0" u="none" strike="noStrike" baseline="0" dirty="0" err="1">
                <a:latin typeface="HelveticaNeue-Light-Identity-H"/>
              </a:rPr>
              <a:t>autres</a:t>
            </a:r>
            <a:r>
              <a:rPr lang="es-ES" sz="1800" b="0" i="0" u="none" strike="noStrike" baseline="0" dirty="0">
                <a:latin typeface="HelveticaNeue-Light-Identity-H"/>
              </a:rPr>
              <a:t> </a:t>
            </a:r>
            <a:r>
              <a:rPr lang="es-ES" sz="1800" b="0" i="0" u="none" strike="noStrike" baseline="0" dirty="0" err="1">
                <a:latin typeface="HelveticaNeue-Light-Identity-H"/>
              </a:rPr>
              <a:t>enfants</a:t>
            </a:r>
            <a:r>
              <a:rPr lang="es-ES" sz="1800" b="0" i="0" u="none" strike="noStrike" baseline="0" dirty="0">
                <a:latin typeface="HelveticaNeue-Light-Identity-H"/>
              </a:rPr>
              <a:t>. </a:t>
            </a:r>
            <a:r>
              <a:rPr lang="fr-FR" sz="1800" b="0" i="0" u="none" strike="noStrike" baseline="0" dirty="0">
                <a:latin typeface="HelveticaNeue-Light-Identity-H"/>
              </a:rPr>
              <a:t>Le processus de réinsertion devrait être axé sur l’individu et sur la communauté. La réintégration au niveau communautaire peut inclure des activités de consolidation de la paix et de cohésion sociale, de sensibilisation et de changement de comportement, ainsi que des initiatives éducatives et </a:t>
            </a:r>
            <a:r>
              <a:rPr lang="es-ES" sz="1800" b="0" i="0" u="none" strike="noStrike" baseline="0" dirty="0">
                <a:latin typeface="HelveticaNeue-Light-Identity-H"/>
              </a:rPr>
              <a:t>socio-</a:t>
            </a:r>
            <a:r>
              <a:rPr lang="es-ES" sz="1800" b="0" i="0" u="none" strike="noStrike" baseline="0" dirty="0" err="1">
                <a:latin typeface="HelveticaNeue-Light-Identity-H"/>
              </a:rPr>
              <a:t>économiques</a:t>
            </a:r>
            <a:r>
              <a:rPr lang="es-ES" sz="1800" b="0" i="0" u="none" strike="noStrike" baseline="0" dirty="0">
                <a:latin typeface="HelveticaNeue-Light-Identity-H"/>
              </a:rPr>
              <a:t> à </a:t>
            </a:r>
            <a:r>
              <a:rPr lang="es-ES" sz="1800" b="0" i="0" u="none" strike="noStrike" baseline="0" dirty="0" err="1">
                <a:latin typeface="HelveticaNeue-Light-Identity-H"/>
              </a:rPr>
              <a:t>l’échelle</a:t>
            </a:r>
            <a:r>
              <a:rPr lang="es-ES" sz="1800" b="0" i="0" u="none" strike="noStrike" baseline="0" dirty="0">
                <a:latin typeface="HelveticaNeue-Light-Identity-H"/>
              </a:rPr>
              <a:t> </a:t>
            </a:r>
            <a:r>
              <a:rPr lang="es-ES" sz="1800" b="0" i="0" u="none" strike="noStrike" baseline="0" dirty="0" err="1">
                <a:latin typeface="HelveticaNeue-Light-Identity-H"/>
              </a:rPr>
              <a:t>communautaire</a:t>
            </a:r>
            <a:r>
              <a:rPr lang="es-ES" sz="1800" b="0" i="0" u="none" strike="noStrike" baseline="0" dirty="0">
                <a:latin typeface="HelveticaNeue-Light-Identity-H"/>
              </a:rPr>
              <a:t>.</a:t>
            </a:r>
            <a:endParaRPr lang="fr-FR" sz="1800" b="0" i="0" u="none" strike="noStrike" baseline="0" dirty="0">
              <a:latin typeface="HelveticaNeue-Light-Identity-H"/>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fr-FR" dirty="0">
              <a:latin typeface="Times New Roman" panose="02020603050405020304" pitchFamily="18" charset="0"/>
            </a:endParaRPr>
          </a:p>
          <a:p>
            <a:r>
              <a:rPr lang="fr-FR" dirty="0"/>
              <a:t>Interventions DDR spécifiques aux enfants : </a:t>
            </a:r>
          </a:p>
          <a:p>
            <a:pPr>
              <a:buFontTx/>
              <a:buChar char="-"/>
            </a:pPr>
            <a:r>
              <a:rPr lang="fr-FR" dirty="0"/>
              <a:t>Sensibilisation sur les droits et les devoirs </a:t>
            </a:r>
          </a:p>
          <a:p>
            <a:pPr>
              <a:buFontTx/>
              <a:buChar char="-"/>
            </a:pPr>
            <a:r>
              <a:rPr lang="fr-FR" dirty="0"/>
              <a:t>Engagement des enfants, des personnes les ayant à charge et des communautés </a:t>
            </a:r>
          </a:p>
          <a:p>
            <a:pPr>
              <a:buFontTx/>
              <a:buChar char="-"/>
            </a:pPr>
            <a:r>
              <a:rPr lang="fr-FR" dirty="0"/>
              <a:t>Gestion complète des cas : garantir une réponse holistique aux EAFGA, en fournissant un soutien personnalisé et en surveillant les besoins des enfants </a:t>
            </a:r>
          </a:p>
          <a:p>
            <a:pPr>
              <a:buFontTx/>
              <a:buChar char="-"/>
            </a:pPr>
            <a:r>
              <a:rPr lang="fr-FR" dirty="0"/>
              <a:t>Soutien psychosocial important et autres prises en charges holistiques : dans les espaces amis des enfants et les écoles et par le biais de comités communautaires de protection de l'enfance </a:t>
            </a:r>
          </a:p>
          <a:p>
            <a:pPr>
              <a:buFontTx/>
              <a:buChar char="-"/>
            </a:pPr>
            <a:r>
              <a:rPr lang="fr-FR" dirty="0"/>
              <a:t>Réinsertion sociale et économique en toute sécurité : inscription dans les écoles formelles (primaire et secondaire), soutien familial, contrôles médicaux, actions communautaires, visites à domicile ; formation professionnelle formelle (couture, menuiserie, maniement du métal, électricité, etc.), formations techniques (commerce, agriculture, etc.), petites entreprises pour augmenter les revenus des ménages, activités génératrices de revenus</a:t>
            </a:r>
          </a:p>
          <a:p>
            <a:endParaRPr lang="en-US" dirty="0">
              <a:effectLst/>
              <a:latin typeface="Helvetica Neue" panose="020B0604020202020204" charset="0"/>
            </a:endParaRPr>
          </a:p>
          <a:p>
            <a:pPr marL="228600" indent="0">
              <a:buFont typeface="Arial" panose="020B0604020202020204" pitchFamily="34" charset="0"/>
              <a:buNone/>
            </a:pP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2210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9" r:id="rId2"/>
    <p:sldLayoutId id="2147483683" r:id="rId3"/>
    <p:sldLayoutId id="2147483682" r:id="rId4"/>
    <p:sldLayoutId id="2147483654"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3" r:id="rId15"/>
    <p:sldLayoutId id="2147483674" r:id="rId16"/>
    <p:sldLayoutId id="2147483675" r:id="rId17"/>
    <p:sldLayoutId id="2147483676" r:id="rId18"/>
    <p:sldLayoutId id="2147483677" r:id="rId19"/>
    <p:sldLayoutId id="2147483678"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14.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 </a:t>
            </a:r>
            <a:r>
              <a:rPr lang="en-US" dirty="0" err="1"/>
              <a:t>générale</a:t>
            </a:r>
            <a:r>
              <a:rPr lang="en-US" dirty="0"/>
              <a:t> au Standard 11</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82865" y="1558543"/>
            <a:ext cx="10388109" cy="435133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fr-FR" dirty="0">
                <a:solidFill>
                  <a:schemeClr val="bg2"/>
                </a:solidFill>
                <a:latin typeface="Helvetica Neue" panose="020B0604020202020204" charset="0"/>
              </a:rPr>
              <a:t>Compris dans le 2ème pilier, qui couvre les sept principaux risques en matière de PE</a:t>
            </a:r>
          </a:p>
          <a:p>
            <a:pPr marL="342900" indent="-342900">
              <a:spcBef>
                <a:spcPts val="0"/>
              </a:spcBef>
              <a:buClr>
                <a:schemeClr val="accent3"/>
              </a:buClr>
            </a:pPr>
            <a:endParaRPr lang="en-US" dirty="0">
              <a:solidFill>
                <a:schemeClr val="bg2"/>
              </a:solidFill>
              <a:latin typeface="Helvetica Neue" panose="020B0604020202020204" charset="0"/>
            </a:endParaRPr>
          </a:p>
          <a:p>
            <a:pPr marL="342900" indent="-342900">
              <a:spcBef>
                <a:spcPts val="0"/>
              </a:spcBef>
              <a:buClr>
                <a:schemeClr val="accent3"/>
              </a:buClr>
            </a:pPr>
            <a:r>
              <a:rPr lang="en-US" dirty="0">
                <a:solidFill>
                  <a:schemeClr val="bg2"/>
                </a:solidFill>
                <a:latin typeface="Helvetica Neue" panose="020B0604020202020204" charset="0"/>
              </a:rPr>
              <a:t>RISQUE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Nature &amp; </a:t>
            </a:r>
            <a:r>
              <a:rPr lang="en-US" dirty="0" err="1">
                <a:solidFill>
                  <a:schemeClr val="bg2"/>
                </a:solidFill>
                <a:latin typeface="Helvetica Neue" panose="020B0604020202020204" charset="0"/>
              </a:rPr>
              <a:t>étendue</a:t>
            </a:r>
            <a:r>
              <a:rPr lang="en-US" dirty="0">
                <a:solidFill>
                  <a:schemeClr val="bg2"/>
                </a:solidFill>
                <a:latin typeface="Helvetica Neue" panose="020B0604020202020204" charset="0"/>
              </a:rPr>
              <a:t> du danger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Vulnerabilité</a:t>
            </a:r>
            <a:r>
              <a:rPr lang="en-US" dirty="0">
                <a:solidFill>
                  <a:schemeClr val="bg2"/>
                </a:solidFill>
                <a:latin typeface="Helvetica Neue" panose="020B0604020202020204" charset="0"/>
              </a:rPr>
              <a:t>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Résilience</a:t>
            </a:r>
            <a:endParaRPr lang="en-US" dirty="0">
              <a:solidFill>
                <a:schemeClr val="bg2"/>
              </a:solidFill>
              <a:latin typeface="Helvetica Neue" panose="020B0604020202020204" charset="0"/>
            </a:endParaRPr>
          </a:p>
          <a:p>
            <a:endParaRPr lang="en-US" dirty="0">
              <a:solidFill>
                <a:schemeClr val="bg2"/>
              </a:solidFill>
              <a:latin typeface="Helvetica Neue" panose="020B0604020202020204" charset="0"/>
            </a:endParaRPr>
          </a:p>
          <a:p>
            <a:pPr marL="342900" indent="-342900">
              <a:buClr>
                <a:schemeClr val="accent3"/>
              </a:buClr>
              <a:buSzPct val="100000"/>
            </a:pPr>
            <a:r>
              <a:rPr lang="en-US" dirty="0">
                <a:solidFill>
                  <a:schemeClr val="bg2"/>
                </a:solidFill>
                <a:latin typeface="Helvetica Neue" panose="020B0604020202020204" charset="0"/>
                <a:ea typeface="Arial"/>
                <a:cs typeface="Arial"/>
                <a:sym typeface="Arial"/>
              </a:rPr>
              <a:t>Accent sur la </a:t>
            </a:r>
            <a:r>
              <a:rPr lang="en-US" dirty="0" err="1">
                <a:solidFill>
                  <a:schemeClr val="bg2"/>
                </a:solidFill>
                <a:latin typeface="Helvetica Neue" panose="020B0604020202020204" charset="0"/>
                <a:ea typeface="Arial"/>
                <a:cs typeface="Arial"/>
                <a:sym typeface="Arial"/>
              </a:rPr>
              <a:t>prévention</a:t>
            </a:r>
            <a:r>
              <a:rPr lang="en-US" dirty="0">
                <a:solidFill>
                  <a:schemeClr val="bg2"/>
                </a:solidFill>
                <a:latin typeface="Helvetica Neue" panose="020B0604020202020204" charset="0"/>
                <a:ea typeface="Arial"/>
                <a:cs typeface="Arial"/>
                <a:sym typeface="Arial"/>
              </a:rPr>
              <a:t> </a:t>
            </a:r>
            <a:r>
              <a:rPr lang="en-US" dirty="0" err="1">
                <a:solidFill>
                  <a:schemeClr val="bg2"/>
                </a:solidFill>
                <a:latin typeface="Helvetica Neue" panose="020B0604020202020204" charset="0"/>
                <a:ea typeface="Arial"/>
                <a:cs typeface="Arial"/>
                <a:sym typeface="Arial"/>
              </a:rPr>
              <a:t>centrée</a:t>
            </a:r>
            <a:r>
              <a:rPr lang="en-US" dirty="0">
                <a:solidFill>
                  <a:schemeClr val="bg2"/>
                </a:solidFill>
                <a:latin typeface="Helvetica Neue" panose="020B0604020202020204" charset="0"/>
                <a:ea typeface="Arial"/>
                <a:cs typeface="Arial"/>
                <a:sym typeface="Arial"/>
              </a:rPr>
              <a:t> sur </a:t>
            </a:r>
            <a:r>
              <a:rPr lang="en-US" dirty="0" err="1">
                <a:solidFill>
                  <a:schemeClr val="bg2"/>
                </a:solidFill>
                <a:latin typeface="Helvetica Neue" panose="020B0604020202020204" charset="0"/>
                <a:ea typeface="Arial"/>
                <a:cs typeface="Arial"/>
                <a:sym typeface="Arial"/>
              </a:rPr>
              <a:t>l’enfant</a:t>
            </a:r>
            <a:r>
              <a:rPr lang="en-US" dirty="0">
                <a:solidFill>
                  <a:schemeClr val="bg2"/>
                </a:solidFill>
                <a:latin typeface="Helvetica Neue" panose="020B0604020202020204" charset="0"/>
                <a:ea typeface="Arial"/>
                <a:cs typeface="Arial"/>
                <a:sym typeface="Arial"/>
              </a:rPr>
              <a:t> du </a:t>
            </a:r>
            <a:r>
              <a:rPr lang="fr-FR" dirty="0">
                <a:solidFill>
                  <a:schemeClr val="bg2"/>
                </a:solidFill>
                <a:latin typeface="Helvetica Neue" panose="020B0604020202020204" charset="0"/>
                <a:ea typeface="Arial"/>
                <a:cs typeface="Arial"/>
              </a:rPr>
              <a:t>recrutement</a:t>
            </a:r>
            <a:endParaRPr lang="en-US" dirty="0">
              <a:solidFill>
                <a:schemeClr val="bg2"/>
              </a:solidFill>
              <a:latin typeface="Helvetica Neue" panose="020B0604020202020204" charset="0"/>
              <a:ea typeface="Arial"/>
              <a:cs typeface="Arial"/>
              <a:sym typeface="Arial"/>
            </a:endParaRPr>
          </a:p>
          <a:p>
            <a:pPr marL="342900" indent="-342900">
              <a:buClr>
                <a:schemeClr val="accent3"/>
              </a:buClr>
              <a:buSzPct val="100000"/>
            </a:pPr>
            <a:r>
              <a:rPr lang="fr-FR" dirty="0">
                <a:solidFill>
                  <a:schemeClr val="bg2"/>
                </a:solidFill>
                <a:latin typeface="Helvetica Neue" panose="020B0604020202020204" charset="0"/>
                <a:ea typeface="Arial"/>
                <a:cs typeface="Arial"/>
              </a:rPr>
              <a:t>Programmes de réintégration multisectoriels à base communautaire</a:t>
            </a:r>
          </a:p>
          <a:p>
            <a:pPr marL="342900" indent="-342900">
              <a:buClr>
                <a:schemeClr val="accent3"/>
              </a:buClr>
              <a:buSzPct val="100000"/>
            </a:pPr>
            <a:r>
              <a:rPr lang="en-US" dirty="0">
                <a:solidFill>
                  <a:schemeClr val="bg2"/>
                </a:solidFill>
                <a:latin typeface="Helvetica Neue" panose="020B0604020202020204" charset="0"/>
                <a:ea typeface="Arial"/>
                <a:cs typeface="Arial"/>
                <a:sym typeface="Arial"/>
              </a:rPr>
              <a:t>Plaidoyer</a:t>
            </a: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5847347" y="5379651"/>
            <a:ext cx="5116549" cy="1815882"/>
          </a:xfrm>
          <a:prstGeom prst="rect">
            <a:avLst/>
          </a:prstGeom>
          <a:noFill/>
        </p:spPr>
        <p:txBody>
          <a:bodyPr wrap="square">
            <a:spAutoFit/>
          </a:bodyPr>
          <a:lstStyle/>
          <a:p>
            <a:pPr algn="r"/>
            <a:r>
              <a:rPr lang="fr-FR" sz="2800" dirty="0">
                <a:latin typeface="Ink Free" panose="03080402000500000000" pitchFamily="66" charset="0"/>
              </a:rPr>
              <a:t>Quels sont les différents rôles pour lesquels les enfants sont utilisés dans les groupes ?</a:t>
            </a: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45341" y="539428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2" name="Google Shape;370;p16" descr="Risks.pdf">
            <a:extLst>
              <a:ext uri="{FF2B5EF4-FFF2-40B4-BE49-F238E27FC236}">
                <a16:creationId xmlns:a16="http://schemas.microsoft.com/office/drawing/2014/main" id="{BE3C9FA5-EB5B-4E20-BD33-9E658C4D3593}"/>
              </a:ext>
            </a:extLst>
          </p:cNvPr>
          <p:cNvPicPr preferRelativeResize="0"/>
          <p:nvPr/>
        </p:nvPicPr>
        <p:blipFill rotWithShape="1">
          <a:blip r:embed="rId6">
            <a:alphaModFix/>
          </a:blip>
          <a:srcRect/>
          <a:stretch/>
        </p:blipFill>
        <p:spPr>
          <a:xfrm>
            <a:off x="11049769" y="2058467"/>
            <a:ext cx="826940" cy="811431"/>
          </a:xfrm>
          <a:prstGeom prst="rect">
            <a:avLst/>
          </a:prstGeom>
          <a:noFill/>
          <a:ln>
            <a:noFill/>
          </a:ln>
        </p:spPr>
      </p:pic>
      <p:pic>
        <p:nvPicPr>
          <p:cNvPr id="13" name="Image 12">
            <a:extLst>
              <a:ext uri="{FF2B5EF4-FFF2-40B4-BE49-F238E27FC236}">
                <a16:creationId xmlns:a16="http://schemas.microsoft.com/office/drawing/2014/main" id="{4A035CFC-3AE2-4FA8-8FA6-D0C52E9ECB14}"/>
              </a:ext>
            </a:extLst>
          </p:cNvPr>
          <p:cNvPicPr>
            <a:picLocks noChangeAspect="1"/>
          </p:cNvPicPr>
          <p:nvPr/>
        </p:nvPicPr>
        <p:blipFill>
          <a:blip r:embed="rId7"/>
          <a:stretch>
            <a:fillRect/>
          </a:stretch>
        </p:blipFill>
        <p:spPr>
          <a:xfrm>
            <a:off x="10134741" y="2911757"/>
            <a:ext cx="743281" cy="817609"/>
          </a:xfrm>
          <a:prstGeom prst="rect">
            <a:avLst/>
          </a:prstGeom>
        </p:spPr>
      </p:pic>
      <p:pic>
        <p:nvPicPr>
          <p:cNvPr id="14" name="Image 13">
            <a:extLst>
              <a:ext uri="{FF2B5EF4-FFF2-40B4-BE49-F238E27FC236}">
                <a16:creationId xmlns:a16="http://schemas.microsoft.com/office/drawing/2014/main" id="{3AF3323E-1873-4F73-AC4A-EE5F4ACABA5C}"/>
              </a:ext>
            </a:extLst>
          </p:cNvPr>
          <p:cNvPicPr>
            <a:picLocks noChangeAspect="1"/>
          </p:cNvPicPr>
          <p:nvPr/>
        </p:nvPicPr>
        <p:blipFill>
          <a:blip r:embed="rId8"/>
          <a:stretch>
            <a:fillRect/>
          </a:stretch>
        </p:blipFill>
        <p:spPr>
          <a:xfrm>
            <a:off x="3419144" y="5309664"/>
            <a:ext cx="953863" cy="966413"/>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315254" y="2124291"/>
            <a:ext cx="6076521" cy="3381667"/>
          </a:xfrm>
        </p:spPr>
        <p:txBody>
          <a:bodyPr>
            <a:normAutofit/>
          </a:bodyPr>
          <a:lstStyle/>
          <a:p>
            <a:pPr marL="50800" indent="0" algn="ctr">
              <a:buNone/>
            </a:pPr>
            <a:r>
              <a:rPr lang="en-US" sz="2400" dirty="0">
                <a:solidFill>
                  <a:schemeClr val="bg2"/>
                </a:solidFill>
              </a:rPr>
              <a:t>“</a:t>
            </a:r>
            <a:r>
              <a:rPr lang="fr-FR" sz="2400" dirty="0"/>
              <a:t>Tous les enfants sont protégés contre le recrutement et leur utilisation par des forces ou groupes armés. Ils sont relâchés et sont effectivement réinsérés après le recrutement et leur utilisation dans tous les contextes de conflit armé</a:t>
            </a:r>
            <a:r>
              <a:rPr lang="en-US" sz="2400" dirty="0"/>
              <a:t>.”</a:t>
            </a:r>
            <a:endParaRPr lang="fr-FR" sz="2400" dirty="0">
              <a:solidFill>
                <a:schemeClr val="bg2"/>
              </a:solidFill>
            </a:endParaRPr>
          </a:p>
        </p:txBody>
      </p:sp>
      <p:sp>
        <p:nvSpPr>
          <p:cNvPr id="9" name="ZoneTexte 8">
            <a:extLst>
              <a:ext uri="{FF2B5EF4-FFF2-40B4-BE49-F238E27FC236}">
                <a16:creationId xmlns:a16="http://schemas.microsoft.com/office/drawing/2014/main" id="{52F7AA41-DBD0-4497-8479-BF6D7B6B32D7}"/>
              </a:ext>
            </a:extLst>
          </p:cNvPr>
          <p:cNvSpPr txBox="1"/>
          <p:nvPr/>
        </p:nvSpPr>
        <p:spPr>
          <a:xfrm>
            <a:off x="6711158" y="2859074"/>
            <a:ext cx="5127914" cy="3539430"/>
          </a:xfrm>
          <a:prstGeom prst="rect">
            <a:avLst/>
          </a:prstGeom>
          <a:noFill/>
        </p:spPr>
        <p:txBody>
          <a:bodyPr wrap="square">
            <a:spAutoFit/>
          </a:bodyPr>
          <a:lstStyle/>
          <a:p>
            <a:pPr marL="457200" indent="-457200">
              <a:buFont typeface="Arial" panose="020B0604020202020204" pitchFamily="34" charset="0"/>
              <a:buChar char="•"/>
            </a:pPr>
            <a:r>
              <a:rPr lang="fr-FR" sz="2800" dirty="0">
                <a:latin typeface="HelveticaNeue-Light-Identity-H"/>
              </a:rPr>
              <a:t>Violations des droits de l’homme </a:t>
            </a:r>
          </a:p>
          <a:p>
            <a:pPr marL="457200" indent="-457200">
              <a:buFont typeface="Arial" panose="020B0604020202020204" pitchFamily="34" charset="0"/>
              <a:buChar char="•"/>
            </a:pPr>
            <a:r>
              <a:rPr lang="fr-FR" sz="2800" dirty="0">
                <a:latin typeface="HelveticaNeue-Light-Identity-H"/>
              </a:rPr>
              <a:t>Séparation / unité familiale </a:t>
            </a:r>
          </a:p>
          <a:p>
            <a:pPr marL="457200" indent="-457200">
              <a:buFont typeface="Arial" panose="020B0604020202020204" pitchFamily="34" charset="0"/>
              <a:buChar char="•"/>
            </a:pPr>
            <a:r>
              <a:rPr lang="fr-FR" sz="2800" dirty="0">
                <a:solidFill>
                  <a:schemeClr val="bg2"/>
                </a:solidFill>
                <a:latin typeface="Helvetica Neue" panose="020B0604020202020204" charset="0"/>
              </a:rPr>
              <a:t>Libération</a:t>
            </a:r>
          </a:p>
          <a:p>
            <a:pPr marL="457200" indent="-457200">
              <a:buFont typeface="Arial" panose="020B0604020202020204" pitchFamily="34" charset="0"/>
              <a:buChar char="•"/>
            </a:pPr>
            <a:r>
              <a:rPr lang="fr-FR" sz="2800" dirty="0"/>
              <a:t>Services de soutien appropriés </a:t>
            </a:r>
          </a:p>
          <a:p>
            <a:pPr marL="457200" indent="-457200">
              <a:buFont typeface="Arial" panose="020B0604020202020204" pitchFamily="34" charset="0"/>
              <a:buChar char="•"/>
            </a:pPr>
            <a:endParaRPr lang="en-US" sz="2800" dirty="0">
              <a:solidFill>
                <a:schemeClr val="bg2"/>
              </a:solidFill>
              <a:latin typeface="Helvetica Neue" panose="020B0604020202020204" charset="0"/>
            </a:endParaRPr>
          </a:p>
          <a:p>
            <a:pPr marL="457200" indent="-457200">
              <a:buFont typeface="Arial" panose="020B0604020202020204" pitchFamily="34" charset="0"/>
              <a:buChar char="•"/>
            </a:pPr>
            <a:r>
              <a:rPr lang="en-US" sz="2800" dirty="0" err="1">
                <a:solidFill>
                  <a:schemeClr val="bg2"/>
                </a:solidFill>
                <a:latin typeface="Helvetica Neue" panose="020B0604020202020204" charset="0"/>
              </a:rPr>
              <a:t>Prévention</a:t>
            </a:r>
            <a:endParaRPr lang="fr-FR" sz="2800" dirty="0">
              <a:solidFill>
                <a:schemeClr val="bg2"/>
              </a:solidFill>
              <a:latin typeface="Helvetica Neue" panose="020B0604020202020204" charset="0"/>
            </a:endParaRPr>
          </a:p>
        </p:txBody>
      </p:sp>
      <p:pic>
        <p:nvPicPr>
          <p:cNvPr id="4" name="Image 3">
            <a:extLst>
              <a:ext uri="{FF2B5EF4-FFF2-40B4-BE49-F238E27FC236}">
                <a16:creationId xmlns:a16="http://schemas.microsoft.com/office/drawing/2014/main" id="{2BCB1B0B-C655-401E-A936-7E39E0A74344}"/>
              </a:ext>
            </a:extLst>
          </p:cNvPr>
          <p:cNvPicPr>
            <a:picLocks noChangeAspect="1"/>
          </p:cNvPicPr>
          <p:nvPr/>
        </p:nvPicPr>
        <p:blipFill>
          <a:blip r:embed="rId3"/>
          <a:stretch>
            <a:fillRect/>
          </a:stretch>
        </p:blipFill>
        <p:spPr>
          <a:xfrm>
            <a:off x="2086591" y="1000918"/>
            <a:ext cx="2774026" cy="876008"/>
          </a:xfrm>
          <a:prstGeom prst="rect">
            <a:avLst/>
          </a:prstGeom>
        </p:spPr>
      </p:pic>
      <p:pic>
        <p:nvPicPr>
          <p:cNvPr id="6" name="Image 5">
            <a:extLst>
              <a:ext uri="{FF2B5EF4-FFF2-40B4-BE49-F238E27FC236}">
                <a16:creationId xmlns:a16="http://schemas.microsoft.com/office/drawing/2014/main" id="{184ACB75-5CB0-43FB-9201-A282A0AED266}"/>
              </a:ext>
            </a:extLst>
          </p:cNvPr>
          <p:cNvPicPr>
            <a:picLocks noChangeAspect="1"/>
          </p:cNvPicPr>
          <p:nvPr/>
        </p:nvPicPr>
        <p:blipFill>
          <a:blip r:embed="rId4"/>
          <a:stretch>
            <a:fillRect/>
          </a:stretch>
        </p:blipFill>
        <p:spPr>
          <a:xfrm>
            <a:off x="2700782" y="4485536"/>
            <a:ext cx="1305464" cy="18149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6ABFC0-02BA-45E2-B85C-256E212968C3}"/>
              </a:ext>
            </a:extLst>
          </p:cNvPr>
          <p:cNvSpPr>
            <a:spLocks noGrp="1"/>
          </p:cNvSpPr>
          <p:nvPr>
            <p:ph type="title"/>
          </p:nvPr>
        </p:nvSpPr>
        <p:spPr>
          <a:xfrm>
            <a:off x="838200" y="832958"/>
            <a:ext cx="4711995" cy="1325563"/>
          </a:xfrm>
        </p:spPr>
        <p:txBody>
          <a:bodyPr>
            <a:normAutofit fontScale="90000"/>
          </a:bodyPr>
          <a:lstStyle/>
          <a:p>
            <a:r>
              <a:rPr lang="fr-FR" dirty="0"/>
              <a:t>Etapes de la programmation DDR</a:t>
            </a:r>
          </a:p>
        </p:txBody>
      </p:sp>
      <p:sp>
        <p:nvSpPr>
          <p:cNvPr id="3" name="Espace réservé du contenu 2">
            <a:extLst>
              <a:ext uri="{FF2B5EF4-FFF2-40B4-BE49-F238E27FC236}">
                <a16:creationId xmlns:a16="http://schemas.microsoft.com/office/drawing/2014/main" id="{612DC25E-A53C-4585-BECF-C58263830487}"/>
              </a:ext>
            </a:extLst>
          </p:cNvPr>
          <p:cNvSpPr>
            <a:spLocks noGrp="1"/>
          </p:cNvSpPr>
          <p:nvPr>
            <p:ph sz="half" idx="1"/>
          </p:nvPr>
        </p:nvSpPr>
        <p:spPr>
          <a:xfrm>
            <a:off x="838200" y="2506662"/>
            <a:ext cx="5181600" cy="4351338"/>
          </a:xfrm>
        </p:spPr>
        <p:txBody>
          <a:bodyPr>
            <a:normAutofit lnSpcReduction="10000"/>
          </a:bodyPr>
          <a:lstStyle/>
          <a:p>
            <a:r>
              <a:rPr lang="fr-FR" dirty="0">
                <a:latin typeface="HelveticaNeue-Light-Identity-H"/>
              </a:rPr>
              <a:t>D</a:t>
            </a:r>
            <a:r>
              <a:rPr lang="fr-FR" sz="2800" b="0" i="0" u="none" strike="noStrike" baseline="0" dirty="0">
                <a:latin typeface="HelveticaNeue-Light-Identity-H"/>
              </a:rPr>
              <a:t>épistage, identification et vérification de l’âge </a:t>
            </a:r>
          </a:p>
          <a:p>
            <a:r>
              <a:rPr lang="fr-FR" dirty="0"/>
              <a:t>Libération &amp; services d'urgence </a:t>
            </a:r>
          </a:p>
          <a:p>
            <a:r>
              <a:rPr lang="fr-FR" sz="2800" b="0" i="0" u="none" strike="noStrike" baseline="0" dirty="0">
                <a:latin typeface="HelveticaNeue-Light-Identity-H"/>
              </a:rPr>
              <a:t>prise en charge provisoire (en famille)</a:t>
            </a:r>
          </a:p>
          <a:p>
            <a:r>
              <a:rPr lang="fr-FR" dirty="0"/>
              <a:t>Recherche des familles &amp; Réunification</a:t>
            </a:r>
          </a:p>
          <a:p>
            <a:r>
              <a:rPr lang="fr-FR" dirty="0"/>
              <a:t>Réintégration</a:t>
            </a:r>
          </a:p>
          <a:p>
            <a:endParaRPr lang="fr-FR" dirty="0"/>
          </a:p>
        </p:txBody>
      </p:sp>
      <p:sp>
        <p:nvSpPr>
          <p:cNvPr id="4" name="Espace réservé du contenu 3">
            <a:extLst>
              <a:ext uri="{FF2B5EF4-FFF2-40B4-BE49-F238E27FC236}">
                <a16:creationId xmlns:a16="http://schemas.microsoft.com/office/drawing/2014/main" id="{9912E466-D53E-498D-A314-267D43ED4022}"/>
              </a:ext>
            </a:extLst>
          </p:cNvPr>
          <p:cNvSpPr>
            <a:spLocks noGrp="1"/>
          </p:cNvSpPr>
          <p:nvPr>
            <p:ph sz="half" idx="2"/>
          </p:nvPr>
        </p:nvSpPr>
        <p:spPr/>
        <p:txBody>
          <a:bodyPr>
            <a:normAutofit lnSpcReduction="10000"/>
          </a:bodyPr>
          <a:lstStyle/>
          <a:p>
            <a:r>
              <a:rPr lang="fr-FR" dirty="0"/>
              <a:t>Sensibilisation sur les droits et les devoirs </a:t>
            </a:r>
          </a:p>
          <a:p>
            <a:r>
              <a:rPr lang="en-US" dirty="0">
                <a:effectLst/>
                <a:latin typeface="Helvetica Neue" panose="020B0604020202020204" charset="0"/>
              </a:rPr>
              <a:t>Engagement des children, </a:t>
            </a:r>
            <a:r>
              <a:rPr lang="en-US" dirty="0" err="1">
                <a:effectLst/>
                <a:latin typeface="Helvetica Neue" panose="020B0604020202020204" charset="0"/>
              </a:rPr>
              <a:t>tuteurs</a:t>
            </a:r>
            <a:r>
              <a:rPr lang="en-US" dirty="0">
                <a:effectLst/>
                <a:latin typeface="Helvetica Neue" panose="020B0604020202020204" charset="0"/>
              </a:rPr>
              <a:t>, </a:t>
            </a:r>
            <a:r>
              <a:rPr lang="fr-FR" dirty="0"/>
              <a:t>communautés</a:t>
            </a:r>
          </a:p>
          <a:p>
            <a:r>
              <a:rPr lang="fr-FR" dirty="0"/>
              <a:t>Gestion des cas holistique</a:t>
            </a:r>
          </a:p>
          <a:p>
            <a:r>
              <a:rPr lang="fr-FR" dirty="0"/>
              <a:t>Soutien psychosocial important et autres soins holistiques </a:t>
            </a:r>
          </a:p>
          <a:p>
            <a:r>
              <a:rPr lang="fr-FR" dirty="0"/>
              <a:t>Réinsertion sociale et économique </a:t>
            </a:r>
            <a:endParaRPr lang="fr-FR" dirty="0">
              <a:latin typeface="Helvetica Neue" panose="020B0604020202020204" charset="0"/>
            </a:endParaRPr>
          </a:p>
        </p:txBody>
      </p:sp>
      <p:sp>
        <p:nvSpPr>
          <p:cNvPr id="5" name="Titre 1">
            <a:extLst>
              <a:ext uri="{FF2B5EF4-FFF2-40B4-BE49-F238E27FC236}">
                <a16:creationId xmlns:a16="http://schemas.microsoft.com/office/drawing/2014/main" id="{90C36346-2968-435C-B4DD-23B90D5E5F7C}"/>
              </a:ext>
            </a:extLst>
          </p:cNvPr>
          <p:cNvSpPr txBox="1">
            <a:spLocks/>
          </p:cNvSpPr>
          <p:nvPr/>
        </p:nvSpPr>
        <p:spPr>
          <a:xfrm>
            <a:off x="6172200" y="420549"/>
            <a:ext cx="4711995" cy="1325563"/>
          </a:xfrm>
          <a:prstGeom prst="rect">
            <a:avLst/>
          </a:prstGeom>
          <a:noFill/>
          <a:ln>
            <a:noFill/>
          </a:ln>
        </p:spPr>
        <p:txBody>
          <a:bodyPr spcFirstLastPara="1" wrap="square" lIns="91425" tIns="45700" rIns="91425" bIns="45700" anchor="ctr" anchorCtr="0">
            <a:normAutofit fontScale="82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Helvetica Neue"/>
              <a:buNone/>
              <a:defRPr sz="4400" b="1" i="0" u="none" strike="noStrike" cap="none">
                <a:solidFill>
                  <a:srgbClr val="415E7C"/>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a:t>Interventions DDR spécifiques aux enfants </a:t>
            </a:r>
          </a:p>
        </p:txBody>
      </p:sp>
    </p:spTree>
    <p:extLst>
      <p:ext uri="{BB962C8B-B14F-4D97-AF65-F5344CB8AC3E}">
        <p14:creationId xmlns:p14="http://schemas.microsoft.com/office/powerpoint/2010/main" val="4254637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que </a:t>
            </a:r>
            <a:br>
              <a:rPr lang="fr-FR" sz="4100" dirty="0"/>
            </a:br>
            <a:r>
              <a:rPr lang="fr-FR" sz="4100" dirty="0"/>
              <a:t>la version papier</a:t>
            </a:r>
            <a:r>
              <a:rPr lang="en-US" sz="4100" dirty="0"/>
              <a:t>?</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11B4759A-4074-16B5-5D20-DCF3AC164E01}"/>
              </a:ext>
            </a:extLst>
          </p:cNvPr>
          <p:cNvPicPr preferRelativeResize="0"/>
          <p:nvPr/>
        </p:nvPicPr>
        <p:blipFill>
          <a:blip r:embed="rId6">
            <a:alphaModFix/>
          </a:blip>
          <a:stretch>
            <a:fillRect/>
          </a:stretch>
        </p:blipFill>
        <p:spPr>
          <a:xfrm>
            <a:off x="9296325" y="2888061"/>
            <a:ext cx="3279798" cy="2370526"/>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2204</TotalTime>
  <Words>3337</Words>
  <Application>Microsoft Office PowerPoint</Application>
  <PresentationFormat>Widescreen</PresentationFormat>
  <Paragraphs>198</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Helvetica Neue</vt:lpstr>
      <vt:lpstr>Arial</vt:lpstr>
      <vt:lpstr>Ink Free</vt:lpstr>
      <vt:lpstr>Symbol</vt:lpstr>
      <vt:lpstr>HelveticaNeue-Light-Identity-H</vt:lpstr>
      <vt:lpstr>Calibri</vt:lpstr>
      <vt:lpstr>Wingdings</vt:lpstr>
      <vt:lpstr>Times New Roman</vt:lpstr>
      <vt:lpstr>Office Theme</vt:lpstr>
      <vt:lpstr>Standards Minimums pour la Protection de l’Enfance dans l’Action Humanitaire. - SMPE -</vt:lpstr>
      <vt:lpstr>But des Standards </vt:lpstr>
      <vt:lpstr>PowerPoint Presentation</vt:lpstr>
      <vt:lpstr>Intro générale au Standard 11</vt:lpstr>
      <vt:lpstr>PowerPoint Presentation</vt:lpstr>
      <vt:lpstr>Etapes de la programmation DDR</vt:lpstr>
      <vt:lpstr>Exemples de la Région</vt:lpstr>
      <vt:lpstr>Vous avez besoin de plus que  la version papier?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142</cp:revision>
  <dcterms:created xsi:type="dcterms:W3CDTF">2017-12-20T18:51:03Z</dcterms:created>
  <dcterms:modified xsi:type="dcterms:W3CDTF">2022-12-06T06:01:43Z</dcterms:modified>
</cp:coreProperties>
</file>