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99" r:id="rId2"/>
    <p:sldId id="290" r:id="rId3"/>
    <p:sldId id="301" r:id="rId4"/>
    <p:sldId id="288" r:id="rId5"/>
    <p:sldId id="261" r:id="rId6"/>
    <p:sldId id="298" r:id="rId7"/>
    <p:sldId id="302" r:id="rId8"/>
    <p:sldId id="296"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Helvetica Neue" panose="020B0604020202020204" charset="0"/>
      <p:regular r:id="rId15"/>
      <p:bold r:id="rId16"/>
      <p:italic r:id="rId17"/>
      <p:boldItalic r:id="rId18"/>
    </p:embeddedFont>
    <p:embeddedFont>
      <p:font typeface="Ink Free" panose="03080402000500000000" pitchFamily="66" charset="0"/>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0"/>
    <p:restoredTop sz="55689" autoAdjust="0"/>
  </p:normalViewPr>
  <p:slideViewPr>
    <p:cSldViewPr snapToGrid="0">
      <p:cViewPr varScale="1">
        <p:scale>
          <a:sx n="44" d="100"/>
          <a:sy n="44" d="100"/>
        </p:scale>
        <p:origin x="1320" y="3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33062-F4A6-43B5-AA61-8C3B6A44828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1B0DC147-98B3-4374-B9EE-41D7051B9F1F}">
      <dgm:prSet phldrT="[Texto]" custT="1"/>
      <dgm:spPr/>
      <dgm:t>
        <a:bodyPr/>
        <a:lstStyle/>
        <a:p>
          <a:pPr>
            <a:buAutoNum type="arabicPeriod"/>
          </a:pPr>
          <a:r>
            <a:rPr lang="fr-FR" sz="2400" b="1" dirty="0">
              <a:latin typeface="+mj-lt"/>
            </a:rPr>
            <a:t>OUTILS TECHNIQUES ET GUIDES </a:t>
          </a:r>
        </a:p>
        <a:p>
          <a:pPr>
            <a:buAutoNum type="arabicPeriod"/>
          </a:pPr>
          <a:r>
            <a:rPr lang="fr-FR" sz="1600" dirty="0"/>
            <a:t>SMPE 12, boîte à outils inter-agences, ressources COVID-19, versions régionales de la boîte à outils</a:t>
          </a:r>
          <a:endParaRPr lang="en-GB" sz="1600" dirty="0"/>
        </a:p>
      </dgm:t>
    </dgm:pt>
    <dgm:pt modelId="{0170F2D4-8AED-493F-BB6C-948BC2ACBC48}" type="parTrans" cxnId="{F812AAF3-229D-46F0-BA6A-79317B31ED33}">
      <dgm:prSet/>
      <dgm:spPr/>
      <dgm:t>
        <a:bodyPr/>
        <a:lstStyle/>
        <a:p>
          <a:endParaRPr lang="en-GB"/>
        </a:p>
      </dgm:t>
    </dgm:pt>
    <dgm:pt modelId="{092DC76A-6835-4933-B2A6-3F5718A252B4}" type="sibTrans" cxnId="{F812AAF3-229D-46F0-BA6A-79317B31ED33}">
      <dgm:prSet/>
      <dgm:spPr/>
      <dgm:t>
        <a:bodyPr/>
        <a:lstStyle/>
        <a:p>
          <a:endParaRPr lang="en-GB"/>
        </a:p>
      </dgm:t>
    </dgm:pt>
    <dgm:pt modelId="{641BA281-D6B7-4A40-8496-B898D7572F0C}">
      <dgm:prSet custT="1"/>
      <dgm:spPr/>
      <dgm:t>
        <a:bodyPr/>
        <a:lstStyle/>
        <a:p>
          <a:r>
            <a:rPr lang="fr-FR" sz="2000" b="1" dirty="0">
              <a:latin typeface="+mj-lt"/>
            </a:rPr>
            <a:t>RENFORCEMENT DES CAPACITÉS</a:t>
          </a:r>
        </a:p>
        <a:p>
          <a:r>
            <a:rPr lang="fr-FR" sz="1600" dirty="0"/>
            <a:t>Cours en ligne, module de formation, cadre de compétences, lancements mondiaux/régionaux/pays</a:t>
          </a:r>
          <a:endParaRPr lang="fr-FR" sz="1600" b="1" dirty="0">
            <a:latin typeface="+mj-lt"/>
          </a:endParaRPr>
        </a:p>
      </dgm:t>
    </dgm:pt>
    <dgm:pt modelId="{8C0E29BB-7FB2-4A2D-882C-8E08B104A5EC}" type="parTrans" cxnId="{2F3BA453-DEAE-428E-AE94-9753B545400A}">
      <dgm:prSet/>
      <dgm:spPr/>
      <dgm:t>
        <a:bodyPr/>
        <a:lstStyle/>
        <a:p>
          <a:endParaRPr lang="en-GB"/>
        </a:p>
      </dgm:t>
    </dgm:pt>
    <dgm:pt modelId="{8A6BF102-06E4-47C7-8D08-8AF1DA199300}" type="sibTrans" cxnId="{2F3BA453-DEAE-428E-AE94-9753B545400A}">
      <dgm:prSet/>
      <dgm:spPr/>
      <dgm:t>
        <a:bodyPr/>
        <a:lstStyle/>
        <a:p>
          <a:endParaRPr lang="en-GB"/>
        </a:p>
      </dgm:t>
    </dgm:pt>
    <dgm:pt modelId="{13D5DFE6-B654-4912-A219-FDB30E258837}">
      <dgm:prSet custT="1"/>
      <dgm:spPr/>
      <dgm:t>
        <a:bodyPr/>
        <a:lstStyle/>
        <a:p>
          <a:r>
            <a:rPr lang="fr-FR" sz="2000" b="1" dirty="0"/>
            <a:t>COORDINATION, POLITIQUE ET PLAIDOYER </a:t>
          </a:r>
        </a:p>
        <a:p>
          <a:r>
            <a:rPr lang="fr-FR" sz="1600" dirty="0"/>
            <a:t>Journée mondiale contre le travail des enfants, Année internationale pour l'élimination du travail des enfants, ODD 8.7, appels de coordination</a:t>
          </a:r>
          <a:endParaRPr lang="es-ES" altLang="en-US" sz="1600" b="1" dirty="0">
            <a:solidFill>
              <a:schemeClr val="bg1"/>
            </a:solidFill>
            <a:latin typeface="+mj-lt"/>
            <a:ea typeface="Calibri" panose="020F0502020204030204" pitchFamily="34" charset="0"/>
          </a:endParaRPr>
        </a:p>
      </dgm:t>
    </dgm:pt>
    <dgm:pt modelId="{1B2DFD19-FF58-4A5C-852D-F6A2C2D784C7}" type="parTrans" cxnId="{D219CEEF-004B-4232-A2EE-A0AC2B3D65A5}">
      <dgm:prSet/>
      <dgm:spPr/>
      <dgm:t>
        <a:bodyPr/>
        <a:lstStyle/>
        <a:p>
          <a:endParaRPr lang="en-GB"/>
        </a:p>
      </dgm:t>
    </dgm:pt>
    <dgm:pt modelId="{D624C230-44A4-45DD-8602-A55D46AF0019}" type="sibTrans" cxnId="{D219CEEF-004B-4232-A2EE-A0AC2B3D65A5}">
      <dgm:prSet/>
      <dgm:spPr/>
      <dgm:t>
        <a:bodyPr/>
        <a:lstStyle/>
        <a:p>
          <a:endParaRPr lang="en-GB"/>
        </a:p>
      </dgm:t>
    </dgm:pt>
    <dgm:pt modelId="{7F6CCBD2-4E67-4A55-8D9B-1A156FD0DD70}" type="pres">
      <dgm:prSet presAssocID="{23C33062-F4A6-43B5-AA61-8C3B6A44828E}" presName="linear" presStyleCnt="0">
        <dgm:presLayoutVars>
          <dgm:dir/>
          <dgm:resizeHandles val="exact"/>
        </dgm:presLayoutVars>
      </dgm:prSet>
      <dgm:spPr/>
    </dgm:pt>
    <dgm:pt modelId="{314DA83D-F761-46EF-8AD2-6B53802B2325}" type="pres">
      <dgm:prSet presAssocID="{1B0DC147-98B3-4374-B9EE-41D7051B9F1F}" presName="comp" presStyleCnt="0"/>
      <dgm:spPr/>
    </dgm:pt>
    <dgm:pt modelId="{B2199FEA-730E-47E7-A72E-A89DF64CCCE2}" type="pres">
      <dgm:prSet presAssocID="{1B0DC147-98B3-4374-B9EE-41D7051B9F1F}" presName="box" presStyleLbl="node1" presStyleIdx="0" presStyleCnt="3" custLinFactY="-56963" custLinFactNeighborY="-100000"/>
      <dgm:spPr/>
    </dgm:pt>
    <dgm:pt modelId="{DBF69BBB-E680-48B4-8954-F24C23551F4D}" type="pres">
      <dgm:prSet presAssocID="{1B0DC147-98B3-4374-B9EE-41D7051B9F1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dgm:spPr>
    </dgm:pt>
    <dgm:pt modelId="{DFC26AC5-22CA-4905-8B82-5AB88A23D390}" type="pres">
      <dgm:prSet presAssocID="{1B0DC147-98B3-4374-B9EE-41D7051B9F1F}" presName="text" presStyleLbl="node1" presStyleIdx="0" presStyleCnt="3">
        <dgm:presLayoutVars>
          <dgm:bulletEnabled val="1"/>
        </dgm:presLayoutVars>
      </dgm:prSet>
      <dgm:spPr/>
    </dgm:pt>
    <dgm:pt modelId="{33CBEB2E-64AF-4047-8E10-E3CD64E8DD48}" type="pres">
      <dgm:prSet presAssocID="{092DC76A-6835-4933-B2A6-3F5718A252B4}" presName="spacer" presStyleCnt="0"/>
      <dgm:spPr/>
    </dgm:pt>
    <dgm:pt modelId="{602A9F96-5773-4EDC-AF57-51743B8FDF4F}" type="pres">
      <dgm:prSet presAssocID="{641BA281-D6B7-4A40-8496-B898D7572F0C}" presName="comp" presStyleCnt="0"/>
      <dgm:spPr/>
    </dgm:pt>
    <dgm:pt modelId="{EBE63CA0-111E-4B21-B5B0-9221785B9C4C}" type="pres">
      <dgm:prSet presAssocID="{641BA281-D6B7-4A40-8496-B898D7572F0C}" presName="box" presStyleLbl="node1" presStyleIdx="1" presStyleCnt="3"/>
      <dgm:spPr/>
    </dgm:pt>
    <dgm:pt modelId="{4816D280-9EFF-49A4-B2CC-38CD00B6D20B}" type="pres">
      <dgm:prSet presAssocID="{641BA281-D6B7-4A40-8496-B898D7572F0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BB9A3AAD-399D-4FFF-A26F-405DC5E6F2F7}" type="pres">
      <dgm:prSet presAssocID="{641BA281-D6B7-4A40-8496-B898D7572F0C}" presName="text" presStyleLbl="node1" presStyleIdx="1" presStyleCnt="3">
        <dgm:presLayoutVars>
          <dgm:bulletEnabled val="1"/>
        </dgm:presLayoutVars>
      </dgm:prSet>
      <dgm:spPr/>
    </dgm:pt>
    <dgm:pt modelId="{FED42F8A-80F5-428B-9F49-3393342C7B8B}" type="pres">
      <dgm:prSet presAssocID="{8A6BF102-06E4-47C7-8D08-8AF1DA199300}" presName="spacer" presStyleCnt="0"/>
      <dgm:spPr/>
    </dgm:pt>
    <dgm:pt modelId="{5672D750-6058-4AC3-B6BB-833BF574C246}" type="pres">
      <dgm:prSet presAssocID="{13D5DFE6-B654-4912-A219-FDB30E258837}" presName="comp" presStyleCnt="0"/>
      <dgm:spPr/>
    </dgm:pt>
    <dgm:pt modelId="{2BE93EB1-8089-4E11-96E5-FD68F801CA46}" type="pres">
      <dgm:prSet presAssocID="{13D5DFE6-B654-4912-A219-FDB30E258837}" presName="box" presStyleLbl="node1" presStyleIdx="2" presStyleCnt="3"/>
      <dgm:spPr/>
    </dgm:pt>
    <dgm:pt modelId="{35D07374-2F98-4AD5-9F1F-99C87A2795D7}" type="pres">
      <dgm:prSet presAssocID="{13D5DFE6-B654-4912-A219-FDB30E258837}"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B833C7D1-67F3-46DE-BB51-CAC5FF8C0055}" type="pres">
      <dgm:prSet presAssocID="{13D5DFE6-B654-4912-A219-FDB30E258837}" presName="text" presStyleLbl="node1" presStyleIdx="2" presStyleCnt="3">
        <dgm:presLayoutVars>
          <dgm:bulletEnabled val="1"/>
        </dgm:presLayoutVars>
      </dgm:prSet>
      <dgm:spPr/>
    </dgm:pt>
  </dgm:ptLst>
  <dgm:cxnLst>
    <dgm:cxn modelId="{91DDA62C-F368-4DE5-8118-41EDECA223BE}" type="presOf" srcId="{1B0DC147-98B3-4374-B9EE-41D7051B9F1F}" destId="{DFC26AC5-22CA-4905-8B82-5AB88A23D390}" srcOrd="1" destOrd="0" presId="urn:microsoft.com/office/officeart/2005/8/layout/vList4"/>
    <dgm:cxn modelId="{913B4141-216C-4EA6-AB62-D5842FEC0F88}" type="presOf" srcId="{641BA281-D6B7-4A40-8496-B898D7572F0C}" destId="{BB9A3AAD-399D-4FFF-A26F-405DC5E6F2F7}" srcOrd="1" destOrd="0" presId="urn:microsoft.com/office/officeart/2005/8/layout/vList4"/>
    <dgm:cxn modelId="{ED82F641-F867-4096-B1CA-A9B06374AC06}" type="presOf" srcId="{13D5DFE6-B654-4912-A219-FDB30E258837}" destId="{B833C7D1-67F3-46DE-BB51-CAC5FF8C0055}" srcOrd="1" destOrd="0" presId="urn:microsoft.com/office/officeart/2005/8/layout/vList4"/>
    <dgm:cxn modelId="{3BE40B4B-D7B6-4AA6-9162-A96B778175C3}" type="presOf" srcId="{23C33062-F4A6-43B5-AA61-8C3B6A44828E}" destId="{7F6CCBD2-4E67-4A55-8D9B-1A156FD0DD70}" srcOrd="0" destOrd="0" presId="urn:microsoft.com/office/officeart/2005/8/layout/vList4"/>
    <dgm:cxn modelId="{2F3BA453-DEAE-428E-AE94-9753B545400A}" srcId="{23C33062-F4A6-43B5-AA61-8C3B6A44828E}" destId="{641BA281-D6B7-4A40-8496-B898D7572F0C}" srcOrd="1" destOrd="0" parTransId="{8C0E29BB-7FB2-4A2D-882C-8E08B104A5EC}" sibTransId="{8A6BF102-06E4-47C7-8D08-8AF1DA199300}"/>
    <dgm:cxn modelId="{3E698E95-ED5D-4FE6-BC79-2620C2098065}" type="presOf" srcId="{13D5DFE6-B654-4912-A219-FDB30E258837}" destId="{2BE93EB1-8089-4E11-96E5-FD68F801CA46}" srcOrd="0" destOrd="0" presId="urn:microsoft.com/office/officeart/2005/8/layout/vList4"/>
    <dgm:cxn modelId="{76AEEEDF-0FFD-4587-8275-3B89925042D1}" type="presOf" srcId="{641BA281-D6B7-4A40-8496-B898D7572F0C}" destId="{EBE63CA0-111E-4B21-B5B0-9221785B9C4C}" srcOrd="0" destOrd="0" presId="urn:microsoft.com/office/officeart/2005/8/layout/vList4"/>
    <dgm:cxn modelId="{02B022E3-7525-4B06-ACA0-ADF4E46BD244}" type="presOf" srcId="{1B0DC147-98B3-4374-B9EE-41D7051B9F1F}" destId="{B2199FEA-730E-47E7-A72E-A89DF64CCCE2}" srcOrd="0" destOrd="0" presId="urn:microsoft.com/office/officeart/2005/8/layout/vList4"/>
    <dgm:cxn modelId="{D219CEEF-004B-4232-A2EE-A0AC2B3D65A5}" srcId="{23C33062-F4A6-43B5-AA61-8C3B6A44828E}" destId="{13D5DFE6-B654-4912-A219-FDB30E258837}" srcOrd="2" destOrd="0" parTransId="{1B2DFD19-FF58-4A5C-852D-F6A2C2D784C7}" sibTransId="{D624C230-44A4-45DD-8602-A55D46AF0019}"/>
    <dgm:cxn modelId="{F812AAF3-229D-46F0-BA6A-79317B31ED33}" srcId="{23C33062-F4A6-43B5-AA61-8C3B6A44828E}" destId="{1B0DC147-98B3-4374-B9EE-41D7051B9F1F}" srcOrd="0" destOrd="0" parTransId="{0170F2D4-8AED-493F-BB6C-948BC2ACBC48}" sibTransId="{092DC76A-6835-4933-B2A6-3F5718A252B4}"/>
    <dgm:cxn modelId="{608D0596-A404-438B-9AFD-9AD10A9BD55A}" type="presParOf" srcId="{7F6CCBD2-4E67-4A55-8D9B-1A156FD0DD70}" destId="{314DA83D-F761-46EF-8AD2-6B53802B2325}" srcOrd="0" destOrd="0" presId="urn:microsoft.com/office/officeart/2005/8/layout/vList4"/>
    <dgm:cxn modelId="{1134DF9A-4B2B-413D-ACE8-70D2A47BC9F4}" type="presParOf" srcId="{314DA83D-F761-46EF-8AD2-6B53802B2325}" destId="{B2199FEA-730E-47E7-A72E-A89DF64CCCE2}" srcOrd="0" destOrd="0" presId="urn:microsoft.com/office/officeart/2005/8/layout/vList4"/>
    <dgm:cxn modelId="{2E055A9F-4573-4BB4-9405-6BE6DAD77CF5}" type="presParOf" srcId="{314DA83D-F761-46EF-8AD2-6B53802B2325}" destId="{DBF69BBB-E680-48B4-8954-F24C23551F4D}" srcOrd="1" destOrd="0" presId="urn:microsoft.com/office/officeart/2005/8/layout/vList4"/>
    <dgm:cxn modelId="{2E3F6CF5-CCA6-4818-8D4C-AD7F28A99947}" type="presParOf" srcId="{314DA83D-F761-46EF-8AD2-6B53802B2325}" destId="{DFC26AC5-22CA-4905-8B82-5AB88A23D390}" srcOrd="2" destOrd="0" presId="urn:microsoft.com/office/officeart/2005/8/layout/vList4"/>
    <dgm:cxn modelId="{21677E6F-CFBB-4188-BD23-D58C0CFCB7C4}" type="presParOf" srcId="{7F6CCBD2-4E67-4A55-8D9B-1A156FD0DD70}" destId="{33CBEB2E-64AF-4047-8E10-E3CD64E8DD48}" srcOrd="1" destOrd="0" presId="urn:microsoft.com/office/officeart/2005/8/layout/vList4"/>
    <dgm:cxn modelId="{C75C5725-8529-4B29-A980-3795BB35AFF0}" type="presParOf" srcId="{7F6CCBD2-4E67-4A55-8D9B-1A156FD0DD70}" destId="{602A9F96-5773-4EDC-AF57-51743B8FDF4F}" srcOrd="2" destOrd="0" presId="urn:microsoft.com/office/officeart/2005/8/layout/vList4"/>
    <dgm:cxn modelId="{53B219BD-EF87-4362-8C41-2CE89B154EED}" type="presParOf" srcId="{602A9F96-5773-4EDC-AF57-51743B8FDF4F}" destId="{EBE63CA0-111E-4B21-B5B0-9221785B9C4C}" srcOrd="0" destOrd="0" presId="urn:microsoft.com/office/officeart/2005/8/layout/vList4"/>
    <dgm:cxn modelId="{B12F7BA4-2BBA-4DE5-ADD0-A814837E0583}" type="presParOf" srcId="{602A9F96-5773-4EDC-AF57-51743B8FDF4F}" destId="{4816D280-9EFF-49A4-B2CC-38CD00B6D20B}" srcOrd="1" destOrd="0" presId="urn:microsoft.com/office/officeart/2005/8/layout/vList4"/>
    <dgm:cxn modelId="{5538A60F-724C-4FFB-91D3-BD54F1657212}" type="presParOf" srcId="{602A9F96-5773-4EDC-AF57-51743B8FDF4F}" destId="{BB9A3AAD-399D-4FFF-A26F-405DC5E6F2F7}" srcOrd="2" destOrd="0" presId="urn:microsoft.com/office/officeart/2005/8/layout/vList4"/>
    <dgm:cxn modelId="{91F34EE0-1123-4A32-B6AF-C44850CEC8F6}" type="presParOf" srcId="{7F6CCBD2-4E67-4A55-8D9B-1A156FD0DD70}" destId="{FED42F8A-80F5-428B-9F49-3393342C7B8B}" srcOrd="3" destOrd="0" presId="urn:microsoft.com/office/officeart/2005/8/layout/vList4"/>
    <dgm:cxn modelId="{40CE17BA-059B-4077-A556-7ECF8D2C4E7A}" type="presParOf" srcId="{7F6CCBD2-4E67-4A55-8D9B-1A156FD0DD70}" destId="{5672D750-6058-4AC3-B6BB-833BF574C246}" srcOrd="4" destOrd="0" presId="urn:microsoft.com/office/officeart/2005/8/layout/vList4"/>
    <dgm:cxn modelId="{4C8DE69D-CFD6-4BEE-9AFE-502A63CF003F}" type="presParOf" srcId="{5672D750-6058-4AC3-B6BB-833BF574C246}" destId="{2BE93EB1-8089-4E11-96E5-FD68F801CA46}" srcOrd="0" destOrd="0" presId="urn:microsoft.com/office/officeart/2005/8/layout/vList4"/>
    <dgm:cxn modelId="{1B07B221-5477-4215-A46E-B57A31DD66BC}" type="presParOf" srcId="{5672D750-6058-4AC3-B6BB-833BF574C246}" destId="{35D07374-2F98-4AD5-9F1F-99C87A2795D7}" srcOrd="1" destOrd="0" presId="urn:microsoft.com/office/officeart/2005/8/layout/vList4"/>
    <dgm:cxn modelId="{2EC00585-0A4A-4607-A244-31532B7A197A}" type="presParOf" srcId="{5672D750-6058-4AC3-B6BB-833BF574C246}" destId="{B833C7D1-67F3-46DE-BB51-CAC5FF8C0055}"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99FEA-730E-47E7-A72E-A89DF64CCCE2}">
      <dsp:nvSpPr>
        <dsp:cNvPr id="0" name=""/>
        <dsp:cNvSpPr/>
      </dsp:nvSpPr>
      <dsp:spPr>
        <a:xfrm>
          <a:off x="0" y="0"/>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b="1" kern="1200" dirty="0">
              <a:latin typeface="+mj-lt"/>
            </a:rPr>
            <a:t>OUTILS TECHNIQUES ET GUIDES </a:t>
          </a:r>
        </a:p>
        <a:p>
          <a:pPr marL="0" lvl="0" indent="0" algn="l" defTabSz="1066800">
            <a:lnSpc>
              <a:spcPct val="90000"/>
            </a:lnSpc>
            <a:spcBef>
              <a:spcPct val="0"/>
            </a:spcBef>
            <a:spcAft>
              <a:spcPct val="35000"/>
            </a:spcAft>
            <a:buNone/>
          </a:pPr>
          <a:r>
            <a:rPr lang="fr-FR" sz="1600" kern="1200" dirty="0"/>
            <a:t>SMPE 12, boîte à outils inter-agences, ressources COVID-19, versions régionales de la boîte à outils</a:t>
          </a:r>
          <a:endParaRPr lang="en-GB" sz="1600" kern="1200" dirty="0"/>
        </a:p>
      </dsp:txBody>
      <dsp:txXfrm>
        <a:off x="1636634" y="0"/>
        <a:ext cx="5997652" cy="1097766"/>
      </dsp:txXfrm>
    </dsp:sp>
    <dsp:sp modelId="{DBF69BBB-E680-48B4-8954-F24C23551F4D}">
      <dsp:nvSpPr>
        <dsp:cNvPr id="0" name=""/>
        <dsp:cNvSpPr/>
      </dsp:nvSpPr>
      <dsp:spPr>
        <a:xfrm>
          <a:off x="109776" y="109776"/>
          <a:ext cx="1526857" cy="8782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63CA0-111E-4B21-B5B0-9221785B9C4C}">
      <dsp:nvSpPr>
        <dsp:cNvPr id="0" name=""/>
        <dsp:cNvSpPr/>
      </dsp:nvSpPr>
      <dsp:spPr>
        <a:xfrm>
          <a:off x="0" y="1207542"/>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latin typeface="+mj-lt"/>
            </a:rPr>
            <a:t>RENFORCEMENT DES CAPACITÉS</a:t>
          </a:r>
        </a:p>
        <a:p>
          <a:pPr marL="0" lvl="0" indent="0" algn="l" defTabSz="889000">
            <a:lnSpc>
              <a:spcPct val="90000"/>
            </a:lnSpc>
            <a:spcBef>
              <a:spcPct val="0"/>
            </a:spcBef>
            <a:spcAft>
              <a:spcPct val="35000"/>
            </a:spcAft>
            <a:buNone/>
          </a:pPr>
          <a:r>
            <a:rPr lang="fr-FR" sz="1600" kern="1200" dirty="0"/>
            <a:t>Cours en ligne, module de formation, cadre de compétences, lancements mondiaux/régionaux/pays</a:t>
          </a:r>
          <a:endParaRPr lang="fr-FR" sz="1600" b="1" kern="1200" dirty="0">
            <a:latin typeface="+mj-lt"/>
          </a:endParaRPr>
        </a:p>
      </dsp:txBody>
      <dsp:txXfrm>
        <a:off x="1636634" y="1207542"/>
        <a:ext cx="5997652" cy="1097766"/>
      </dsp:txXfrm>
    </dsp:sp>
    <dsp:sp modelId="{4816D280-9EFF-49A4-B2CC-38CD00B6D20B}">
      <dsp:nvSpPr>
        <dsp:cNvPr id="0" name=""/>
        <dsp:cNvSpPr/>
      </dsp:nvSpPr>
      <dsp:spPr>
        <a:xfrm>
          <a:off x="109776" y="1317319"/>
          <a:ext cx="1526857" cy="8782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E93EB1-8089-4E11-96E5-FD68F801CA46}">
      <dsp:nvSpPr>
        <dsp:cNvPr id="0" name=""/>
        <dsp:cNvSpPr/>
      </dsp:nvSpPr>
      <dsp:spPr>
        <a:xfrm>
          <a:off x="0" y="2415085"/>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COORDINATION, POLITIQUE ET PLAIDOYER </a:t>
          </a:r>
        </a:p>
        <a:p>
          <a:pPr marL="0" lvl="0" indent="0" algn="l" defTabSz="889000">
            <a:lnSpc>
              <a:spcPct val="90000"/>
            </a:lnSpc>
            <a:spcBef>
              <a:spcPct val="0"/>
            </a:spcBef>
            <a:spcAft>
              <a:spcPct val="35000"/>
            </a:spcAft>
            <a:buNone/>
          </a:pPr>
          <a:r>
            <a:rPr lang="fr-FR" sz="1600" kern="1200" dirty="0"/>
            <a:t>Journée mondiale contre le travail des enfants, Année internationale pour l'élimination du travail des enfants, ODD 8.7, appels de coordination</a:t>
          </a:r>
          <a:endParaRPr lang="es-ES" altLang="en-US" sz="1600" b="1" kern="1200" dirty="0">
            <a:solidFill>
              <a:schemeClr val="bg1"/>
            </a:solidFill>
            <a:latin typeface="+mj-lt"/>
            <a:ea typeface="Calibri" panose="020F0502020204030204" pitchFamily="34" charset="0"/>
          </a:endParaRPr>
        </a:p>
      </dsp:txBody>
      <dsp:txXfrm>
        <a:off x="1636634" y="2415085"/>
        <a:ext cx="5997652" cy="1097766"/>
      </dsp:txXfrm>
    </dsp:sp>
    <dsp:sp modelId="{35D07374-2F98-4AD5-9F1F-99C87A2795D7}">
      <dsp:nvSpPr>
        <dsp:cNvPr id="0" name=""/>
        <dsp:cNvSpPr/>
      </dsp:nvSpPr>
      <dsp:spPr>
        <a:xfrm>
          <a:off x="109776" y="2524862"/>
          <a:ext cx="1526857" cy="87821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Pilier 12</a:t>
            </a: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9</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a:t>
            </a:r>
            <a:r>
              <a:rPr lang="fr-FR"/>
              <a:t>Les SMPE </a:t>
            </a:r>
            <a:r>
              <a:rPr lang="fr-FR" dirty="0"/>
              <a:t>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Pilier 1 : Standards pour assurer une réponse de qualité </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effectLst/>
                <a:latin typeface="Calibri" panose="020F0502020204030204" pitchFamily="34" charset="0"/>
                <a:ea typeface="Calibri" panose="020F0502020204030204" pitchFamily="34" charset="0"/>
                <a:cs typeface="Arial" panose="020B0604020202020204" pitchFamily="34" charset="0"/>
              </a:rPr>
              <a:t>Ce Standard est compris dans le 2</a:t>
            </a:r>
            <a:r>
              <a:rPr lang="fr-FR" sz="1200" baseline="30000" dirty="0">
                <a:effectLst/>
                <a:latin typeface="Calibri" panose="020F0502020204030204" pitchFamily="34" charset="0"/>
                <a:ea typeface="Calibri" panose="020F0502020204030204" pitchFamily="34" charset="0"/>
                <a:cs typeface="Arial" panose="020B0604020202020204" pitchFamily="34" charset="0"/>
              </a:rPr>
              <a:t>ème</a:t>
            </a:r>
            <a:r>
              <a:rPr lang="fr-FR" sz="1200" dirty="0">
                <a:effectLst/>
                <a:latin typeface="Calibri" panose="020F0502020204030204" pitchFamily="34" charset="0"/>
                <a:ea typeface="Calibri" panose="020F0502020204030204" pitchFamily="34" charset="0"/>
                <a:cs typeface="Arial" panose="020B0604020202020204" pitchFamily="34" charset="0"/>
              </a:rPr>
              <a:t> pilier, qui couvre les sept principaux risques en matière de protection de l’enfance auxquels les enfants font face dans les situations de crise humanitaire. Les sept différents risques sont liés puisqu’ils concernent des risques et des vulnérabilités qui se recoupent. Il n’est pas possible de traiter les risques de manière isolée. </a:t>
            </a:r>
            <a:endParaRPr lang="en-US" sz="1200" dirty="0">
              <a:effectLst/>
              <a:latin typeface="Calibri"/>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effectLst/>
                <a:latin typeface="Calibri" panose="020F0502020204030204" pitchFamily="34" charset="0"/>
                <a:ea typeface="Calibri" panose="020F0502020204030204" pitchFamily="34" charset="0"/>
                <a:cs typeface="Arial" panose="020B0604020202020204" pitchFamily="34" charset="0"/>
              </a:rPr>
              <a:t>Le risque fait référence à la probabilité que des violations et des menaces aux droits des enfants se manifestent et causent préjudice à ces derniers. Pour comprendre le risque auquel est exposé un enfant, il faut comprendre la nature du risque (type de danger, de situation, de menace, etc.) et </a:t>
            </a:r>
            <a:r>
              <a:rPr lang="fr-FR" dirty="0"/>
              <a:t>l'étendue du risque et</a:t>
            </a:r>
            <a:r>
              <a:rPr lang="fr-FR" sz="1200" dirty="0">
                <a:effectLst/>
                <a:latin typeface="Calibri" panose="020F0502020204030204" pitchFamily="34" charset="0"/>
                <a:ea typeface="Calibri" panose="020F0502020204030204" pitchFamily="34" charset="0"/>
                <a:cs typeface="Arial" panose="020B0604020202020204" pitchFamily="34" charset="0"/>
              </a:rPr>
              <a:t> la vulnérabilité individuelle de l’enfant à ce risque </a:t>
            </a:r>
            <a:r>
              <a:rPr lang="fr-FR" dirty="0"/>
              <a:t>mais aussi les stratégies d'adaptation ou de survie des familles/enfants (c'est-à-dire leur résilience et leur capacité à résister au risque). </a:t>
            </a:r>
            <a:r>
              <a:rPr lang="fr-FR" sz="1200" dirty="0">
                <a:effectLst/>
                <a:latin typeface="Calibri" panose="020F0502020204030204" pitchFamily="34" charset="0"/>
                <a:ea typeface="Calibri" panose="020F0502020204030204" pitchFamily="34" charset="0"/>
                <a:cs typeface="Arial" panose="020B0604020202020204" pitchFamily="34" charset="0"/>
              </a:rPr>
              <a:t> (mesure dans laquelle un enfant présente des caractéristiques qui réduisent sa capacité à résister à un impact négatif). </a:t>
            </a:r>
            <a:r>
              <a:rPr lang="fr-FR" dirty="0"/>
              <a:t>La vulnérabilité est comprise comme la mesure dans laquelle un enfant a des caractéristiques qui réduisent sa capacité à résister aux impacts négatifs. Nous devons noter que la vulnérabilité est propre à chaque personne et à chaque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lgn="l">
              <a:buFont typeface="Arial" panose="020B0604020202020204" pitchFamily="34" charset="0"/>
              <a:buChar char="•"/>
            </a:pPr>
            <a:r>
              <a:rPr lang="en-US" dirty="0"/>
              <a:t>DEF: </a:t>
            </a:r>
            <a:r>
              <a:rPr lang="fr-FR" sz="1000" b="0" i="0" u="none" strike="noStrike" baseline="0" dirty="0">
                <a:latin typeface="HelveticaNeue-Light-Identity-H"/>
              </a:rPr>
              <a:t>Le travail des enfants se définit comme tout travail qui prive les enfants de leur enfance, de leur potentiel et de leur dignité, entravant leur éducation et nuit à leur bien-être émotionnel, physique, ainsi qu’à leur développement. Les pires formes de travail des enfants (PFTE), inclut le travail forcé, le recrutement dans les groupes armés, la traite à des fins d’exploitation, l’exploitation sexuelle, le travail illicite ou les travaux dangereux</a:t>
            </a:r>
          </a:p>
          <a:p>
            <a:pPr marL="171450" indent="-171450" algn="l">
              <a:buFont typeface="Arial" panose="020B0604020202020204" pitchFamily="34" charset="0"/>
              <a:buChar char="•"/>
            </a:pPr>
            <a:r>
              <a:rPr lang="fr-FR" sz="1200" dirty="0"/>
              <a:t>Notez que : ENFANTS DANS LE TRAVAIL DES ENFANTS est le terme préféré utilisé pour désigner les enfants qui sont astreints au travail des enfants, y compris les pires formes de travail des enfants. Il n'est pas recommandé d'utiliser le terme « enfants travailleurs » car les enfants ne doivent pas être définis par le travail préjudiciable qu'ils entreprennent. </a:t>
            </a:r>
          </a:p>
          <a:p>
            <a:pPr marL="171450" indent="-171450" algn="l">
              <a:buFont typeface="Arial" panose="020B0604020202020204" pitchFamily="34" charset="0"/>
              <a:buChar char="•"/>
            </a:pPr>
            <a:endParaRPr lang="fr-FR" sz="1000" b="0" i="0" u="none" strike="noStrike" baseline="0" dirty="0">
              <a:latin typeface="HelveticaNeue-Light-Identity-H"/>
            </a:endParaRPr>
          </a:p>
          <a:p>
            <a:pPr marL="171450" indent="-171450" algn="l">
              <a:buFont typeface="Arial" panose="020B0604020202020204" pitchFamily="34" charset="0"/>
              <a:buChar char="•"/>
            </a:pPr>
            <a:r>
              <a:rPr lang="fr-FR" sz="1000" b="0" i="0" u="none" strike="noStrike" baseline="0" dirty="0">
                <a:latin typeface="HelveticaNeue-Light-Identity-H"/>
              </a:rPr>
              <a:t>Les crises humanitaires peuvent accroître la prévalence et la gravité des formes existantes de travail des enfants ou engendrer de nouvelles formes, même le déplacement </a:t>
            </a:r>
            <a:r>
              <a:rPr lang="fr-FR" sz="1200" dirty="0"/>
              <a:t>(Les enfants et adolescents réfugiés, déplacés internes, migrants ou apatrides sont plus vulnérables) </a:t>
            </a:r>
          </a:p>
          <a:p>
            <a:pPr marL="171450" indent="-171450" algn="l">
              <a:buFont typeface="Arial" panose="020B0604020202020204" pitchFamily="34" charset="0"/>
              <a:buChar char="•"/>
            </a:pPr>
            <a:r>
              <a:rPr lang="fr-FR" sz="1200" dirty="0"/>
              <a:t>Des services multisectoriels (soutien psychosocial, éducation et autonomie économique des familles) et une gestion de cas personnalisée devraient être fournis aux enfants et adolescents qui sont déjà impliqués dans le travail et/ou la traite des enfants [</a:t>
            </a:r>
            <a:r>
              <a:rPr lang="en-US" sz="1200" i="1" dirty="0">
                <a:latin typeface="Arial"/>
                <a:ea typeface="Arial"/>
                <a:cs typeface="Arial"/>
                <a:sym typeface="Wingdings" panose="05000000000000000000" pitchFamily="2" charset="2"/>
              </a:rPr>
              <a:t></a:t>
            </a:r>
            <a:r>
              <a:rPr lang="en-US" sz="1200" i="1" dirty="0">
                <a:latin typeface="Arial"/>
                <a:ea typeface="Arial"/>
                <a:cs typeface="Arial"/>
                <a:sym typeface="Arial"/>
              </a:rPr>
              <a:t> </a:t>
            </a:r>
            <a:r>
              <a:rPr lang="fr-FR" sz="1200" dirty="0"/>
              <a:t> icône de </a:t>
            </a:r>
            <a:r>
              <a:rPr lang="fr-FR" sz="1200" b="1" dirty="0"/>
              <a:t>gestion de cas</a:t>
            </a:r>
            <a:r>
              <a:rPr lang="fr-FR" sz="1200" dirty="0"/>
              <a:t>] </a:t>
            </a:r>
          </a:p>
          <a:p>
            <a:pPr marL="171450" indent="-171450" algn="l">
              <a:buFont typeface="Arial" panose="020B0604020202020204" pitchFamily="34" charset="0"/>
              <a:buChar char="•"/>
            </a:pPr>
            <a:r>
              <a:rPr lang="fr-FR" sz="1200" dirty="0"/>
              <a:t>Ce standard met également en évidence le soutien à la </a:t>
            </a:r>
            <a:r>
              <a:rPr lang="fr-FR" sz="1200" b="1" dirty="0"/>
              <a:t>prévention</a:t>
            </a:r>
            <a:r>
              <a:rPr lang="fr-FR" sz="1200" dirty="0"/>
              <a:t> destiné aux enfants et adolescents à risque et le soutien aux initiatives au niveau communautaire pour prévenir le travail des enfants. [</a:t>
            </a:r>
            <a:r>
              <a:rPr lang="en-US" sz="1200" i="1" dirty="0">
                <a:latin typeface="Arial"/>
                <a:ea typeface="Arial"/>
                <a:cs typeface="Arial"/>
                <a:sym typeface="Wingdings" panose="05000000000000000000" pitchFamily="2" charset="2"/>
              </a:rPr>
              <a:t></a:t>
            </a:r>
            <a:r>
              <a:rPr lang="en-US" sz="1200" i="1" dirty="0">
                <a:latin typeface="Arial"/>
                <a:ea typeface="Arial"/>
                <a:cs typeface="Arial"/>
                <a:sym typeface="Arial"/>
              </a:rPr>
              <a:t> </a:t>
            </a:r>
            <a:r>
              <a:rPr lang="fr-FR" sz="1200" dirty="0"/>
              <a:t> icône de prévention]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err="1">
                <a:latin typeface="Arial"/>
                <a:ea typeface="Arial"/>
                <a:cs typeface="Arial"/>
                <a:sym typeface="Arial"/>
              </a:rPr>
              <a:t>Sujet</a:t>
            </a:r>
            <a:r>
              <a:rPr lang="en-US" b="1" dirty="0">
                <a:latin typeface="Arial"/>
                <a:ea typeface="Arial"/>
                <a:cs typeface="Arial"/>
                <a:sym typeface="Arial"/>
              </a:rPr>
              <a:t> de </a:t>
            </a:r>
            <a:r>
              <a:rPr lang="en-US" b="1" dirty="0" err="1">
                <a:latin typeface="Arial"/>
                <a:ea typeface="Arial"/>
                <a:cs typeface="Arial"/>
                <a:sym typeface="Arial"/>
              </a:rPr>
              <a:t>débat</a:t>
            </a:r>
            <a:r>
              <a:rPr lang="en-US" b="1" dirty="0">
                <a:latin typeface="Arial"/>
                <a:ea typeface="Arial"/>
                <a:cs typeface="Arial"/>
                <a:sym typeface="Arial"/>
              </a:rPr>
              <a:t>: </a:t>
            </a:r>
            <a:r>
              <a:rPr lang="fr-FR" dirty="0"/>
              <a:t>Quels sont les différents concepts du travail des enfants ?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Enfants dans des activités productives: pas forcément à éliminer </a:t>
            </a:r>
            <a:r>
              <a:rPr lang="fr-FR" i="1" dirty="0"/>
              <a:t>-&gt; citer un exemple contextualisé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Travail des enfants : à éliminer. </a:t>
            </a:r>
            <a:r>
              <a:rPr lang="fr-FR" i="1" dirty="0"/>
              <a:t>VOIR la définition ci-dessus dans la note -&gt; citer un exemple contextualisé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Pire forme de travail des enfants : à éliminer de toute urgence </a:t>
            </a:r>
            <a:r>
              <a:rPr lang="fr-FR" i="1" dirty="0"/>
              <a:t>-&gt; citer un exemple contextualisé </a:t>
            </a:r>
            <a:endParaRPr lang="en-US" b="1" i="1" dirty="0">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b="0"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4</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sz="1200" b="0" i="1" u="none" strike="noStrike" baseline="0" dirty="0">
              <a:latin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baseline="0" dirty="0">
                <a:latin typeface="+mn-lt"/>
              </a:rPr>
              <a:t>Le Standard 12 </a:t>
            </a:r>
            <a:r>
              <a:rPr lang="fr-FR" dirty="0"/>
              <a:t>énonce exactement ce qui suit: </a:t>
            </a:r>
            <a:r>
              <a:rPr lang="en-US" dirty="0"/>
              <a:t>“</a:t>
            </a:r>
            <a:r>
              <a:rPr lang="fr-FR" dirty="0"/>
              <a:t>Tous les enfants sont protégés contre le travail des enfants, en particulier les pires formes de travail des enfants, qui peuvent être liées ou aggravées par la crise humanitaire</a:t>
            </a:r>
            <a:r>
              <a:rPr lang="en-US"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err="1">
                <a:latin typeface="Arial"/>
                <a:ea typeface="Arial"/>
                <a:cs typeface="Arial"/>
                <a:sym typeface="Arial"/>
              </a:rPr>
              <a:t>Sujet</a:t>
            </a:r>
            <a:r>
              <a:rPr lang="en-US" b="1" dirty="0">
                <a:latin typeface="Arial"/>
                <a:ea typeface="Arial"/>
                <a:cs typeface="Arial"/>
                <a:sym typeface="Arial"/>
              </a:rPr>
              <a:t> de </a:t>
            </a:r>
            <a:r>
              <a:rPr lang="en-US" b="1" dirty="0" err="1">
                <a:latin typeface="Arial"/>
                <a:ea typeface="Arial"/>
                <a:cs typeface="Arial"/>
                <a:sym typeface="Arial"/>
              </a:rPr>
              <a:t>débat</a:t>
            </a:r>
            <a:r>
              <a:rPr lang="en-US" b="1" dirty="0">
                <a:latin typeface="Arial"/>
                <a:ea typeface="Arial"/>
                <a:cs typeface="Arial"/>
                <a:sym typeface="Arial"/>
              </a:rPr>
              <a:t>: </a:t>
            </a:r>
            <a:r>
              <a:rPr lang="fr-FR" dirty="0"/>
              <a:t>Quels sont les facteurs de risque conduisant au travail des enfants ?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i="1" dirty="0"/>
              <a:t>-&gt; citer un exemple contextualisé </a:t>
            </a:r>
          </a:p>
          <a:p>
            <a:pPr algn="l"/>
            <a:r>
              <a:rPr lang="es-ES" sz="1800" b="0" i="0" u="none" strike="noStrike" baseline="0" dirty="0" err="1">
                <a:solidFill>
                  <a:srgbClr val="000000"/>
                </a:solidFill>
                <a:latin typeface="HelveticaNeue-Light-Identity-H"/>
              </a:rPr>
              <a:t>Ceux-ci</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incluent</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généralement</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es-ES" sz="1800" b="0" i="1" u="none" strike="noStrike" baseline="0" dirty="0">
                <a:solidFill>
                  <a:srgbClr val="00BBCD"/>
                </a:solidFill>
                <a:latin typeface="CMSY9"/>
              </a:rPr>
              <a:t> </a:t>
            </a:r>
            <a:r>
              <a:rPr lang="es-ES" sz="1800" b="0" i="0" u="none" strike="noStrike" baseline="0" dirty="0">
                <a:solidFill>
                  <a:srgbClr val="000000"/>
                </a:solidFill>
                <a:latin typeface="HelveticaNeue-Light-Identity-H"/>
              </a:rPr>
              <a:t>La </a:t>
            </a:r>
            <a:r>
              <a:rPr lang="es-ES" sz="1800" b="0" i="0" u="none" strike="noStrike" baseline="0" dirty="0" err="1">
                <a:solidFill>
                  <a:srgbClr val="000000"/>
                </a:solidFill>
                <a:latin typeface="HelveticaNeue-Light-Identity-H"/>
              </a:rPr>
              <a:t>pauvreté</a:t>
            </a:r>
            <a:r>
              <a:rPr lang="es-ES" sz="1800" b="0" i="0" u="none" strike="noStrike" baseline="0" dirty="0">
                <a:solidFill>
                  <a:srgbClr val="000000"/>
                </a:solidFill>
                <a:latin typeface="HelveticaNeue-Light-Identity-H"/>
              </a:rPr>
              <a:t> des </a:t>
            </a:r>
            <a:r>
              <a:rPr lang="es-ES" sz="1800" b="0" i="0" u="none" strike="noStrike" baseline="0" dirty="0" err="1">
                <a:solidFill>
                  <a:srgbClr val="000000"/>
                </a:solidFill>
                <a:latin typeface="HelveticaNeue-Light-Identity-H"/>
              </a:rPr>
              <a:t>revenus</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Les normes sociales qui admettent le travail des enfants;</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Le manque d’accès aux services de base, à l’éducation, à la sécurité alimentaire ou à un travail décent.</a:t>
            </a:r>
            <a:endParaRPr lang="fr-FR" i="1" dirty="0"/>
          </a:p>
          <a:p>
            <a:pPr algn="l"/>
            <a:r>
              <a:rPr lang="fr-FR" sz="1800" b="0" i="0" u="none" strike="noStrike" baseline="0" dirty="0">
                <a:solidFill>
                  <a:srgbClr val="000000"/>
                </a:solidFill>
                <a:latin typeface="HelveticaNeue-Light-Identity-H"/>
              </a:rPr>
              <a:t>En fonction du contexte, les enfants particulièrement exposés peuvent inclure </a:t>
            </a:r>
            <a:r>
              <a:rPr lang="es-ES" sz="1800" b="0" i="0" u="none" strike="noStrike" baseline="0" dirty="0" err="1">
                <a:solidFill>
                  <a:srgbClr val="000000"/>
                </a:solidFill>
                <a:latin typeface="HelveticaNeue-Light-Identity-H"/>
              </a:rPr>
              <a:t>ceux</a:t>
            </a:r>
            <a:r>
              <a:rPr lang="es-ES" sz="1800" b="0" i="0" u="none" strike="noStrike" baseline="0" dirty="0">
                <a:solidFill>
                  <a:srgbClr val="000000"/>
                </a:solidFill>
                <a:latin typeface="HelveticaNeue-Light-Identity-H"/>
              </a:rPr>
              <a:t> qui </a:t>
            </a:r>
            <a:r>
              <a:rPr lang="es-ES" sz="1800" b="0" i="0" u="none" strike="noStrike" baseline="0" dirty="0" err="1">
                <a:solidFill>
                  <a:srgbClr val="000000"/>
                </a:solidFill>
                <a:latin typeface="HelveticaNeue-Light-Identity-H"/>
              </a:rPr>
              <a:t>sont</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Déjà en train de travailler;</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Vivent dans des ménages dirigés par des enfants, des personnes âgées ou dans </a:t>
            </a:r>
            <a:r>
              <a:rPr lang="fr-FR" sz="1800" b="0" i="0" u="none" strike="noStrike" baseline="0" dirty="0" err="1">
                <a:solidFill>
                  <a:srgbClr val="000000"/>
                </a:solidFill>
                <a:latin typeface="HelveticaNeue-Light-Identity-H"/>
              </a:rPr>
              <a:t>sun</a:t>
            </a:r>
            <a:r>
              <a:rPr lang="fr-FR" sz="1800" b="0" i="0" u="none" strike="noStrike" baseline="0" dirty="0">
                <a:solidFill>
                  <a:srgbClr val="000000"/>
                </a:solidFill>
                <a:latin typeface="HelveticaNeue-Light-Identity-H"/>
              </a:rPr>
              <a:t> une cellule mono parentale;</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Vivent ou travaillent dans la rue;</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Des enfants non accompagnés ou séparés;</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Vivent avec un handicap ou avec des personnes chargées de subvenir à leurs besoins qui sont elles-mêmes en situation de handicapé;</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Des réfugiés, des déplacés internes, des migrants ou enfants apatrides;</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Identifiés à un certain statut social ou partie politique;</a:t>
            </a:r>
          </a:p>
          <a:p>
            <a:pPr marL="514350" indent="-285750" algn="l">
              <a:buFont typeface="Arial" panose="020B0604020202020204" pitchFamily="34" charset="0"/>
              <a:buChar char="•"/>
            </a:pPr>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Des enfants sans documents attestant leurs identités juridiques</a:t>
            </a:r>
          </a:p>
          <a:p>
            <a:pPr marL="514350" indent="-285750" algn="l">
              <a:buFont typeface="Arial" panose="020B0604020202020204" pitchFamily="34" charset="0"/>
              <a:buChar char="•"/>
            </a:pPr>
            <a:r>
              <a:rPr lang="es-ES" sz="1800" b="0" i="1" u="none" strike="noStrike" baseline="0" dirty="0">
                <a:solidFill>
                  <a:srgbClr val="00BBCD"/>
                </a:solidFill>
                <a:latin typeface="CMSY9"/>
              </a:rPr>
              <a:t> </a:t>
            </a:r>
            <a:r>
              <a:rPr lang="es-ES" sz="1800" b="0" i="0" u="none" strike="noStrike" baseline="0" dirty="0" err="1">
                <a:solidFill>
                  <a:srgbClr val="000000"/>
                </a:solidFill>
                <a:latin typeface="HelveticaNeue-Light-Identity-H"/>
              </a:rPr>
              <a:t>Survivants</a:t>
            </a:r>
            <a:r>
              <a:rPr lang="es-ES" sz="1800" b="0" i="0" u="none" strike="noStrike" baseline="0" dirty="0">
                <a:solidFill>
                  <a:srgbClr val="000000"/>
                </a:solidFill>
                <a:latin typeface="HelveticaNeue-Light-Identity-H"/>
              </a:rPr>
              <a:t> de la traite.</a:t>
            </a:r>
            <a:endParaRPr lang="fr-FR" sz="1800" b="0" i="0" u="none" strike="noStrike" baseline="0" dirty="0">
              <a:solidFill>
                <a:srgbClr val="000000"/>
              </a:solidFill>
              <a:latin typeface="HelveticaNeue-Light-Identity-H"/>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dirty="0"/>
              <a:t>L'idée est de donner la priorité à le retrait urgent des enfants dans les pires formes de travail des enfants et de fournir des services minimaux pour répondre aux besoins urgents de protection des enfants qui travaillent.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latin typeface="Arial"/>
              <a:ea typeface="Arial"/>
              <a:cs typeface="Arial"/>
              <a:sym typeface="Arial"/>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Les actions supplémentaires en faveur des enfants victimes des pires formes de travail des enfants comprennent: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S’engager auprès des services de sécurité , et de détection et de répression appropriés pour retirer immédiatement et en toute sécurité les enfants du travail illicite dans les zones où des réseaux criminels sont impliqués.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Faciliter la négociation ou la médiation entre l’enfant, la famille et l’employeur, de façon sûre et appropriée.</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Retirer du travail les enfants n’ayant pas atteint l’âge minimum requis et </a:t>
            </a:r>
            <a:r>
              <a:rPr lang="es-ES" sz="1800" b="0" i="0" u="none" strike="noStrike" baseline="0" dirty="0" err="1">
                <a:solidFill>
                  <a:srgbClr val="000000"/>
                </a:solidFill>
                <a:latin typeface="HelveticaNeue-Light-Identity-H"/>
              </a:rPr>
              <a:t>effectuant</a:t>
            </a:r>
            <a:r>
              <a:rPr lang="es-ES" sz="1800" b="0" i="0" u="none" strike="noStrike" baseline="0" dirty="0">
                <a:solidFill>
                  <a:srgbClr val="000000"/>
                </a:solidFill>
                <a:latin typeface="HelveticaNeue-Light-Identity-H"/>
              </a:rPr>
              <a:t> des </a:t>
            </a:r>
            <a:r>
              <a:rPr lang="es-ES" sz="1800" b="0" i="0" u="none" strike="noStrike" baseline="0" dirty="0" err="1">
                <a:solidFill>
                  <a:srgbClr val="000000"/>
                </a:solidFill>
                <a:latin typeface="HelveticaNeue-Light-Identity-H"/>
              </a:rPr>
              <a:t>travaux</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dangereux</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S’assurer que les enfants ayant atteint l’âge minimum requis pour travailler et qui effectuent des travaux dangereux sont (a) éloignés du danger ou (b) autorisés à continuer à travailler après que le risque ait été réduit à un </a:t>
            </a:r>
            <a:r>
              <a:rPr lang="es-ES" sz="1800" b="0" i="0" u="none" strike="noStrike" baseline="0" dirty="0" err="1">
                <a:solidFill>
                  <a:srgbClr val="000000"/>
                </a:solidFill>
                <a:latin typeface="HelveticaNeue-Light-Identity-H"/>
              </a:rPr>
              <a:t>niveau</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acceptable</a:t>
            </a:r>
            <a:r>
              <a:rPr lang="es-ES" sz="1800" b="0" i="0" u="none" strike="noStrike" baseline="0" dirty="0">
                <a:solidFill>
                  <a:srgbClr val="000000"/>
                </a:solidFill>
                <a:latin typeface="HelveticaNeue-Light-Identity-H"/>
              </a:rPr>
              <a:t>.</a:t>
            </a:r>
            <a:endParaRPr lang="en-US" sz="1800" b="0" i="0" u="none" strike="noStrike" baseline="0" dirty="0">
              <a:solidFill>
                <a:srgbClr val="000000"/>
              </a:solidFill>
              <a:latin typeface="Arial"/>
              <a:cs typeface="Arial"/>
              <a:sym typeface="Arial"/>
            </a:endParaRPr>
          </a:p>
          <a:p>
            <a:pPr marL="514350" indent="-285750" algn="l">
              <a:buFont typeface="Arial" panose="020B0604020202020204" pitchFamily="34" charset="0"/>
              <a:buChar char="•"/>
            </a:pPr>
            <a:r>
              <a:rPr lang="fr-FR" dirty="0"/>
              <a:t>Accroître l'accès aux services, à l'éducation et au travail décent, en tenant compte des obstacles spécifiques des enfants réfugiés, déplacés internes, 	migrants ou apatrides. </a:t>
            </a:r>
          </a:p>
          <a:p>
            <a:pPr marL="514350" indent="-285750" algn="l">
              <a:buFont typeface="Arial" panose="020B0604020202020204" pitchFamily="34" charset="0"/>
              <a:buChar char="•"/>
            </a:pPr>
            <a:r>
              <a:rPr lang="fr-FR" dirty="0"/>
              <a:t>Établir un système de surveillance du travail des enfants (CLMS en anglais) pour surveiller le travail des enfants et référer les enfants vers les services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latin typeface="Arial"/>
              <a:ea typeface="Arial"/>
              <a:cs typeface="Arial"/>
              <a:sym typeface="Arial"/>
            </a:endParaRPr>
          </a:p>
          <a:p>
            <a:pPr marL="228600" indent="0">
              <a:buFont typeface="Arial" panose="020B0604020202020204" pitchFamily="34" charset="0"/>
              <a:buNone/>
            </a:pPr>
            <a:r>
              <a:rPr lang="fr-FR" dirty="0"/>
              <a:t>Les services minimaux devraient inclure : </a:t>
            </a:r>
          </a:p>
          <a:p>
            <a:pPr marL="400050" indent="-171450">
              <a:buFont typeface="Arial" panose="020B0604020202020204" pitchFamily="34" charset="0"/>
              <a:buChar char="•"/>
            </a:pPr>
            <a:r>
              <a:rPr lang="fr-FR" dirty="0"/>
              <a:t>Gestion des cas de protection de l'enfance adaptée au genre, à l'âge et au handicap ; </a:t>
            </a:r>
          </a:p>
          <a:p>
            <a:pPr>
              <a:buFont typeface="Arial" panose="020B0604020202020204" pitchFamily="34" charset="0"/>
              <a:buChar char="•"/>
            </a:pPr>
            <a:r>
              <a:rPr lang="fr-FR" dirty="0"/>
              <a:t>Services de référencement (soutien psychosocial, éducation et autonomisation économique des familles, comme l'aide en espèces et en bons pour les enfants ayant dépassé l'âge minimum légal de travail) ; </a:t>
            </a:r>
          </a:p>
          <a:p>
            <a:pPr>
              <a:buFont typeface="Arial" panose="020B0604020202020204" pitchFamily="34" charset="0"/>
              <a:buChar char="•"/>
            </a:pPr>
            <a:r>
              <a:rPr lang="fr-FR" dirty="0"/>
              <a:t>Protection de remplacement appropriée (si nécessaire) </a:t>
            </a:r>
            <a:endParaRPr lang="en-US" sz="1200" b="0" i="0" u="none" strike="noStrike" baseline="0" dirty="0">
              <a:solidFill>
                <a:srgbClr val="1690BF"/>
              </a:solidFill>
              <a:effectLst/>
              <a:latin typeface="Calibri"/>
            </a:endParaRPr>
          </a:p>
          <a:p>
            <a:pPr>
              <a:buFont typeface="Arial" panose="020B0604020202020204" pitchFamily="34" charset="0"/>
              <a:buChar char="•"/>
            </a:pPr>
            <a:r>
              <a:rPr lang="fr-FR" sz="1800" b="0" i="0" u="none" strike="noStrike" baseline="0" dirty="0">
                <a:solidFill>
                  <a:srgbClr val="000000"/>
                </a:solidFill>
                <a:latin typeface="HelveticaNeue-Light-Identity-H"/>
              </a:rPr>
              <a:t>Fournir aux enfants survivants de la traite en attente d’ une recherche de la famille et la réunification:</a:t>
            </a:r>
          </a:p>
          <a:p>
            <a:pPr lvl="1" algn="l"/>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Une évaluation spécialisée dès le premier contact;</a:t>
            </a:r>
          </a:p>
          <a:p>
            <a:pPr lvl="1" algn="l"/>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Une évaluation des risques encourus;</a:t>
            </a:r>
          </a:p>
          <a:p>
            <a:pPr lvl="1" algn="l"/>
            <a:r>
              <a:rPr lang="fr-FR" sz="1800" b="0" i="1" u="none" strike="noStrike" baseline="0" dirty="0">
                <a:solidFill>
                  <a:srgbClr val="00BBCD"/>
                </a:solidFill>
                <a:latin typeface="CMSY9"/>
              </a:rPr>
              <a:t>◦ </a:t>
            </a:r>
            <a:r>
              <a:rPr lang="fr-FR" sz="1800" b="0" i="0" u="none" strike="noStrike" baseline="0" dirty="0">
                <a:solidFill>
                  <a:srgbClr val="000000"/>
                </a:solidFill>
                <a:latin typeface="HelveticaNeue-Light-Identity-H"/>
              </a:rPr>
              <a:t>Un placement dans une structure d’accueil temporaire (le cas échéant).</a:t>
            </a:r>
            <a:endParaRPr lang="en-US" dirty="0">
              <a:solidFill>
                <a:srgbClr val="1690BF"/>
              </a:solidFill>
              <a:effectLst/>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fr-FR" dirty="0"/>
              <a:t>Icônes de </a:t>
            </a:r>
            <a:r>
              <a:rPr lang="fr-FR" b="1" dirty="0"/>
              <a:t>sauvegarde</a:t>
            </a:r>
            <a:r>
              <a:rPr lang="fr-FR" dirty="0"/>
              <a:t> et de </a:t>
            </a:r>
            <a:r>
              <a:rPr lang="fr-FR" b="1" dirty="0"/>
              <a:t>prévention</a:t>
            </a:r>
            <a:r>
              <a:rPr lang="fr-FR" dirty="0"/>
              <a:t> :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fr-FR" sz="1800" b="0" i="0" u="none" strike="noStrike" baseline="0" dirty="0">
                <a:latin typeface="HelveticaNeue-Light-Identity-H"/>
              </a:rPr>
              <a:t>Les acteurs humanitaires à travers les différents secteurs doivent veiller à ce que leur assistance ne pousse pas les enfants au travail des enfants ou aux pires formes de travail des enfants. Les stratégies d’atténuation peuvent inclure (a) la mise en </a:t>
            </a:r>
            <a:r>
              <a:rPr lang="fr-FR" sz="1800" b="0" i="0" u="none" strike="noStrike" baseline="0" dirty="0" err="1">
                <a:latin typeface="HelveticaNeue-Light-Identity-H"/>
              </a:rPr>
              <a:t>oeuvre</a:t>
            </a:r>
            <a:r>
              <a:rPr lang="fr-FR" sz="1800" b="0" i="0" u="none" strike="noStrike" baseline="0" dirty="0">
                <a:latin typeface="HelveticaNeue-Light-Identity-H"/>
              </a:rPr>
              <a:t> de politiques de protection des enfants et (b) l’utilisation de techniques de vérification de l’âge pour confirmer que les enfants ne sont pas impliqués dans un travail physique pénible et dangereux (distribution, construction ou nettoyage de débris).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fr-FR" sz="1800" b="0" i="0" u="none" strike="noStrike" baseline="0" dirty="0">
                <a:latin typeface="HelveticaNeue-Light-Identity-H"/>
              </a:rPr>
              <a:t>Fournir aux enfants, aux familles et aux communautés des informations adaptées à leur âge et accessibles sur (a) les formes acceptables de travail (léger) pour les enfants n’ayant pas atteint ou dépassé l’âge minimum légal pour travailler et (b) les moyens d’accéder aux services qui aident à empêcher le travail des enfants et les pires formes de travail des enfants.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fr-FR" sz="1800" b="0" i="0" u="none" strike="noStrike" baseline="0" dirty="0">
                <a:latin typeface="HelveticaNeue-Light-Identity-H"/>
              </a:rPr>
              <a:t>Mettre au point et à mener des initiatives au niveau communautaire pour prévenir et combattre le travail des enfants.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fr-FR" sz="1800" b="0" i="0" u="none" strike="noStrike" baseline="0" dirty="0">
                <a:latin typeface="HelveticaNeue-Light-Identity-H"/>
              </a:rPr>
              <a:t>Faire participer les employeurs, les organisations de travailleurs et les organisations de la société civile à la prévention du travail des enfants et à la lutte contre ce phénomène, ainsi qu’à la promotion des possibilités d’autonomisation économique des enfants en âge de travailler et des familles d’enfants vulnérables</a:t>
            </a: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dirty="0"/>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FR"/>
              <a:t>Le </a:t>
            </a:r>
            <a:r>
              <a:rPr lang="fr-FR" dirty="0"/>
              <a:t>groupe de travail est codirigé par </a:t>
            </a:r>
            <a:r>
              <a:rPr lang="fr-FR" b="1" dirty="0"/>
              <a:t>Plan International </a:t>
            </a:r>
            <a:r>
              <a:rPr lang="fr-FR" dirty="0"/>
              <a:t>et </a:t>
            </a:r>
            <a:r>
              <a:rPr lang="fr-FR" b="1" dirty="0"/>
              <a:t>l'OIT</a:t>
            </a:r>
            <a:r>
              <a:rPr lang="fr-FR" dirty="0"/>
              <a:t> </a:t>
            </a:r>
          </a:p>
          <a:p>
            <a:pPr marL="0" indent="0">
              <a:buFont typeface="Arial" panose="020B0604020202020204" pitchFamily="34" charset="0"/>
              <a:buNone/>
            </a:pPr>
            <a:r>
              <a:rPr lang="fr-FR" dirty="0"/>
              <a:t>Les co-responsables sont : Simon Hills (OIT) et Silvia </a:t>
            </a:r>
            <a:r>
              <a:rPr lang="fr-FR" dirty="0" err="1"/>
              <a:t>Oñate</a:t>
            </a:r>
            <a:r>
              <a:rPr lang="fr-FR" dirty="0"/>
              <a:t> (Plan International) </a:t>
            </a:r>
            <a:endParaRPr lang="en-GB" sz="1200" dirty="0"/>
          </a:p>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60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13371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3341256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82" r:id="rId3"/>
    <p:sldLayoutId id="2147483654"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3" r:id="rId14"/>
    <p:sldLayoutId id="2147483674" r:id="rId15"/>
    <p:sldLayoutId id="2147483675" r:id="rId16"/>
    <p:sldLayoutId id="2147483676" r:id="rId17"/>
    <p:sldLayoutId id="2147483677" r:id="rId18"/>
    <p:sldLayoutId id="2147483678" r:id="rId19"/>
    <p:sldLayoutId id="2147483680" r:id="rId20"/>
    <p:sldLayoutId id="21474836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0.jp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hyperlink" Target="https://alliancecpha.org/en/cltf" TargetMode="External"/><Relationship Id="rId7" Type="http://schemas.openxmlformats.org/officeDocument/2006/relationships/hyperlink" Target="https://drive.google.com/drive/u/0/folders/1-jkqJVm96kqYULQ-JMiZl70e0H9Eg1yd" TargetMode="External"/><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alliancecpha.org/en/CPMS-ecourse" TargetMode="External"/><Relationship Id="rId11" Type="http://schemas.openxmlformats.org/officeDocument/2006/relationships/diagramColors" Target="../diagrams/colors1.xml"/><Relationship Id="rId5" Type="http://schemas.openxmlformats.org/officeDocument/2006/relationships/hyperlink" Target="https://alliancecpha.org/en/series-of-child-protection-materials/protection-children-during-covid-19-pandemic" TargetMode="External"/><Relationship Id="rId10" Type="http://schemas.openxmlformats.org/officeDocument/2006/relationships/diagramQuickStyle" Target="../diagrams/quickStyle1.xml"/><Relationship Id="rId4" Type="http://schemas.openxmlformats.org/officeDocument/2006/relationships/hyperlink" Target="https://alliancecpha.org/en/child-protection-hub/child-labour-task-force" TargetMode="External"/><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Intro </a:t>
            </a:r>
            <a:r>
              <a:rPr lang="en-US" dirty="0" err="1"/>
              <a:t>générale</a:t>
            </a:r>
            <a:r>
              <a:rPr lang="en-US" dirty="0"/>
              <a:t> au Standard 12</a:t>
            </a:r>
            <a:endParaRPr dirty="0"/>
          </a:p>
        </p:txBody>
      </p:sp>
      <p:sp>
        <p:nvSpPr>
          <p:cNvPr id="5" name="Google Shape;322;p14">
            <a:extLst>
              <a:ext uri="{FF2B5EF4-FFF2-40B4-BE49-F238E27FC236}">
                <a16:creationId xmlns:a16="http://schemas.microsoft.com/office/drawing/2014/main" id="{D073A093-C3E6-4712-853E-610EE9C9B612}"/>
              </a:ext>
            </a:extLst>
          </p:cNvPr>
          <p:cNvSpPr txBox="1">
            <a:spLocks/>
          </p:cNvSpPr>
          <p:nvPr/>
        </p:nvSpPr>
        <p:spPr>
          <a:xfrm>
            <a:off x="882865" y="1558543"/>
            <a:ext cx="10388109"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spcBef>
                <a:spcPts val="0"/>
              </a:spcBef>
              <a:buClr>
                <a:schemeClr val="accent3"/>
              </a:buClr>
            </a:pPr>
            <a:r>
              <a:rPr lang="fr-FR" dirty="0">
                <a:solidFill>
                  <a:schemeClr val="bg2"/>
                </a:solidFill>
                <a:latin typeface="Helvetica Neue" panose="020B0604020202020204" charset="0"/>
              </a:rPr>
              <a:t>Compris dans le 2ème pilier, qui couvre les sept principaux risques en matière de PE</a:t>
            </a:r>
          </a:p>
          <a:p>
            <a:pPr marL="342900" indent="-342900">
              <a:spcBef>
                <a:spcPts val="0"/>
              </a:spcBef>
              <a:buClr>
                <a:schemeClr val="accent3"/>
              </a:buClr>
            </a:pPr>
            <a:endParaRPr lang="en-US" dirty="0">
              <a:solidFill>
                <a:schemeClr val="bg2"/>
              </a:solidFill>
              <a:latin typeface="Helvetica Neue" panose="020B0604020202020204" charset="0"/>
            </a:endParaRPr>
          </a:p>
          <a:p>
            <a:pPr marL="342900" indent="-342900">
              <a:spcBef>
                <a:spcPts val="0"/>
              </a:spcBef>
              <a:buClr>
                <a:schemeClr val="accent3"/>
              </a:buClr>
            </a:pPr>
            <a:r>
              <a:rPr lang="en-US" dirty="0">
                <a:solidFill>
                  <a:schemeClr val="bg2"/>
                </a:solidFill>
                <a:latin typeface="Helvetica Neue" panose="020B0604020202020204" charset="0"/>
              </a:rPr>
              <a:t>RISQUE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Nature &amp; </a:t>
            </a:r>
            <a:r>
              <a:rPr lang="en-US" dirty="0" err="1">
                <a:solidFill>
                  <a:schemeClr val="bg2"/>
                </a:solidFill>
                <a:latin typeface="Helvetica Neue" panose="020B0604020202020204" charset="0"/>
              </a:rPr>
              <a:t>étendue</a:t>
            </a:r>
            <a:r>
              <a:rPr lang="en-US" dirty="0">
                <a:solidFill>
                  <a:schemeClr val="bg2"/>
                </a:solidFill>
                <a:latin typeface="Helvetica Neue" panose="020B0604020202020204" charset="0"/>
              </a:rPr>
              <a:t> du danger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a:t>
            </a:r>
            <a:r>
              <a:rPr lang="en-US" dirty="0" err="1">
                <a:solidFill>
                  <a:schemeClr val="bg2"/>
                </a:solidFill>
                <a:latin typeface="Helvetica Neue" panose="020B0604020202020204" charset="0"/>
              </a:rPr>
              <a:t>Vulnerabilité</a:t>
            </a:r>
            <a:r>
              <a:rPr lang="en-US" dirty="0">
                <a:solidFill>
                  <a:schemeClr val="bg2"/>
                </a:solidFill>
                <a:latin typeface="Helvetica Neue" panose="020B0604020202020204" charset="0"/>
              </a:rPr>
              <a:t>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a:t>
            </a:r>
            <a:r>
              <a:rPr lang="en-US" dirty="0" err="1">
                <a:solidFill>
                  <a:schemeClr val="bg2"/>
                </a:solidFill>
                <a:latin typeface="Helvetica Neue" panose="020B0604020202020204" charset="0"/>
              </a:rPr>
              <a:t>Résilience</a:t>
            </a:r>
            <a:endParaRPr lang="en-US" dirty="0">
              <a:solidFill>
                <a:schemeClr val="bg2"/>
              </a:solidFill>
              <a:latin typeface="Helvetica Neue" panose="020B0604020202020204" charset="0"/>
            </a:endParaRPr>
          </a:p>
          <a:p>
            <a:endParaRPr lang="en-US" dirty="0">
              <a:solidFill>
                <a:schemeClr val="bg2"/>
              </a:solidFill>
              <a:latin typeface="Helvetica Neue" panose="020B0604020202020204" charset="0"/>
            </a:endParaRPr>
          </a:p>
          <a:p>
            <a:pPr marL="342900" indent="-342900">
              <a:buClr>
                <a:schemeClr val="accent3"/>
              </a:buClr>
              <a:buSzPct val="100000"/>
            </a:pPr>
            <a:r>
              <a:rPr lang="fr-FR" dirty="0">
                <a:solidFill>
                  <a:schemeClr val="bg2"/>
                </a:solidFill>
                <a:latin typeface="Helvetica Neue" panose="020B0604020202020204" charset="0"/>
              </a:rPr>
              <a:t>Prévalence et la gravité accrue dans les crises humanitaires </a:t>
            </a:r>
          </a:p>
          <a:p>
            <a:pPr marL="342900" indent="-342900">
              <a:buClr>
                <a:schemeClr val="accent3"/>
              </a:buClr>
              <a:buSzPct val="100000"/>
            </a:pPr>
            <a:r>
              <a:rPr lang="en-US" dirty="0">
                <a:solidFill>
                  <a:schemeClr val="bg2"/>
                </a:solidFill>
                <a:latin typeface="Helvetica Neue" panose="020B0604020202020204" charset="0"/>
              </a:rPr>
              <a:t>Coordination/services </a:t>
            </a:r>
            <a:r>
              <a:rPr lang="fr-FR" dirty="0">
                <a:solidFill>
                  <a:schemeClr val="bg2"/>
                </a:solidFill>
                <a:latin typeface="Helvetica Neue" panose="020B0604020202020204" charset="0"/>
              </a:rPr>
              <a:t>multisectoriels </a:t>
            </a:r>
            <a:r>
              <a:rPr lang="en-US" dirty="0" err="1">
                <a:solidFill>
                  <a:schemeClr val="bg2"/>
                </a:solidFill>
                <a:latin typeface="Helvetica Neue" panose="020B0604020202020204" charset="0"/>
              </a:rPr>
              <a:t>comme</a:t>
            </a:r>
            <a:r>
              <a:rPr lang="en-US" dirty="0">
                <a:solidFill>
                  <a:schemeClr val="bg2"/>
                </a:solidFill>
                <a:latin typeface="Helvetica Neue" panose="020B0604020202020204" charset="0"/>
              </a:rPr>
              <a:t> </a:t>
            </a:r>
            <a:r>
              <a:rPr lang="en-US" dirty="0" err="1">
                <a:solidFill>
                  <a:schemeClr val="bg2"/>
                </a:solidFill>
                <a:latin typeface="Helvetica Neue" panose="020B0604020202020204" charset="0"/>
              </a:rPr>
              <a:t>stratégie</a:t>
            </a:r>
            <a:r>
              <a:rPr lang="en-US" dirty="0">
                <a:solidFill>
                  <a:schemeClr val="bg2"/>
                </a:solidFill>
                <a:latin typeface="Helvetica Neue" panose="020B0604020202020204" charset="0"/>
              </a:rPr>
              <a:t> de </a:t>
            </a:r>
            <a:r>
              <a:rPr lang="en-US" dirty="0" err="1">
                <a:solidFill>
                  <a:schemeClr val="bg2"/>
                </a:solidFill>
                <a:latin typeface="Helvetica Neue" panose="020B0604020202020204" charset="0"/>
              </a:rPr>
              <a:t>réponse</a:t>
            </a:r>
            <a:endParaRPr lang="en-US" dirty="0">
              <a:solidFill>
                <a:schemeClr val="bg2"/>
              </a:solidFill>
              <a:latin typeface="Helvetica Neue" panose="020B0604020202020204" charset="0"/>
            </a:endParaRPr>
          </a:p>
          <a:p>
            <a:pPr marL="342900" indent="-342900">
              <a:buClr>
                <a:schemeClr val="accent3"/>
              </a:buClr>
              <a:buSzPct val="100000"/>
            </a:pPr>
            <a:r>
              <a:rPr lang="fr-FR" dirty="0">
                <a:solidFill>
                  <a:schemeClr val="bg2"/>
                </a:solidFill>
                <a:latin typeface="Helvetica Neue" panose="020B0604020202020204" charset="0"/>
              </a:rPr>
              <a:t>Initiatives au niveau communautaire</a:t>
            </a:r>
            <a:endParaRPr lang="en-US" dirty="0">
              <a:solidFill>
                <a:schemeClr val="bg2"/>
              </a:solidFill>
              <a:latin typeface="Helvetica Neue" panose="020B0604020202020204" charset="0"/>
            </a:endParaRPr>
          </a:p>
        </p:txBody>
      </p:sp>
      <p:sp>
        <p:nvSpPr>
          <p:cNvPr id="8" name="ZoneTexte 7">
            <a:extLst>
              <a:ext uri="{FF2B5EF4-FFF2-40B4-BE49-F238E27FC236}">
                <a16:creationId xmlns:a16="http://schemas.microsoft.com/office/drawing/2014/main" id="{0EC33DF6-2955-4AAC-A461-4F75DED12DAE}"/>
              </a:ext>
            </a:extLst>
          </p:cNvPr>
          <p:cNvSpPr txBox="1"/>
          <p:nvPr/>
        </p:nvSpPr>
        <p:spPr>
          <a:xfrm>
            <a:off x="6641464" y="5556113"/>
            <a:ext cx="4322432" cy="1384995"/>
          </a:xfrm>
          <a:prstGeom prst="rect">
            <a:avLst/>
          </a:prstGeom>
          <a:noFill/>
        </p:spPr>
        <p:txBody>
          <a:bodyPr wrap="square">
            <a:spAutoFit/>
          </a:bodyPr>
          <a:lstStyle/>
          <a:p>
            <a:pPr algn="r"/>
            <a:r>
              <a:rPr lang="fr-FR" sz="2800" dirty="0">
                <a:latin typeface="Ink Free" panose="03080402000500000000" pitchFamily="66" charset="0"/>
              </a:rPr>
              <a:t>Quels sont les différents concepts du travail des enfants ?</a:t>
            </a:r>
            <a:r>
              <a:rPr lang="en-US" sz="2800" dirty="0">
                <a:latin typeface="Ink Free" panose="03080402000500000000" pitchFamily="66" charset="0"/>
              </a:rPr>
              <a:t> </a:t>
            </a:r>
          </a:p>
        </p:txBody>
      </p:sp>
      <p:grpSp>
        <p:nvGrpSpPr>
          <p:cNvPr id="9" name="Groupe 8">
            <a:extLst>
              <a:ext uri="{FF2B5EF4-FFF2-40B4-BE49-F238E27FC236}">
                <a16:creationId xmlns:a16="http://schemas.microsoft.com/office/drawing/2014/main" id="{4AAED79B-10AC-41F7-B6E5-3A310716D70E}"/>
              </a:ext>
            </a:extLst>
          </p:cNvPr>
          <p:cNvGrpSpPr/>
          <p:nvPr/>
        </p:nvGrpSpPr>
        <p:grpSpPr>
          <a:xfrm rot="1415781">
            <a:off x="11045341" y="5394281"/>
            <a:ext cx="979340" cy="1040548"/>
            <a:chOff x="10883591" y="5571442"/>
            <a:chExt cx="979340" cy="1040548"/>
          </a:xfrm>
        </p:grpSpPr>
        <p:pic>
          <p:nvPicPr>
            <p:cNvPr id="10" name="Image 9">
              <a:extLst>
                <a:ext uri="{FF2B5EF4-FFF2-40B4-BE49-F238E27FC236}">
                  <a16:creationId xmlns:a16="http://schemas.microsoft.com/office/drawing/2014/main" id="{A701B369-6B50-4B8D-8819-2643674A294B}"/>
                </a:ext>
              </a:extLst>
            </p:cNvPr>
            <p:cNvPicPr>
              <a:picLocks noChangeAspect="1"/>
            </p:cNvPicPr>
            <p:nvPr/>
          </p:nvPicPr>
          <p:blipFill>
            <a:blip r:embed="rId3"/>
            <a:stretch>
              <a:fillRect/>
            </a:stretch>
          </p:blipFill>
          <p:spPr>
            <a:xfrm>
              <a:off x="10883591" y="5571442"/>
              <a:ext cx="979340" cy="1040548"/>
            </a:xfrm>
            <a:prstGeom prst="rect">
              <a:avLst/>
            </a:prstGeom>
          </p:spPr>
        </p:pic>
        <p:pic>
          <p:nvPicPr>
            <p:cNvPr id="11" name="Graphique 10" descr="Point d’interrogation">
              <a:extLst>
                <a:ext uri="{FF2B5EF4-FFF2-40B4-BE49-F238E27FC236}">
                  <a16:creationId xmlns:a16="http://schemas.microsoft.com/office/drawing/2014/main" id="{824168B0-A07E-44EC-8EBF-C33744EF3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5748" y="5727562"/>
              <a:ext cx="735026" cy="735026"/>
            </a:xfrm>
            <a:prstGeom prst="rect">
              <a:avLst/>
            </a:prstGeom>
          </p:spPr>
        </p:pic>
      </p:grpSp>
      <p:pic>
        <p:nvPicPr>
          <p:cNvPr id="12" name="Google Shape;370;p16" descr="Risks.pdf">
            <a:extLst>
              <a:ext uri="{FF2B5EF4-FFF2-40B4-BE49-F238E27FC236}">
                <a16:creationId xmlns:a16="http://schemas.microsoft.com/office/drawing/2014/main" id="{BE3C9FA5-EB5B-4E20-BD33-9E658C4D3593}"/>
              </a:ext>
            </a:extLst>
          </p:cNvPr>
          <p:cNvPicPr preferRelativeResize="0"/>
          <p:nvPr/>
        </p:nvPicPr>
        <p:blipFill rotWithShape="1">
          <a:blip r:embed="rId6">
            <a:alphaModFix/>
          </a:blip>
          <a:srcRect/>
          <a:stretch/>
        </p:blipFill>
        <p:spPr>
          <a:xfrm>
            <a:off x="10550426" y="2025840"/>
            <a:ext cx="826940" cy="811431"/>
          </a:xfrm>
          <a:prstGeom prst="rect">
            <a:avLst/>
          </a:prstGeom>
          <a:noFill/>
          <a:ln>
            <a:noFill/>
          </a:ln>
        </p:spPr>
      </p:pic>
      <p:pic>
        <p:nvPicPr>
          <p:cNvPr id="13" name="Image 12">
            <a:extLst>
              <a:ext uri="{FF2B5EF4-FFF2-40B4-BE49-F238E27FC236}">
                <a16:creationId xmlns:a16="http://schemas.microsoft.com/office/drawing/2014/main" id="{EF2072DB-E681-40EA-8CA1-CC4CBDB0EABC}"/>
              </a:ext>
            </a:extLst>
          </p:cNvPr>
          <p:cNvPicPr>
            <a:picLocks noChangeAspect="1"/>
          </p:cNvPicPr>
          <p:nvPr/>
        </p:nvPicPr>
        <p:blipFill>
          <a:blip r:embed="rId7"/>
          <a:stretch>
            <a:fillRect/>
          </a:stretch>
        </p:blipFill>
        <p:spPr>
          <a:xfrm>
            <a:off x="4705036" y="5546569"/>
            <a:ext cx="845501" cy="973607"/>
          </a:xfrm>
          <a:prstGeom prst="rect">
            <a:avLst/>
          </a:prstGeom>
        </p:spPr>
      </p:pic>
      <p:pic>
        <p:nvPicPr>
          <p:cNvPr id="14" name="Image 13">
            <a:extLst>
              <a:ext uri="{FF2B5EF4-FFF2-40B4-BE49-F238E27FC236}">
                <a16:creationId xmlns:a16="http://schemas.microsoft.com/office/drawing/2014/main" id="{D0DCD494-BE03-4DAF-88E9-9D3AFC4A838B}"/>
              </a:ext>
            </a:extLst>
          </p:cNvPr>
          <p:cNvPicPr>
            <a:picLocks noChangeAspect="1"/>
          </p:cNvPicPr>
          <p:nvPr/>
        </p:nvPicPr>
        <p:blipFill>
          <a:blip r:embed="rId8"/>
          <a:stretch>
            <a:fillRect/>
          </a:stretch>
        </p:blipFill>
        <p:spPr>
          <a:xfrm>
            <a:off x="3900212" y="5634562"/>
            <a:ext cx="766019" cy="889129"/>
          </a:xfrm>
          <a:prstGeom prst="rect">
            <a:avLst/>
          </a:prstGeom>
        </p:spPr>
      </p:pic>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320416" y="2101701"/>
            <a:ext cx="6076521" cy="3381667"/>
          </a:xfrm>
        </p:spPr>
        <p:txBody>
          <a:bodyPr>
            <a:normAutofit/>
          </a:bodyPr>
          <a:lstStyle/>
          <a:p>
            <a:pPr marL="50800" indent="0" algn="ctr">
              <a:buNone/>
            </a:pPr>
            <a:r>
              <a:rPr lang="en-US" sz="2400" dirty="0">
                <a:solidFill>
                  <a:schemeClr val="bg2"/>
                </a:solidFill>
              </a:rPr>
              <a:t>“</a:t>
            </a:r>
            <a:r>
              <a:rPr lang="fr-FR" dirty="0"/>
              <a:t>Tous les enfants sont protégés contre le travail des enfants, en particulier les pires formes de travail des enfants, qui peuvent être liées ou aggravées par la crise humanitaire</a:t>
            </a:r>
            <a:r>
              <a:rPr lang="en-US" sz="2400" dirty="0"/>
              <a:t>.”</a:t>
            </a:r>
            <a:endParaRPr lang="fr-FR" sz="2400" dirty="0">
              <a:solidFill>
                <a:schemeClr val="bg2"/>
              </a:solidFill>
            </a:endParaRPr>
          </a:p>
        </p:txBody>
      </p:sp>
      <p:sp>
        <p:nvSpPr>
          <p:cNvPr id="9" name="ZoneTexte 8">
            <a:extLst>
              <a:ext uri="{FF2B5EF4-FFF2-40B4-BE49-F238E27FC236}">
                <a16:creationId xmlns:a16="http://schemas.microsoft.com/office/drawing/2014/main" id="{52F7AA41-DBD0-4497-8479-BF6D7B6B32D7}"/>
              </a:ext>
            </a:extLst>
          </p:cNvPr>
          <p:cNvSpPr txBox="1"/>
          <p:nvPr/>
        </p:nvSpPr>
        <p:spPr>
          <a:xfrm>
            <a:off x="7296186" y="1790844"/>
            <a:ext cx="4721377" cy="1815882"/>
          </a:xfrm>
          <a:prstGeom prst="rect">
            <a:avLst/>
          </a:prstGeom>
          <a:noFill/>
        </p:spPr>
        <p:txBody>
          <a:bodyPr wrap="square">
            <a:spAutoFit/>
          </a:bodyPr>
          <a:lstStyle/>
          <a:p>
            <a:r>
              <a:rPr lang="fr-FR" sz="2800" b="1" dirty="0">
                <a:latin typeface="Helvetica Neue" panose="020B0604020202020204" charset="0"/>
              </a:rPr>
              <a:t>Réponse</a:t>
            </a:r>
            <a:r>
              <a:rPr lang="fr-FR" sz="2800" dirty="0">
                <a:latin typeface="Helvetica Neue" panose="020B0604020202020204" charset="0"/>
              </a:rPr>
              <a:t>:</a:t>
            </a:r>
          </a:p>
          <a:p>
            <a:pPr marL="457200" indent="-457200">
              <a:buFontTx/>
              <a:buChar char="-"/>
            </a:pPr>
            <a:r>
              <a:rPr lang="fr-FR" sz="2800" dirty="0">
                <a:latin typeface="Helvetica Neue" panose="020B0604020202020204" charset="0"/>
              </a:rPr>
              <a:t>Retrait urgent des enfants </a:t>
            </a:r>
          </a:p>
          <a:p>
            <a:pPr marL="457200" indent="-457200">
              <a:buFontTx/>
              <a:buChar char="-"/>
            </a:pPr>
            <a:r>
              <a:rPr lang="fr-FR" sz="2800" dirty="0">
                <a:latin typeface="Helvetica Neue" panose="020B0604020202020204" charset="0"/>
              </a:rPr>
              <a:t>Services minimums</a:t>
            </a:r>
            <a:endParaRPr lang="fr-FR" sz="2800" dirty="0">
              <a:solidFill>
                <a:schemeClr val="bg2"/>
              </a:solidFill>
              <a:latin typeface="Helvetica Neue" panose="020B0604020202020204" charset="0"/>
            </a:endParaRPr>
          </a:p>
        </p:txBody>
      </p:sp>
      <p:pic>
        <p:nvPicPr>
          <p:cNvPr id="4" name="Image 3">
            <a:extLst>
              <a:ext uri="{FF2B5EF4-FFF2-40B4-BE49-F238E27FC236}">
                <a16:creationId xmlns:a16="http://schemas.microsoft.com/office/drawing/2014/main" id="{A270879D-22D1-4CCF-9907-4D14FDF7AA0D}"/>
              </a:ext>
            </a:extLst>
          </p:cNvPr>
          <p:cNvPicPr>
            <a:picLocks noChangeAspect="1"/>
          </p:cNvPicPr>
          <p:nvPr/>
        </p:nvPicPr>
        <p:blipFill>
          <a:blip r:embed="rId3"/>
          <a:stretch>
            <a:fillRect/>
          </a:stretch>
        </p:blipFill>
        <p:spPr>
          <a:xfrm>
            <a:off x="1795455" y="1058071"/>
            <a:ext cx="3381455" cy="931285"/>
          </a:xfrm>
          <a:prstGeom prst="rect">
            <a:avLst/>
          </a:prstGeom>
        </p:spPr>
      </p:pic>
      <p:sp>
        <p:nvSpPr>
          <p:cNvPr id="8" name="ZoneTexte 7">
            <a:extLst>
              <a:ext uri="{FF2B5EF4-FFF2-40B4-BE49-F238E27FC236}">
                <a16:creationId xmlns:a16="http://schemas.microsoft.com/office/drawing/2014/main" id="{E37516E8-7C48-4C0F-8BE7-972FEBC06066}"/>
              </a:ext>
            </a:extLst>
          </p:cNvPr>
          <p:cNvSpPr txBox="1"/>
          <p:nvPr/>
        </p:nvSpPr>
        <p:spPr>
          <a:xfrm>
            <a:off x="6552900" y="5473005"/>
            <a:ext cx="4322432" cy="1384995"/>
          </a:xfrm>
          <a:prstGeom prst="rect">
            <a:avLst/>
          </a:prstGeom>
          <a:noFill/>
        </p:spPr>
        <p:txBody>
          <a:bodyPr wrap="square">
            <a:spAutoFit/>
          </a:bodyPr>
          <a:lstStyle/>
          <a:p>
            <a:pPr algn="r"/>
            <a:r>
              <a:rPr lang="fr-FR" sz="2800" dirty="0">
                <a:latin typeface="Ink Free" panose="03080402000500000000" pitchFamily="66" charset="0"/>
              </a:rPr>
              <a:t>Quels sont les facteurs de risque conduisant au travail des enfants ?</a:t>
            </a:r>
            <a:r>
              <a:rPr lang="en-US" sz="2800" dirty="0">
                <a:latin typeface="Ink Free" panose="03080402000500000000" pitchFamily="66" charset="0"/>
              </a:rPr>
              <a:t> </a:t>
            </a:r>
          </a:p>
        </p:txBody>
      </p:sp>
      <p:grpSp>
        <p:nvGrpSpPr>
          <p:cNvPr id="10" name="Groupe 9">
            <a:extLst>
              <a:ext uri="{FF2B5EF4-FFF2-40B4-BE49-F238E27FC236}">
                <a16:creationId xmlns:a16="http://schemas.microsoft.com/office/drawing/2014/main" id="{71A8BB5E-74CB-4697-AB28-D22B6DFCC368}"/>
              </a:ext>
            </a:extLst>
          </p:cNvPr>
          <p:cNvGrpSpPr/>
          <p:nvPr/>
        </p:nvGrpSpPr>
        <p:grpSpPr>
          <a:xfrm rot="1415781">
            <a:off x="11045341" y="5394281"/>
            <a:ext cx="979340" cy="1040548"/>
            <a:chOff x="10883591" y="5571442"/>
            <a:chExt cx="979340" cy="1040548"/>
          </a:xfrm>
        </p:grpSpPr>
        <p:pic>
          <p:nvPicPr>
            <p:cNvPr id="12" name="Image 11">
              <a:extLst>
                <a:ext uri="{FF2B5EF4-FFF2-40B4-BE49-F238E27FC236}">
                  <a16:creationId xmlns:a16="http://schemas.microsoft.com/office/drawing/2014/main" id="{081FDB63-B615-454F-894D-CCA2867CF9F5}"/>
                </a:ext>
              </a:extLst>
            </p:cNvPr>
            <p:cNvPicPr>
              <a:picLocks noChangeAspect="1"/>
            </p:cNvPicPr>
            <p:nvPr/>
          </p:nvPicPr>
          <p:blipFill>
            <a:blip r:embed="rId4"/>
            <a:stretch>
              <a:fillRect/>
            </a:stretch>
          </p:blipFill>
          <p:spPr>
            <a:xfrm>
              <a:off x="10883591" y="5571442"/>
              <a:ext cx="979340" cy="1040548"/>
            </a:xfrm>
            <a:prstGeom prst="rect">
              <a:avLst/>
            </a:prstGeom>
          </p:spPr>
        </p:pic>
        <p:pic>
          <p:nvPicPr>
            <p:cNvPr id="13" name="Graphique 12" descr="Point d’interrogation">
              <a:extLst>
                <a:ext uri="{FF2B5EF4-FFF2-40B4-BE49-F238E27FC236}">
                  <a16:creationId xmlns:a16="http://schemas.microsoft.com/office/drawing/2014/main" id="{0AE9BA63-80E2-4EE9-A4A8-A670584612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748" y="5727562"/>
              <a:ext cx="735026" cy="735026"/>
            </a:xfrm>
            <a:prstGeom prst="rect">
              <a:avLst/>
            </a:prstGeom>
          </p:spPr>
        </p:pic>
      </p:grpSp>
      <p:pic>
        <p:nvPicPr>
          <p:cNvPr id="6" name="Image 5">
            <a:extLst>
              <a:ext uri="{FF2B5EF4-FFF2-40B4-BE49-F238E27FC236}">
                <a16:creationId xmlns:a16="http://schemas.microsoft.com/office/drawing/2014/main" id="{EEFDD0FF-2F4C-471F-9429-49090B73FA51}"/>
              </a:ext>
            </a:extLst>
          </p:cNvPr>
          <p:cNvPicPr>
            <a:picLocks noChangeAspect="1"/>
          </p:cNvPicPr>
          <p:nvPr/>
        </p:nvPicPr>
        <p:blipFill>
          <a:blip r:embed="rId7"/>
          <a:stretch>
            <a:fillRect/>
          </a:stretch>
        </p:blipFill>
        <p:spPr>
          <a:xfrm>
            <a:off x="8614092" y="3792535"/>
            <a:ext cx="814028" cy="1562054"/>
          </a:xfrm>
          <a:prstGeom prst="rect">
            <a:avLst/>
          </a:prstGeom>
        </p:spPr>
      </p:pic>
      <p:pic>
        <p:nvPicPr>
          <p:cNvPr id="3" name="Image 2">
            <a:extLst>
              <a:ext uri="{FF2B5EF4-FFF2-40B4-BE49-F238E27FC236}">
                <a16:creationId xmlns:a16="http://schemas.microsoft.com/office/drawing/2014/main" id="{DF7ABA8D-2D6A-49DD-A26C-BA19EE9923D9}"/>
              </a:ext>
            </a:extLst>
          </p:cNvPr>
          <p:cNvPicPr>
            <a:picLocks noChangeAspect="1"/>
          </p:cNvPicPr>
          <p:nvPr/>
        </p:nvPicPr>
        <p:blipFill>
          <a:blip r:embed="rId8"/>
          <a:stretch>
            <a:fillRect/>
          </a:stretch>
        </p:blipFill>
        <p:spPr>
          <a:xfrm>
            <a:off x="9481449" y="4091741"/>
            <a:ext cx="814028" cy="729455"/>
          </a:xfrm>
          <a:prstGeom prst="rect">
            <a:avLst/>
          </a:prstGeom>
        </p:spPr>
      </p:pic>
      <p:pic>
        <p:nvPicPr>
          <p:cNvPr id="14" name="Image 13">
            <a:extLst>
              <a:ext uri="{FF2B5EF4-FFF2-40B4-BE49-F238E27FC236}">
                <a16:creationId xmlns:a16="http://schemas.microsoft.com/office/drawing/2014/main" id="{E59C5A1F-AC66-48D4-B1A3-5F389673F2EF}"/>
              </a:ext>
            </a:extLst>
          </p:cNvPr>
          <p:cNvPicPr>
            <a:picLocks noChangeAspect="1"/>
          </p:cNvPicPr>
          <p:nvPr/>
        </p:nvPicPr>
        <p:blipFill>
          <a:blip r:embed="rId9"/>
          <a:stretch>
            <a:fillRect/>
          </a:stretch>
        </p:blipFill>
        <p:spPr>
          <a:xfrm>
            <a:off x="2652656" y="4828422"/>
            <a:ext cx="1305464" cy="1814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AC5EB407-3AAD-41AE-A5EA-F9370B007241}"/>
              </a:ext>
            </a:extLst>
          </p:cNvPr>
          <p:cNvSpPr>
            <a:spLocks noGrp="1"/>
          </p:cNvSpPr>
          <p:nvPr>
            <p:ph type="body" sz="quarter" idx="4294967295"/>
          </p:nvPr>
        </p:nvSpPr>
        <p:spPr>
          <a:xfrm>
            <a:off x="359566" y="1356292"/>
            <a:ext cx="3708400" cy="4776787"/>
          </a:xfrm>
        </p:spPr>
        <p:txBody>
          <a:bodyPr>
            <a:noAutofit/>
          </a:bodyPr>
          <a:lstStyle/>
          <a:p>
            <a:pPr marL="50800" indent="0">
              <a:buNone/>
            </a:pPr>
            <a:r>
              <a:rPr lang="fr-FR" sz="2400" b="1" dirty="0"/>
              <a:t>Liens et ressources clés </a:t>
            </a:r>
            <a:endParaRPr lang="en-GB" sz="2400" b="1" dirty="0"/>
          </a:p>
          <a:p>
            <a:pPr marL="571500" indent="-571500">
              <a:buFont typeface="Arial" panose="020B0604020202020204" pitchFamily="34" charset="0"/>
              <a:buChar char="•"/>
            </a:pPr>
            <a:r>
              <a:rPr lang="en-GB" sz="1500" dirty="0">
                <a:hlinkClick r:id="rId3">
                  <a:extLst>
                    <a:ext uri="{A12FA001-AC4F-418D-AE19-62706E023703}">
                      <ahyp:hlinkClr xmlns:ahyp="http://schemas.microsoft.com/office/drawing/2018/hyperlinkcolor" val="tx"/>
                    </a:ext>
                  </a:extLst>
                </a:hlinkClick>
              </a:rPr>
              <a:t>Microsite </a:t>
            </a:r>
            <a:r>
              <a:rPr lang="es-ES" sz="1500" dirty="0">
                <a:hlinkClick r:id="rId3">
                  <a:extLst>
                    <a:ext uri="{A12FA001-AC4F-418D-AE19-62706E023703}">
                      <ahyp:hlinkClr xmlns:ahyp="http://schemas.microsoft.com/office/drawing/2018/hyperlinkcolor" val="tx"/>
                    </a:ext>
                  </a:extLst>
                </a:hlinkClick>
              </a:rPr>
              <a:t>C</a:t>
            </a:r>
            <a:r>
              <a:rPr lang="en-GB" sz="1500" dirty="0">
                <a:hlinkClick r:id="rId3">
                  <a:extLst>
                    <a:ext uri="{A12FA001-AC4F-418D-AE19-62706E023703}">
                      <ahyp:hlinkClr xmlns:ahyp="http://schemas.microsoft.com/office/drawing/2018/hyperlinkcolor" val="tx"/>
                    </a:ext>
                  </a:extLst>
                </a:hlinkClick>
              </a:rPr>
              <a:t>LTF </a:t>
            </a:r>
            <a:r>
              <a:rPr lang="fr-FR" sz="1100" dirty="0"/>
              <a:t>avec boîte à outils et kit de formation </a:t>
            </a:r>
          </a:p>
          <a:p>
            <a:pPr marL="571500" indent="-571500">
              <a:buFont typeface="Arial" panose="020B0604020202020204" pitchFamily="34" charset="0"/>
              <a:buChar char="•"/>
            </a:pPr>
            <a:r>
              <a:rPr lang="fr-FR" sz="1100" dirty="0">
                <a:hlinkClick r:id="rId4">
                  <a:extLst>
                    <a:ext uri="{A12FA001-AC4F-418D-AE19-62706E023703}">
                      <ahyp:hlinkClr xmlns:ahyp="http://schemas.microsoft.com/office/drawing/2018/hyperlinkcolor" val="tx"/>
                    </a:ext>
                  </a:extLst>
                </a:hlinkClick>
              </a:rPr>
              <a:t>Site </a:t>
            </a:r>
            <a:r>
              <a:rPr lang="es-ES" sz="1500" dirty="0">
                <a:hlinkClick r:id="rId4">
                  <a:extLst>
                    <a:ext uri="{A12FA001-AC4F-418D-AE19-62706E023703}">
                      <ahyp:hlinkClr xmlns:ahyp="http://schemas.microsoft.com/office/drawing/2018/hyperlinkcolor" val="tx"/>
                    </a:ext>
                  </a:extLst>
                </a:hlinkClick>
              </a:rPr>
              <a:t>CLTF </a:t>
            </a:r>
            <a:r>
              <a:rPr lang="es-ES" sz="1500" dirty="0" err="1">
                <a:hlinkClick r:id="rId4">
                  <a:extLst>
                    <a:ext uri="{A12FA001-AC4F-418D-AE19-62706E023703}">
                      <ahyp:hlinkClr xmlns:ahyp="http://schemas.microsoft.com/office/drawing/2018/hyperlinkcolor" val="tx"/>
                    </a:ext>
                  </a:extLst>
                </a:hlinkClick>
              </a:rPr>
              <a:t>website</a:t>
            </a:r>
            <a:r>
              <a:rPr lang="es-ES" sz="1500" dirty="0">
                <a:hlinkClick r:id="rId4">
                  <a:extLst>
                    <a:ext uri="{A12FA001-AC4F-418D-AE19-62706E023703}">
                      <ahyp:hlinkClr xmlns:ahyp="http://schemas.microsoft.com/office/drawing/2018/hyperlinkcolor" val="tx"/>
                    </a:ext>
                  </a:extLst>
                </a:hlinkClick>
              </a:rPr>
              <a:t> </a:t>
            </a:r>
            <a:r>
              <a:rPr lang="fr-FR" sz="1100" dirty="0"/>
              <a:t>avec plan de travail, dernier contenu</a:t>
            </a:r>
          </a:p>
          <a:p>
            <a:pPr marL="571500" indent="-571500">
              <a:buFont typeface="Arial" panose="020B0604020202020204" pitchFamily="34" charset="0"/>
              <a:buChar char="•"/>
            </a:pPr>
            <a:r>
              <a:rPr lang="es-ES" sz="1500" dirty="0" err="1">
                <a:hlinkClick r:id="rId5">
                  <a:extLst>
                    <a:ext uri="{A12FA001-AC4F-418D-AE19-62706E023703}">
                      <ahyp:hlinkClr xmlns:ahyp="http://schemas.microsoft.com/office/drawing/2018/hyperlinkcolor" val="tx"/>
                    </a:ext>
                  </a:extLst>
                </a:hlinkClick>
              </a:rPr>
              <a:t>Ressources</a:t>
            </a:r>
            <a:r>
              <a:rPr lang="es-ES" sz="1500" dirty="0">
                <a:hlinkClick r:id="rId5">
                  <a:extLst>
                    <a:ext uri="{A12FA001-AC4F-418D-AE19-62706E023703}">
                      <ahyp:hlinkClr xmlns:ahyp="http://schemas.microsoft.com/office/drawing/2018/hyperlinkcolor" val="tx"/>
                    </a:ext>
                  </a:extLst>
                </a:hlinkClick>
              </a:rPr>
              <a:t> COVID-19</a:t>
            </a:r>
            <a:r>
              <a:rPr lang="es-ES" sz="1500" dirty="0"/>
              <a:t> </a:t>
            </a:r>
            <a:r>
              <a:rPr lang="fr-FR" sz="1100" dirty="0"/>
              <a:t>y compris note technique, synthèse, webinaire et podcast </a:t>
            </a:r>
            <a:endParaRPr lang="es-ES" sz="1500" dirty="0"/>
          </a:p>
          <a:p>
            <a:pPr marL="571500" indent="-571500">
              <a:buFont typeface="Arial" panose="020B0604020202020204" pitchFamily="34" charset="0"/>
              <a:buChar char="•"/>
            </a:pPr>
            <a:r>
              <a:rPr lang="es-ES" sz="1500" dirty="0">
                <a:hlinkClick r:id="rId6">
                  <a:extLst>
                    <a:ext uri="{A12FA001-AC4F-418D-AE19-62706E023703}">
                      <ahyp:hlinkClr xmlns:ahyp="http://schemas.microsoft.com/office/drawing/2018/hyperlinkcolor" val="tx"/>
                    </a:ext>
                  </a:extLst>
                </a:hlinkClick>
              </a:rPr>
              <a:t>E-</a:t>
            </a:r>
            <a:r>
              <a:rPr lang="es-ES" sz="1500" dirty="0" err="1">
                <a:hlinkClick r:id="rId6">
                  <a:extLst>
                    <a:ext uri="{A12FA001-AC4F-418D-AE19-62706E023703}">
                      <ahyp:hlinkClr xmlns:ahyp="http://schemas.microsoft.com/office/drawing/2018/hyperlinkcolor" val="tx"/>
                    </a:ext>
                  </a:extLst>
                </a:hlinkClick>
              </a:rPr>
              <a:t>Formation</a:t>
            </a:r>
            <a:r>
              <a:rPr lang="es-ES" sz="1500" dirty="0">
                <a:hlinkClick r:id="rId6">
                  <a:extLst>
                    <a:ext uri="{A12FA001-AC4F-418D-AE19-62706E023703}">
                      <ahyp:hlinkClr xmlns:ahyp="http://schemas.microsoft.com/office/drawing/2018/hyperlinkcolor" val="tx"/>
                    </a:ext>
                  </a:extLst>
                </a:hlinkClick>
              </a:rPr>
              <a:t> SMPE </a:t>
            </a:r>
            <a:r>
              <a:rPr lang="fr-FR" sz="1100" dirty="0"/>
              <a:t>avec module Travail des enfants </a:t>
            </a:r>
          </a:p>
          <a:p>
            <a:pPr marL="571500" indent="-571500">
              <a:buFont typeface="Arial" panose="020B0604020202020204" pitchFamily="34" charset="0"/>
              <a:buChar char="•"/>
            </a:pPr>
            <a:r>
              <a:rPr lang="es-ES" sz="1500" dirty="0">
                <a:hlinkClick r:id="rId7">
                  <a:extLst>
                    <a:ext uri="{A12FA001-AC4F-418D-AE19-62706E023703}">
                      <ahyp:hlinkClr xmlns:ahyp="http://schemas.microsoft.com/office/drawing/2018/hyperlinkcolor" val="tx"/>
                    </a:ext>
                  </a:extLst>
                </a:hlinkClick>
              </a:rPr>
              <a:t>Google drive CLTF</a:t>
            </a:r>
            <a:r>
              <a:rPr lang="es-ES" sz="1500" dirty="0"/>
              <a:t> </a:t>
            </a:r>
            <a:r>
              <a:rPr lang="fr-FR" sz="1100" dirty="0"/>
              <a:t>avec enregistrements </a:t>
            </a:r>
            <a:endParaRPr lang="en-GB" sz="1500" dirty="0"/>
          </a:p>
          <a:p>
            <a:pPr marL="0" indent="0">
              <a:buNone/>
            </a:pPr>
            <a:r>
              <a:rPr lang="en-GB" sz="2400" dirty="0"/>
              <a:t>Contact : cltf@alliancecpha.org</a:t>
            </a:r>
            <a:endParaRPr lang="es-ES" sz="2400" dirty="0"/>
          </a:p>
          <a:p>
            <a:pPr marL="0" indent="0">
              <a:buNone/>
            </a:pPr>
            <a:endParaRPr lang="es-ES" sz="1600" dirty="0"/>
          </a:p>
          <a:p>
            <a:pPr marL="285750" indent="-285750">
              <a:buFont typeface="Arial" panose="020B0604020202020204" pitchFamily="34" charset="0"/>
              <a:buChar char="•"/>
            </a:pPr>
            <a:endParaRPr lang="en-GB" sz="1600" dirty="0"/>
          </a:p>
        </p:txBody>
      </p:sp>
      <p:graphicFrame>
        <p:nvGraphicFramePr>
          <p:cNvPr id="5" name="Diagrama 4">
            <a:extLst>
              <a:ext uri="{FF2B5EF4-FFF2-40B4-BE49-F238E27FC236}">
                <a16:creationId xmlns:a16="http://schemas.microsoft.com/office/drawing/2014/main" id="{6F373499-DEC7-4BF6-8C50-7A80D46068BD}"/>
              </a:ext>
            </a:extLst>
          </p:cNvPr>
          <p:cNvGraphicFramePr/>
          <p:nvPr>
            <p:extLst>
              <p:ext uri="{D42A27DB-BD31-4B8C-83A1-F6EECF244321}">
                <p14:modId xmlns:p14="http://schemas.microsoft.com/office/powerpoint/2010/main" val="2130709086"/>
              </p:ext>
            </p:extLst>
          </p:nvPr>
        </p:nvGraphicFramePr>
        <p:xfrm>
          <a:off x="4274346" y="1672573"/>
          <a:ext cx="7634287" cy="35128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Marcador de texto 1">
            <a:extLst>
              <a:ext uri="{FF2B5EF4-FFF2-40B4-BE49-F238E27FC236}">
                <a16:creationId xmlns:a16="http://schemas.microsoft.com/office/drawing/2014/main" id="{BB8BF5C6-DAC9-4190-9B2E-16073C4ED852}"/>
              </a:ext>
            </a:extLst>
          </p:cNvPr>
          <p:cNvSpPr txBox="1">
            <a:spLocks/>
          </p:cNvSpPr>
          <p:nvPr/>
        </p:nvSpPr>
        <p:spPr>
          <a:xfrm>
            <a:off x="696685" y="242299"/>
            <a:ext cx="11211947" cy="12715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000" b="1" dirty="0">
                <a:solidFill>
                  <a:srgbClr val="415E7C"/>
                </a:solidFill>
                <a:latin typeface="Helvetica Neue"/>
                <a:sym typeface="Helvetica Neue"/>
              </a:rPr>
              <a:t>GROUPE DE TRAVAIL SUR LE TRAVAIL DES ENFANTS (CLTF)</a:t>
            </a:r>
            <a:endParaRPr lang="en-GB" sz="4000" b="1" dirty="0">
              <a:solidFill>
                <a:srgbClr val="415E7C"/>
              </a:solidFill>
              <a:latin typeface="Helvetica Neue"/>
              <a:sym typeface="Helvetica Neue"/>
            </a:endParaRPr>
          </a:p>
        </p:txBody>
      </p:sp>
    </p:spTree>
    <p:extLst>
      <p:ext uri="{BB962C8B-B14F-4D97-AF65-F5344CB8AC3E}">
        <p14:creationId xmlns:p14="http://schemas.microsoft.com/office/powerpoint/2010/main" val="80225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fr-FR" sz="4100" dirty="0"/>
              <a:t>Vous avez besoin de plus </a:t>
            </a:r>
            <a:r>
              <a:rPr lang="fr-FR" sz="4100"/>
              <a:t>que </a:t>
            </a:r>
            <a:br>
              <a:rPr lang="fr-FR" sz="4100"/>
            </a:br>
            <a:r>
              <a:rPr lang="fr-FR" sz="4100"/>
              <a:t>la version papier</a:t>
            </a:r>
            <a:r>
              <a:rPr lang="en-US" sz="4100" dirty="0"/>
              <a:t>?</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dirty="0" err="1"/>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234B32EF-27FB-BD6C-9B2F-39B1C5A003F9}"/>
              </a:ext>
            </a:extLst>
          </p:cNvPr>
          <p:cNvPicPr preferRelativeResize="0"/>
          <p:nvPr/>
        </p:nvPicPr>
        <p:blipFill>
          <a:blip r:embed="rId6">
            <a:alphaModFix/>
          </a:blip>
          <a:stretch>
            <a:fillRect/>
          </a:stretch>
        </p:blipFill>
        <p:spPr>
          <a:xfrm>
            <a:off x="9296325" y="2817116"/>
            <a:ext cx="3279798" cy="2370526"/>
          </a:xfrm>
          <a:prstGeom prst="rect">
            <a:avLst/>
          </a:prstGeom>
          <a:noFill/>
          <a:ln>
            <a:noFill/>
          </a:ln>
        </p:spPr>
      </p:pic>
    </p:spTree>
    <p:extLst>
      <p:ext uri="{BB962C8B-B14F-4D97-AF65-F5344CB8AC3E}">
        <p14:creationId xmlns:p14="http://schemas.microsoft.com/office/powerpoint/2010/main" val="341749124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1428</TotalTime>
  <Words>3143</Words>
  <Application>Microsoft Office PowerPoint</Application>
  <PresentationFormat>Widescreen</PresentationFormat>
  <Paragraphs>203</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CMSY9</vt:lpstr>
      <vt:lpstr>Arial</vt:lpstr>
      <vt:lpstr>HelveticaNeue-Light-Identity-H</vt:lpstr>
      <vt:lpstr>Symbol</vt:lpstr>
      <vt:lpstr>Helvetica Neue</vt:lpstr>
      <vt:lpstr>Calibri</vt:lpstr>
      <vt:lpstr>Ink Free</vt:lpstr>
      <vt:lpstr>Times New Roman</vt:lpstr>
      <vt:lpstr>Wingdings</vt:lpstr>
      <vt:lpstr>Office Theme</vt:lpstr>
      <vt:lpstr>Standards Minimums pour la Protection de l’Enfance dans l’Action Humanitaire. - SMPE -</vt:lpstr>
      <vt:lpstr>But des Standards </vt:lpstr>
      <vt:lpstr>PowerPoint Presentation</vt:lpstr>
      <vt:lpstr>Intro générale au Standard 12</vt:lpstr>
      <vt:lpstr>PowerPoint Presentation</vt:lpstr>
      <vt:lpstr>PowerPoint Presentation</vt:lpstr>
      <vt:lpstr>Exemples de la région</vt:lpstr>
      <vt:lpstr>Vous avez besoin de plus que  la version papier?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143</cp:revision>
  <dcterms:created xsi:type="dcterms:W3CDTF">2017-12-20T18:51:03Z</dcterms:created>
  <dcterms:modified xsi:type="dcterms:W3CDTF">2022-12-06T06:01:21Z</dcterms:modified>
</cp:coreProperties>
</file>