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8" r:id="rId2"/>
    <p:sldId id="293" r:id="rId3"/>
    <p:sldId id="290" r:id="rId4"/>
    <p:sldId id="302" r:id="rId5"/>
    <p:sldId id="261" r:id="rId6"/>
    <p:sldId id="284" r:id="rId7"/>
    <p:sldId id="291" r:id="rId8"/>
    <p:sldId id="296"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0939" autoAdjust="0"/>
  </p:normalViewPr>
  <p:slideViewPr>
    <p:cSldViewPr snapToGrid="0">
      <p:cViewPr varScale="1">
        <p:scale>
          <a:sx n="48" d="100"/>
          <a:sy n="48" d="100"/>
        </p:scale>
        <p:origin x="1364" y="40"/>
      </p:cViewPr>
      <p:guideLst>
        <p:guide orient="horz" pos="2160"/>
        <p:guide pos="3840"/>
      </p:guideLst>
    </p:cSldViewPr>
  </p:slideViewPr>
  <p:notesTextViewPr>
    <p:cViewPr>
      <p:scale>
        <a:sx n="1" d="1"/>
        <a:sy n="1" d="1"/>
      </p:scale>
      <p:origin x="0" y="-1464"/>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rehumanitarianstandard.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3</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9</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Les SMPE 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a:p>
            <a:pPr marL="0" lvl="0" indent="0" algn="l" rtl="0">
              <a:spcBef>
                <a:spcPts val="0"/>
              </a:spcBef>
              <a:spcAft>
                <a:spcPts val="0"/>
              </a:spcAft>
              <a:buNone/>
            </a:pPr>
            <a:r>
              <a:rPr lang="fr-FR" dirty="0"/>
              <a:t>Cette présentation se concentre sur le norme 1: Coordination</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dirty="0">
              <a:effectLst/>
              <a:latin typeface="Calibri"/>
              <a:ea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Le premier pilier de Standards porte sur la qualité des interventions : ils sont communs à tous les domaines entourant les programmes de protection de l’enfance et sont applicables à tous les contextes et situations, pendant les phases de préparation et d’intervention. Ils sont TOUS essentiels pour atteindre le niveau de qualité que nous visons en tant que praticiens.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Ces Standards doivent être utilisés avec tous les autres (7 - 28) &amp; les Principes SMPE</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 standard est complémentaire à la </a:t>
            </a:r>
            <a:r>
              <a:rPr lang="fr-FR" sz="1200" i="1"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Norme humanitaire fondamentale de qualité et de redevabilité</a:t>
            </a:r>
            <a:r>
              <a:rPr lang="fr-FR" sz="1200" i="1" dirty="0">
                <a:solidFill>
                  <a:srgbClr val="0563C1"/>
                </a:solidFill>
                <a:effectLst/>
                <a:latin typeface="Calibri" panose="020F0502020204030204" pitchFamily="34" charset="0"/>
                <a:ea typeface="Calibri" panose="020F0502020204030204" pitchFamily="34" charset="0"/>
                <a:cs typeface="Arial" panose="020B0604020202020204" pitchFamily="34" charset="0"/>
              </a:rPr>
              <a:t> (CHS en anglais)</a:t>
            </a:r>
            <a:r>
              <a:rPr lang="fr-FR" sz="1200" dirty="0">
                <a:effectLst/>
                <a:latin typeface="Calibri" panose="020F0502020204030204" pitchFamily="34" charset="0"/>
                <a:ea typeface="Calibri" panose="020F0502020204030204" pitchFamily="34" charset="0"/>
                <a:cs typeface="Arial" panose="020B0604020202020204" pitchFamily="34" charset="0"/>
              </a:rPr>
              <a:t>, et doit être utilisé avec celle-ci. Plus spécifiquement, avec l’engagement 6:  </a:t>
            </a:r>
            <a:r>
              <a:rPr lang="fr-FR" i="1" dirty="0">
                <a:effectLst/>
                <a:latin typeface="Arial" panose="020B0604020202020204" pitchFamily="34" charset="0"/>
              </a:rPr>
              <a:t>Les communautés et les personnes affectées par les crises reçoivent une assistance coordonnée et complémentaire.</a:t>
            </a:r>
            <a:br>
              <a:rPr lang="fr-FR" i="1" dirty="0"/>
            </a:br>
            <a:r>
              <a:rPr lang="fr-FR" i="1" dirty="0">
                <a:effectLst/>
                <a:latin typeface="Arial" panose="020B0604020202020204" pitchFamily="34" charset="0"/>
              </a:rPr>
              <a:t>Critère de qualité : la réponse humanitaire est coordonnée et complémentaire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endParaRPr>
          </a:p>
          <a:p>
            <a:pPr marL="171450" lvl="0" indent="-171450" algn="l" rtl="0">
              <a:spcBef>
                <a:spcPts val="0"/>
              </a:spcBef>
              <a:spcAft>
                <a:spcPts val="0"/>
              </a:spcAft>
              <a:buFont typeface="Arial" panose="020B0604020202020204" pitchFamily="34" charset="0"/>
              <a:buChar char="•"/>
            </a:pPr>
            <a:r>
              <a:rPr lang="fr-FR" dirty="0"/>
              <a:t>Appelle toutes les personnes impliquées dans la protection des enfants et des adolescents à se mettre d'accord sur un ensemble d'objectifs communs et une division du travail, et à coordonner leurs actions pour protéger tous les enfants affectés de manière opportune et efficace, afin d'assurer l'efficacité et l'efficience. </a:t>
            </a:r>
            <a:endParaRPr lang="en-US" dirty="0">
              <a:solidFill>
                <a:schemeClr val="bg2"/>
              </a:solidFill>
            </a:endParaRPr>
          </a:p>
          <a:p>
            <a:pPr marL="171450" lvl="0" indent="-171450" algn="l" rtl="0">
              <a:spcBef>
                <a:spcPts val="0"/>
              </a:spcBef>
              <a:spcAft>
                <a:spcPts val="0"/>
              </a:spcAft>
              <a:buFont typeface="Arial" panose="020B0604020202020204" pitchFamily="34" charset="0"/>
              <a:buChar char="•"/>
            </a:pPr>
            <a:endParaRPr lang="en-US" dirty="0">
              <a:latin typeface="Arial"/>
              <a:ea typeface="Arial"/>
              <a:cs typeface="Arial"/>
              <a:sym typeface="Arial"/>
            </a:endParaRPr>
          </a:p>
          <a:p>
            <a:pPr marL="171450" lvl="0" indent="-171450" algn="l" rtl="0">
              <a:spcBef>
                <a:spcPts val="0"/>
              </a:spcBef>
              <a:spcAft>
                <a:spcPts val="0"/>
              </a:spcAft>
              <a:buFont typeface="Arial" panose="020B0604020202020204" pitchFamily="34" charset="0"/>
              <a:buChar char="•"/>
            </a:pPr>
            <a:r>
              <a:rPr lang="en-US" b="1" dirty="0" err="1">
                <a:latin typeface="Arial"/>
                <a:ea typeface="Arial"/>
                <a:cs typeface="Arial"/>
                <a:sym typeface="Arial"/>
              </a:rPr>
              <a:t>Sujet</a:t>
            </a:r>
            <a:r>
              <a:rPr lang="en-US" b="1" dirty="0">
                <a:latin typeface="Arial"/>
                <a:ea typeface="Arial"/>
                <a:cs typeface="Arial"/>
                <a:sym typeface="Arial"/>
              </a:rPr>
              <a:t> de </a:t>
            </a:r>
            <a:r>
              <a:rPr lang="en-US" b="1" dirty="0" err="1">
                <a:latin typeface="Arial"/>
                <a:ea typeface="Arial"/>
                <a:cs typeface="Arial"/>
                <a:sym typeface="Arial"/>
              </a:rPr>
              <a:t>débat</a:t>
            </a:r>
            <a:r>
              <a:rPr lang="en-US" b="1" dirty="0">
                <a:latin typeface="Arial"/>
                <a:ea typeface="Arial"/>
                <a:cs typeface="Arial"/>
                <a:sym typeface="Arial"/>
              </a:rPr>
              <a:t>: </a:t>
            </a:r>
            <a:r>
              <a:rPr lang="en-US" b="0" dirty="0">
                <a:latin typeface="Arial"/>
                <a:ea typeface="Arial"/>
                <a:cs typeface="Arial"/>
                <a:sym typeface="Arial"/>
              </a:rPr>
              <a:t>qui </a:t>
            </a:r>
            <a:r>
              <a:rPr lang="en-US" b="0" dirty="0" err="1">
                <a:latin typeface="Arial"/>
                <a:ea typeface="Arial"/>
                <a:cs typeface="Arial"/>
                <a:sym typeface="Arial"/>
              </a:rPr>
              <a:t>est</a:t>
            </a:r>
            <a:r>
              <a:rPr lang="en-US" b="0" dirty="0">
                <a:latin typeface="Arial"/>
                <a:ea typeface="Arial"/>
                <a:cs typeface="Arial"/>
                <a:sym typeface="Arial"/>
              </a:rPr>
              <a:t> </a:t>
            </a:r>
            <a:r>
              <a:rPr lang="en-US" b="0" dirty="0" err="1">
                <a:latin typeface="Arial"/>
                <a:ea typeface="Arial"/>
                <a:cs typeface="Arial"/>
                <a:sym typeface="Arial"/>
              </a:rPr>
              <a:t>concerné</a:t>
            </a:r>
            <a:r>
              <a:rPr lang="en-US" b="0" dirty="0">
                <a:latin typeface="Arial"/>
                <a:ea typeface="Arial"/>
                <a:cs typeface="Arial"/>
                <a:sym typeface="Arial"/>
              </a:rPr>
              <a:t> par la coordination ?  </a:t>
            </a:r>
          </a:p>
          <a:p>
            <a:pPr algn="l"/>
            <a:r>
              <a:rPr lang="es-ES" sz="1800" b="0" i="0" u="none" strike="noStrike" baseline="0" dirty="0" err="1">
                <a:latin typeface="HelveticaNeue-Light-Identity-H"/>
              </a:rPr>
              <a:t>Gouvernement</a:t>
            </a:r>
            <a:r>
              <a:rPr lang="en-US" sz="1200" b="0" i="0" u="none" strike="noStrike" baseline="0" dirty="0">
                <a:latin typeface="+mn-lt"/>
              </a:rPr>
              <a:t> (</a:t>
            </a:r>
            <a:r>
              <a:rPr lang="en-US" sz="1200" b="0" i="0" u="none" strike="noStrike" baseline="0" dirty="0" err="1">
                <a:latin typeface="+mn-lt"/>
              </a:rPr>
              <a:t>sa</a:t>
            </a:r>
            <a:r>
              <a:rPr lang="en-US" sz="1200" b="0" i="0" u="none" strike="noStrike" baseline="0" dirty="0">
                <a:latin typeface="+mn-lt"/>
              </a:rPr>
              <a:t> </a:t>
            </a:r>
            <a:r>
              <a:rPr lang="es-ES" sz="1800" b="0" i="0" u="none" strike="noStrike" baseline="0" dirty="0" err="1">
                <a:latin typeface="HelveticaNeue-Light-Identity-H"/>
              </a:rPr>
              <a:t>direction</a:t>
            </a:r>
            <a:r>
              <a:rPr lang="en-US" sz="1200" b="0" i="0" u="none" strike="noStrike" baseline="0" dirty="0">
                <a:latin typeface="+mn-lt"/>
              </a:rPr>
              <a:t> </a:t>
            </a:r>
            <a:r>
              <a:rPr lang="es-ES" sz="1800" b="0" i="0" u="none" strike="noStrike" baseline="0" dirty="0" err="1">
                <a:latin typeface="HelveticaNeue-Light-Identity-H"/>
              </a:rPr>
              <a:t>assure</a:t>
            </a:r>
            <a:r>
              <a:rPr lang="es-ES" sz="1800" b="0" i="0" u="none" strike="noStrike" baseline="0" dirty="0">
                <a:latin typeface="HelveticaNeue-Light-Identity-H"/>
              </a:rPr>
              <a:t> </a:t>
            </a:r>
            <a:r>
              <a:rPr lang="es-ES" sz="1800" b="0" i="0" u="none" strike="noStrike" baseline="0" dirty="0" err="1">
                <a:latin typeface="HelveticaNeue-Light-Identity-H"/>
              </a:rPr>
              <a:t>l’efficacité</a:t>
            </a:r>
            <a:r>
              <a:rPr lang="es-ES" sz="1800" b="0" i="0" u="none" strike="noStrike" baseline="0" dirty="0">
                <a:latin typeface="HelveticaNeue-Light-Identity-H"/>
              </a:rPr>
              <a:t> et la </a:t>
            </a:r>
            <a:r>
              <a:rPr lang="es-ES" sz="1800" b="0" i="0" u="none" strike="noStrike" baseline="0" dirty="0" err="1">
                <a:latin typeface="HelveticaNeue-Light-Identity-H"/>
              </a:rPr>
              <a:t>pérennité</a:t>
            </a:r>
            <a:r>
              <a:rPr lang="es-ES" sz="1800" b="0" i="0" u="none" strike="noStrike" baseline="0" dirty="0">
                <a:latin typeface="HelveticaNeue-Light-Identity-H"/>
              </a:rPr>
              <a:t> de la </a:t>
            </a:r>
            <a:r>
              <a:rPr lang="es-ES" sz="1800" b="0" i="0" u="none" strike="noStrike" baseline="0" dirty="0" err="1">
                <a:latin typeface="HelveticaNeue-Light-Identity-H"/>
              </a:rPr>
              <a:t>coordination</a:t>
            </a:r>
            <a:r>
              <a:rPr lang="en-US" sz="1200" b="0" i="0" u="none" strike="noStrike" baseline="0" dirty="0">
                <a:latin typeface="+mn-lt"/>
              </a:rPr>
              <a:t>)</a:t>
            </a:r>
          </a:p>
          <a:p>
            <a:r>
              <a:rPr lang="fr-FR" dirty="0"/>
              <a:t>Acteurs nationaux et locaux</a:t>
            </a:r>
          </a:p>
          <a:p>
            <a:pPr algn="l"/>
            <a:r>
              <a:rPr lang="en-US" sz="1200" dirty="0" err="1">
                <a:latin typeface="+mn-lt"/>
              </a:rPr>
              <a:t>Agences</a:t>
            </a:r>
            <a:r>
              <a:rPr lang="en-US" sz="1200" dirty="0">
                <a:latin typeface="+mn-lt"/>
              </a:rPr>
              <a:t> de </a:t>
            </a:r>
            <a:r>
              <a:rPr lang="en-US" sz="1200" dirty="0" err="1">
                <a:latin typeface="+mn-lt"/>
              </a:rPr>
              <a:t>l’ONU</a:t>
            </a:r>
            <a:r>
              <a:rPr lang="en-US" sz="1200" dirty="0">
                <a:latin typeface="+mn-lt"/>
              </a:rPr>
              <a:t> </a:t>
            </a:r>
            <a:r>
              <a:rPr lang="en-US" sz="1200" b="0" i="0" u="none" strike="noStrike" baseline="0" dirty="0">
                <a:latin typeface="+mn-lt"/>
              </a:rPr>
              <a:t>(</a:t>
            </a:r>
            <a:r>
              <a:rPr lang="fr-FR" sz="1800" b="0" i="0" u="none" strike="noStrike" baseline="0" dirty="0">
                <a:latin typeface="HelveticaNeue-Light-Identity-H"/>
              </a:rPr>
              <a:t>agences spécifiques de l’ONU peuvent agir à titre de co-présidents, </a:t>
            </a:r>
            <a:r>
              <a:rPr lang="en-US" sz="1200" b="0" i="0" u="none" strike="noStrike" baseline="0" dirty="0">
                <a:latin typeface="+mn-lt"/>
              </a:rPr>
              <a:t>Ex: UNICEF pour la PE, </a:t>
            </a:r>
            <a:r>
              <a:rPr lang="en-US" sz="1200" b="0" i="0" u="none" strike="noStrike" baseline="0" dirty="0" err="1">
                <a:latin typeface="+mn-lt"/>
              </a:rPr>
              <a:t>l’Education</a:t>
            </a:r>
            <a:r>
              <a:rPr lang="en-US" sz="1200" b="0" i="0" u="none" strike="noStrike" baseline="0" dirty="0">
                <a:latin typeface="+mn-lt"/>
              </a:rPr>
              <a:t> et </a:t>
            </a:r>
            <a:r>
              <a:rPr lang="en-US" sz="1200" b="0" i="0" u="none" strike="noStrike" baseline="0" dirty="0" err="1">
                <a:latin typeface="+mn-lt"/>
              </a:rPr>
              <a:t>l’EAH</a:t>
            </a:r>
            <a:r>
              <a:rPr lang="en-US" sz="1200" b="0" i="0" u="none" strike="noStrike" baseline="0" dirty="0">
                <a:latin typeface="+mn-lt"/>
              </a:rPr>
              <a:t>; </a:t>
            </a:r>
            <a:r>
              <a:rPr lang="en-US" sz="1200" b="0" i="0" u="none" strike="noStrike" baseline="0" dirty="0">
                <a:solidFill>
                  <a:srgbClr val="0070C0"/>
                </a:solidFill>
                <a:highlight>
                  <a:srgbClr val="FFFF00"/>
                </a:highlight>
                <a:latin typeface="+mn-lt"/>
              </a:rPr>
              <a:t>UNHCR pour la coordination de la PE dans des </a:t>
            </a:r>
            <a:r>
              <a:rPr lang="en-US" sz="1200" b="0" i="0" u="none" strike="noStrike" baseline="0" dirty="0" err="1">
                <a:solidFill>
                  <a:srgbClr val="0070C0"/>
                </a:solidFill>
                <a:highlight>
                  <a:srgbClr val="FFFF00"/>
                </a:highlight>
                <a:latin typeface="+mn-lt"/>
              </a:rPr>
              <a:t>contextes</a:t>
            </a:r>
            <a:r>
              <a:rPr lang="en-US" sz="1200" b="0" i="0" u="none" strike="noStrike" baseline="0" dirty="0">
                <a:solidFill>
                  <a:srgbClr val="0070C0"/>
                </a:solidFill>
                <a:highlight>
                  <a:srgbClr val="FFFF00"/>
                </a:highlight>
                <a:latin typeface="+mn-lt"/>
              </a:rPr>
              <a:t> de </a:t>
            </a:r>
            <a:r>
              <a:rPr lang="en-US" sz="1200" b="0" i="0" u="none" strike="noStrike" baseline="0" dirty="0" err="1">
                <a:solidFill>
                  <a:srgbClr val="0070C0"/>
                </a:solidFill>
                <a:highlight>
                  <a:srgbClr val="FFFF00"/>
                </a:highlight>
                <a:latin typeface="+mn-lt"/>
              </a:rPr>
              <a:t>réfugiés</a:t>
            </a:r>
            <a:r>
              <a:rPr lang="en-US" sz="1200" b="0" i="0" u="none" strike="noStrike" baseline="0" dirty="0">
                <a:latin typeface="+mn-lt"/>
              </a:rPr>
              <a:t>) </a:t>
            </a:r>
          </a:p>
          <a:p>
            <a:r>
              <a:rPr lang="fr-FR" dirty="0"/>
              <a:t>ONGI</a:t>
            </a:r>
            <a:r>
              <a:rPr lang="en-US" sz="1200" dirty="0">
                <a:latin typeface="+mn-lt"/>
              </a:rPr>
              <a:t>, </a:t>
            </a:r>
          </a:p>
          <a:p>
            <a:r>
              <a:rPr lang="fr-FR" dirty="0"/>
              <a:t>autres parties prenantes impliquées dans la PE (toute organisation/acteur/partie prenante/mécanisme, formel ou informel ; privé, à but non lucratif et public peut être membre des groupes de coordination) </a:t>
            </a:r>
          </a:p>
          <a:p>
            <a:r>
              <a:rPr lang="fr-FR" dirty="0"/>
              <a:t>États voisins, dans le cas de mécanismes de coordination transfrontaliers (particulièrement pertinents pour les migrants). Dans les situations de réfugiés, la coordination transfrontalière est effectuée au niveau régional avec d'autres pays </a:t>
            </a:r>
            <a:r>
              <a:rPr lang="fr-FR" b="1" dirty="0"/>
              <a:t>accueillant</a:t>
            </a:r>
            <a:r>
              <a:rPr lang="fr-FR" dirty="0"/>
              <a:t> des réfugiés du ou des mêmes pays. Habituellement, la coordination n'a pas lieu avec le pays d'où les réfugiés ont fui parce qu'ils ont été confrontés à des violences, à des persécutions ou à des violations des droits de l'homme, qui peuvent les exposer à des risques supplémentaires. </a:t>
            </a:r>
          </a:p>
          <a:p>
            <a:r>
              <a:rPr lang="fr-FR" dirty="0"/>
              <a:t>Personnes et communautés affectées </a:t>
            </a:r>
            <a:endParaRPr lang="en-US" sz="1200" dirty="0">
              <a:latin typeface="+mn-lt"/>
            </a:endParaRPr>
          </a:p>
          <a:p>
            <a:endParaRPr lang="en-US" sz="1200" dirty="0">
              <a:latin typeface="+mn-lt"/>
            </a:endParaRPr>
          </a:p>
          <a:p>
            <a:pPr algn="l"/>
            <a:r>
              <a:rPr lang="fr-FR" sz="2800" dirty="0"/>
              <a:t>Le leadership du gouvernement est primordial, mais il y a des </a:t>
            </a:r>
            <a:r>
              <a:rPr lang="fr-FR" sz="1800" b="0" i="0" u="none" strike="noStrike" baseline="0" dirty="0">
                <a:latin typeface="HelveticaNeue-Light-Identity-H"/>
              </a:rPr>
              <a:t>situations où le gouvernement est incapable ou refuse d’assumer </a:t>
            </a:r>
            <a:r>
              <a:rPr lang="es-ES" sz="1800" b="0" i="0" u="none" strike="noStrike" baseline="0" dirty="0">
                <a:latin typeface="HelveticaNeue-Light-Identity-H"/>
              </a:rPr>
              <a:t>la </a:t>
            </a:r>
            <a:r>
              <a:rPr lang="es-ES" sz="1800" b="0" i="0" u="none" strike="noStrike" baseline="0" dirty="0" err="1">
                <a:latin typeface="HelveticaNeue-Light-Identity-H"/>
              </a:rPr>
              <a:t>coordination</a:t>
            </a:r>
            <a:r>
              <a:rPr lang="es-ES" sz="1800" b="0" i="0" u="none" strike="noStrike" baseline="0" dirty="0">
                <a:latin typeface="HelveticaNeue-Light-Identity-H"/>
              </a:rPr>
              <a:t> de la </a:t>
            </a:r>
            <a:r>
              <a:rPr lang="es-ES" sz="1800" b="0" i="0" u="none" strike="noStrike" baseline="0" dirty="0" err="1">
                <a:latin typeface="HelveticaNeue-Light-Identity-H"/>
              </a:rPr>
              <a:t>réponse</a:t>
            </a:r>
            <a:r>
              <a:rPr lang="es-ES" sz="1800" b="0" i="0" u="none" strike="noStrike" baseline="0" dirty="0">
                <a:latin typeface="HelveticaNeue-Light-Identity-H"/>
              </a:rPr>
              <a:t>. </a:t>
            </a:r>
          </a:p>
          <a:p>
            <a:pPr algn="l"/>
            <a:r>
              <a:rPr lang="fr-FR" dirty="0"/>
              <a:t>Dans ces cas, et en soutien au gouvernement, l'UNICEF et le HCR, conformément à leurs mandats spécifiques, assumeront le rôle de leadership et inviteront des organisations expérimentées à coordonner la protection de l'enfance. </a:t>
            </a:r>
          </a:p>
          <a:p>
            <a:pPr algn="l"/>
            <a:r>
              <a:rPr lang="fr-FR" dirty="0"/>
              <a:t>Les acteurs nationaux et locaux ont également un rôle essentiel à jouer dans la coordination, pour établir des liens, s'appuyer ou soutenir les mécanismes de coordination et de réponse existants, et renforcer l'appropriation et les capacités nationales et locales. </a:t>
            </a:r>
          </a:p>
          <a:p>
            <a:pPr algn="l"/>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baseline="0" dirty="0">
                <a:latin typeface="+mn-lt"/>
              </a:rPr>
              <a:t>Le Standard 1 </a:t>
            </a:r>
            <a:r>
              <a:rPr lang="fr-FR" dirty="0"/>
              <a:t>énonce exactement ce qui suit </a:t>
            </a:r>
            <a:r>
              <a:rPr lang="en-US" sz="1200" b="0" i="0" u="none" strike="noStrike" baseline="0" dirty="0">
                <a:latin typeface="+mn-lt"/>
              </a:rPr>
              <a:t>: </a:t>
            </a:r>
            <a:r>
              <a:rPr lang="en-US" dirty="0"/>
              <a:t>“</a:t>
            </a:r>
            <a:r>
              <a:rPr lang="fr-FR" dirty="0"/>
              <a:t>Autorités, agences humanitaires, organisations de la société civile et populations touchées coordonnent leurs efforts pour protéger tous les enfants touchés, en temps donné et de façon efficace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fr-FR" sz="1800" b="0" i="0" u="none" strike="noStrike" baseline="0" dirty="0">
              <a:latin typeface="HelveticaNeue-Light-Identity-H"/>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sz="1800" b="0" i="0" u="none" strike="noStrike" baseline="0" dirty="0">
                <a:latin typeface="HelveticaNeue-Light-Identity-H"/>
              </a:rPr>
              <a:t>Une coordination efficace remplit de nombreuses missions dans l’action humanitaire. Celles-ci sont résumées dans le schéma à droite</a:t>
            </a:r>
            <a:endParaRPr b="1" dirty="0"/>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buFont typeface="Arial" panose="020B0604020202020204" pitchFamily="34" charset="0"/>
              <a:buChar char="•"/>
            </a:pPr>
            <a:r>
              <a:rPr lang="fr-FR" dirty="0"/>
              <a:t>Il existe différentes structures de coordination dans différents contextes (</a:t>
            </a:r>
            <a:r>
              <a:rPr lang="fr-FR" b="1" dirty="0"/>
              <a:t>réfugiés</a:t>
            </a:r>
            <a:r>
              <a:rPr lang="fr-FR" dirty="0"/>
              <a:t> et déplacés internes ou situations mixtes)</a:t>
            </a:r>
          </a:p>
          <a:p>
            <a:pPr marL="0" lvl="0" indent="0" algn="l" rtl="0">
              <a:spcBef>
                <a:spcPts val="0"/>
              </a:spcBef>
              <a:spcAft>
                <a:spcPts val="0"/>
              </a:spcAft>
              <a:buFont typeface="Arial" panose="020B0604020202020204" pitchFamily="34" charset="0"/>
              <a:buNone/>
            </a:pPr>
            <a:r>
              <a:rPr lang="fr-FR" dirty="0"/>
              <a:t> [</a:t>
            </a:r>
            <a:r>
              <a:rPr lang="en-US" i="1" dirty="0">
                <a:latin typeface="Arial"/>
                <a:ea typeface="Arial"/>
                <a:cs typeface="Arial"/>
                <a:sym typeface="Wingdings" panose="05000000000000000000" pitchFamily="2" charset="2"/>
              </a:rPr>
              <a:t></a:t>
            </a:r>
            <a:r>
              <a:rPr lang="fr-FR" dirty="0"/>
              <a:t> l'icône de déplacement] </a:t>
            </a:r>
            <a:endParaRPr lang="en-US" i="1" dirty="0"/>
          </a:p>
          <a:p>
            <a:endParaRPr lang="en-GB"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La structure de coordination est définie sur la base des scénarios suivants : </a:t>
            </a:r>
          </a:p>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endParaRPr lang="en-US" sz="1200" b="0" i="0" u="none" strike="noStrike" baseline="0" dirty="0">
              <a:solidFill>
                <a:srgbClr val="B366B3"/>
              </a:solidFill>
              <a:latin typeface="HelveticaNeue-BoldCond-Identity-H"/>
            </a:endParaRPr>
          </a:p>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fr-FR" sz="1800" b="0" i="0" u="none" strike="noStrike" baseline="0" dirty="0">
                <a:solidFill>
                  <a:srgbClr val="B366B3"/>
                </a:solidFill>
                <a:latin typeface="HelveticaNeue-BoldCond-Identity-H"/>
              </a:rPr>
              <a:t>Situations sous le leadership d’un Coordinateur Humanitaire et contextes d’alerte rapide (personnes déplacées à l’intérieur de leur pays </a:t>
            </a:r>
            <a:r>
              <a:rPr lang="es-ES" sz="1800" b="0" i="0" u="none" strike="noStrike" baseline="0" dirty="0">
                <a:solidFill>
                  <a:srgbClr val="B366B3"/>
                </a:solidFill>
                <a:latin typeface="HelveticaNeue-BoldCond-Identity-H"/>
              </a:rPr>
              <a:t>[PDIP]):  </a:t>
            </a:r>
            <a:r>
              <a:rPr lang="fr-FR" sz="1800" b="0" i="0" u="none" strike="noStrike" baseline="0" dirty="0">
                <a:latin typeface="HelveticaNeue-Light-Identity-H"/>
              </a:rPr>
              <a:t>la Protection de l’Enfance est un domaine de responsabilité relevant du </a:t>
            </a:r>
            <a:r>
              <a:rPr lang="es-ES" sz="1800" b="0" i="0" u="none" strike="noStrike" baseline="0" dirty="0" err="1">
                <a:latin typeface="HelveticaNeue-Light-Identity-H"/>
              </a:rPr>
              <a:t>Groupe</a:t>
            </a:r>
            <a:r>
              <a:rPr lang="es-ES" sz="1800" b="0" i="0" u="none" strike="noStrike" baseline="0" dirty="0">
                <a:latin typeface="HelveticaNeue-Light-Identity-H"/>
              </a:rPr>
              <a:t> de </a:t>
            </a:r>
            <a:r>
              <a:rPr lang="es-ES" sz="1800" b="0" i="0" u="none" strike="noStrike" baseline="0" dirty="0" err="1">
                <a:latin typeface="HelveticaNeue-Light-Identity-H"/>
              </a:rPr>
              <a:t>Protection</a:t>
            </a:r>
            <a:r>
              <a:rPr lang="es-ES" sz="1800" b="0" i="0" u="none" strike="noStrike" baseline="0" dirty="0">
                <a:latin typeface="HelveticaNeue-Light-Identity-H"/>
              </a:rPr>
              <a:t> </a:t>
            </a:r>
            <a:r>
              <a:rPr lang="es-ES" sz="1800" b="0" i="0" u="none" strike="noStrike" baseline="0" dirty="0" err="1">
                <a:latin typeface="HelveticaNeue-Light-Identity-H"/>
              </a:rPr>
              <a:t>Globale</a:t>
            </a:r>
            <a:r>
              <a:rPr lang="es-ES" sz="1800" b="0" i="0" u="none" strike="noStrike" baseline="0" dirty="0">
                <a:latin typeface="HelveticaNeue-Light-Identity-H"/>
              </a:rPr>
              <a:t>. En </a:t>
            </a:r>
            <a:r>
              <a:rPr lang="es-ES" sz="1800" b="0" i="0" u="none" strike="noStrike" baseline="0" dirty="0" err="1">
                <a:latin typeface="HelveticaNeue-Light-Identity-H"/>
              </a:rPr>
              <a:t>tant</a:t>
            </a:r>
            <a:r>
              <a:rPr lang="es-ES" sz="1800" b="0" i="0" u="none" strike="noStrike" baseline="0" dirty="0">
                <a:latin typeface="HelveticaNeue-Light-Identity-H"/>
              </a:rPr>
              <a:t> </a:t>
            </a:r>
            <a:r>
              <a:rPr lang="fr-FR" sz="1800" b="0" i="0" u="none" strike="noStrike" baseline="0" dirty="0">
                <a:latin typeface="HelveticaNeue-Light-Identity-H"/>
              </a:rPr>
              <a:t>qu’organisation chef de file pour la coordination de la protection de l’enfance à l’échelle mondiale, l’UNICEF est chargé, au niveau pays, de soutenir la coordination humanitaire existante, de créer et de doter en personnel un nouveau groupe de coordination ou de travailler avec une autre organisation </a:t>
            </a:r>
            <a:r>
              <a:rPr lang="es-ES" sz="1800" b="0" i="0" u="none" strike="noStrike" baseline="0" dirty="0" err="1">
                <a:latin typeface="HelveticaNeue-Light-Identity-H"/>
              </a:rPr>
              <a:t>pour</a:t>
            </a:r>
            <a:r>
              <a:rPr lang="es-ES" sz="1800" b="0" i="0" u="none" strike="noStrike" baseline="0" dirty="0">
                <a:latin typeface="HelveticaNeue-Light-Identity-H"/>
              </a:rPr>
              <a:t> ce faire.</a:t>
            </a:r>
          </a:p>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fr-FR" sz="1800" b="0" i="0" u="none" strike="noStrike" baseline="0" dirty="0">
                <a:solidFill>
                  <a:srgbClr val="B366B3"/>
                </a:solidFill>
                <a:latin typeface="HelveticaNeue-BoldCond-Identity-H"/>
              </a:rPr>
              <a:t>Situations des demandeurs d’asile, des réfugiés, des apatrides et des réfugiés rapatriés: </a:t>
            </a:r>
            <a:r>
              <a:rPr lang="fr-FR" sz="1800" b="0" i="0" u="none" strike="noStrike" baseline="0" dirty="0">
                <a:latin typeface="HelveticaNeue-Light-Identity-H"/>
              </a:rPr>
              <a:t>Le Haut-Commissariat des Nations Unies pour les Réfugiés (HCR) est chargé d’aider les gouvernements à trouver des solutions, à fournir une protection </a:t>
            </a:r>
            <a:r>
              <a:rPr lang="es-ES" sz="1800" b="0" i="0" u="none" strike="noStrike" baseline="0" dirty="0" err="1">
                <a:latin typeface="HelveticaNeue-Light-Identity-H"/>
              </a:rPr>
              <a:t>internationale</a:t>
            </a:r>
            <a:r>
              <a:rPr lang="es-ES" sz="1800" b="0" i="0" u="none" strike="noStrike" baseline="0" dirty="0">
                <a:latin typeface="HelveticaNeue-Light-Identity-H"/>
              </a:rPr>
              <a:t> </a:t>
            </a:r>
            <a:r>
              <a:rPr lang="es-ES" sz="1800" b="0" i="0" u="none" strike="noStrike" baseline="0" dirty="0" err="1">
                <a:latin typeface="HelveticaNeue-Light-Identity-H"/>
              </a:rPr>
              <a:t>aux</a:t>
            </a:r>
            <a:r>
              <a:rPr lang="es-ES" sz="1800" b="0" i="0" u="none" strike="noStrike" baseline="0" dirty="0">
                <a:latin typeface="HelveticaNeue-Light-Identity-H"/>
              </a:rPr>
              <a:t> </a:t>
            </a:r>
            <a:r>
              <a:rPr lang="es-ES" sz="1800" b="0" i="0" u="none" strike="noStrike" baseline="0" dirty="0" err="1">
                <a:latin typeface="HelveticaNeue-Light-Identity-H"/>
              </a:rPr>
              <a:t>réfugiés</a:t>
            </a:r>
            <a:r>
              <a:rPr lang="es-ES" sz="1800" b="0" i="0" u="none" strike="noStrike" baseline="0" dirty="0">
                <a:latin typeface="HelveticaNeue-Light-Identity-H"/>
              </a:rPr>
              <a:t> et à </a:t>
            </a:r>
            <a:r>
              <a:rPr lang="es-ES" sz="1800" b="0" i="0" u="none" strike="noStrike" baseline="0" dirty="0" err="1">
                <a:latin typeface="HelveticaNeue-Light-Identity-H"/>
              </a:rPr>
              <a:t>coordiner</a:t>
            </a:r>
            <a:r>
              <a:rPr lang="es-ES" sz="1800" b="0" i="0" u="none" strike="noStrike" baseline="0" dirty="0">
                <a:latin typeface="HelveticaNeue-Light-Identity-H"/>
              </a:rPr>
              <a:t> les </a:t>
            </a:r>
            <a:r>
              <a:rPr lang="es-ES" sz="1800" b="0" i="0" u="none" strike="noStrike" baseline="0" dirty="0" err="1">
                <a:latin typeface="HelveticaNeue-Light-Identity-H"/>
              </a:rPr>
              <a:t>opérations</a:t>
            </a:r>
            <a:r>
              <a:rPr lang="es-ES" sz="1800" b="0" i="0" u="none" strike="noStrike" baseline="0" dirty="0">
                <a:latin typeface="HelveticaNeue-Light-Identity-H"/>
              </a:rPr>
              <a:t> en </a:t>
            </a:r>
            <a:r>
              <a:rPr lang="es-ES" sz="1800" b="0" i="0" u="none" strike="noStrike" baseline="0" dirty="0" err="1">
                <a:latin typeface="HelveticaNeue-Light-Identity-H"/>
              </a:rPr>
              <a:t>lien</a:t>
            </a:r>
            <a:r>
              <a:rPr lang="es-ES" sz="1800" b="0" i="0" u="none" strike="noStrike" baseline="0" dirty="0">
                <a:latin typeface="HelveticaNeue-Light-Identity-H"/>
              </a:rPr>
              <a:t> </a:t>
            </a:r>
            <a:r>
              <a:rPr lang="es-ES" sz="1800" b="0" i="0" u="none" strike="noStrike" baseline="0" dirty="0" err="1">
                <a:latin typeface="HelveticaNeue-Light-Identity-H"/>
              </a:rPr>
              <a:t>avec</a:t>
            </a:r>
            <a:r>
              <a:rPr lang="es-ES" sz="1800" b="0" i="0" u="none" strike="noStrike" baseline="0" dirty="0">
                <a:latin typeface="HelveticaNeue-Light-Identity-H"/>
              </a:rPr>
              <a:t> les </a:t>
            </a:r>
            <a:r>
              <a:rPr lang="es-ES" sz="1800" b="0" i="0" u="none" strike="noStrike" baseline="0" dirty="0" err="1">
                <a:latin typeface="HelveticaNeue-Light-Identity-H"/>
              </a:rPr>
              <a:t>réfugiés</a:t>
            </a:r>
            <a:r>
              <a:rPr lang="es-ES" sz="1800" b="0" i="0" u="none" strike="noStrike" baseline="0" dirty="0">
                <a:latin typeface="HelveticaNeue-Light-Identity-H"/>
              </a:rPr>
              <a:t>. </a:t>
            </a:r>
            <a:r>
              <a:rPr lang="fr-FR" sz="1800" b="0" i="0" u="none" strike="noStrike" baseline="0" dirty="0">
                <a:latin typeface="HelveticaNeue-Light-Identity-H"/>
              </a:rPr>
              <a:t>Le HCR constitue le Groupe de travail sur la protection des réfugiés et dirige les activités avec le gouvernement hôte, dans toute la mesure du possible. En consultation avec les partenaires, la création d’un sous-groupe thématique sur la protection de l’enfance est fonction des besoins de coordination spécifiques au contexte, qui peut varier </a:t>
            </a:r>
            <a:r>
              <a:rPr lang="fr-FR" dirty="0"/>
              <a:t>d'un sous-groupe de travail sur la protection de l'enfance à être un point permanent des agendas du Groupe de travail sur la protection des réfugiés. </a:t>
            </a:r>
            <a:endParaRPr lang="en-US" sz="1200" b="0" i="0" u="none" strike="noStrike" baseline="0" dirty="0">
              <a:solidFill>
                <a:srgbClr val="B366B3"/>
              </a:solidFill>
              <a:latin typeface="HelveticaNeue-BoldCond-Identity-H"/>
            </a:endParaRPr>
          </a:p>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fr-FR" sz="1800" b="0" i="0" u="none" strike="noStrike" baseline="0" dirty="0">
                <a:solidFill>
                  <a:srgbClr val="B366B3"/>
                </a:solidFill>
                <a:latin typeface="HelveticaNeue-BoldCond-Identity-H"/>
              </a:rPr>
              <a:t>Situations mixtes (lorsque la population touchée comprend à la fois des réfugiés et des personnes déplacées à l’intérieur de leur propre pays):  </a:t>
            </a:r>
            <a:r>
              <a:rPr lang="fr-FR" sz="1800" b="0" i="0" u="none" strike="noStrike" baseline="0" dirty="0">
                <a:latin typeface="HelveticaNeue-Light-Identity-H"/>
              </a:rPr>
              <a:t>Lorsque des réfugiés et des personnes déplacées dans leur propre pays (PDIP) résident sur le même territoire, le HCR et le Coordinateur des Secours </a:t>
            </a:r>
            <a:r>
              <a:rPr lang="es-ES" sz="1800" b="0" i="0" u="none" strike="noStrike" baseline="0" dirty="0" err="1">
                <a:latin typeface="HelveticaNeue-Light-Identity-H"/>
              </a:rPr>
              <a:t>d’Urgence</a:t>
            </a:r>
            <a:r>
              <a:rPr lang="es-ES" sz="1800" b="0" i="0" u="none" strike="noStrike" baseline="0" dirty="0">
                <a:latin typeface="HelveticaNeue-Light-Identity-H"/>
              </a:rPr>
              <a:t> (</a:t>
            </a:r>
            <a:r>
              <a:rPr lang="es-ES" sz="1800" b="0" i="0" u="none" strike="noStrike" baseline="0" dirty="0" err="1">
                <a:latin typeface="HelveticaNeue-Light-Identity-H"/>
              </a:rPr>
              <a:t>Emergency</a:t>
            </a:r>
            <a:r>
              <a:rPr lang="es-ES" sz="1800" b="0" i="0" u="none" strike="noStrike" baseline="0" dirty="0">
                <a:latin typeface="HelveticaNeue-Light-Identity-H"/>
              </a:rPr>
              <a:t> </a:t>
            </a:r>
            <a:r>
              <a:rPr lang="es-ES" sz="1800" b="0" i="0" u="none" strike="noStrike" baseline="0" dirty="0" err="1">
                <a:latin typeface="HelveticaNeue-Light-Identity-H"/>
              </a:rPr>
              <a:t>Relief</a:t>
            </a:r>
            <a:r>
              <a:rPr lang="es-ES" sz="1800" b="0" i="0" u="none" strike="noStrike" baseline="0" dirty="0">
                <a:latin typeface="HelveticaNeue-Light-Identity-H"/>
              </a:rPr>
              <a:t> </a:t>
            </a:r>
            <a:r>
              <a:rPr lang="es-ES" sz="1800" b="0" i="0" u="none" strike="noStrike" baseline="0" dirty="0" err="1">
                <a:latin typeface="HelveticaNeue-Light-Identity-H"/>
              </a:rPr>
              <a:t>Coordinator</a:t>
            </a:r>
            <a:r>
              <a:rPr lang="es-ES" sz="1800" b="0" i="0" u="none" strike="noStrike" baseline="0" dirty="0">
                <a:latin typeface="HelveticaNeue-Light-Identity-H"/>
              </a:rPr>
              <a:t> – ERC) </a:t>
            </a:r>
            <a:r>
              <a:rPr lang="es-ES" sz="1800" b="0" i="0" u="none" strike="noStrike" baseline="0" dirty="0" err="1">
                <a:latin typeface="HelveticaNeue-Light-Identity-H"/>
              </a:rPr>
              <a:t>décident</a:t>
            </a:r>
            <a:r>
              <a:rPr lang="es-ES" sz="1800" b="0" i="0" u="none" strike="noStrike" baseline="0" dirty="0">
                <a:latin typeface="HelveticaNeue-Light-Identity-H"/>
              </a:rPr>
              <a:t> </a:t>
            </a:r>
            <a:r>
              <a:rPr lang="es-ES" sz="1800" b="0" i="0" u="none" strike="noStrike" baseline="0" dirty="0" err="1">
                <a:latin typeface="HelveticaNeue-Light-Identity-H"/>
              </a:rPr>
              <a:t>conjointement</a:t>
            </a:r>
            <a:r>
              <a:rPr lang="es-ES" sz="1800" b="0" i="0" u="none" strike="noStrike" baseline="0" dirty="0">
                <a:latin typeface="HelveticaNeue-Light-Identity-H"/>
              </a:rPr>
              <a:t> </a:t>
            </a:r>
            <a:r>
              <a:rPr lang="fr-FR" sz="1800" b="0" i="0" u="none" strike="noStrike" baseline="0" dirty="0">
                <a:latin typeface="HelveticaNeue-Light-Identity-H"/>
              </a:rPr>
              <a:t>s’il convient d’utiliser le modèle de coordination pour les réfugiés ou la </a:t>
            </a:r>
            <a:r>
              <a:rPr lang="es-ES" sz="1800" b="0" i="0" u="none" strike="noStrike" baseline="0" dirty="0" err="1">
                <a:latin typeface="HelveticaNeue-Light-Identity-H"/>
              </a:rPr>
              <a:t>coordination</a:t>
            </a:r>
            <a:r>
              <a:rPr lang="es-ES" sz="1800" b="0" i="0" u="none" strike="noStrike" baseline="0" dirty="0">
                <a:latin typeface="HelveticaNeue-Light-Identity-H"/>
              </a:rPr>
              <a:t> </a:t>
            </a:r>
            <a:r>
              <a:rPr lang="es-ES" sz="1800" b="0" i="0" u="none" strike="noStrike" baseline="0" dirty="0" err="1">
                <a:latin typeface="HelveticaNeue-Light-Identity-H"/>
              </a:rPr>
              <a:t>sectorielle</a:t>
            </a:r>
            <a:r>
              <a:rPr lang="es-ES" sz="1800" b="0" i="0" u="none" strike="noStrike" baseline="0" dirty="0">
                <a:latin typeface="HelveticaNeue-Light-Identity-H"/>
              </a:rPr>
              <a:t> (</a:t>
            </a:r>
            <a:r>
              <a:rPr lang="es-ES" sz="1800" b="0" i="0" u="none" strike="noStrike" baseline="0" dirty="0" err="1">
                <a:latin typeface="HelveticaNeue-Light-Identity-H"/>
              </a:rPr>
              <a:t>l’approche</a:t>
            </a:r>
            <a:r>
              <a:rPr lang="es-ES" sz="1800" b="0" i="0" u="none" strike="noStrike" baseline="0" dirty="0">
                <a:latin typeface="HelveticaNeue-Light-Identity-H"/>
              </a:rPr>
              <a:t> </a:t>
            </a:r>
            <a:r>
              <a:rPr lang="es-ES" sz="1800" b="0" i="0" u="none" strike="noStrike" baseline="0" dirty="0" err="1">
                <a:latin typeface="HelveticaNeue-Light-Identity-H"/>
              </a:rPr>
              <a:t>Cluster</a:t>
            </a:r>
            <a:r>
              <a:rPr lang="es-ES" sz="1800" b="0" i="0" u="none" strike="noStrike" baseline="0" dirty="0">
                <a:latin typeface="HelveticaNeue-Light-Identity-H"/>
              </a:rPr>
              <a:t>.)</a:t>
            </a:r>
          </a:p>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fr-FR" sz="1800" b="0" i="0" u="none" strike="noStrike" baseline="0" dirty="0">
                <a:solidFill>
                  <a:srgbClr val="B366B3"/>
                </a:solidFill>
                <a:latin typeface="HelveticaNeue-BoldCond-Identity-H"/>
              </a:rPr>
              <a:t>Réponse humanitaire aux épidémies de maladies infectieuses</a:t>
            </a:r>
            <a:r>
              <a:rPr lang="es-ES" sz="1800" b="0" i="0" u="none" strike="noStrike" baseline="0" dirty="0">
                <a:solidFill>
                  <a:srgbClr val="B366B3"/>
                </a:solidFill>
                <a:latin typeface="HelveticaNeue-Light-Identity-H"/>
              </a:rPr>
              <a:t>: </a:t>
            </a:r>
            <a:r>
              <a:rPr lang="fr-FR" sz="1800" b="0" i="0" u="none" strike="noStrike" baseline="0" dirty="0">
                <a:latin typeface="HelveticaNeue-Light-Identity-H"/>
              </a:rPr>
              <a:t>Dans le cadre d’une </a:t>
            </a:r>
            <a:r>
              <a:rPr lang="fr-FR" sz="1800" b="0" i="1" u="none" strike="noStrike" baseline="0" dirty="0">
                <a:latin typeface="HelveticaNeue-LightItalic-Identity-H"/>
              </a:rPr>
              <a:t>Réponse </a:t>
            </a:r>
            <a:r>
              <a:rPr lang="fr-FR" sz="1800" b="0" i="0" u="none" strike="noStrike" baseline="0" dirty="0">
                <a:latin typeface="HelveticaNeue-Light-Identity-H"/>
              </a:rPr>
              <a:t>humanitaire à une épidémie de maladies infectieuses, il est possible que ni la coordination sectorielle (l’approche Cluster) ni le modèle de coordination pour les réfugiés ne soient utilisés. Il peut donc s’avérer nécessaire de collaborer avec de nombreux autres groupes ou dispositifs de coordination pour trouver des moyens d’intégrer les mesures de </a:t>
            </a:r>
            <a:r>
              <a:rPr lang="es-ES" sz="1800" b="0" i="0" u="none" strike="noStrike" baseline="0" dirty="0" err="1">
                <a:latin typeface="HelveticaNeue-Light-Identity-H"/>
              </a:rPr>
              <a:t>protection</a:t>
            </a:r>
            <a:r>
              <a:rPr lang="es-ES" sz="1800" b="0" i="0" u="none" strike="noStrike" baseline="0" dirty="0">
                <a:latin typeface="HelveticaNeue-Light-Identity-H"/>
              </a:rPr>
              <a:t> de </a:t>
            </a:r>
            <a:r>
              <a:rPr lang="es-ES" sz="1800" b="0" i="0" u="none" strike="noStrike" baseline="0" dirty="0" err="1">
                <a:latin typeface="HelveticaNeue-Light-Identity-H"/>
              </a:rPr>
              <a:t>l’enfance</a:t>
            </a:r>
            <a:r>
              <a:rPr lang="es-ES" sz="1800" b="0" i="0" u="none" strike="noStrike" baseline="0" dirty="0">
                <a:latin typeface="HelveticaNeue-Light-Identity-H"/>
              </a:rPr>
              <a:t>.</a:t>
            </a:r>
          </a:p>
          <a:p>
            <a:endParaRPr lang="en-US" dirty="0">
              <a:effectLst/>
              <a:latin typeface="Arial" panose="020B0604020202020204" pitchFamily="34" charset="0"/>
            </a:endParaRPr>
          </a:p>
          <a:p>
            <a:r>
              <a:rPr lang="fr-FR" dirty="0"/>
              <a:t>Dans tous les scénarios, établir des liens avec les systèmes nationaux existants et les mécanismes de coordination et les renforcer plutôt que d'en créer de nouveaux est fondamental.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17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4" name="Google Shape;64;p35"/>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65" name="Google Shape;65;p35"/>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5"/>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285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93972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3" r:id="rId2"/>
    <p:sldLayoutId id="2147483682"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3" r:id="rId13"/>
    <p:sldLayoutId id="2147483674" r:id="rId14"/>
    <p:sldLayoutId id="2147483675" r:id="rId15"/>
    <p:sldLayoutId id="2147483676" r:id="rId16"/>
    <p:sldLayoutId id="2147483677" r:id="rId17"/>
    <p:sldLayoutId id="2147483678" r:id="rId18"/>
    <p:sldLayoutId id="2147483679" r:id="rId19"/>
    <p:sldLayoutId id="2147483689" r:id="rId20"/>
    <p:sldLayoutId id="214748369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14.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14.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674235" y="371578"/>
            <a:ext cx="1005649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Introduction </a:t>
            </a:r>
            <a:r>
              <a:rPr lang="en-US" dirty="0" err="1"/>
              <a:t>générale</a:t>
            </a:r>
            <a:r>
              <a:rPr lang="en-US" dirty="0"/>
              <a:t> au Standard 1</a:t>
            </a:r>
            <a:endParaRPr dirty="0"/>
          </a:p>
        </p:txBody>
      </p:sp>
      <p:sp>
        <p:nvSpPr>
          <p:cNvPr id="3" name="Espace réservé du contenu 2">
            <a:extLst>
              <a:ext uri="{FF2B5EF4-FFF2-40B4-BE49-F238E27FC236}">
                <a16:creationId xmlns:a16="http://schemas.microsoft.com/office/drawing/2014/main" id="{FECB170E-5E91-4829-A799-A8F8405480B9}"/>
              </a:ext>
            </a:extLst>
          </p:cNvPr>
          <p:cNvSpPr>
            <a:spLocks noGrp="1"/>
          </p:cNvSpPr>
          <p:nvPr>
            <p:ph sz="half" idx="1"/>
          </p:nvPr>
        </p:nvSpPr>
        <p:spPr>
          <a:xfrm>
            <a:off x="838200" y="1690688"/>
            <a:ext cx="11032066" cy="4351338"/>
          </a:xfrm>
        </p:spPr>
        <p:txBody>
          <a:bodyPr>
            <a:normAutofit/>
          </a:bodyPr>
          <a:lstStyle/>
          <a:p>
            <a:pPr marL="342900" indent="-342900">
              <a:spcBef>
                <a:spcPts val="0"/>
              </a:spcBef>
              <a:buClr>
                <a:schemeClr val="accent3"/>
              </a:buClr>
            </a:pPr>
            <a:r>
              <a:rPr lang="en-US" sz="3200" dirty="0" err="1">
                <a:solidFill>
                  <a:schemeClr val="bg2"/>
                </a:solidFill>
                <a:latin typeface="Helvetica Neue" panose="020B0604020202020204" charset="0"/>
              </a:rPr>
              <a:t>Partie</a:t>
            </a:r>
            <a:r>
              <a:rPr lang="en-US" sz="3200" dirty="0">
                <a:solidFill>
                  <a:schemeClr val="bg2"/>
                </a:solidFill>
                <a:latin typeface="Helvetica Neue" panose="020B0604020202020204" charset="0"/>
              </a:rPr>
              <a:t> du </a:t>
            </a:r>
            <a:r>
              <a:rPr lang="en-US" sz="3200" dirty="0" err="1">
                <a:solidFill>
                  <a:schemeClr val="bg2"/>
                </a:solidFill>
                <a:latin typeface="Helvetica Neue" panose="020B0604020202020204" charset="0"/>
              </a:rPr>
              <a:t>Pilier</a:t>
            </a:r>
            <a:r>
              <a:rPr lang="en-US" sz="3200" dirty="0">
                <a:solidFill>
                  <a:schemeClr val="bg2"/>
                </a:solidFill>
                <a:latin typeface="Helvetica Neue" panose="020B0604020202020204" charset="0"/>
              </a:rPr>
              <a:t> 1 </a:t>
            </a:r>
            <a:r>
              <a:rPr lang="fr-FR" sz="3200" dirty="0">
                <a:solidFill>
                  <a:schemeClr val="bg2"/>
                </a:solidFill>
                <a:latin typeface="Helvetica Neue" panose="020B0604020202020204" charset="0"/>
              </a:rPr>
              <a:t>sur la qualité des interventions </a:t>
            </a:r>
            <a:endParaRPr lang="en-US" sz="3200" dirty="0">
              <a:solidFill>
                <a:schemeClr val="bg2"/>
              </a:solidFill>
              <a:latin typeface="Helvetica Neue" panose="020B0604020202020204" charset="0"/>
            </a:endParaRPr>
          </a:p>
          <a:p>
            <a:pPr marL="342900" indent="-342900">
              <a:spcBef>
                <a:spcPts val="0"/>
              </a:spcBef>
              <a:buClr>
                <a:schemeClr val="accent3"/>
              </a:buClr>
            </a:pPr>
            <a:r>
              <a:rPr lang="fr-FR" sz="3200" dirty="0">
                <a:solidFill>
                  <a:schemeClr val="bg2"/>
                </a:solidFill>
                <a:latin typeface="Helvetica Neue" panose="020B0604020202020204" charset="0"/>
              </a:rPr>
              <a:t>A être utilisés avec tous les autres (7 - 28) &amp; les Principes SMPE</a:t>
            </a:r>
          </a:p>
          <a:p>
            <a:pPr marL="342900" indent="-342900">
              <a:spcBef>
                <a:spcPts val="0"/>
              </a:spcBef>
              <a:buClr>
                <a:schemeClr val="accent3"/>
              </a:buClr>
            </a:pPr>
            <a:endParaRPr lang="fr-FR" sz="3200" dirty="0">
              <a:solidFill>
                <a:schemeClr val="bg2"/>
              </a:solidFill>
              <a:latin typeface="Helvetica Neue" panose="020B0604020202020204" charset="0"/>
            </a:endParaRPr>
          </a:p>
          <a:p>
            <a:pPr marL="342900" indent="-342900">
              <a:spcBef>
                <a:spcPts val="0"/>
              </a:spcBef>
              <a:buClr>
                <a:schemeClr val="accent3"/>
              </a:buClr>
            </a:pPr>
            <a:r>
              <a:rPr lang="fr-FR" sz="3200" dirty="0">
                <a:solidFill>
                  <a:schemeClr val="bg2"/>
                </a:solidFill>
              </a:rPr>
              <a:t>Engagement 6 de la CHS</a:t>
            </a:r>
            <a:endParaRPr lang="en-US" sz="3200" dirty="0">
              <a:solidFill>
                <a:schemeClr val="bg2"/>
              </a:solidFill>
            </a:endParaRPr>
          </a:p>
          <a:p>
            <a:pPr marL="342900" indent="-342900">
              <a:spcBef>
                <a:spcPts val="0"/>
              </a:spcBef>
              <a:buClr>
                <a:schemeClr val="accent3"/>
              </a:buClr>
            </a:pPr>
            <a:endParaRPr lang="en-US" sz="3200" dirty="0">
              <a:solidFill>
                <a:schemeClr val="bg2"/>
              </a:solidFill>
            </a:endParaRPr>
          </a:p>
          <a:p>
            <a:pPr marL="342900" indent="-342900">
              <a:spcBef>
                <a:spcPts val="0"/>
              </a:spcBef>
              <a:buClr>
                <a:schemeClr val="accent3"/>
              </a:buClr>
            </a:pPr>
            <a:r>
              <a:rPr lang="fr-FR" sz="3200" dirty="0">
                <a:solidFill>
                  <a:schemeClr val="bg2"/>
                </a:solidFill>
              </a:rPr>
              <a:t>Responsabilité partagée</a:t>
            </a:r>
          </a:p>
          <a:p>
            <a:pPr marL="342900" indent="-342900">
              <a:spcBef>
                <a:spcPts val="0"/>
              </a:spcBef>
              <a:buClr>
                <a:schemeClr val="accent3"/>
              </a:buClr>
            </a:pPr>
            <a:r>
              <a:rPr lang="fr-FR" sz="3200" dirty="0">
                <a:solidFill>
                  <a:schemeClr val="bg2"/>
                </a:solidFill>
              </a:rPr>
              <a:t>Efficacité et efficience de la réponse humanitaire</a:t>
            </a:r>
          </a:p>
          <a:p>
            <a:pPr marL="342900" indent="-342900">
              <a:spcBef>
                <a:spcPts val="0"/>
              </a:spcBef>
              <a:buClr>
                <a:schemeClr val="accent3"/>
              </a:buClr>
            </a:pPr>
            <a:r>
              <a:rPr lang="en-US" sz="3200" dirty="0">
                <a:solidFill>
                  <a:schemeClr val="bg2"/>
                </a:solidFill>
              </a:rPr>
              <a:t>Ne pas exposer à plus de </a:t>
            </a:r>
            <a:r>
              <a:rPr lang="en-US" sz="3200" dirty="0" err="1">
                <a:solidFill>
                  <a:schemeClr val="bg2"/>
                </a:solidFill>
              </a:rPr>
              <a:t>préjudices</a:t>
            </a:r>
            <a:endParaRPr lang="en-US" sz="3200" dirty="0">
              <a:solidFill>
                <a:schemeClr val="bg2"/>
              </a:solidFill>
            </a:endParaRPr>
          </a:p>
        </p:txBody>
      </p:sp>
      <p:sp>
        <p:nvSpPr>
          <p:cNvPr id="11" name="ZoneTexte 10">
            <a:extLst>
              <a:ext uri="{FF2B5EF4-FFF2-40B4-BE49-F238E27FC236}">
                <a16:creationId xmlns:a16="http://schemas.microsoft.com/office/drawing/2014/main" id="{B6CC2423-9312-4A58-81EF-5A7DC91FF32F}"/>
              </a:ext>
            </a:extLst>
          </p:cNvPr>
          <p:cNvSpPr txBox="1"/>
          <p:nvPr/>
        </p:nvSpPr>
        <p:spPr>
          <a:xfrm>
            <a:off x="7432901" y="5744506"/>
            <a:ext cx="3633536" cy="954107"/>
          </a:xfrm>
          <a:prstGeom prst="rect">
            <a:avLst/>
          </a:prstGeom>
          <a:noFill/>
        </p:spPr>
        <p:txBody>
          <a:bodyPr wrap="square">
            <a:spAutoFit/>
          </a:bodyPr>
          <a:lstStyle/>
          <a:p>
            <a:r>
              <a:rPr lang="en-US" sz="2800" dirty="0">
                <a:latin typeface="Ink Free" panose="03080402000500000000" pitchFamily="66" charset="0"/>
              </a:rPr>
              <a:t>Qui </a:t>
            </a:r>
            <a:r>
              <a:rPr lang="en-US" sz="2800" dirty="0" err="1">
                <a:latin typeface="Ink Free" panose="03080402000500000000" pitchFamily="66" charset="0"/>
              </a:rPr>
              <a:t>est</a:t>
            </a:r>
            <a:r>
              <a:rPr lang="en-US" sz="2800" dirty="0">
                <a:latin typeface="Ink Free" panose="03080402000500000000" pitchFamily="66" charset="0"/>
              </a:rPr>
              <a:t> </a:t>
            </a:r>
            <a:r>
              <a:rPr lang="en-US" sz="2800" dirty="0" err="1">
                <a:latin typeface="Ink Free" panose="03080402000500000000" pitchFamily="66" charset="0"/>
              </a:rPr>
              <a:t>concerné</a:t>
            </a:r>
            <a:r>
              <a:rPr lang="en-US" sz="2800" dirty="0">
                <a:latin typeface="Ink Free" panose="03080402000500000000" pitchFamily="66" charset="0"/>
              </a:rPr>
              <a:t> par la coordination </a:t>
            </a:r>
            <a:r>
              <a:rPr lang="en-US" sz="2800" dirty="0">
                <a:latin typeface="Ink Free" panose="03080402000500000000" pitchFamily="66" charset="0"/>
                <a:ea typeface="Arial"/>
                <a:cs typeface="Arial"/>
                <a:sym typeface="Arial"/>
              </a:rPr>
              <a:t>? </a:t>
            </a:r>
          </a:p>
        </p:txBody>
      </p:sp>
      <p:grpSp>
        <p:nvGrpSpPr>
          <p:cNvPr id="20" name="Groupe 19">
            <a:extLst>
              <a:ext uri="{FF2B5EF4-FFF2-40B4-BE49-F238E27FC236}">
                <a16:creationId xmlns:a16="http://schemas.microsoft.com/office/drawing/2014/main" id="{EC31F832-2C0C-446B-8658-F3F4BC3FB9B1}"/>
              </a:ext>
            </a:extLst>
          </p:cNvPr>
          <p:cNvGrpSpPr/>
          <p:nvPr/>
        </p:nvGrpSpPr>
        <p:grpSpPr>
          <a:xfrm rot="1415781">
            <a:off x="11062009" y="5170001"/>
            <a:ext cx="979340" cy="1040548"/>
            <a:chOff x="10883591" y="5571442"/>
            <a:chExt cx="979340" cy="1040548"/>
          </a:xfrm>
        </p:grpSpPr>
        <p:pic>
          <p:nvPicPr>
            <p:cNvPr id="18" name="Image 17">
              <a:extLst>
                <a:ext uri="{FF2B5EF4-FFF2-40B4-BE49-F238E27FC236}">
                  <a16:creationId xmlns:a16="http://schemas.microsoft.com/office/drawing/2014/main" id="{E2015640-A8E5-49BE-B4E4-60C22FD5F0FD}"/>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3" name="Graphique 12" descr="Point d’interrogation">
              <a:extLst>
                <a:ext uri="{FF2B5EF4-FFF2-40B4-BE49-F238E27FC236}">
                  <a16:creationId xmlns:a16="http://schemas.microsoft.com/office/drawing/2014/main" id="{9816AEA9-CB5D-46C9-94A4-3BB455CF2A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362379" y="1516188"/>
            <a:ext cx="5181600" cy="2662868"/>
          </a:xfrm>
        </p:spPr>
        <p:txBody>
          <a:bodyPr>
            <a:normAutofit fontScale="92500" lnSpcReduction="10000"/>
          </a:bodyPr>
          <a:lstStyle/>
          <a:p>
            <a:pPr marL="50800" indent="0" algn="ctr">
              <a:buNone/>
            </a:pPr>
            <a:r>
              <a:rPr lang="en-US" dirty="0"/>
              <a:t>“</a:t>
            </a:r>
            <a:r>
              <a:rPr lang="fr-FR" dirty="0"/>
              <a:t>Autorités, agences humanitaires, organisations de la société civile et populations touchées coordonnent leurs efforts pour protéger tous les enfants touchés, en temps donné et de façon efficace</a:t>
            </a:r>
            <a:r>
              <a:rPr lang="en-US" dirty="0"/>
              <a:t>.”</a:t>
            </a:r>
            <a:endParaRPr lang="fr-FR" dirty="0"/>
          </a:p>
        </p:txBody>
      </p:sp>
      <p:pic>
        <p:nvPicPr>
          <p:cNvPr id="17" name="Image 16">
            <a:extLst>
              <a:ext uri="{FF2B5EF4-FFF2-40B4-BE49-F238E27FC236}">
                <a16:creationId xmlns:a16="http://schemas.microsoft.com/office/drawing/2014/main" id="{99E128B0-ED16-4B27-B612-BE52707F1DC9}"/>
              </a:ext>
            </a:extLst>
          </p:cNvPr>
          <p:cNvPicPr>
            <a:picLocks noChangeAspect="1"/>
          </p:cNvPicPr>
          <p:nvPr/>
        </p:nvPicPr>
        <p:blipFill>
          <a:blip r:embed="rId3"/>
          <a:stretch>
            <a:fillRect/>
          </a:stretch>
        </p:blipFill>
        <p:spPr>
          <a:xfrm>
            <a:off x="1427041" y="554390"/>
            <a:ext cx="3172569" cy="861282"/>
          </a:xfrm>
          <a:prstGeom prst="rect">
            <a:avLst/>
          </a:prstGeom>
        </p:spPr>
      </p:pic>
      <p:pic>
        <p:nvPicPr>
          <p:cNvPr id="3" name="Image 2">
            <a:extLst>
              <a:ext uri="{FF2B5EF4-FFF2-40B4-BE49-F238E27FC236}">
                <a16:creationId xmlns:a16="http://schemas.microsoft.com/office/drawing/2014/main" id="{E94C65D3-C7AB-432E-BE83-2C95377B6CB8}"/>
              </a:ext>
            </a:extLst>
          </p:cNvPr>
          <p:cNvPicPr>
            <a:picLocks noChangeAspect="1"/>
          </p:cNvPicPr>
          <p:nvPr/>
        </p:nvPicPr>
        <p:blipFill>
          <a:blip r:embed="rId4"/>
          <a:stretch>
            <a:fillRect/>
          </a:stretch>
        </p:blipFill>
        <p:spPr>
          <a:xfrm>
            <a:off x="6041922" y="2410691"/>
            <a:ext cx="5787700" cy="4160170"/>
          </a:xfrm>
          <a:prstGeom prst="rect">
            <a:avLst/>
          </a:prstGeom>
        </p:spPr>
      </p:pic>
      <p:pic>
        <p:nvPicPr>
          <p:cNvPr id="6" name="Image 5">
            <a:extLst>
              <a:ext uri="{FF2B5EF4-FFF2-40B4-BE49-F238E27FC236}">
                <a16:creationId xmlns:a16="http://schemas.microsoft.com/office/drawing/2014/main" id="{2CC3A898-411E-40AE-B7FD-BB769473AD10}"/>
              </a:ext>
            </a:extLst>
          </p:cNvPr>
          <p:cNvPicPr>
            <a:picLocks noChangeAspect="1"/>
          </p:cNvPicPr>
          <p:nvPr/>
        </p:nvPicPr>
        <p:blipFill>
          <a:blip r:embed="rId5"/>
          <a:stretch>
            <a:fillRect/>
          </a:stretch>
        </p:blipFill>
        <p:spPr>
          <a:xfrm>
            <a:off x="2570479" y="4179056"/>
            <a:ext cx="1612053" cy="22411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9C28ABAF-F769-411A-B802-4FEC07C43C19}"/>
              </a:ext>
            </a:extLst>
          </p:cNvPr>
          <p:cNvSpPr>
            <a:spLocks noGrp="1"/>
          </p:cNvSpPr>
          <p:nvPr>
            <p:ph type="title"/>
          </p:nvPr>
        </p:nvSpPr>
        <p:spPr/>
        <p:txBody>
          <a:bodyPr/>
          <a:lstStyle/>
          <a:p>
            <a:r>
              <a:rPr lang="fr-FR" dirty="0"/>
              <a:t>Structures de coordination</a:t>
            </a:r>
          </a:p>
        </p:txBody>
      </p:sp>
      <p:pic>
        <p:nvPicPr>
          <p:cNvPr id="33" name="Image 32">
            <a:extLst>
              <a:ext uri="{FF2B5EF4-FFF2-40B4-BE49-F238E27FC236}">
                <a16:creationId xmlns:a16="http://schemas.microsoft.com/office/drawing/2014/main" id="{FDF5FA5D-B7EF-47ED-BBB5-5BA1B7D11158}"/>
              </a:ext>
            </a:extLst>
          </p:cNvPr>
          <p:cNvPicPr>
            <a:picLocks noChangeAspect="1"/>
          </p:cNvPicPr>
          <p:nvPr/>
        </p:nvPicPr>
        <p:blipFill>
          <a:blip r:embed="rId3"/>
          <a:stretch>
            <a:fillRect/>
          </a:stretch>
        </p:blipFill>
        <p:spPr>
          <a:xfrm>
            <a:off x="198249" y="1877798"/>
            <a:ext cx="3182150" cy="2682627"/>
          </a:xfrm>
          <a:prstGeom prst="rect">
            <a:avLst/>
          </a:prstGeom>
        </p:spPr>
      </p:pic>
      <p:cxnSp>
        <p:nvCxnSpPr>
          <p:cNvPr id="26" name="Connecteur : en angle 25">
            <a:extLst>
              <a:ext uri="{FF2B5EF4-FFF2-40B4-BE49-F238E27FC236}">
                <a16:creationId xmlns:a16="http://schemas.microsoft.com/office/drawing/2014/main" id="{F6549291-72D8-481A-9062-6E9EFF2F03FA}"/>
              </a:ext>
            </a:extLst>
          </p:cNvPr>
          <p:cNvCxnSpPr>
            <a:cxnSpLocks/>
          </p:cNvCxnSpPr>
          <p:nvPr/>
        </p:nvCxnSpPr>
        <p:spPr>
          <a:xfrm rot="16200000" flipH="1">
            <a:off x="1759821" y="3987685"/>
            <a:ext cx="2477228" cy="763929"/>
          </a:xfrm>
          <a:prstGeom prst="bentConnector3">
            <a:avLst>
              <a:gd name="adj1" fmla="val 939"/>
            </a:avLst>
          </a:prstGeom>
          <a:ln>
            <a:tailEnd type="triangle"/>
          </a:ln>
        </p:spPr>
        <p:style>
          <a:lnRef idx="3">
            <a:schemeClr val="accent1"/>
          </a:lnRef>
          <a:fillRef idx="0">
            <a:schemeClr val="accent1"/>
          </a:fillRef>
          <a:effectRef idx="2">
            <a:schemeClr val="accent1"/>
          </a:effectRef>
          <a:fontRef idx="minor">
            <a:schemeClr val="tx1"/>
          </a:fontRef>
        </p:style>
      </p:cxnSp>
      <p:pic>
        <p:nvPicPr>
          <p:cNvPr id="3" name="Image 2">
            <a:extLst>
              <a:ext uri="{FF2B5EF4-FFF2-40B4-BE49-F238E27FC236}">
                <a16:creationId xmlns:a16="http://schemas.microsoft.com/office/drawing/2014/main" id="{BB3E2732-8FEB-46E2-BD26-C9F75DC27988}"/>
              </a:ext>
            </a:extLst>
          </p:cNvPr>
          <p:cNvPicPr>
            <a:picLocks noChangeAspect="1"/>
          </p:cNvPicPr>
          <p:nvPr/>
        </p:nvPicPr>
        <p:blipFill>
          <a:blip r:embed="rId4"/>
          <a:stretch>
            <a:fillRect/>
          </a:stretch>
        </p:blipFill>
        <p:spPr>
          <a:xfrm>
            <a:off x="8336585" y="1826362"/>
            <a:ext cx="3485238" cy="2504775"/>
          </a:xfrm>
          <a:prstGeom prst="rect">
            <a:avLst/>
          </a:prstGeom>
        </p:spPr>
      </p:pic>
      <p:pic>
        <p:nvPicPr>
          <p:cNvPr id="10" name="Image 9">
            <a:extLst>
              <a:ext uri="{FF2B5EF4-FFF2-40B4-BE49-F238E27FC236}">
                <a16:creationId xmlns:a16="http://schemas.microsoft.com/office/drawing/2014/main" id="{EB3CCBE4-81DA-4743-ACF6-3690C709DD60}"/>
              </a:ext>
            </a:extLst>
          </p:cNvPr>
          <p:cNvPicPr>
            <a:picLocks noChangeAspect="1"/>
          </p:cNvPicPr>
          <p:nvPr/>
        </p:nvPicPr>
        <p:blipFill>
          <a:blip r:embed="rId5"/>
          <a:stretch>
            <a:fillRect/>
          </a:stretch>
        </p:blipFill>
        <p:spPr>
          <a:xfrm>
            <a:off x="9561836" y="4466811"/>
            <a:ext cx="1272869" cy="1292757"/>
          </a:xfrm>
          <a:prstGeom prst="rect">
            <a:avLst/>
          </a:prstGeom>
        </p:spPr>
      </p:pic>
      <p:pic>
        <p:nvPicPr>
          <p:cNvPr id="4" name="Image 3">
            <a:extLst>
              <a:ext uri="{FF2B5EF4-FFF2-40B4-BE49-F238E27FC236}">
                <a16:creationId xmlns:a16="http://schemas.microsoft.com/office/drawing/2014/main" id="{778CA88D-9487-45B7-9282-7A1FC7D098EC}"/>
              </a:ext>
            </a:extLst>
          </p:cNvPr>
          <p:cNvPicPr>
            <a:picLocks noChangeAspect="1"/>
          </p:cNvPicPr>
          <p:nvPr/>
        </p:nvPicPr>
        <p:blipFill>
          <a:blip r:embed="rId6"/>
          <a:stretch>
            <a:fillRect/>
          </a:stretch>
        </p:blipFill>
        <p:spPr>
          <a:xfrm>
            <a:off x="537745" y="5633665"/>
            <a:ext cx="3892750" cy="825542"/>
          </a:xfrm>
          <a:prstGeom prst="rect">
            <a:avLst/>
          </a:prstGeom>
        </p:spPr>
      </p:pic>
      <p:pic>
        <p:nvPicPr>
          <p:cNvPr id="6" name="Image 5">
            <a:extLst>
              <a:ext uri="{FF2B5EF4-FFF2-40B4-BE49-F238E27FC236}">
                <a16:creationId xmlns:a16="http://schemas.microsoft.com/office/drawing/2014/main" id="{67659361-6CD0-48A7-868B-B7CAB9329E4E}"/>
              </a:ext>
            </a:extLst>
          </p:cNvPr>
          <p:cNvPicPr>
            <a:picLocks noChangeAspect="1"/>
          </p:cNvPicPr>
          <p:nvPr/>
        </p:nvPicPr>
        <p:blipFill>
          <a:blip r:embed="rId7"/>
          <a:stretch>
            <a:fillRect/>
          </a:stretch>
        </p:blipFill>
        <p:spPr>
          <a:xfrm>
            <a:off x="4543549" y="2401802"/>
            <a:ext cx="3470249" cy="2917911"/>
          </a:xfrm>
          <a:prstGeom prst="rect">
            <a:avLst/>
          </a:prstGeom>
        </p:spPr>
      </p:pic>
    </p:spTree>
    <p:extLst>
      <p:ext uri="{BB962C8B-B14F-4D97-AF65-F5344CB8AC3E}">
        <p14:creationId xmlns:p14="http://schemas.microsoft.com/office/powerpoint/2010/main" val="67535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181588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181588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181588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a:t>
            </a:r>
            <a:r>
              <a:rPr lang="fr-FR" sz="4100"/>
              <a:t>que </a:t>
            </a:r>
            <a:br>
              <a:rPr lang="fr-FR" sz="4100"/>
            </a:br>
            <a:r>
              <a:rPr lang="fr-FR" sz="4100"/>
              <a:t>la version papier</a:t>
            </a:r>
            <a:r>
              <a:rPr lang="en-US" sz="4100" dirty="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dirty="0" err="1"/>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D8CED84A-7027-573B-58F6-556240DE123F}"/>
              </a:ext>
            </a:extLst>
          </p:cNvPr>
          <p:cNvPicPr preferRelativeResize="0"/>
          <p:nvPr/>
        </p:nvPicPr>
        <p:blipFill>
          <a:blip r:embed="rId6">
            <a:alphaModFix/>
          </a:blip>
          <a:stretch>
            <a:fillRect/>
          </a:stretch>
        </p:blipFill>
        <p:spPr>
          <a:xfrm>
            <a:off x="9535849" y="2904584"/>
            <a:ext cx="3020629" cy="2195589"/>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1896</TotalTime>
  <Words>2601</Words>
  <Application>Microsoft Office PowerPoint</Application>
  <PresentationFormat>Widescreen</PresentationFormat>
  <Paragraphs>161</Paragraphs>
  <Slides>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Ink Free</vt:lpstr>
      <vt:lpstr>HelveticaNeue-LightItalic-Identity-H</vt:lpstr>
      <vt:lpstr>Wingdings</vt:lpstr>
      <vt:lpstr>Helvetica Neue</vt:lpstr>
      <vt:lpstr>HelveticaNeue-Light-Identity-H</vt:lpstr>
      <vt:lpstr>Arial</vt:lpstr>
      <vt:lpstr>Calibri</vt:lpstr>
      <vt:lpstr>HelveticaNeue-BoldCond-Identity-H</vt:lpstr>
      <vt:lpstr>Times New Roman</vt:lpstr>
      <vt:lpstr>Symbol</vt:lpstr>
      <vt:lpstr>Office Theme</vt:lpstr>
      <vt:lpstr>Standards Minimums pour la Protection de l’Enfance dans l’Action Humanitaire. - SMPE -</vt:lpstr>
      <vt:lpstr>But des Standards </vt:lpstr>
      <vt:lpstr>PowerPoint Presentation</vt:lpstr>
      <vt:lpstr>Introduction générale au Standard 1</vt:lpstr>
      <vt:lpstr>PowerPoint Presentation</vt:lpstr>
      <vt:lpstr>Structures de coordination</vt:lpstr>
      <vt:lpstr>Exemples de la Région</vt:lpstr>
      <vt:lpstr>Vous avez besoin de plus que  la version papier?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140</cp:revision>
  <dcterms:created xsi:type="dcterms:W3CDTF">2017-12-20T18:51:03Z</dcterms:created>
  <dcterms:modified xsi:type="dcterms:W3CDTF">2022-12-07T17:31:02Z</dcterms:modified>
</cp:coreProperties>
</file>