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88" r:id="rId2"/>
    <p:sldId id="293" r:id="rId3"/>
    <p:sldId id="290" r:id="rId4"/>
    <p:sldId id="303" r:id="rId5"/>
    <p:sldId id="304" r:id="rId6"/>
    <p:sldId id="291" r:id="rId7"/>
    <p:sldId id="296"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Helvetica Neue" panose="020B0604020202020204" charset="0"/>
      <p:regular r:id="rId14"/>
      <p:bold r:id="rId15"/>
      <p:italic r:id="rId16"/>
      <p:boldItalic r:id="rId17"/>
    </p:embeddedFont>
    <p:embeddedFont>
      <p:font typeface="Ink Free" panose="03080402000500000000" pitchFamily="66"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0939" autoAdjust="0"/>
  </p:normalViewPr>
  <p:slideViewPr>
    <p:cSldViewPr snapToGrid="0">
      <p:cViewPr varScale="1">
        <p:scale>
          <a:sx n="48" d="100"/>
          <a:sy n="48" d="100"/>
        </p:scale>
        <p:origin x="1364" y="3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rehumanitarianstandard.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3</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9</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Les SMPE 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a:p>
            <a:pPr marL="0" lvl="0" indent="0" algn="l" rtl="0">
              <a:spcBef>
                <a:spcPts val="0"/>
              </a:spcBef>
              <a:spcAft>
                <a:spcPts val="0"/>
              </a:spcAft>
              <a:buNone/>
            </a:pPr>
            <a:r>
              <a:rPr lang="fr-FR" dirty="0"/>
              <a:t>Cette présentation se concentre sur le norme 1: Coordination</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Le premier pilier de Standards porte sur la qualité des interventions : ils sont communs à tous les domaines entourant les programmes de protection de l’enfance et sont applicables à tous les contextes et situations, pendant les phases de préparation et d’intervention. Ils sont TOUS essentiels pour atteindre le niveau de qualité que nous visons en tant que praticiens.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Ces Standards doivent être utilisés avec tous les autres (7 - 28) &amp; les Principes SMPE</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 standard est complémentaire à la </a:t>
            </a:r>
            <a:r>
              <a:rPr lang="fr-FR" sz="1200" i="1"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Norme humanitaire fondamentale de qualité et de redevabilité</a:t>
            </a:r>
            <a:r>
              <a:rPr lang="fr-FR" sz="1200" i="1" dirty="0">
                <a:solidFill>
                  <a:srgbClr val="0563C1"/>
                </a:solidFill>
                <a:effectLst/>
                <a:latin typeface="Calibri" panose="020F0502020204030204" pitchFamily="34" charset="0"/>
                <a:ea typeface="Calibri" panose="020F0502020204030204" pitchFamily="34" charset="0"/>
                <a:cs typeface="Arial" panose="020B0604020202020204" pitchFamily="34" charset="0"/>
              </a:rPr>
              <a:t> (CHS en anglais)</a:t>
            </a:r>
            <a:r>
              <a:rPr lang="fr-FR" sz="1200" dirty="0">
                <a:effectLst/>
                <a:latin typeface="Calibri" panose="020F0502020204030204" pitchFamily="34" charset="0"/>
                <a:ea typeface="Calibri" panose="020F0502020204030204" pitchFamily="34" charset="0"/>
                <a:cs typeface="Arial" panose="020B0604020202020204" pitchFamily="34" charset="0"/>
              </a:rPr>
              <a:t>, et doit être utilisé avec celle-ci. Plus spécifiquement, avec l’engagement 8: </a:t>
            </a:r>
            <a:r>
              <a:rPr lang="fr-FR" i="1" dirty="0">
                <a:effectLst/>
                <a:latin typeface="Arial" panose="020B0604020202020204" pitchFamily="34" charset="0"/>
              </a:rPr>
              <a:t>Les communautés et les personnes affectées par les crises reçoivent l’assistance dont elles ont besoin de la part d’un personnel et de volontaires compétents et bien gérés</a:t>
            </a:r>
            <a:r>
              <a:rPr lang="fr-FR" dirty="0">
                <a:effectLst/>
                <a:latin typeface="Arial" panose="020B0604020202020204" pitchFamily="34" charset="0"/>
              </a:rPr>
              <a:t>. </a:t>
            </a:r>
            <a:br>
              <a:rPr lang="fr-FR" dirty="0"/>
            </a:br>
            <a:r>
              <a:rPr lang="fr-FR" dirty="0">
                <a:effectLst/>
                <a:latin typeface="Arial" panose="020B0604020202020204" pitchFamily="34" charset="0"/>
              </a:rPr>
              <a:t>Critère de qualité : </a:t>
            </a:r>
            <a:r>
              <a:rPr lang="fr-FR" i="1" dirty="0">
                <a:effectLst/>
                <a:latin typeface="Arial" panose="020B0604020202020204" pitchFamily="34" charset="0"/>
              </a:rPr>
              <a:t>le personnel est soutenu pour réaliser son travail efficacement et est traité de façon juste et équitable</a:t>
            </a:r>
            <a:endParaRPr lang="fr-FR" sz="1200" i="1"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lang="fr-FR" sz="1200" dirty="0"/>
          </a:p>
          <a:p>
            <a:pPr marL="171450" lvl="0" indent="-171450" algn="l" rtl="0">
              <a:spcBef>
                <a:spcPts val="0"/>
              </a:spcBef>
              <a:spcAft>
                <a:spcPts val="0"/>
              </a:spcAft>
              <a:buFont typeface="Arial" panose="020B0604020202020204" pitchFamily="34" charset="0"/>
              <a:buChar char="•"/>
            </a:pPr>
            <a:r>
              <a:rPr lang="fr-FR" sz="1200" dirty="0"/>
              <a:t>Cette norme vise à garantir que les services de protection de l'enfance sont fournis par du personnel et des associés qui ont fait leurs preuves dans leurs domaines de travail et ont développé les compétences et l'expérience nécessaires pour faire leur travail. </a:t>
            </a:r>
          </a:p>
          <a:p>
            <a:pPr marL="171450" lvl="0" indent="-171450" algn="l" rtl="0">
              <a:spcBef>
                <a:spcPts val="0"/>
              </a:spcBef>
              <a:spcAft>
                <a:spcPts val="0"/>
              </a:spcAft>
              <a:buFont typeface="Arial" panose="020B0604020202020204" pitchFamily="34" charset="0"/>
              <a:buChar char="•"/>
            </a:pPr>
            <a:r>
              <a:rPr lang="fr-FR" sz="1200" dirty="0"/>
              <a:t>Cette norme met l'accent sur les processus, les procédures et les politiques de ressources humaines qui promeuvent des mesures pour protéger les enfants et les membres de la communauté contre les mauvais traitements et les préjudices causés par les travailleurs humanitaires : toutes les organisations doivent avoir une ‘</a:t>
            </a:r>
            <a:r>
              <a:rPr lang="fr-FR" sz="1000" b="0" i="0" u="none" strike="noStrike" baseline="0" dirty="0">
                <a:latin typeface="HelveticaNeue-Light-Identity-H"/>
              </a:rPr>
              <a:t>politique de sauvegarde de l’enfant’, ou de ‘protection de l’enfance et l’adolescence’, des </a:t>
            </a:r>
            <a:r>
              <a:rPr lang="fr-FR" sz="1200" dirty="0"/>
              <a:t>procédures et un plan de mise en œuvre connexe pour empêcher le personnel, les opérations ou les programmes de nuire aux enfants. </a:t>
            </a:r>
            <a:r>
              <a:rPr lang="fr-FR" sz="1000" b="0" i="0" u="none" strike="noStrike" baseline="0" dirty="0">
                <a:latin typeface="HelveticaNeue-Light-Identity-H"/>
              </a:rPr>
              <a:t>Les organisations devraient mettre en place des mécanismes de retour d’information et de rapports simples, accessibles, adaptés aux enfants et anonymes, dans chaque site, </a:t>
            </a:r>
            <a:r>
              <a:rPr lang="fr-FR" sz="1200" dirty="0"/>
              <a:t>pour qu’ils puissent exprimer leurs opinions de manière appropriée [</a:t>
            </a:r>
            <a:r>
              <a:rPr lang="en-US" sz="1200" i="1" dirty="0">
                <a:latin typeface="Arial"/>
                <a:ea typeface="Arial"/>
                <a:cs typeface="Arial"/>
                <a:sym typeface="Wingdings" panose="05000000000000000000" pitchFamily="2" charset="2"/>
              </a:rPr>
              <a:t></a:t>
            </a:r>
            <a:r>
              <a:rPr lang="fr-FR" sz="1200" dirty="0"/>
              <a:t> icône de </a:t>
            </a:r>
            <a:r>
              <a:rPr lang="fr-FR" sz="1200" b="1" dirty="0"/>
              <a:t>sauvegarde</a:t>
            </a:r>
            <a:r>
              <a:rPr lang="fr-FR" sz="1200" dirty="0"/>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0" dirty="0">
              <a:latin typeface="Calibri"/>
              <a:ea typeface="Arial"/>
              <a:cs typeface="Calibri"/>
              <a:sym typeface="Calibri"/>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err="1">
                <a:latin typeface="Arial"/>
                <a:ea typeface="Arial"/>
                <a:cs typeface="Arial"/>
                <a:sym typeface="Arial"/>
              </a:rPr>
              <a:t>Sujet</a:t>
            </a:r>
            <a:r>
              <a:rPr lang="en-US" b="1" dirty="0">
                <a:latin typeface="Arial"/>
                <a:ea typeface="Arial"/>
                <a:cs typeface="Arial"/>
                <a:sym typeface="Arial"/>
              </a:rPr>
              <a:t> de </a:t>
            </a:r>
            <a:r>
              <a:rPr lang="en-US" b="1" dirty="0" err="1">
                <a:latin typeface="Arial"/>
                <a:ea typeface="Arial"/>
                <a:cs typeface="Arial"/>
                <a:sym typeface="Arial"/>
              </a:rPr>
              <a:t>débat</a:t>
            </a:r>
            <a:r>
              <a:rPr lang="en-US" b="1" dirty="0">
                <a:latin typeface="Arial"/>
                <a:ea typeface="Arial"/>
                <a:cs typeface="Arial"/>
                <a:sym typeface="Arial"/>
              </a:rPr>
              <a:t>: </a:t>
            </a:r>
            <a:r>
              <a:rPr lang="en-US" b="0" dirty="0">
                <a:latin typeface="Arial"/>
                <a:ea typeface="Arial"/>
                <a:cs typeface="Arial"/>
                <a:sym typeface="Arial"/>
              </a:rPr>
              <a:t>qui </a:t>
            </a:r>
            <a:r>
              <a:rPr lang="en-US" b="0" dirty="0" err="1">
                <a:latin typeface="Arial"/>
                <a:ea typeface="Arial"/>
                <a:cs typeface="Arial"/>
                <a:sym typeface="Arial"/>
              </a:rPr>
              <a:t>est</a:t>
            </a:r>
            <a:r>
              <a:rPr lang="en-US" b="0" dirty="0">
                <a:latin typeface="Arial"/>
                <a:ea typeface="Arial"/>
                <a:cs typeface="Arial"/>
                <a:sym typeface="Arial"/>
              </a:rPr>
              <a:t> </a:t>
            </a:r>
            <a:r>
              <a:rPr lang="en-US" b="0" dirty="0" err="1">
                <a:latin typeface="Arial"/>
                <a:ea typeface="Arial"/>
                <a:cs typeface="Arial"/>
                <a:sym typeface="Arial"/>
              </a:rPr>
              <a:t>concerné</a:t>
            </a:r>
            <a:r>
              <a:rPr lang="en-US" b="0" dirty="0">
                <a:latin typeface="Arial"/>
                <a:ea typeface="Arial"/>
                <a:cs typeface="Arial"/>
                <a:sym typeface="Arial"/>
              </a:rPr>
              <a:t> par les politiques de </a:t>
            </a:r>
            <a:r>
              <a:rPr lang="en-US" b="0" dirty="0" err="1">
                <a:latin typeface="Arial"/>
                <a:ea typeface="Arial"/>
                <a:cs typeface="Arial"/>
                <a:sym typeface="Arial"/>
              </a:rPr>
              <a:t>sauvegarde</a:t>
            </a:r>
            <a:r>
              <a:rPr lang="en-US" b="0" dirty="0">
                <a:latin typeface="Arial"/>
                <a:ea typeface="Arial"/>
                <a:cs typeface="Arial"/>
                <a:sym typeface="Arial"/>
              </a:rPr>
              <a:t> </a:t>
            </a:r>
            <a:r>
              <a:rPr lang="fr-FR" dirty="0"/>
              <a:t>? </a:t>
            </a:r>
          </a:p>
          <a:p>
            <a:pPr algn="l"/>
            <a:r>
              <a:rPr lang="fr-FR" dirty="0"/>
              <a:t>-&gt; </a:t>
            </a:r>
            <a:r>
              <a:rPr lang="fr-FR" sz="1800" b="0" i="0" u="none" strike="noStrike" baseline="0" dirty="0">
                <a:latin typeface="HelveticaNeue-Light-Identity-H"/>
              </a:rPr>
              <a:t>L’ensemble du personnel et des associés qui fournissent des services de protection de l’enfance (y compris les bénévoles, les conseillers, les entrepreneurs, les consultants, les partenaires et toute autre personne associée ou représentant votre organisation)</a:t>
            </a:r>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baseline="0" dirty="0">
                <a:latin typeface="+mn-lt"/>
              </a:rPr>
              <a:t>Le Standard 2 </a:t>
            </a:r>
            <a:r>
              <a:rPr lang="fr-FR" dirty="0"/>
              <a:t>énonce exactement ce qui suit </a:t>
            </a:r>
            <a:r>
              <a:rPr lang="en-US" sz="1200" b="0" i="0" u="none" strike="noStrike" baseline="0" dirty="0">
                <a:latin typeface="+mn-lt"/>
              </a:rPr>
              <a:t>: </a:t>
            </a:r>
            <a:r>
              <a:rPr lang="en-US" dirty="0"/>
              <a:t>“</a:t>
            </a:r>
            <a:r>
              <a:rPr lang="fr-FR" dirty="0"/>
              <a:t>Les services de protection de l’enfance sont fournis par du personnel et des associés qui ont fait la preuve de leur </a:t>
            </a:r>
            <a:r>
              <a:rPr lang="fr-FR" b="1" dirty="0"/>
              <a:t>compétence</a:t>
            </a:r>
            <a:r>
              <a:rPr lang="fr-FR" dirty="0"/>
              <a:t> dans leur domaine de travail et sont guidés par des </a:t>
            </a:r>
            <a:r>
              <a:rPr lang="fr-FR" b="1" dirty="0"/>
              <a:t>processus et des politiques </a:t>
            </a:r>
            <a:r>
              <a:rPr lang="fr-FR" dirty="0"/>
              <a:t>en matière de ressources humaines qui favorisent des modalités de travail </a:t>
            </a:r>
            <a:r>
              <a:rPr lang="fr-FR" b="1" dirty="0"/>
              <a:t>équitables</a:t>
            </a:r>
            <a:r>
              <a:rPr lang="fr-FR" dirty="0"/>
              <a:t> et des mesures visant à </a:t>
            </a:r>
            <a:r>
              <a:rPr lang="fr-FR" b="1" dirty="0"/>
              <a:t>protéger</a:t>
            </a:r>
            <a:r>
              <a:rPr lang="fr-FR" dirty="0"/>
              <a:t> les enfants contre la maltraitance par les travailleurs humanitaires</a:t>
            </a:r>
            <a:r>
              <a:rPr lang="en-US" dirty="0"/>
              <a:t>.”</a:t>
            </a:r>
            <a:endParaRPr lang="fr-FR" dirty="0"/>
          </a:p>
          <a:p>
            <a:pPr algn="l"/>
            <a:endParaRPr lang="en-US" sz="1200" b="0" i="0" u="none" strike="noStrike" baseline="0" dirty="0">
              <a:latin typeface="+mn-lt"/>
            </a:endParaRPr>
          </a:p>
          <a:p>
            <a:pPr marL="514350" indent="-285750" algn="l">
              <a:buFont typeface="Arial" panose="020B0604020202020204" pitchFamily="34" charset="0"/>
              <a:buChar char="•"/>
            </a:pPr>
            <a:r>
              <a:rPr lang="fr-FR" sz="1800" b="0" i="0" u="none" strike="noStrike" baseline="0" dirty="0">
                <a:latin typeface="HelveticaNeue-Light-Identity-H"/>
              </a:rPr>
              <a:t>Ce standard ne remplace pas les autres standards de sauvegarde de l’enfant.</a:t>
            </a:r>
          </a:p>
          <a:p>
            <a:pPr algn="l"/>
            <a:endParaRPr lang="en-US" sz="1200" b="0" i="0" u="none" strike="noStrike" baseline="0" dirty="0">
              <a:latin typeface="+mn-lt"/>
            </a:endParaRPr>
          </a:p>
          <a:p>
            <a:pPr marL="171450" lvl="0" indent="-171450" algn="l" rtl="0">
              <a:spcBef>
                <a:spcPts val="0"/>
              </a:spcBef>
              <a:spcAft>
                <a:spcPts val="0"/>
              </a:spcAft>
              <a:buFont typeface="Arial" panose="020B0604020202020204" pitchFamily="34" charset="0"/>
              <a:buChar char="•"/>
            </a:pPr>
            <a:r>
              <a:rPr lang="en-US" dirty="0" err="1"/>
              <a:t>Exemples</a:t>
            </a:r>
            <a:r>
              <a:rPr lang="en-US" dirty="0"/>
              <a:t> de </a:t>
            </a:r>
            <a:r>
              <a:rPr lang="en-US" dirty="0" err="1"/>
              <a:t>processus</a:t>
            </a:r>
            <a:r>
              <a:rPr lang="en-US" dirty="0"/>
              <a:t> </a:t>
            </a:r>
            <a:r>
              <a:rPr lang="en-US" dirty="0" err="1"/>
              <a:t>dont</a:t>
            </a:r>
            <a:r>
              <a:rPr lang="en-US" dirty="0"/>
              <a:t> fait </a:t>
            </a:r>
            <a:r>
              <a:rPr lang="en-US" dirty="0" err="1"/>
              <a:t>l’objet</a:t>
            </a:r>
            <a:r>
              <a:rPr lang="en-US" dirty="0"/>
              <a:t> </a:t>
            </a:r>
            <a:r>
              <a:rPr lang="en-US" dirty="0" err="1"/>
              <a:t>ce</a:t>
            </a:r>
            <a:r>
              <a:rPr lang="en-US" dirty="0"/>
              <a:t> standard:</a:t>
            </a:r>
          </a:p>
          <a:p>
            <a:pPr marL="285750" lvl="0" indent="-285750" algn="l" rtl="0">
              <a:spcBef>
                <a:spcPts val="0"/>
              </a:spcBef>
              <a:spcAft>
                <a:spcPts val="0"/>
              </a:spcAft>
              <a:buFontTx/>
              <a:buChar char="-"/>
            </a:pPr>
            <a:r>
              <a:rPr lang="fr-FR" sz="1800" b="0" i="0" u="none" strike="noStrike" baseline="0" dirty="0">
                <a:latin typeface="HelveticaNeue-Light-Identity-H"/>
              </a:rPr>
              <a:t>plan de ressources humaines de préparation aux </a:t>
            </a:r>
            <a:r>
              <a:rPr lang="es-ES" sz="1800" b="0" i="0" u="none" strike="noStrike" baseline="0" dirty="0" err="1">
                <a:latin typeface="HelveticaNeue-Light-Identity-H"/>
              </a:rPr>
              <a:t>situations</a:t>
            </a:r>
            <a:r>
              <a:rPr lang="es-ES" sz="1800" b="0" i="0" u="none" strike="noStrike" baseline="0" dirty="0">
                <a:latin typeface="HelveticaNeue-Light-Identity-H"/>
              </a:rPr>
              <a:t> </a:t>
            </a:r>
            <a:r>
              <a:rPr lang="es-ES" sz="1800" b="0" i="0" u="none" strike="noStrike" baseline="0" dirty="0" err="1">
                <a:latin typeface="HelveticaNeue-Light-Identity-H"/>
              </a:rPr>
              <a:t>d’urgence</a:t>
            </a:r>
            <a:r>
              <a:rPr lang="es-ES" sz="1800" b="0" i="0" u="none" strike="noStrike" baseline="0" dirty="0">
                <a:latin typeface="HelveticaNeue-Light-Identity-H"/>
              </a:rPr>
              <a:t> (</a:t>
            </a:r>
            <a:r>
              <a:rPr lang="es-ES" sz="1800" b="0" i="0" u="none" strike="noStrike" baseline="0" dirty="0" err="1">
                <a:latin typeface="HelveticaNeue-Light-Identity-H"/>
              </a:rPr>
              <a:t>pour</a:t>
            </a:r>
            <a:r>
              <a:rPr lang="es-ES" sz="1800" b="0" i="0" u="none" strike="noStrike" baseline="0" dirty="0">
                <a:latin typeface="HelveticaNeue-Light-Identity-H"/>
              </a:rPr>
              <a:t> </a:t>
            </a:r>
            <a:r>
              <a:rPr lang="fr-FR" sz="1800" b="0" i="0" u="none" strike="noStrike" baseline="0" dirty="0">
                <a:latin typeface="HelveticaNeue-Light-Identity-H"/>
              </a:rPr>
              <a:t>d’assurer le recrutement et la formation </a:t>
            </a:r>
            <a:r>
              <a:rPr lang="es-ES" sz="1800" b="0" i="0" u="none" strike="noStrike" baseline="0" dirty="0" err="1">
                <a:latin typeface="HelveticaNeue-Light-Identity-H"/>
              </a:rPr>
              <a:t>rapides</a:t>
            </a:r>
            <a:r>
              <a:rPr lang="es-ES" sz="1800" b="0" i="0" u="none" strike="noStrike" baseline="0" dirty="0">
                <a:latin typeface="HelveticaNeue-Light-Identity-H"/>
              </a:rPr>
              <a:t> et </a:t>
            </a:r>
            <a:r>
              <a:rPr lang="es-ES" sz="1800" b="0" i="0" u="none" strike="noStrike" baseline="0" dirty="0" err="1">
                <a:latin typeface="HelveticaNeue-Light-Identity-H"/>
              </a:rPr>
              <a:t>éviter</a:t>
            </a:r>
            <a:r>
              <a:rPr lang="es-ES" sz="1800" b="0" i="0" u="none" strike="noStrike" baseline="0" dirty="0">
                <a:latin typeface="HelveticaNeue-Light-Identity-H"/>
              </a:rPr>
              <a:t> </a:t>
            </a:r>
            <a:r>
              <a:rPr lang="es-ES" sz="1800" b="0" i="0" u="none" strike="noStrike" baseline="0" dirty="0" err="1">
                <a:latin typeface="HelveticaNeue-Light-Identity-H"/>
              </a:rPr>
              <a:t>d’affaiblir</a:t>
            </a:r>
            <a:r>
              <a:rPr lang="es-ES" sz="1800" b="0" i="0" u="none" strike="noStrike" baseline="0" dirty="0">
                <a:latin typeface="HelveticaNeue-Light-Identity-H"/>
              </a:rPr>
              <a:t> les </a:t>
            </a:r>
            <a:r>
              <a:rPr lang="es-ES" sz="1800" b="0" i="0" u="none" strike="noStrike" baseline="0" dirty="0" err="1">
                <a:latin typeface="HelveticaNeue-Light-Identity-H"/>
              </a:rPr>
              <a:t>structures</a:t>
            </a:r>
            <a:r>
              <a:rPr lang="es-ES" sz="1800" b="0" i="0" u="none" strike="noStrike" baseline="0" dirty="0">
                <a:latin typeface="HelveticaNeue-Light-Identity-H"/>
              </a:rPr>
              <a:t> des </a:t>
            </a:r>
            <a:r>
              <a:rPr lang="es-ES" sz="1800" b="0" i="0" u="none" strike="noStrike" baseline="0" dirty="0" err="1">
                <a:latin typeface="HelveticaNeue-Light-Identity-H"/>
              </a:rPr>
              <a:t>personnels</a:t>
            </a:r>
            <a:r>
              <a:rPr lang="es-ES" sz="1800" b="0" i="0" u="none" strike="noStrike" baseline="0" dirty="0">
                <a:latin typeface="HelveticaNeue-Light-Identity-H"/>
              </a:rPr>
              <a:t> de </a:t>
            </a:r>
            <a:r>
              <a:rPr lang="es-ES" sz="1800" b="0" i="0" u="none" strike="noStrike" baseline="0" dirty="0" err="1">
                <a:latin typeface="HelveticaNeue-Light-Identity-H"/>
              </a:rPr>
              <a:t>développement</a:t>
            </a:r>
            <a:r>
              <a:rPr lang="es-ES" sz="1800" b="0" i="0" u="none" strike="noStrike" baseline="0" dirty="0">
                <a:latin typeface="HelveticaNeue-Light-Identity-H"/>
              </a:rPr>
              <a:t>)</a:t>
            </a:r>
          </a:p>
          <a:p>
            <a:pPr marL="285750" lvl="0" indent="-285750" algn="l" rtl="0">
              <a:spcBef>
                <a:spcPts val="0"/>
              </a:spcBef>
              <a:spcAft>
                <a:spcPts val="0"/>
              </a:spcAft>
              <a:buFontTx/>
              <a:buChar char="-"/>
            </a:pPr>
            <a:r>
              <a:rPr lang="fr-FR" sz="1800" b="0" i="0" u="none" strike="noStrike" baseline="0" dirty="0">
                <a:latin typeface="HelveticaNeue-Light-Identity-H"/>
              </a:rPr>
              <a:t>mécanismes de déploiement rapide &amp; listes de personnel de réserve au niveau mondial et régional</a:t>
            </a:r>
          </a:p>
          <a:p>
            <a:pPr marL="285750" lvl="0" indent="-285750" algn="l" rtl="0">
              <a:spcBef>
                <a:spcPts val="0"/>
              </a:spcBef>
              <a:spcAft>
                <a:spcPts val="0"/>
              </a:spcAft>
              <a:buFontTx/>
              <a:buChar char="-"/>
            </a:pPr>
            <a:r>
              <a:rPr lang="es-ES" sz="1800" b="0" i="0" u="none" strike="noStrike" baseline="0" dirty="0" err="1">
                <a:latin typeface="HelveticaNeue-Light-Identity-H"/>
              </a:rPr>
              <a:t>code</a:t>
            </a:r>
            <a:r>
              <a:rPr lang="es-ES" sz="1800" b="0" i="0" u="none" strike="noStrike" baseline="0" dirty="0">
                <a:latin typeface="HelveticaNeue-Light-Identity-H"/>
              </a:rPr>
              <a:t> de </a:t>
            </a:r>
            <a:r>
              <a:rPr lang="es-ES" sz="1800" b="0" i="0" u="none" strike="noStrike" baseline="0" dirty="0" err="1">
                <a:latin typeface="HelveticaNeue-Light-Identity-H"/>
              </a:rPr>
              <a:t>conduite</a:t>
            </a:r>
            <a:r>
              <a:rPr lang="fr-FR" sz="1800" b="0" i="0" u="none" strike="noStrike" baseline="0" dirty="0">
                <a:latin typeface="HelveticaNeue-Light-Identity-H"/>
              </a:rPr>
              <a:t> &amp; politiques en matière de discipline, de plaintes, de </a:t>
            </a:r>
            <a:r>
              <a:rPr lang="es-ES" sz="1800" b="0" i="0" u="none" strike="noStrike" baseline="0" dirty="0">
                <a:latin typeface="HelveticaNeue-Light-Identity-H"/>
              </a:rPr>
              <a:t>non-</a:t>
            </a:r>
            <a:r>
              <a:rPr lang="es-ES" sz="1800" b="0" i="0" u="none" strike="noStrike" baseline="0" dirty="0" err="1">
                <a:latin typeface="HelveticaNeue-Light-Identity-H"/>
              </a:rPr>
              <a:t>harcèlement</a:t>
            </a:r>
            <a:r>
              <a:rPr lang="es-ES" sz="1800" b="0" i="0" u="none" strike="noStrike" baseline="0" dirty="0">
                <a:latin typeface="HelveticaNeue-Light-Identity-H"/>
              </a:rPr>
              <a:t> et de non-</a:t>
            </a:r>
            <a:r>
              <a:rPr lang="es-ES" sz="1800" b="0" i="0" u="none" strike="noStrike" baseline="0" dirty="0" err="1">
                <a:latin typeface="HelveticaNeue-Light-Identity-H"/>
              </a:rPr>
              <a:t>discrimination</a:t>
            </a:r>
            <a:endParaRPr lang="es-ES" sz="1800" b="0" i="0" u="none" strike="noStrike" baseline="0" dirty="0">
              <a:latin typeface="HelveticaNeue-Light-Identity-H"/>
            </a:endParaRPr>
          </a:p>
          <a:p>
            <a:pPr marL="285750" lvl="0" indent="-285750" algn="l" rtl="0">
              <a:spcBef>
                <a:spcPts val="0"/>
              </a:spcBef>
              <a:spcAft>
                <a:spcPts val="0"/>
              </a:spcAft>
              <a:buFontTx/>
              <a:buChar char="-"/>
            </a:pPr>
            <a:r>
              <a:rPr lang="fr-FR" sz="1800" b="0" i="0" u="none" strike="noStrike" baseline="0" dirty="0">
                <a:latin typeface="HelveticaNeue-Light-Identity-H"/>
              </a:rPr>
              <a:t>indicateurs et des processus pour suivre diversité et inclusion au niveau organisationnel (recrutement non </a:t>
            </a:r>
            <a:r>
              <a:rPr lang="fr-FR" sz="1800" b="0" i="0" u="none" strike="noStrike" baseline="0" dirty="0" err="1">
                <a:latin typeface="HelveticaNeue-Light-Identity-H"/>
              </a:rPr>
              <a:t>discrimintoire</a:t>
            </a:r>
            <a:r>
              <a:rPr lang="fr-FR" sz="1800" b="0" i="0" u="none" strike="noStrike" baseline="0" dirty="0">
                <a:latin typeface="HelveticaNeue-Light-Identity-H"/>
              </a:rPr>
              <a:t>; </a:t>
            </a:r>
            <a:r>
              <a:rPr lang="fr-FR" dirty="0"/>
              <a:t>panels d'entretien non discriminatoires; embaucher et indemniser équitablement les bénéficiaires des programmes, y compris les réfugiés, les personnes déplacées à l'intérieur du pays, les migrants et les apatrides, etc.) </a:t>
            </a:r>
          </a:p>
          <a:p>
            <a:pPr marL="285750" lvl="0" indent="-285750" algn="l" rtl="0">
              <a:spcBef>
                <a:spcPts val="0"/>
              </a:spcBef>
              <a:spcAft>
                <a:spcPts val="0"/>
              </a:spcAft>
              <a:buFontTx/>
              <a:buChar char="-"/>
            </a:pPr>
            <a:r>
              <a:rPr lang="fr-FR" dirty="0"/>
              <a:t>Processus d’induction</a:t>
            </a:r>
          </a:p>
          <a:p>
            <a:pPr marL="285750" lvl="0" indent="-285750" algn="l" rtl="0">
              <a:spcBef>
                <a:spcPts val="0"/>
              </a:spcBef>
              <a:spcAft>
                <a:spcPts val="0"/>
              </a:spcAft>
              <a:buFontTx/>
              <a:buChar char="-"/>
            </a:pPr>
            <a:r>
              <a:rPr lang="fr-FR" dirty="0"/>
              <a:t>Apprentissage, plans de renforcement des capacités, formation du personnel et des associés </a:t>
            </a:r>
          </a:p>
          <a:p>
            <a:pPr marL="285750" lvl="0" indent="-285750" algn="l" rtl="0">
              <a:spcBef>
                <a:spcPts val="0"/>
              </a:spcBef>
              <a:spcAft>
                <a:spcPts val="0"/>
              </a:spcAft>
              <a:buFontTx/>
              <a:buChar char="-"/>
            </a:pPr>
            <a:r>
              <a:rPr lang="es-ES" sz="1800" b="0" i="0" u="none" strike="noStrike" baseline="0" dirty="0" err="1">
                <a:latin typeface="HelveticaNeue-Light-Identity-H"/>
              </a:rPr>
              <a:t>mécanisme</a:t>
            </a:r>
            <a:r>
              <a:rPr lang="es-ES" sz="1800" b="0" i="0" u="none" strike="noStrike" baseline="0" dirty="0">
                <a:latin typeface="HelveticaNeue-Light-Identity-H"/>
              </a:rPr>
              <a:t> de </a:t>
            </a:r>
            <a:r>
              <a:rPr lang="es-ES" sz="1800" b="0" i="0" u="none" strike="noStrike" baseline="0" dirty="0" err="1">
                <a:latin typeface="HelveticaNeue-Light-Identity-H"/>
              </a:rPr>
              <a:t>feedback</a:t>
            </a:r>
            <a:r>
              <a:rPr lang="es-ES" sz="1800" b="0" i="0" u="none" strike="noStrike" baseline="0" dirty="0">
                <a:latin typeface="HelveticaNeue-Light-Identity-H"/>
              </a:rPr>
              <a:t> </a:t>
            </a:r>
            <a:r>
              <a:rPr lang="fr-FR" sz="1800" b="0" i="0" u="none" strike="noStrike" baseline="0" dirty="0">
                <a:latin typeface="HelveticaNeue-Light-Identity-H"/>
              </a:rPr>
              <a:t>et de suivi pour la sauvegarde de l’enfant qui soit accessible à tous les enfants, au personnel, aux partenaires et aux membres de </a:t>
            </a:r>
            <a:r>
              <a:rPr lang="es-ES" sz="1800" b="0" i="0" u="none" strike="noStrike" baseline="0" dirty="0">
                <a:latin typeface="HelveticaNeue-Light-Identity-H"/>
              </a:rPr>
              <a:t>la </a:t>
            </a:r>
            <a:r>
              <a:rPr lang="es-ES" sz="1800" b="0" i="0" u="none" strike="noStrike" baseline="0" dirty="0" err="1">
                <a:latin typeface="HelveticaNeue-Light-Identity-H"/>
              </a:rPr>
              <a:t>communauté</a:t>
            </a:r>
            <a:r>
              <a:rPr lang="es-ES" sz="1800" b="0" i="0" u="none" strike="noStrike" baseline="0" dirty="0">
                <a:latin typeface="HelveticaNeue-Light-Identity-H"/>
              </a:rPr>
              <a:t>.</a:t>
            </a:r>
          </a:p>
          <a:p>
            <a:pPr marL="285750" lvl="0" indent="-285750" algn="l" rtl="0">
              <a:spcBef>
                <a:spcPts val="0"/>
              </a:spcBef>
              <a:spcAft>
                <a:spcPts val="0"/>
              </a:spcAft>
              <a:buFontTx/>
              <a:buChar char="-"/>
            </a:pPr>
            <a:r>
              <a:rPr lang="es-ES" sz="1800" b="0" i="0" u="none" strike="noStrike" baseline="0" dirty="0">
                <a:latin typeface="HelveticaNeue-Light-Identity-H"/>
              </a:rPr>
              <a:t>bien-</a:t>
            </a:r>
            <a:r>
              <a:rPr lang="es-ES" sz="1800" b="0" i="0" u="none" strike="noStrike" baseline="0" dirty="0" err="1">
                <a:latin typeface="HelveticaNeue-Light-Identity-H"/>
              </a:rPr>
              <a:t>être</a:t>
            </a:r>
            <a:r>
              <a:rPr lang="es-ES" sz="1800" b="0" i="0" u="none" strike="noStrike" baseline="0" dirty="0">
                <a:latin typeface="HelveticaNeue-Light-Identity-H"/>
              </a:rPr>
              <a:t>, gestión du </a:t>
            </a:r>
            <a:r>
              <a:rPr lang="fr-FR" sz="1800" b="0" i="0" u="none" strike="noStrike" baseline="0" dirty="0">
                <a:latin typeface="HelveticaNeue-Light-Identity-H"/>
              </a:rPr>
              <a:t>stress et environnement de travail sain</a:t>
            </a:r>
          </a:p>
          <a:p>
            <a:pPr marL="285750" lvl="0" indent="-285750" algn="l" rtl="0">
              <a:spcBef>
                <a:spcPts val="0"/>
              </a:spcBef>
              <a:spcAft>
                <a:spcPts val="0"/>
              </a:spcAft>
              <a:buFontTx/>
              <a:buChar char="-"/>
            </a:pPr>
            <a:r>
              <a:rPr lang="es-ES" sz="1800" b="0" i="0" u="none" strike="noStrike" baseline="0" dirty="0" err="1">
                <a:latin typeface="HelveticaNeue-Light-Identity-H"/>
              </a:rPr>
              <a:t>évaluation</a:t>
            </a:r>
            <a:r>
              <a:rPr lang="es-ES" sz="1800" b="0" i="0" u="none" strike="noStrike" baseline="0" dirty="0">
                <a:latin typeface="HelveticaNeue-Light-Identity-H"/>
              </a:rPr>
              <a:t> des </a:t>
            </a:r>
            <a:r>
              <a:rPr lang="fr-FR" sz="1800" b="0" i="0" u="none" strike="noStrike" baseline="0" dirty="0">
                <a:latin typeface="HelveticaNeue-Light-Identity-H"/>
              </a:rPr>
              <a:t>besoins </a:t>
            </a:r>
            <a:r>
              <a:rPr lang="es-ES" sz="1800" b="0" i="0" u="none" strike="noStrike" baseline="0" dirty="0">
                <a:latin typeface="HelveticaNeue-Light-Identity-H"/>
              </a:rPr>
              <a:t>&amp; </a:t>
            </a:r>
            <a:r>
              <a:rPr lang="es-ES" sz="1800" b="0" i="0" u="none" strike="noStrike" baseline="0" dirty="0" err="1">
                <a:latin typeface="HelveticaNeue-Light-Identity-H"/>
              </a:rPr>
              <a:t>renforcement</a:t>
            </a:r>
            <a:r>
              <a:rPr lang="es-ES" sz="1800" b="0" i="0" u="none" strike="noStrike" baseline="0" dirty="0">
                <a:latin typeface="HelveticaNeue-Light-Identity-H"/>
              </a:rPr>
              <a:t> </a:t>
            </a:r>
            <a:r>
              <a:rPr lang="fr-FR" sz="1800" b="0" i="0" u="none" strike="noStrike" baseline="0" dirty="0">
                <a:latin typeface="HelveticaNeue-Light-Identity-H"/>
              </a:rPr>
              <a:t>de capacités du personnel de protection de l’enfance, en utilisant </a:t>
            </a:r>
            <a:r>
              <a:rPr lang="fr-FR" sz="1800" b="0" i="0" u="none" strike="noStrike" baseline="0" dirty="0">
                <a:solidFill>
                  <a:srgbClr val="000000"/>
                </a:solidFill>
                <a:latin typeface="HelveticaNeue-Light-Identity-H"/>
              </a:rPr>
              <a:t>le </a:t>
            </a:r>
            <a:r>
              <a:rPr lang="fr-FR" sz="1800" b="0" i="1" u="none" strike="noStrike" baseline="0" dirty="0">
                <a:solidFill>
                  <a:srgbClr val="333333"/>
                </a:solidFill>
                <a:latin typeface="HelveticaNeue-LightItalic-Identity-H"/>
              </a:rPr>
              <a:t>Cadre de compétences CPHA</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b="0" dirty="0"/>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4" name="Google Shape;64;p35"/>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65" name="Google Shape;65;p35"/>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5"/>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285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93972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3" r:id="rId2"/>
    <p:sldLayoutId id="2147483682"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3" r:id="rId13"/>
    <p:sldLayoutId id="2147483674" r:id="rId14"/>
    <p:sldLayoutId id="2147483675" r:id="rId15"/>
    <p:sldLayoutId id="2147483676" r:id="rId16"/>
    <p:sldLayoutId id="2147483677" r:id="rId17"/>
    <p:sldLayoutId id="2147483678" r:id="rId18"/>
    <p:sldLayoutId id="2147483679" r:id="rId19"/>
    <p:sldLayoutId id="2147483689" r:id="rId20"/>
    <p:sldLayoutId id="214748369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14.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4.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838199" y="365125"/>
            <a:ext cx="984236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Introduction </a:t>
            </a:r>
            <a:r>
              <a:rPr lang="en-US" dirty="0" err="1"/>
              <a:t>générale</a:t>
            </a:r>
            <a:r>
              <a:rPr lang="en-US" dirty="0"/>
              <a:t> au Standard 2 </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38200" y="1749954"/>
            <a:ext cx="9667536"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dirty="0" err="1">
                <a:solidFill>
                  <a:schemeClr val="bg2"/>
                </a:solidFill>
                <a:latin typeface="Helvetica Neue" panose="020B0604020202020204" charset="0"/>
              </a:rPr>
              <a:t>Partie</a:t>
            </a:r>
            <a:r>
              <a:rPr lang="en-US" dirty="0">
                <a:solidFill>
                  <a:schemeClr val="bg2"/>
                </a:solidFill>
                <a:latin typeface="Helvetica Neue" panose="020B0604020202020204" charset="0"/>
              </a:rPr>
              <a:t> du </a:t>
            </a:r>
            <a:r>
              <a:rPr lang="en-US" dirty="0" err="1">
                <a:solidFill>
                  <a:schemeClr val="bg2"/>
                </a:solidFill>
                <a:latin typeface="Helvetica Neue" panose="020B0604020202020204" charset="0"/>
              </a:rPr>
              <a:t>Pilier</a:t>
            </a:r>
            <a:r>
              <a:rPr lang="en-US" dirty="0">
                <a:solidFill>
                  <a:schemeClr val="bg2"/>
                </a:solidFill>
                <a:latin typeface="Helvetica Neue" panose="020B0604020202020204" charset="0"/>
              </a:rPr>
              <a:t> 1 </a:t>
            </a:r>
            <a:r>
              <a:rPr lang="fr-FR" dirty="0">
                <a:solidFill>
                  <a:schemeClr val="bg2"/>
                </a:solidFill>
                <a:latin typeface="Helvetica Neue" panose="020B0604020202020204" charset="0"/>
              </a:rPr>
              <a:t>sur la qualité des interventions </a:t>
            </a:r>
            <a:endParaRPr lang="en-US" dirty="0">
              <a:solidFill>
                <a:schemeClr val="bg2"/>
              </a:solidFill>
              <a:latin typeface="Helvetica Neue" panose="020B0604020202020204" charset="0"/>
            </a:endParaRPr>
          </a:p>
          <a:p>
            <a:pPr marL="342900" indent="-342900">
              <a:spcBef>
                <a:spcPts val="0"/>
              </a:spcBef>
              <a:buClr>
                <a:schemeClr val="accent3"/>
              </a:buClr>
            </a:pPr>
            <a:r>
              <a:rPr lang="fr-FR" dirty="0">
                <a:solidFill>
                  <a:schemeClr val="bg2"/>
                </a:solidFill>
                <a:latin typeface="Helvetica Neue" panose="020B0604020202020204" charset="0"/>
              </a:rPr>
              <a:t>A être utilisés avec tous les autres (7 - 28) &amp; les Principes SMPE</a:t>
            </a:r>
          </a:p>
          <a:p>
            <a:pPr marL="342900" indent="-342900">
              <a:spcBef>
                <a:spcPts val="0"/>
              </a:spcBef>
              <a:buClr>
                <a:schemeClr val="accent3"/>
              </a:buClr>
            </a:pPr>
            <a:endParaRPr lang="fr-FR" dirty="0">
              <a:solidFill>
                <a:schemeClr val="bg2"/>
              </a:solidFill>
              <a:latin typeface="Helvetica Neue" panose="020B0604020202020204" charset="0"/>
            </a:endParaRPr>
          </a:p>
          <a:p>
            <a:pPr marL="342900" indent="-342900">
              <a:spcBef>
                <a:spcPts val="0"/>
              </a:spcBef>
              <a:buClr>
                <a:schemeClr val="accent3"/>
              </a:buClr>
            </a:pPr>
            <a:r>
              <a:rPr lang="fr-FR" dirty="0">
                <a:solidFill>
                  <a:schemeClr val="bg2"/>
                </a:solidFill>
              </a:rPr>
              <a:t>Engagement 8 de la CHS</a:t>
            </a:r>
            <a:endParaRPr lang="en-US" dirty="0">
              <a:solidFill>
                <a:schemeClr val="bg2"/>
              </a:solidFill>
            </a:endParaRPr>
          </a:p>
          <a:p>
            <a:pPr marL="342900" indent="-342900">
              <a:spcBef>
                <a:spcPts val="0"/>
              </a:spcBef>
              <a:buClr>
                <a:schemeClr val="accent3"/>
              </a:buClr>
            </a:pP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a:p>
            <a:pPr marL="228600" indent="-241934">
              <a:buClr>
                <a:schemeClr val="accent3"/>
              </a:buClr>
            </a:pPr>
            <a:r>
              <a:rPr lang="fr-FR" dirty="0">
                <a:solidFill>
                  <a:schemeClr val="bg2"/>
                </a:solidFill>
              </a:rPr>
              <a:t>Compétences et expérience nécessaires </a:t>
            </a:r>
          </a:p>
          <a:p>
            <a:pPr marL="228600" indent="-241934">
              <a:buClr>
                <a:schemeClr val="accent3"/>
              </a:buClr>
            </a:pPr>
            <a:r>
              <a:rPr lang="fr-FR" dirty="0">
                <a:solidFill>
                  <a:schemeClr val="bg2"/>
                </a:solidFill>
              </a:rPr>
              <a:t>Processus, procédures et politiques de ressources humaines </a:t>
            </a:r>
          </a:p>
          <a:p>
            <a:pPr marL="228600" indent="-241934">
              <a:buClr>
                <a:schemeClr val="accent3"/>
              </a:buClr>
            </a:pPr>
            <a:r>
              <a:rPr lang="fr-FR" dirty="0">
                <a:solidFill>
                  <a:schemeClr val="bg2"/>
                </a:solidFill>
              </a:rPr>
              <a:t>Sauvegarde </a:t>
            </a:r>
            <a:endParaRPr lang="en-US" dirty="0">
              <a:solidFill>
                <a:schemeClr val="bg2"/>
              </a:solidFill>
              <a:latin typeface="Helvetica Neue" panose="020B0604020202020204" charset="0"/>
              <a:sym typeface="Arial"/>
            </a:endParaRPr>
          </a:p>
        </p:txBody>
      </p:sp>
      <p:pic>
        <p:nvPicPr>
          <p:cNvPr id="6" name="Google Shape;326;p14" descr="Screen Shot 2019-10-08 at 5.14.22 PM.png">
            <a:extLst>
              <a:ext uri="{FF2B5EF4-FFF2-40B4-BE49-F238E27FC236}">
                <a16:creationId xmlns:a16="http://schemas.microsoft.com/office/drawing/2014/main" id="{1F392EA3-CA38-460A-88D3-7B9079184831}"/>
              </a:ext>
            </a:extLst>
          </p:cNvPr>
          <p:cNvPicPr preferRelativeResize="0"/>
          <p:nvPr/>
        </p:nvPicPr>
        <p:blipFill rotWithShape="1">
          <a:blip r:embed="rId3">
            <a:alphaModFix/>
          </a:blip>
          <a:srcRect/>
          <a:stretch/>
        </p:blipFill>
        <p:spPr>
          <a:xfrm>
            <a:off x="10505736" y="3429000"/>
            <a:ext cx="1044598" cy="954108"/>
          </a:xfrm>
          <a:prstGeom prst="rect">
            <a:avLst/>
          </a:prstGeom>
          <a:noFill/>
          <a:ln>
            <a:noFill/>
          </a:ln>
        </p:spPr>
      </p:pic>
      <p:sp>
        <p:nvSpPr>
          <p:cNvPr id="8" name="ZoneTexte 7">
            <a:extLst>
              <a:ext uri="{FF2B5EF4-FFF2-40B4-BE49-F238E27FC236}">
                <a16:creationId xmlns:a16="http://schemas.microsoft.com/office/drawing/2014/main" id="{0EC33DF6-2955-4AAC-A461-4F75DED12DAE}"/>
              </a:ext>
            </a:extLst>
          </p:cNvPr>
          <p:cNvSpPr txBox="1"/>
          <p:nvPr/>
        </p:nvSpPr>
        <p:spPr>
          <a:xfrm>
            <a:off x="7169142" y="5683504"/>
            <a:ext cx="4381192" cy="954107"/>
          </a:xfrm>
          <a:prstGeom prst="rect">
            <a:avLst/>
          </a:prstGeom>
          <a:noFill/>
        </p:spPr>
        <p:txBody>
          <a:bodyPr wrap="square">
            <a:spAutoFit/>
          </a:bodyPr>
          <a:lstStyle/>
          <a:p>
            <a:r>
              <a:rPr lang="en-US" sz="2800" dirty="0">
                <a:latin typeface="Ink Free" panose="03080402000500000000" pitchFamily="66" charset="0"/>
              </a:rPr>
              <a:t>Qui </a:t>
            </a:r>
            <a:r>
              <a:rPr lang="en-US" sz="2800" dirty="0" err="1">
                <a:latin typeface="Ink Free" panose="03080402000500000000" pitchFamily="66" charset="0"/>
              </a:rPr>
              <a:t>est</a:t>
            </a:r>
            <a:r>
              <a:rPr lang="en-US" sz="2800" dirty="0">
                <a:latin typeface="Ink Free" panose="03080402000500000000" pitchFamily="66" charset="0"/>
              </a:rPr>
              <a:t> </a:t>
            </a:r>
            <a:r>
              <a:rPr lang="en-US" sz="2800" dirty="0" err="1">
                <a:latin typeface="Ink Free" panose="03080402000500000000" pitchFamily="66" charset="0"/>
              </a:rPr>
              <a:t>concerné</a:t>
            </a:r>
            <a:r>
              <a:rPr lang="en-US" sz="2800" dirty="0">
                <a:latin typeface="Ink Free" panose="03080402000500000000" pitchFamily="66" charset="0"/>
              </a:rPr>
              <a:t> par les politiques de </a:t>
            </a:r>
            <a:r>
              <a:rPr lang="en-US" sz="2800" dirty="0" err="1">
                <a:latin typeface="Ink Free" panose="03080402000500000000" pitchFamily="66" charset="0"/>
              </a:rPr>
              <a:t>sauvegarde</a:t>
            </a:r>
            <a:r>
              <a:rPr lang="en-US" sz="2800" dirty="0">
                <a:latin typeface="Ink Free" panose="03080402000500000000" pitchFamily="66" charset="0"/>
              </a:rPr>
              <a:t> ?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62009" y="517000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4"/>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05748" y="5727562"/>
              <a:ext cx="735026" cy="735026"/>
            </a:xfrm>
            <a:prstGeom prst="rect">
              <a:avLst/>
            </a:prstGeom>
          </p:spPr>
        </p:pic>
      </p:grpSp>
    </p:spTree>
    <p:extLst>
      <p:ext uri="{BB962C8B-B14F-4D97-AF65-F5344CB8AC3E}">
        <p14:creationId xmlns:p14="http://schemas.microsoft.com/office/powerpoint/2010/main" val="27465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1319695"/>
            <a:ext cx="6076521" cy="3570162"/>
          </a:xfrm>
        </p:spPr>
        <p:txBody>
          <a:bodyPr>
            <a:normAutofit fontScale="92500" lnSpcReduction="20000"/>
          </a:bodyPr>
          <a:lstStyle/>
          <a:p>
            <a:pPr marL="50800" indent="0" algn="ctr">
              <a:buNone/>
            </a:pPr>
            <a:r>
              <a:rPr lang="en-US" dirty="0"/>
              <a:t>“</a:t>
            </a:r>
            <a:r>
              <a:rPr lang="fr-FR" dirty="0"/>
              <a:t>Les services de protection de l’enfance sont fournis par du personnel et des associés qui ont fait la preuve de leur </a:t>
            </a:r>
            <a:r>
              <a:rPr lang="fr-FR" b="1" dirty="0"/>
              <a:t>compétence</a:t>
            </a:r>
            <a:r>
              <a:rPr lang="fr-FR" dirty="0"/>
              <a:t> dans leur domaine de travail et sont guidés par des </a:t>
            </a:r>
            <a:r>
              <a:rPr lang="fr-FR" b="1" dirty="0"/>
              <a:t>processus et des politiques </a:t>
            </a:r>
            <a:r>
              <a:rPr lang="fr-FR" dirty="0"/>
              <a:t>en matière de ressources humaines qui favorisent des modalités de travail </a:t>
            </a:r>
            <a:r>
              <a:rPr lang="fr-FR" b="1" dirty="0"/>
              <a:t>équitables</a:t>
            </a:r>
            <a:r>
              <a:rPr lang="fr-FR" dirty="0"/>
              <a:t> et des mesures visant à </a:t>
            </a:r>
            <a:r>
              <a:rPr lang="fr-FR" b="1" dirty="0"/>
              <a:t>protéger</a:t>
            </a:r>
            <a:r>
              <a:rPr lang="fr-FR" dirty="0"/>
              <a:t> les enfants contre la maltraitance par les travailleurs humanitaires ».</a:t>
            </a:r>
          </a:p>
        </p:txBody>
      </p:sp>
      <p:pic>
        <p:nvPicPr>
          <p:cNvPr id="3" name="Image 2">
            <a:extLst>
              <a:ext uri="{FF2B5EF4-FFF2-40B4-BE49-F238E27FC236}">
                <a16:creationId xmlns:a16="http://schemas.microsoft.com/office/drawing/2014/main" id="{9DC0E07D-B25B-4825-9B90-572FCAFD5AA8}"/>
              </a:ext>
            </a:extLst>
          </p:cNvPr>
          <p:cNvPicPr>
            <a:picLocks noChangeAspect="1"/>
          </p:cNvPicPr>
          <p:nvPr/>
        </p:nvPicPr>
        <p:blipFill>
          <a:blip r:embed="rId3"/>
          <a:stretch>
            <a:fillRect/>
          </a:stretch>
        </p:blipFill>
        <p:spPr>
          <a:xfrm>
            <a:off x="1828754" y="465447"/>
            <a:ext cx="2638878" cy="898341"/>
          </a:xfrm>
          <a:prstGeom prst="rect">
            <a:avLst/>
          </a:prstGeom>
        </p:spPr>
      </p:pic>
      <p:sp>
        <p:nvSpPr>
          <p:cNvPr id="9" name="ZoneTexte 8">
            <a:extLst>
              <a:ext uri="{FF2B5EF4-FFF2-40B4-BE49-F238E27FC236}">
                <a16:creationId xmlns:a16="http://schemas.microsoft.com/office/drawing/2014/main" id="{572F60FB-6B88-4C0C-A1EB-7A0853EB6B5C}"/>
              </a:ext>
            </a:extLst>
          </p:cNvPr>
          <p:cNvSpPr txBox="1"/>
          <p:nvPr/>
        </p:nvSpPr>
        <p:spPr>
          <a:xfrm>
            <a:off x="6790897" y="1783488"/>
            <a:ext cx="5133975" cy="4708981"/>
          </a:xfrm>
          <a:prstGeom prst="rect">
            <a:avLst/>
          </a:prstGeom>
          <a:noFill/>
        </p:spPr>
        <p:txBody>
          <a:bodyPr wrap="square">
            <a:spAutoFit/>
          </a:bodyPr>
          <a:lstStyle/>
          <a:p>
            <a:pPr marL="285750" indent="-285750">
              <a:buFont typeface="Arial" panose="020B0604020202020204" pitchFamily="34" charset="0"/>
              <a:buChar char="•"/>
            </a:pPr>
            <a:r>
              <a:rPr lang="fr-FR" sz="2800" dirty="0">
                <a:latin typeface="HelveticaNeue-Light-Identity-H"/>
              </a:rPr>
              <a:t>Ne remplace pas les autres standards de sauvegarde</a:t>
            </a:r>
          </a:p>
          <a:p>
            <a:pPr marL="285750" indent="-285750">
              <a:buFont typeface="Arial" panose="020B0604020202020204" pitchFamily="34" charset="0"/>
              <a:buChar char="•"/>
            </a:pPr>
            <a:r>
              <a:rPr lang="en-US" sz="2800" b="1" dirty="0" err="1"/>
              <a:t>Processus</a:t>
            </a:r>
            <a:r>
              <a:rPr lang="en-US" sz="2800" dirty="0"/>
              <a:t>:</a:t>
            </a:r>
          </a:p>
          <a:p>
            <a:pPr marL="457200" indent="-457200" algn="ctr">
              <a:buFont typeface="Wingdings" panose="05000000000000000000" pitchFamily="2" charset="2"/>
              <a:buChar char="ü"/>
            </a:pPr>
            <a:r>
              <a:rPr lang="fr-FR" sz="2400" dirty="0">
                <a:latin typeface="HelveticaNeue-Light-Identity-H"/>
              </a:rPr>
              <a:t>Plan de ressources humaines</a:t>
            </a:r>
          </a:p>
          <a:p>
            <a:pPr marL="457200" indent="-457200" algn="ctr">
              <a:buFont typeface="Wingdings" panose="05000000000000000000" pitchFamily="2" charset="2"/>
              <a:buChar char="ü"/>
            </a:pPr>
            <a:r>
              <a:rPr lang="fr-FR" sz="2400" dirty="0">
                <a:latin typeface="HelveticaNeue-Light-Identity-H"/>
              </a:rPr>
              <a:t>Déploiement rapide </a:t>
            </a:r>
          </a:p>
          <a:p>
            <a:pPr marL="457200" indent="-457200" algn="ctr">
              <a:buFont typeface="Wingdings" panose="05000000000000000000" pitchFamily="2" charset="2"/>
              <a:buChar char="ü"/>
            </a:pPr>
            <a:r>
              <a:rPr lang="fr-FR" sz="2400" dirty="0" err="1"/>
              <a:t>CdC</a:t>
            </a:r>
            <a:endParaRPr lang="fr-FR" sz="2400" dirty="0"/>
          </a:p>
          <a:p>
            <a:pPr marL="457200" indent="-457200" algn="ctr">
              <a:buFont typeface="Wingdings" panose="05000000000000000000" pitchFamily="2" charset="2"/>
              <a:buChar char="ü"/>
            </a:pPr>
            <a:r>
              <a:rPr lang="en-US" sz="2400" dirty="0"/>
              <a:t>Plaidoyer et sensibilization</a:t>
            </a:r>
          </a:p>
          <a:p>
            <a:pPr marL="457200" indent="-457200" algn="ctr">
              <a:buFont typeface="Wingdings" panose="05000000000000000000" pitchFamily="2" charset="2"/>
              <a:buChar char="ü"/>
            </a:pPr>
            <a:r>
              <a:rPr lang="fr-FR" sz="2400" dirty="0">
                <a:latin typeface="HelveticaNeue-Light-Identity-H"/>
              </a:rPr>
              <a:t>Diversité et inclusion </a:t>
            </a:r>
            <a:endParaRPr lang="fr-FR" sz="2400" dirty="0"/>
          </a:p>
          <a:p>
            <a:pPr marL="457200" indent="-457200" algn="ctr">
              <a:buFont typeface="Wingdings" panose="05000000000000000000" pitchFamily="2" charset="2"/>
              <a:buChar char="ü"/>
            </a:pPr>
            <a:r>
              <a:rPr lang="en-US" sz="2400" dirty="0"/>
              <a:t>Induction</a:t>
            </a:r>
          </a:p>
          <a:p>
            <a:pPr marL="457200" indent="-457200" algn="ctr">
              <a:buFont typeface="Wingdings" panose="05000000000000000000" pitchFamily="2" charset="2"/>
              <a:buChar char="ü"/>
            </a:pPr>
            <a:r>
              <a:rPr lang="fr-FR" sz="2400" dirty="0"/>
              <a:t>Apprentissage</a:t>
            </a:r>
            <a:endParaRPr lang="en-US" sz="2400" dirty="0"/>
          </a:p>
          <a:p>
            <a:pPr marL="457200" indent="-457200" algn="ctr">
              <a:buFont typeface="Wingdings" panose="05000000000000000000" pitchFamily="2" charset="2"/>
              <a:buChar char="ü"/>
            </a:pPr>
            <a:r>
              <a:rPr lang="es-ES" sz="2400" dirty="0" err="1">
                <a:latin typeface="HelveticaNeue-Light-Identity-H"/>
              </a:rPr>
              <a:t>Mécanisme</a:t>
            </a:r>
            <a:r>
              <a:rPr lang="es-ES" sz="2400" dirty="0">
                <a:latin typeface="HelveticaNeue-Light-Identity-H"/>
              </a:rPr>
              <a:t> </a:t>
            </a:r>
            <a:r>
              <a:rPr lang="es-ES" sz="2400" dirty="0" err="1">
                <a:latin typeface="HelveticaNeue-Light-Identity-H"/>
              </a:rPr>
              <a:t>feedback</a:t>
            </a:r>
            <a:r>
              <a:rPr lang="es-ES" sz="2400" dirty="0">
                <a:latin typeface="HelveticaNeue-Light-Identity-H"/>
              </a:rPr>
              <a:t> </a:t>
            </a:r>
            <a:r>
              <a:rPr lang="fr-FR" sz="2400" dirty="0">
                <a:latin typeface="HelveticaNeue-Light-Identity-H"/>
              </a:rPr>
              <a:t>et de suivi </a:t>
            </a:r>
            <a:endParaRPr lang="en-US" sz="2400" dirty="0"/>
          </a:p>
          <a:p>
            <a:pPr marL="457200" indent="-457200" algn="ctr">
              <a:buFont typeface="Wingdings" panose="05000000000000000000" pitchFamily="2" charset="2"/>
              <a:buChar char="ü"/>
            </a:pPr>
            <a:r>
              <a:rPr lang="fr-FR" sz="2400" dirty="0">
                <a:latin typeface="HelveticaNeue-Light-Identity-H"/>
              </a:rPr>
              <a:t>E</a:t>
            </a:r>
            <a:r>
              <a:rPr lang="fr-FR" sz="2400">
                <a:latin typeface="HelveticaNeue-Light-Identity-H"/>
              </a:rPr>
              <a:t>nvironnement </a:t>
            </a:r>
            <a:r>
              <a:rPr lang="fr-FR" sz="2400" dirty="0">
                <a:latin typeface="HelveticaNeue-Light-Identity-H"/>
              </a:rPr>
              <a:t>de travail</a:t>
            </a:r>
            <a:endParaRPr lang="fr-FR" sz="2800" dirty="0"/>
          </a:p>
        </p:txBody>
      </p:sp>
      <p:pic>
        <p:nvPicPr>
          <p:cNvPr id="6" name="Image 5">
            <a:extLst>
              <a:ext uri="{FF2B5EF4-FFF2-40B4-BE49-F238E27FC236}">
                <a16:creationId xmlns:a16="http://schemas.microsoft.com/office/drawing/2014/main" id="{8A5E35BE-06B9-4ED1-AD95-86769A7C8DE9}"/>
              </a:ext>
            </a:extLst>
          </p:cNvPr>
          <p:cNvPicPr>
            <a:picLocks noChangeAspect="1"/>
          </p:cNvPicPr>
          <p:nvPr/>
        </p:nvPicPr>
        <p:blipFill>
          <a:blip r:embed="rId4"/>
          <a:stretch>
            <a:fillRect/>
          </a:stretch>
        </p:blipFill>
        <p:spPr>
          <a:xfrm>
            <a:off x="5553075" y="5124339"/>
            <a:ext cx="1085850" cy="1513609"/>
          </a:xfrm>
          <a:prstGeom prst="rect">
            <a:avLst/>
          </a:prstGeom>
        </p:spPr>
      </p:pic>
      <p:pic>
        <p:nvPicPr>
          <p:cNvPr id="7" name="Image 6">
            <a:extLst>
              <a:ext uri="{FF2B5EF4-FFF2-40B4-BE49-F238E27FC236}">
                <a16:creationId xmlns:a16="http://schemas.microsoft.com/office/drawing/2014/main" id="{C1293B35-E50E-4930-9297-7AD9047448E3}"/>
              </a:ext>
            </a:extLst>
          </p:cNvPr>
          <p:cNvPicPr>
            <a:picLocks noChangeAspect="1"/>
          </p:cNvPicPr>
          <p:nvPr/>
        </p:nvPicPr>
        <p:blipFill>
          <a:blip r:embed="rId5"/>
          <a:stretch>
            <a:fillRect/>
          </a:stretch>
        </p:blipFill>
        <p:spPr>
          <a:xfrm>
            <a:off x="2652656" y="4889857"/>
            <a:ext cx="1305464" cy="1814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181588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181588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181588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a:t>
            </a:r>
            <a:r>
              <a:rPr lang="fr-FR" sz="4100"/>
              <a:t>que </a:t>
            </a:r>
            <a:br>
              <a:rPr lang="fr-FR" sz="4100"/>
            </a:br>
            <a:r>
              <a:rPr lang="fr-FR" sz="4100"/>
              <a:t>la version papier</a:t>
            </a:r>
            <a:r>
              <a:rPr lang="en-US" sz="4100" dirty="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dirty="0" err="1"/>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D8CED84A-7027-573B-58F6-556240DE123F}"/>
              </a:ext>
            </a:extLst>
          </p:cNvPr>
          <p:cNvPicPr preferRelativeResize="0"/>
          <p:nvPr/>
        </p:nvPicPr>
        <p:blipFill>
          <a:blip r:embed="rId6">
            <a:alphaModFix/>
          </a:blip>
          <a:stretch>
            <a:fillRect/>
          </a:stretch>
        </p:blipFill>
        <p:spPr>
          <a:xfrm>
            <a:off x="9535849" y="2904584"/>
            <a:ext cx="3020629" cy="2195589"/>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1898</TotalTime>
  <Words>2332</Words>
  <Application>Microsoft Office PowerPoint</Application>
  <PresentationFormat>Widescreen</PresentationFormat>
  <Paragraphs>160</Paragraphs>
  <Slides>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Ink Free</vt:lpstr>
      <vt:lpstr>Symbol</vt:lpstr>
      <vt:lpstr>HelveticaNeue-Light-Identity-H</vt:lpstr>
      <vt:lpstr>Helvetica Neue</vt:lpstr>
      <vt:lpstr>HelveticaNeue-LightItalic-Identity-H</vt:lpstr>
      <vt:lpstr>Calibri</vt:lpstr>
      <vt:lpstr>Wingdings</vt:lpstr>
      <vt:lpstr>Times New Roman</vt:lpstr>
      <vt:lpstr>Office Theme</vt:lpstr>
      <vt:lpstr>Standards Minimums pour la Protection de l’Enfance dans l’Action Humanitaire. - SMPE -</vt:lpstr>
      <vt:lpstr>But des Standards </vt:lpstr>
      <vt:lpstr>PowerPoint Presentation</vt:lpstr>
      <vt:lpstr>Introduction générale au Standard 2 </vt:lpstr>
      <vt:lpstr>PowerPoint Presentation</vt:lpstr>
      <vt:lpstr>Exemples de la Région</vt:lpstr>
      <vt:lpstr>Vous avez besoin de plus que  la version papier?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142</cp:revision>
  <dcterms:created xsi:type="dcterms:W3CDTF">2017-12-20T18:51:03Z</dcterms:created>
  <dcterms:modified xsi:type="dcterms:W3CDTF">2022-12-07T17:34:02Z</dcterms:modified>
</cp:coreProperties>
</file>