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71" r:id="rId2"/>
    <p:sldId id="277" r:id="rId3"/>
    <p:sldId id="278" r:id="rId4"/>
    <p:sldId id="281" r:id="rId5"/>
    <p:sldId id="292" r:id="rId6"/>
    <p:sldId id="27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467D"/>
    <a:srgbClr val="026794"/>
    <a:srgbClr val="405E79"/>
    <a:srgbClr val="35B2B4"/>
    <a:srgbClr val="95CD7A"/>
    <a:srgbClr val="70995C"/>
    <a:srgbClr val="D5EBCA"/>
    <a:srgbClr val="000000"/>
    <a:srgbClr val="E3D3DB"/>
    <a:srgbClr val="AC6B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20" autoAdjust="0"/>
    <p:restoredTop sz="77696"/>
  </p:normalViewPr>
  <p:slideViewPr>
    <p:cSldViewPr snapToGrid="0" snapToObjects="1">
      <p:cViewPr varScale="1">
        <p:scale>
          <a:sx n="51" d="100"/>
          <a:sy n="51" d="100"/>
        </p:scale>
        <p:origin x="1364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CD8994-4F69-1D49-B402-38B1BC4CA207}" type="datetimeFigureOut">
              <a:rPr lang="en-US" smtClean="0"/>
              <a:t>4/25/2019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0767AD-8186-5647-9165-A19B63BA7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379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0767AD-8186-5647-9165-A19B63BA7F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051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0767AD-8186-5647-9165-A19B63BA7F4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720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0767AD-8186-5647-9165-A19B63BA7F4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54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0767AD-8186-5647-9165-A19B63BA7F4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758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Blue Background">
    <p:bg>
      <p:bgPr>
        <a:blipFill dpi="0" rotWithShape="1">
          <a:blip r:embed="rId2">
            <a:lum/>
          </a:blip>
          <a:srcRect/>
          <a:stretch>
            <a:fillRect l="-8000" t="-8000" r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828007" y="2076693"/>
            <a:ext cx="8535987" cy="627939"/>
          </a:xfrm>
        </p:spPr>
        <p:txBody>
          <a:bodyPr>
            <a:normAutofit/>
          </a:bodyPr>
          <a:lstStyle>
            <a:lvl1pPr marL="0" indent="0" algn="ctr">
              <a:buNone/>
              <a:defRPr sz="2800" b="1" i="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1754188" y="3051922"/>
            <a:ext cx="8683625" cy="1455738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  <a:lvl2pPr>
              <a:defRPr sz="2800">
                <a:latin typeface="Helvetica Neue" charset="0"/>
                <a:ea typeface="Helvetica Neue" charset="0"/>
                <a:cs typeface="Helvetica Neue" charset="0"/>
              </a:defRPr>
            </a:lvl2pPr>
            <a:lvl3pPr>
              <a:defRPr sz="2800">
                <a:latin typeface="Helvetica Neue" charset="0"/>
                <a:ea typeface="Helvetica Neue" charset="0"/>
                <a:cs typeface="Helvetica Neue" charset="0"/>
              </a:defRPr>
            </a:lvl3pPr>
            <a:lvl4pPr>
              <a:defRPr sz="2800">
                <a:latin typeface="Helvetica Neue" charset="0"/>
                <a:ea typeface="Helvetica Neue" charset="0"/>
                <a:cs typeface="Helvetica Neue" charset="0"/>
              </a:defRPr>
            </a:lvl4pPr>
            <a:lvl5pPr>
              <a:defRPr sz="2800">
                <a:latin typeface="Helvetica Neue" charset="0"/>
                <a:ea typeface="Helvetica Neue" charset="0"/>
                <a:cs typeface="Helvetica Neue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05E7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870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656024" y="1635973"/>
            <a:ext cx="10820189" cy="33878"/>
          </a:xfrm>
          <a:prstGeom prst="line">
            <a:avLst/>
          </a:prstGeom>
          <a:ln>
            <a:solidFill>
              <a:srgbClr val="0367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 userDrawn="1"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971675"/>
            <a:ext cx="10820015" cy="500063"/>
          </a:xfrm>
        </p:spPr>
        <p:txBody>
          <a:bodyPr/>
          <a:lstStyle>
            <a:lvl1pPr marL="0" indent="0">
              <a:buNone/>
              <a:defRPr b="1">
                <a:solidFill>
                  <a:schemeClr val="accent3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614613"/>
            <a:ext cx="10820015" cy="3771900"/>
          </a:xfrm>
        </p:spPr>
        <p:txBody>
          <a:bodyPr/>
          <a:lstStyle>
            <a:lvl1pPr>
              <a:buClr>
                <a:schemeClr val="accent3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3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753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656024" y="1635973"/>
            <a:ext cx="10820189" cy="33878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 userDrawn="1"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971675"/>
            <a:ext cx="10820015" cy="485775"/>
          </a:xfrm>
        </p:spPr>
        <p:txBody>
          <a:bodyPr/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614612"/>
            <a:ext cx="10820015" cy="3729037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-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656024" y="1635973"/>
            <a:ext cx="10820189" cy="33878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 userDrawn="1"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971676"/>
            <a:ext cx="10820015" cy="571500"/>
          </a:xfrm>
        </p:spPr>
        <p:txBody>
          <a:bodyPr/>
          <a:lstStyle>
            <a:lvl1pPr marL="0" indent="0">
              <a:buNone/>
              <a:defRPr b="1">
                <a:solidFill>
                  <a:schemeClr val="accent6"/>
                </a:solidFill>
              </a:defRPr>
            </a:lvl1pPr>
            <a:lvl2pPr>
              <a:buClr>
                <a:schemeClr val="accent6"/>
              </a:buClr>
              <a:defRPr/>
            </a:lvl2pPr>
            <a:lvl3pPr>
              <a:buClr>
                <a:schemeClr val="accent6"/>
              </a:buClr>
              <a:defRPr/>
            </a:lvl3pPr>
            <a:lvl4pPr>
              <a:buClr>
                <a:schemeClr val="accent6"/>
              </a:buClr>
              <a:defRPr/>
            </a:lvl4pPr>
            <a:lvl5pPr>
              <a:buClr>
                <a:schemeClr val="accent6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614612"/>
            <a:ext cx="10820015" cy="3729037"/>
          </a:xfrm>
        </p:spPr>
        <p:txBody>
          <a:bodyPr/>
          <a:lstStyle>
            <a:lvl1pPr>
              <a:buClr>
                <a:schemeClr val="accent6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6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6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6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6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656024" y="1635973"/>
            <a:ext cx="10820189" cy="33878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 userDrawn="1"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971675"/>
            <a:ext cx="10820015" cy="428625"/>
          </a:xfrm>
        </p:spPr>
        <p:txBody>
          <a:bodyPr/>
          <a:lstStyle>
            <a:lvl1pPr marL="0" indent="0">
              <a:buNone/>
              <a:defRPr b="1">
                <a:solidFill>
                  <a:schemeClr val="accent2"/>
                </a:solidFill>
              </a:defRPr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614612"/>
            <a:ext cx="10820015" cy="3729037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with Dots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836" t="10674" r="12105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63" t="10674" r="11954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3" y="1690688"/>
            <a:ext cx="10820015" cy="500063"/>
          </a:xfrm>
        </p:spPr>
        <p:txBody>
          <a:bodyPr/>
          <a:lstStyle>
            <a:lvl1pPr marL="0" indent="0">
              <a:buNone/>
              <a:defRPr b="1">
                <a:solidFill>
                  <a:schemeClr val="accent3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2" y="2333626"/>
            <a:ext cx="10820015" cy="3771900"/>
          </a:xfrm>
        </p:spPr>
        <p:txBody>
          <a:bodyPr/>
          <a:lstStyle>
            <a:lvl1pPr>
              <a:buClr>
                <a:schemeClr val="accent3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3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with Dots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836" t="10674" r="12105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63" t="10674" r="11954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690688"/>
            <a:ext cx="10820015" cy="485775"/>
          </a:xfrm>
        </p:spPr>
        <p:txBody>
          <a:bodyPr/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333625"/>
            <a:ext cx="10820015" cy="3729037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with Dots -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365125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690688"/>
            <a:ext cx="10820015" cy="571500"/>
          </a:xfrm>
        </p:spPr>
        <p:txBody>
          <a:bodyPr/>
          <a:lstStyle>
            <a:lvl1pPr marL="0" indent="0">
              <a:buNone/>
              <a:defRPr b="1">
                <a:solidFill>
                  <a:schemeClr val="accent6"/>
                </a:solidFill>
              </a:defRPr>
            </a:lvl1pPr>
            <a:lvl2pPr>
              <a:buClr>
                <a:schemeClr val="accent6"/>
              </a:buClr>
              <a:defRPr/>
            </a:lvl2pPr>
            <a:lvl3pPr>
              <a:buClr>
                <a:schemeClr val="accent6"/>
              </a:buClr>
              <a:defRPr/>
            </a:lvl3pPr>
            <a:lvl4pPr>
              <a:buClr>
                <a:schemeClr val="accent6"/>
              </a:buClr>
              <a:defRPr/>
            </a:lvl4pPr>
            <a:lvl5pPr>
              <a:buClr>
                <a:schemeClr val="accent6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333624"/>
            <a:ext cx="10820015" cy="3729037"/>
          </a:xfrm>
        </p:spPr>
        <p:txBody>
          <a:bodyPr/>
          <a:lstStyle>
            <a:lvl1pPr>
              <a:buClr>
                <a:schemeClr val="accent6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6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6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6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6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836" t="10674" r="12105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63" t="10674" r="11954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</p:spPr>
        </p:pic>
      </p:grpSp>
    </p:spTree>
    <p:extLst/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ext with Dots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 userDrawn="1"/>
        </p:nvGrpSpPr>
        <p:grpSpPr>
          <a:xfrm>
            <a:off x="0" y="5303520"/>
            <a:ext cx="12192000" cy="1639827"/>
            <a:chOff x="0" y="5303520"/>
            <a:chExt cx="12192000" cy="1639827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836" t="10674" r="12105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63" t="10674" r="11954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56022" y="365125"/>
            <a:ext cx="10820013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690688"/>
            <a:ext cx="10820015" cy="428625"/>
          </a:xfrm>
        </p:spPr>
        <p:txBody>
          <a:bodyPr/>
          <a:lstStyle>
            <a:lvl1pPr marL="0" indent="0">
              <a:buNone/>
              <a:defRPr b="1">
                <a:solidFill>
                  <a:schemeClr val="accent2"/>
                </a:solidFill>
              </a:defRPr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333625"/>
            <a:ext cx="10820015" cy="3729037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Tex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890099" y="257176"/>
            <a:ext cx="6943302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 flipV="1">
            <a:off x="5027117" y="1509236"/>
            <a:ext cx="6806284" cy="17612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 userDrawn="1"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40225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890100" y="1907476"/>
            <a:ext cx="6943302" cy="4493324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4121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Text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890099" y="257176"/>
            <a:ext cx="6943302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 flipV="1">
            <a:off x="5027117" y="1509236"/>
            <a:ext cx="6806284" cy="1761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 userDrawn="1"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40225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890100" y="1907476"/>
            <a:ext cx="6943302" cy="4493324"/>
          </a:xfrm>
        </p:spPr>
        <p:txBody>
          <a:bodyPr/>
          <a:lstStyle>
            <a:lvl1pPr>
              <a:buClr>
                <a:schemeClr val="accent3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3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Purple Background">
    <p:bg>
      <p:bgPr>
        <a:blipFill dpi="0" rotWithShape="1">
          <a:blip r:embed="rId2">
            <a:lum/>
          </a:blip>
          <a:srcRect/>
          <a:stretch>
            <a:fillRect l="-8000" t="-8000" r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828007" y="2076693"/>
            <a:ext cx="8535987" cy="627939"/>
          </a:xfrm>
        </p:spPr>
        <p:txBody>
          <a:bodyPr>
            <a:normAutofit/>
          </a:bodyPr>
          <a:lstStyle>
            <a:lvl1pPr marL="0" indent="0" algn="ctr">
              <a:buNone/>
              <a:defRPr sz="2800" b="1" i="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1754188" y="3051922"/>
            <a:ext cx="8683625" cy="1455738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  <a:lvl2pPr>
              <a:defRPr sz="2800">
                <a:latin typeface="Helvetica Neue" charset="0"/>
                <a:ea typeface="Helvetica Neue" charset="0"/>
                <a:cs typeface="Helvetica Neue" charset="0"/>
              </a:defRPr>
            </a:lvl2pPr>
            <a:lvl3pPr>
              <a:defRPr sz="2800">
                <a:latin typeface="Helvetica Neue" charset="0"/>
                <a:ea typeface="Helvetica Neue" charset="0"/>
                <a:cs typeface="Helvetica Neue" charset="0"/>
              </a:defRPr>
            </a:lvl3pPr>
            <a:lvl4pPr>
              <a:defRPr sz="2800">
                <a:latin typeface="Helvetica Neue" charset="0"/>
                <a:ea typeface="Helvetica Neue" charset="0"/>
                <a:cs typeface="Helvetica Neue" charset="0"/>
              </a:defRPr>
            </a:lvl4pPr>
            <a:lvl5pPr>
              <a:defRPr sz="2800">
                <a:latin typeface="Helvetica Neue" charset="0"/>
                <a:ea typeface="Helvetica Neue" charset="0"/>
                <a:cs typeface="Helvetica Neue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05E79"/>
              </a:solidFill>
            </a:endParaRPr>
          </a:p>
        </p:txBody>
      </p:sp>
    </p:spTree>
    <p:extLst/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Text -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890099" y="257176"/>
            <a:ext cx="6943302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 flipV="1">
            <a:off x="5027117" y="1509236"/>
            <a:ext cx="6806284" cy="17612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 userDrawn="1"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40225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890100" y="1907476"/>
            <a:ext cx="6943302" cy="4493324"/>
          </a:xfrm>
        </p:spPr>
        <p:txBody>
          <a:bodyPr/>
          <a:lstStyle>
            <a:lvl1pPr>
              <a:buClr>
                <a:schemeClr val="accent5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5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5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5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5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&amp; Text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890099" y="257176"/>
            <a:ext cx="6943302" cy="1325563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 flipV="1">
            <a:off x="5027117" y="1509236"/>
            <a:ext cx="6806284" cy="1761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 userDrawn="1"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340225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890100" y="1907476"/>
            <a:ext cx="6943302" cy="4493324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wo Column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208788" y="0"/>
            <a:ext cx="12609575" cy="2174490"/>
            <a:chOff x="0" y="5043119"/>
            <a:chExt cx="12191999" cy="1814883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7392" r="19089" b="9030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597" t="31446" r="16827" b="9030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</p:spPr>
        </p:pic>
      </p:grpSp>
      <p:cxnSp>
        <p:nvCxnSpPr>
          <p:cNvPr id="21" name="Straight Connector 20"/>
          <p:cNvCxnSpPr/>
          <p:nvPr userDrawn="1"/>
        </p:nvCxnSpPr>
        <p:spPr>
          <a:xfrm>
            <a:off x="6125488" y="3178428"/>
            <a:ext cx="0" cy="312725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246594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903943"/>
            <a:ext cx="10820015" cy="500063"/>
          </a:xfrm>
        </p:spPr>
        <p:txBody>
          <a:bodyPr/>
          <a:lstStyle>
            <a:lvl1pPr marL="0" indent="0">
              <a:buNone/>
              <a:defRPr b="1">
                <a:solidFill>
                  <a:schemeClr val="accent3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479149"/>
            <a:ext cx="10820015" cy="521171"/>
          </a:xfrm>
        </p:spPr>
        <p:txBody>
          <a:bodyPr>
            <a:normAutofit/>
          </a:bodyPr>
          <a:lstStyle>
            <a:lvl1pPr marL="0" indent="0">
              <a:buClr>
                <a:schemeClr val="accent3"/>
              </a:buClr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2pPr>
            <a:lvl3pPr marL="9144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3pPr>
            <a:lvl4pPr marL="13716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4pPr>
            <a:lvl5pPr marL="18288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56022" y="3358502"/>
            <a:ext cx="4661045" cy="605076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656022" y="4066959"/>
            <a:ext cx="4661046" cy="2238723"/>
          </a:xfrm>
        </p:spPr>
        <p:txBody>
          <a:bodyPr>
            <a:normAutofit/>
          </a:bodyPr>
          <a:lstStyle>
            <a:lvl1pPr>
              <a:buClr>
                <a:schemeClr val="accent3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3"/>
              </a:buClr>
              <a:defRPr sz="2400">
                <a:solidFill>
                  <a:schemeClr val="tx1"/>
                </a:solidFill>
              </a:defRPr>
            </a:lvl2pPr>
            <a:lvl3pPr>
              <a:buClr>
                <a:schemeClr val="accent3"/>
              </a:buClr>
              <a:defRPr sz="2400"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 sz="2400">
                <a:solidFill>
                  <a:schemeClr val="tx1"/>
                </a:solidFill>
              </a:defRPr>
            </a:lvl4pPr>
            <a:lvl5pPr>
              <a:buClr>
                <a:schemeClr val="accent3"/>
              </a:buCl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3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814990" y="3358502"/>
            <a:ext cx="4661045" cy="605076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6814990" y="4066959"/>
            <a:ext cx="4661046" cy="2238723"/>
          </a:xfrm>
        </p:spPr>
        <p:txBody>
          <a:bodyPr>
            <a:normAutofit/>
          </a:bodyPr>
          <a:lstStyle>
            <a:lvl1pPr>
              <a:buClr>
                <a:schemeClr val="accent3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3"/>
              </a:buClr>
              <a:defRPr sz="2400">
                <a:solidFill>
                  <a:schemeClr val="tx1"/>
                </a:solidFill>
              </a:defRPr>
            </a:lvl2pPr>
            <a:lvl3pPr>
              <a:buClr>
                <a:schemeClr val="accent3"/>
              </a:buClr>
              <a:defRPr sz="2400"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 sz="2400">
                <a:solidFill>
                  <a:schemeClr val="tx1"/>
                </a:solidFill>
              </a:defRPr>
            </a:lvl4pPr>
            <a:lvl5pPr>
              <a:buClr>
                <a:schemeClr val="accent3"/>
              </a:buCl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wo Column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208788" y="0"/>
            <a:ext cx="12609575" cy="2174490"/>
            <a:chOff x="0" y="5043119"/>
            <a:chExt cx="12191999" cy="1814883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7392" r="19089" b="9030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597" t="31446" r="16827" b="9030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</p:spPr>
        </p:pic>
      </p:grpSp>
      <p:cxnSp>
        <p:nvCxnSpPr>
          <p:cNvPr id="21" name="Straight Connector 20"/>
          <p:cNvCxnSpPr/>
          <p:nvPr userDrawn="1"/>
        </p:nvCxnSpPr>
        <p:spPr>
          <a:xfrm>
            <a:off x="6125488" y="3178428"/>
            <a:ext cx="0" cy="312725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246594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903943"/>
            <a:ext cx="10820015" cy="500063"/>
          </a:xfrm>
        </p:spPr>
        <p:txBody>
          <a:bodyPr/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479149"/>
            <a:ext cx="10820015" cy="521171"/>
          </a:xfrm>
        </p:spPr>
        <p:txBody>
          <a:bodyPr>
            <a:normAutofit/>
          </a:bodyPr>
          <a:lstStyle>
            <a:lvl1pPr marL="0" indent="0">
              <a:buClr>
                <a:schemeClr val="accent3"/>
              </a:buClr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2pPr>
            <a:lvl3pPr marL="9144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3pPr>
            <a:lvl4pPr marL="13716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4pPr>
            <a:lvl5pPr marL="18288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56022" y="3358502"/>
            <a:ext cx="4661045" cy="605076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656022" y="4066959"/>
            <a:ext cx="4661046" cy="2238723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 sz="2400"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 sz="2400"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 sz="2400"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3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814990" y="3358502"/>
            <a:ext cx="4661045" cy="605076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6814990" y="4066959"/>
            <a:ext cx="4661046" cy="2238723"/>
          </a:xfrm>
        </p:spPr>
        <p:txBody>
          <a:bodyPr>
            <a:normAutofit/>
          </a:bodyPr>
          <a:lstStyle>
            <a:lvl1pPr>
              <a:buClr>
                <a:schemeClr val="accent1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 sz="2400"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 sz="2400"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 sz="2400"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wo Column -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208788" y="0"/>
            <a:ext cx="12609575" cy="2174490"/>
            <a:chOff x="0" y="5043119"/>
            <a:chExt cx="12191999" cy="1814883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7392" r="19089" b="9030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597" t="31446" r="16827" b="9030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</p:spPr>
        </p:pic>
      </p:grpSp>
      <p:cxnSp>
        <p:nvCxnSpPr>
          <p:cNvPr id="21" name="Straight Connector 20"/>
          <p:cNvCxnSpPr/>
          <p:nvPr userDrawn="1"/>
        </p:nvCxnSpPr>
        <p:spPr>
          <a:xfrm>
            <a:off x="6125488" y="3178428"/>
            <a:ext cx="0" cy="312725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246594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903943"/>
            <a:ext cx="10820015" cy="500063"/>
          </a:xfrm>
        </p:spPr>
        <p:txBody>
          <a:bodyPr/>
          <a:lstStyle>
            <a:lvl1pPr marL="0" indent="0">
              <a:buNone/>
              <a:defRPr b="1">
                <a:solidFill>
                  <a:schemeClr val="accent6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479149"/>
            <a:ext cx="10820015" cy="521171"/>
          </a:xfrm>
        </p:spPr>
        <p:txBody>
          <a:bodyPr>
            <a:normAutofit/>
          </a:bodyPr>
          <a:lstStyle>
            <a:lvl1pPr marL="0" indent="0">
              <a:buClr>
                <a:schemeClr val="accent3"/>
              </a:buClr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2pPr>
            <a:lvl3pPr marL="9144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3pPr>
            <a:lvl4pPr marL="13716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4pPr>
            <a:lvl5pPr marL="18288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56022" y="3358502"/>
            <a:ext cx="4661045" cy="605076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656022" y="4066959"/>
            <a:ext cx="4661046" cy="2238723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2pPr>
            <a:lvl3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3pPr>
            <a:lvl4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4pPr>
            <a:lvl5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3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814990" y="3358502"/>
            <a:ext cx="4661045" cy="605076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6814990" y="4066959"/>
            <a:ext cx="4661046" cy="2238723"/>
          </a:xfr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2pPr>
            <a:lvl3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3pPr>
            <a:lvl4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4pPr>
            <a:lvl5pPr>
              <a:buClr>
                <a:schemeClr val="accent6"/>
              </a:buCl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Two Column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-208788" y="0"/>
            <a:ext cx="12609575" cy="2174490"/>
            <a:chOff x="0" y="5043119"/>
            <a:chExt cx="12191999" cy="1814883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7392" r="19089" b="9030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597" t="31446" r="16827" b="9030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</p:spPr>
        </p:pic>
      </p:grpSp>
      <p:cxnSp>
        <p:nvCxnSpPr>
          <p:cNvPr id="21" name="Straight Connector 20"/>
          <p:cNvCxnSpPr/>
          <p:nvPr userDrawn="1"/>
        </p:nvCxnSpPr>
        <p:spPr>
          <a:xfrm>
            <a:off x="6125488" y="3178428"/>
            <a:ext cx="0" cy="312725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656023" y="246594"/>
            <a:ext cx="10515600" cy="1325563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656022" y="1903943"/>
            <a:ext cx="10820015" cy="500063"/>
          </a:xfrm>
        </p:spPr>
        <p:txBody>
          <a:bodyPr/>
          <a:lstStyle>
            <a:lvl1pPr marL="0" indent="0">
              <a:buNone/>
              <a:defRPr b="1">
                <a:solidFill>
                  <a:schemeClr val="accent2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656021" y="2479149"/>
            <a:ext cx="10820015" cy="521171"/>
          </a:xfrm>
        </p:spPr>
        <p:txBody>
          <a:bodyPr>
            <a:normAutofit/>
          </a:bodyPr>
          <a:lstStyle>
            <a:lvl1pPr marL="0" indent="0">
              <a:buClr>
                <a:schemeClr val="accent3"/>
              </a:buClr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2pPr>
            <a:lvl3pPr marL="9144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3pPr>
            <a:lvl4pPr marL="13716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4pPr>
            <a:lvl5pPr marL="1828800" indent="0">
              <a:buClr>
                <a:schemeClr val="accent3"/>
              </a:buClr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56022" y="3358502"/>
            <a:ext cx="4661045" cy="605076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656022" y="4066959"/>
            <a:ext cx="4661046" cy="2238723"/>
          </a:xfrm>
        </p:spPr>
        <p:txBody>
          <a:bodyPr>
            <a:normAutofit/>
          </a:bodyPr>
          <a:lstStyle>
            <a:lvl1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3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6814990" y="3358502"/>
            <a:ext cx="4661045" cy="605076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6814990" y="4066959"/>
            <a:ext cx="4661046" cy="2238723"/>
          </a:xfrm>
        </p:spPr>
        <p:txBody>
          <a:bodyPr>
            <a:normAutofit/>
          </a:bodyPr>
          <a:lstStyle>
            <a:lvl1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 Colored Background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99" t="16294" r="3322" b="6460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</p:spPr>
      </p:pic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145791" y="3099692"/>
            <a:ext cx="7851649" cy="562168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610678" y="2678354"/>
            <a:ext cx="6997148" cy="375705"/>
          </a:xfrm>
        </p:spPr>
        <p:txBody>
          <a:bodyPr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/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 Colored Background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99" t="16294" r="3322" b="6460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</p:spPr>
      </p:pic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145791" y="3099692"/>
            <a:ext cx="7851649" cy="562168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610678" y="2678354"/>
            <a:ext cx="6997148" cy="375705"/>
          </a:xfrm>
        </p:spPr>
        <p:txBody>
          <a:bodyPr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/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 Colored Background -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99" t="16294" r="3322" b="6460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</p:spPr>
      </p:pic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145791" y="3099692"/>
            <a:ext cx="7851649" cy="562168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610678" y="2678354"/>
            <a:ext cx="6997148" cy="375705"/>
          </a:xfrm>
        </p:spPr>
        <p:txBody>
          <a:bodyPr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/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 Colored Background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99" t="16294" r="3322" b="6460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</p:spPr>
      </p:pic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145791" y="3099692"/>
            <a:ext cx="7851649" cy="562168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2610678" y="2678354"/>
            <a:ext cx="6997148" cy="375705"/>
          </a:xfrm>
        </p:spPr>
        <p:txBody>
          <a:bodyPr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Teal Background">
    <p:bg>
      <p:bgPr>
        <a:blipFill dpi="0" rotWithShape="1">
          <a:blip r:embed="rId2">
            <a:lum/>
          </a:blip>
          <a:srcRect/>
          <a:stretch>
            <a:fillRect l="-8000" t="-8000" r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828007" y="2076693"/>
            <a:ext cx="8535987" cy="627939"/>
          </a:xfrm>
        </p:spPr>
        <p:txBody>
          <a:bodyPr>
            <a:normAutofit/>
          </a:bodyPr>
          <a:lstStyle>
            <a:lvl1pPr marL="0" indent="0" algn="ctr">
              <a:buNone/>
              <a:defRPr sz="2800" b="1" i="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1754188" y="3051922"/>
            <a:ext cx="8683625" cy="1455738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  <a:lvl2pPr>
              <a:defRPr sz="2800">
                <a:latin typeface="Helvetica Neue" charset="0"/>
                <a:ea typeface="Helvetica Neue" charset="0"/>
                <a:cs typeface="Helvetica Neue" charset="0"/>
              </a:defRPr>
            </a:lvl2pPr>
            <a:lvl3pPr>
              <a:defRPr sz="2800">
                <a:latin typeface="Helvetica Neue" charset="0"/>
                <a:ea typeface="Helvetica Neue" charset="0"/>
                <a:cs typeface="Helvetica Neue" charset="0"/>
              </a:defRPr>
            </a:lvl3pPr>
            <a:lvl4pPr>
              <a:defRPr sz="2800">
                <a:latin typeface="Helvetica Neue" charset="0"/>
                <a:ea typeface="Helvetica Neue" charset="0"/>
                <a:cs typeface="Helvetica Neue" charset="0"/>
              </a:defRPr>
            </a:lvl4pPr>
            <a:lvl5pPr>
              <a:defRPr sz="2800">
                <a:latin typeface="Helvetica Neue" charset="0"/>
                <a:ea typeface="Helvetica Neue" charset="0"/>
                <a:cs typeface="Helvetica Neue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05E79"/>
              </a:solidFill>
            </a:endParaRPr>
          </a:p>
        </p:txBody>
      </p:sp>
    </p:spTree>
    <p:extLst/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1538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Green Background">
    <p:bg>
      <p:bgPr>
        <a:blipFill dpi="0" rotWithShape="1">
          <a:blip r:embed="rId2">
            <a:lum/>
          </a:blip>
          <a:srcRect/>
          <a:stretch>
            <a:fillRect l="-8000" t="-8000" r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828007" y="2076693"/>
            <a:ext cx="8535987" cy="627939"/>
          </a:xfrm>
        </p:spPr>
        <p:txBody>
          <a:bodyPr>
            <a:normAutofit/>
          </a:bodyPr>
          <a:lstStyle>
            <a:lvl1pPr marL="0" indent="0" algn="ctr">
              <a:buNone/>
              <a:defRPr sz="2800" b="1" i="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1754188" y="3051922"/>
            <a:ext cx="8683625" cy="1455738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  <a:lvl2pPr>
              <a:defRPr sz="2800">
                <a:latin typeface="Helvetica Neue" charset="0"/>
                <a:ea typeface="Helvetica Neue" charset="0"/>
                <a:cs typeface="Helvetica Neue" charset="0"/>
              </a:defRPr>
            </a:lvl2pPr>
            <a:lvl3pPr>
              <a:defRPr sz="2800">
                <a:latin typeface="Helvetica Neue" charset="0"/>
                <a:ea typeface="Helvetica Neue" charset="0"/>
                <a:cs typeface="Helvetica Neue" charset="0"/>
              </a:defRPr>
            </a:lvl3pPr>
            <a:lvl4pPr>
              <a:defRPr sz="2800">
                <a:latin typeface="Helvetica Neue" charset="0"/>
                <a:ea typeface="Helvetica Neue" charset="0"/>
                <a:cs typeface="Helvetica Neue" charset="0"/>
              </a:defRPr>
            </a:lvl4pPr>
            <a:lvl5pPr>
              <a:defRPr sz="2800">
                <a:latin typeface="Helvetica Neue" charset="0"/>
                <a:ea typeface="Helvetica Neue" charset="0"/>
                <a:cs typeface="Helvetica Neue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05E79"/>
              </a:solidFill>
            </a:endParaRPr>
          </a:p>
        </p:txBody>
      </p:sp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</p:spPr>
        <p:txBody>
          <a:bodyPr>
            <a:normAutofit/>
          </a:bodyPr>
          <a:lstStyle>
            <a:lvl1pPr>
              <a:defRPr sz="4000" b="1">
                <a:solidFill>
                  <a:srgbClr val="405E7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2" t="-2" r="34585"/>
          <a:stretch/>
        </p:blipFill>
        <p:spPr>
          <a:xfrm>
            <a:off x="0" y="14990"/>
            <a:ext cx="4242216" cy="6858000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4737140" y="6016980"/>
            <a:ext cx="7454860" cy="0"/>
          </a:xfrm>
          <a:prstGeom prst="line">
            <a:avLst/>
          </a:prstGeom>
          <a:ln>
            <a:solidFill>
              <a:srgbClr val="405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/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90" y="3746756"/>
            <a:ext cx="1956048" cy="202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086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3F2CD9-FC4A-A642-83EE-29CC8235A12F}" type="datetimeFigureOut">
              <a:rPr lang="en-US" smtClean="0"/>
              <a:t>4/25/2019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16794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6" t="9031" r="39371" b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00513" y="528638"/>
            <a:ext cx="7300912" cy="1271587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rgbClr val="026794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100513" y="2400300"/>
            <a:ext cx="7300912" cy="2128838"/>
          </a:xfrm>
        </p:spPr>
        <p:txBody>
          <a:bodyPr/>
          <a:lstStyle>
            <a:lvl1pPr>
              <a:buClr>
                <a:schemeClr val="accent3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3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3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84417" y="528638"/>
            <a:ext cx="2970847" cy="4799266"/>
          </a:xfrm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6391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3F2CD9-FC4A-A642-83EE-29CC8235A12F}" type="datetimeFigureOut">
              <a:rPr lang="en-US" smtClean="0"/>
              <a:t>4/25/2019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16794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6" t="9031" r="39371" b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00513" y="528638"/>
            <a:ext cx="7300912" cy="1271587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rgbClr val="026794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100513" y="2400300"/>
            <a:ext cx="7300912" cy="2128838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84417" y="528638"/>
            <a:ext cx="2970847" cy="4799266"/>
          </a:xfrm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/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-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3F2CD9-FC4A-A642-83EE-29CC8235A12F}" type="datetimeFigureOut">
              <a:rPr lang="en-US" smtClean="0"/>
              <a:t>4/25/2019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16794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6" t="9031" r="39371" b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00513" y="528638"/>
            <a:ext cx="7300912" cy="1271587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accent6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100513" y="2400300"/>
            <a:ext cx="7300912" cy="2128838"/>
          </a:xfrm>
        </p:spPr>
        <p:txBody>
          <a:bodyPr/>
          <a:lstStyle>
            <a:lvl1pPr>
              <a:buClr>
                <a:schemeClr val="accent5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5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5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5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5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84417" y="528638"/>
            <a:ext cx="2970847" cy="4799266"/>
          </a:xfrm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/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93F2CD9-FC4A-A642-83EE-29CC8235A12F}" type="datetimeFigureOut">
              <a:rPr lang="en-US" smtClean="0"/>
              <a:t>4/25/2019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16794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6" t="9031" r="39371" b="9031"/>
          <a:stretch/>
        </p:blipFill>
        <p:spPr>
          <a:xfrm>
            <a:off x="0" y="0"/>
            <a:ext cx="3572540" cy="6858000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100513" y="528638"/>
            <a:ext cx="7300912" cy="1271587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100513" y="2400300"/>
            <a:ext cx="7300912" cy="2128838"/>
          </a:xfrm>
        </p:spPr>
        <p:txBody>
          <a:bodyPr/>
          <a:lstStyle>
            <a:lvl1pPr>
              <a:buClr>
                <a:schemeClr val="accent4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4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4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4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4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84417" y="528638"/>
            <a:ext cx="2970847" cy="4799266"/>
          </a:xfrm>
        </p:spPr>
        <p:txBody>
          <a:bodyPr>
            <a:normAutofit/>
          </a:bodyPr>
          <a:lstStyle>
            <a:lvl1pPr marL="0" indent="0">
              <a:buNone/>
              <a:defRPr sz="36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/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831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62" r:id="rId4"/>
    <p:sldLayoutId id="2147483649" r:id="rId5"/>
    <p:sldLayoutId id="2147483655" r:id="rId6"/>
    <p:sldLayoutId id="2147483663" r:id="rId7"/>
    <p:sldLayoutId id="2147483664" r:id="rId8"/>
    <p:sldLayoutId id="2147483665" r:id="rId9"/>
    <p:sldLayoutId id="2147483654" r:id="rId10"/>
    <p:sldLayoutId id="2147483666" r:id="rId11"/>
    <p:sldLayoutId id="2147483667" r:id="rId12"/>
    <p:sldLayoutId id="2147483668" r:id="rId13"/>
    <p:sldLayoutId id="2147483681" r:id="rId14"/>
    <p:sldLayoutId id="2147483682" r:id="rId15"/>
    <p:sldLayoutId id="2147483683" r:id="rId16"/>
    <p:sldLayoutId id="2147483684" r:id="rId17"/>
    <p:sldLayoutId id="2147483656" r:id="rId18"/>
    <p:sldLayoutId id="2147483670" r:id="rId19"/>
    <p:sldLayoutId id="2147483669" r:id="rId20"/>
    <p:sldLayoutId id="2147483671" r:id="rId21"/>
    <p:sldLayoutId id="2147483672" r:id="rId22"/>
    <p:sldLayoutId id="2147483673" r:id="rId23"/>
    <p:sldLayoutId id="2147483674" r:id="rId24"/>
    <p:sldLayoutId id="2147483675" r:id="rId25"/>
    <p:sldLayoutId id="2147483677" r:id="rId26"/>
    <p:sldLayoutId id="2147483676" r:id="rId27"/>
    <p:sldLayoutId id="2147483678" r:id="rId28"/>
    <p:sldLayoutId id="2147483679" r:id="rId29"/>
    <p:sldLayoutId id="2147483680" r:id="rId3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828007" y="1546699"/>
            <a:ext cx="8535987" cy="1157934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Cash Transfer Programming and Child Protection in Humanitarian Action: </a:t>
            </a:r>
          </a:p>
          <a:p>
            <a:r>
              <a:rPr lang="en-US" sz="2200" dirty="0"/>
              <a:t>Review and opportunities to strengthen the evidence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1800" dirty="0"/>
              <a:t>Cash Transfer &amp; Child Protection Task Force</a:t>
            </a:r>
          </a:p>
          <a:p>
            <a:r>
              <a:rPr lang="en-US" sz="1800" dirty="0"/>
              <a:t>Alliance for Child Protection in Humanitarian Action</a:t>
            </a:r>
          </a:p>
          <a:p>
            <a:r>
              <a:rPr lang="en-US" sz="1800" dirty="0"/>
              <a:t>Tuesday 16 April 2019</a:t>
            </a:r>
          </a:p>
          <a:p>
            <a:endParaRPr lang="en-US" sz="1800" dirty="0"/>
          </a:p>
          <a:p>
            <a:r>
              <a:rPr lang="en-US" sz="1800" dirty="0"/>
              <a:t>Layal T. E. </a:t>
            </a:r>
            <a:r>
              <a:rPr lang="en-US" sz="1800" dirty="0" err="1"/>
              <a:t>Sarrouh</a:t>
            </a:r>
            <a:endParaRPr lang="en-US" sz="1800" dirty="0"/>
          </a:p>
          <a:p>
            <a:r>
              <a:rPr lang="en-US" sz="1200" dirty="0" err="1"/>
              <a:t>layal.sarrouh.cp@gmail.com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3098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and background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56021" y="1974273"/>
            <a:ext cx="10820015" cy="4413140"/>
          </a:xfrm>
        </p:spPr>
        <p:txBody>
          <a:bodyPr>
            <a:normAutofit/>
          </a:bodyPr>
          <a:lstStyle/>
          <a:p>
            <a:r>
              <a:rPr lang="en-US" sz="2600" dirty="0"/>
              <a:t>Cash transfer programming (CTP) increasing role in humanitarian response.</a:t>
            </a:r>
          </a:p>
          <a:p>
            <a:endParaRPr lang="en-US" sz="2600" dirty="0"/>
          </a:p>
          <a:p>
            <a:r>
              <a:rPr lang="en-US" sz="2600" dirty="0"/>
              <a:t>Need better understanding on how CTP can achieve stronger outcomes for children.</a:t>
            </a:r>
          </a:p>
          <a:p>
            <a:endParaRPr lang="en-US" sz="2600" dirty="0"/>
          </a:p>
          <a:p>
            <a:r>
              <a:rPr lang="en-US" sz="2600" dirty="0"/>
              <a:t>Report: </a:t>
            </a:r>
            <a:r>
              <a:rPr lang="en-CA" sz="2600" dirty="0"/>
              <a:t>summarises</a:t>
            </a:r>
            <a:r>
              <a:rPr lang="en-US" sz="2600" dirty="0"/>
              <a:t> evidence; identifies gaps and opportunities.</a:t>
            </a:r>
          </a:p>
        </p:txBody>
      </p:sp>
    </p:spTree>
    <p:extLst>
      <p:ext uri="{BB962C8B-B14F-4D97-AF65-F5344CB8AC3E}">
        <p14:creationId xmlns:p14="http://schemas.microsoft.com/office/powerpoint/2010/main" val="1119860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Methodology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56021" y="1932710"/>
            <a:ext cx="10820015" cy="4413600"/>
          </a:xfrm>
        </p:spPr>
        <p:txBody>
          <a:bodyPr>
            <a:normAutofit/>
          </a:bodyPr>
          <a:lstStyle/>
          <a:p>
            <a:r>
              <a:rPr lang="en-US" sz="2000" dirty="0"/>
              <a:t>Literature review – summary of two recent evidence reviews:</a:t>
            </a:r>
          </a:p>
          <a:p>
            <a:pPr lvl="1"/>
            <a:r>
              <a:rPr lang="en-CA" sz="1700" dirty="0"/>
              <a:t>Mishra &amp; </a:t>
            </a:r>
            <a:r>
              <a:rPr lang="en-CA" sz="1700" dirty="0" err="1"/>
              <a:t>Battistin</a:t>
            </a:r>
            <a:r>
              <a:rPr lang="en-CA" sz="1700" dirty="0"/>
              <a:t> (2018) </a:t>
            </a:r>
            <a:r>
              <a:rPr lang="en-GB" sz="1700" i="1" dirty="0"/>
              <a:t>Child outcomes of cash transfer programming: A synthesis of the evidence around survival, education, and protection in humanitarian and non-humanitarian contexts</a:t>
            </a:r>
            <a:r>
              <a:rPr lang="en-GB" sz="1700" dirty="0"/>
              <a:t>. Save the Children. </a:t>
            </a:r>
          </a:p>
          <a:p>
            <a:pPr lvl="1"/>
            <a:r>
              <a:rPr lang="en-GB" sz="1700" dirty="0"/>
              <a:t>Cross, A., Sanchez Canales, A., &amp; </a:t>
            </a:r>
            <a:r>
              <a:rPr lang="en-GB" sz="1700" dirty="0" err="1"/>
              <a:t>Shaleva</a:t>
            </a:r>
            <a:r>
              <a:rPr lang="en-GB" sz="1700" dirty="0"/>
              <a:t>, E. (2018). </a:t>
            </a:r>
            <a:r>
              <a:rPr lang="en-GB" sz="1700" i="1" dirty="0"/>
              <a:t>Cash transfer programming in the education and child protection sectors: Literature review and evidence maps</a:t>
            </a:r>
            <a:r>
              <a:rPr lang="en-GB" sz="1700" dirty="0"/>
              <a:t>. </a:t>
            </a:r>
            <a:r>
              <a:rPr lang="en-GB" sz="1700" dirty="0" err="1"/>
              <a:t>CaLP</a:t>
            </a:r>
            <a:r>
              <a:rPr lang="en-GB" sz="1700" dirty="0"/>
              <a:t>.</a:t>
            </a:r>
            <a:endParaRPr lang="en-CA" sz="1700" dirty="0"/>
          </a:p>
          <a:p>
            <a:pPr lvl="1"/>
            <a:endParaRPr lang="en-CA" dirty="0"/>
          </a:p>
          <a:p>
            <a:r>
              <a:rPr lang="en-CA" sz="2000" dirty="0"/>
              <a:t>Key informant interviews: 25 total </a:t>
            </a:r>
          </a:p>
          <a:p>
            <a:pPr lvl="1"/>
            <a:r>
              <a:rPr lang="en-CA" sz="1700" dirty="0"/>
              <a:t>Technical advisors, researchers, and practitioners</a:t>
            </a:r>
          </a:p>
          <a:p>
            <a:pPr lvl="1"/>
            <a:r>
              <a:rPr lang="en-CA" sz="1700" dirty="0"/>
              <a:t>Cash, child protection, food security/livelihoods, protection</a:t>
            </a:r>
          </a:p>
          <a:p>
            <a:pPr lvl="1"/>
            <a:r>
              <a:rPr lang="en-CA" sz="1700" dirty="0"/>
              <a:t>Humanitarian and development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673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Evidence for child protection and cash transfer programming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en-GB" sz="2000" dirty="0"/>
              <a:t>Mostly from unrestricted and unconditional cash transfers, and multi-sector programmes.</a:t>
            </a:r>
          </a:p>
          <a:p>
            <a:pPr lvl="1"/>
            <a:r>
              <a:rPr lang="en-GB" sz="1700" dirty="0"/>
              <a:t>Child labour, mental health and psychosocial support.</a:t>
            </a:r>
          </a:p>
          <a:p>
            <a:pPr lvl="1"/>
            <a:endParaRPr lang="en-GB" sz="2000" dirty="0"/>
          </a:p>
          <a:p>
            <a:r>
              <a:rPr lang="en-GB" sz="2000" dirty="0"/>
              <a:t>Conditional cash transfers may support outcomes linked to behaviour change.</a:t>
            </a:r>
          </a:p>
          <a:p>
            <a:pPr lvl="1"/>
            <a:r>
              <a:rPr lang="en-GB" sz="1700" dirty="0"/>
              <a:t>Financial strain, supply-side barriers (access, quality of services).</a:t>
            </a:r>
          </a:p>
          <a:p>
            <a:endParaRPr lang="en-GB" sz="2400" dirty="0"/>
          </a:p>
          <a:p>
            <a:r>
              <a:rPr lang="en-GB" sz="2000" dirty="0"/>
              <a:t>Opportunities to strengthen research and programming:</a:t>
            </a:r>
          </a:p>
          <a:p>
            <a:pPr lvl="1"/>
            <a:r>
              <a:rPr lang="en-GB" sz="1700" dirty="0"/>
              <a:t>Responsive versus preventative</a:t>
            </a:r>
          </a:p>
          <a:p>
            <a:pPr lvl="1"/>
            <a:r>
              <a:rPr lang="en-GB" sz="1700" dirty="0"/>
              <a:t>Cross-sector learning</a:t>
            </a:r>
          </a:p>
          <a:p>
            <a:pPr lvl="1"/>
            <a:r>
              <a:rPr lang="en-GB" sz="1700" dirty="0"/>
              <a:t>Sustainability</a:t>
            </a:r>
          </a:p>
        </p:txBody>
      </p:sp>
    </p:spTree>
    <p:extLst>
      <p:ext uri="{BB962C8B-B14F-4D97-AF65-F5344CB8AC3E}">
        <p14:creationId xmlns:p14="http://schemas.microsoft.com/office/powerpoint/2010/main" val="675363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Strengthening Evidence: Needs and opportunities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sz="2400" dirty="0"/>
              <a:t>Priorities related to child protection measurement:</a:t>
            </a:r>
          </a:p>
          <a:p>
            <a:pPr lvl="1"/>
            <a:r>
              <a:rPr lang="en-GB" sz="2000" dirty="0"/>
              <a:t>Strengthen theoretical and practical measures </a:t>
            </a:r>
          </a:p>
          <a:p>
            <a:pPr lvl="1"/>
            <a:r>
              <a:rPr lang="en-GB" sz="2000" dirty="0"/>
              <a:t>Individual and disaggregated data</a:t>
            </a:r>
          </a:p>
          <a:p>
            <a:pPr lvl="1"/>
            <a:r>
              <a:rPr lang="en-GB" sz="2000" dirty="0"/>
              <a:t>Child participation in CTP programme cycle</a:t>
            </a:r>
          </a:p>
          <a:p>
            <a:pPr lvl="1"/>
            <a:r>
              <a:rPr lang="en-GB" sz="2000" i="1" dirty="0"/>
              <a:t>Gap: Children with disabilities</a:t>
            </a:r>
          </a:p>
          <a:p>
            <a:pPr lvl="1"/>
            <a:endParaRPr lang="en-GB" dirty="0"/>
          </a:p>
          <a:p>
            <a:r>
              <a:rPr lang="en-GB" sz="2400" dirty="0"/>
              <a:t>Children as direct recipients of CTP: Extending dignity to children.</a:t>
            </a:r>
          </a:p>
          <a:p>
            <a:endParaRPr lang="en-GB" sz="2400" dirty="0"/>
          </a:p>
          <a:p>
            <a:r>
              <a:rPr lang="en-GB" sz="2400" dirty="0"/>
              <a:t>Expand, improve, and support joint initiatives in communication, capacity building, advocacy.</a:t>
            </a:r>
          </a:p>
          <a:p>
            <a:endParaRPr lang="en-GB" sz="2400" dirty="0"/>
          </a:p>
          <a:p>
            <a:r>
              <a:rPr lang="en-GB" sz="2400" dirty="0"/>
              <a:t>Learning across contexts: lessons from development settings.</a:t>
            </a:r>
          </a:p>
        </p:txBody>
      </p:sp>
    </p:spTree>
    <p:extLst>
      <p:ext uri="{BB962C8B-B14F-4D97-AF65-F5344CB8AC3E}">
        <p14:creationId xmlns:p14="http://schemas.microsoft.com/office/powerpoint/2010/main" val="812696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56021" y="1932710"/>
            <a:ext cx="10820015" cy="4413600"/>
          </a:xfrm>
        </p:spPr>
        <p:txBody>
          <a:bodyPr>
            <a:noAutofit/>
          </a:bodyPr>
          <a:lstStyle/>
          <a:p>
            <a:r>
              <a:rPr lang="en-US" sz="2000" dirty="0"/>
              <a:t>Generate quality evidence and research</a:t>
            </a:r>
          </a:p>
          <a:p>
            <a:endParaRPr lang="en-US" sz="1200" dirty="0"/>
          </a:p>
          <a:p>
            <a:r>
              <a:rPr lang="en-US" sz="2000" dirty="0"/>
              <a:t>Strengthen child protection prevention and response linkages to CTP</a:t>
            </a:r>
          </a:p>
          <a:p>
            <a:endParaRPr lang="en-US" sz="1200" dirty="0"/>
          </a:p>
          <a:p>
            <a:r>
              <a:rPr lang="en-US" sz="2000" dirty="0"/>
              <a:t>Address measurement-related gaps</a:t>
            </a:r>
          </a:p>
          <a:p>
            <a:endParaRPr lang="en-US" sz="1200" dirty="0"/>
          </a:p>
          <a:p>
            <a:r>
              <a:rPr lang="en-US" sz="2000" dirty="0"/>
              <a:t>Include children as recipients of CTP</a:t>
            </a:r>
          </a:p>
          <a:p>
            <a:endParaRPr lang="en-US" sz="1200" dirty="0"/>
          </a:p>
          <a:p>
            <a:r>
              <a:rPr lang="en-US" sz="2000" dirty="0"/>
              <a:t>Strengthen communication, capacity building, advocacy</a:t>
            </a:r>
          </a:p>
          <a:p>
            <a:endParaRPr lang="en-US" sz="1200" dirty="0"/>
          </a:p>
          <a:p>
            <a:r>
              <a:rPr lang="en-US" sz="2000" dirty="0"/>
              <a:t>Bridge humanitarian-development nexus</a:t>
            </a:r>
          </a:p>
          <a:p>
            <a:endParaRPr lang="en-US" sz="1200" dirty="0"/>
          </a:p>
          <a:p>
            <a:r>
              <a:rPr lang="en-US" sz="2000" dirty="0"/>
              <a:t>Advocate for supportive donor actions</a:t>
            </a:r>
          </a:p>
        </p:txBody>
      </p:sp>
    </p:spTree>
    <p:extLst>
      <p:ext uri="{BB962C8B-B14F-4D97-AF65-F5344CB8AC3E}">
        <p14:creationId xmlns:p14="http://schemas.microsoft.com/office/powerpoint/2010/main" val="1109424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RC-CPCM-Part-1-Templates" id="{0726AC30-C156-5344-8631-9F79890CA27B}" vid="{1CC2E6E7-A2E6-FD46-8AF9-EB712A36A5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IRC-CPCM-Part-1-Templates</Template>
  <TotalTime>504</TotalTime>
  <Words>377</Words>
  <Application>Microsoft Office PowerPoint</Application>
  <PresentationFormat>Widescreen</PresentationFormat>
  <Paragraphs>66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Helvetica Neue</vt:lpstr>
      <vt:lpstr>Office Theme</vt:lpstr>
      <vt:lpstr>PowerPoint Presentation</vt:lpstr>
      <vt:lpstr>Introduction and background</vt:lpstr>
      <vt:lpstr>Methodology</vt:lpstr>
      <vt:lpstr>Findings</vt:lpstr>
      <vt:lpstr>Findings</vt:lpstr>
      <vt:lpstr>Recommendations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Fitzgerald</dc:creator>
  <cp:lastModifiedBy>Rebecca Liron</cp:lastModifiedBy>
  <cp:revision>32</cp:revision>
  <dcterms:created xsi:type="dcterms:W3CDTF">2017-12-20T18:51:03Z</dcterms:created>
  <dcterms:modified xsi:type="dcterms:W3CDTF">2019-04-26T01:31:55Z</dcterms:modified>
</cp:coreProperties>
</file>