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</p:sldIdLst>
  <p:sldSz cy="6858000" cx="12192000"/>
  <p:notesSz cx="6858000" cy="9144000"/>
  <p:embeddedFontLst>
    <p:embeddedFont>
      <p:font typeface="Helvetica Neue"/>
      <p:regular r:id="rId23"/>
      <p:bold r:id="rId24"/>
      <p:italic r:id="rId25"/>
      <p:boldItalic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27" roundtripDataSignature="AMtx7mhyuqiJufbyHyNLyKQNGa2ydvXQ4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font" Target="fonts/HelveticaNeue-bold.fntdata"/><Relationship Id="rId23" Type="http://schemas.openxmlformats.org/officeDocument/2006/relationships/font" Target="fonts/HelveticaNeue-regular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HelveticaNeue-boldItalic.fntdata"/><Relationship Id="rId25" Type="http://schemas.openxmlformats.org/officeDocument/2006/relationships/font" Target="fonts/HelveticaNeue-italic.fntdata"/><Relationship Id="rId27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4" name="Google Shape;224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e5fa2d5246_0_33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0" name="Google Shape;300;ge5fa2d5246_0_33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rgbClr val="545554"/>
                </a:solidFill>
              </a:rPr>
              <a:t>Session: Preventing family separation part 1: quarantine, isolation and treatment </a:t>
            </a:r>
            <a:endParaRPr/>
          </a:p>
        </p:txBody>
      </p:sp>
      <p:sp>
        <p:nvSpPr>
          <p:cNvPr id="301" name="Google Shape;301;ge5fa2d5246_0_33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e5fa2d5246_0_3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7" name="Google Shape;307;ge5fa2d5246_0_33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rgbClr val="545554"/>
                </a:solidFill>
              </a:rPr>
              <a:t>Session: Preventing family separation part 1: quarantine, isolation and treatment </a:t>
            </a:r>
            <a:endParaRPr/>
          </a:p>
        </p:txBody>
      </p:sp>
      <p:sp>
        <p:nvSpPr>
          <p:cNvPr id="308" name="Google Shape;308;ge5fa2d5246_0_33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e5fa2d5246_0_34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4" name="Google Shape;314;ge5fa2d5246_0_34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Session: Preventing family separation part 1: quarantine, isolation and treatment </a:t>
            </a:r>
            <a:endParaRPr/>
          </a:p>
        </p:txBody>
      </p:sp>
      <p:sp>
        <p:nvSpPr>
          <p:cNvPr id="315" name="Google Shape;315;ge5fa2d5246_0_34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e5fa2d5246_0_35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4" name="Google Shape;324;ge5fa2d5246_0_35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Session: preventing family separation 2: preserving family unity when a child or caregiver is admitted to a facility</a:t>
            </a:r>
            <a:endParaRPr/>
          </a:p>
        </p:txBody>
      </p:sp>
      <p:sp>
        <p:nvSpPr>
          <p:cNvPr id="325" name="Google Shape;325;ge5fa2d5246_0_35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e5fa2d5246_0_36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Google Shape;332;ge5fa2d5246_0_36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3" name="Google Shape;333;ge5fa2d5246_0_36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e5fa2d5246_0_36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0" name="Google Shape;340;ge5fa2d5246_0_36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Session: Preventing family separation part 3: SOPs and other preparatory actions</a:t>
            </a:r>
            <a:endParaRPr/>
          </a:p>
        </p:txBody>
      </p:sp>
      <p:sp>
        <p:nvSpPr>
          <p:cNvPr id="341" name="Google Shape;341;ge5fa2d5246_0_36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e5fa2d5246_0_38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8" name="Google Shape;348;ge5fa2d5246_0_38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9" name="Google Shape;349;ge5fa2d5246_0_38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e5fa2d5246_0_38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e5fa2d5246_0_38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7" name="Google Shape;357;ge5fa2d5246_0_38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ge5fa2d5246_0_39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4" name="Google Shape;364;ge5fa2d5246_0_39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5" name="Google Shape;365;ge5fa2d5246_0_39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e5fa2d5246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Google Shape;232;ge5fa2d5246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ge5fa2d5246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e5fa2d5246_0_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Google Shape;240;ge5fa2d5246_0_1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ge5fa2d5246_0_1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e5fa2d5246_0_27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7" name="Google Shape;247;ge5fa2d5246_0_27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rgbClr val="545554"/>
                </a:solidFill>
              </a:rPr>
              <a:t>Session: Increased risks to children</a:t>
            </a:r>
            <a:endParaRPr>
              <a:solidFill>
                <a:srgbClr val="545554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ge5fa2d5246_0_27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e5fa2d5246_0_29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5" name="Google Shape;265;ge5fa2d5246_0_29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Session: Increased risks to children</a:t>
            </a:r>
            <a:endParaRPr/>
          </a:p>
        </p:txBody>
      </p:sp>
      <p:sp>
        <p:nvSpPr>
          <p:cNvPr id="266" name="Google Shape;266;ge5fa2d5246_0_29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e5fa2d5246_0_29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1" name="Google Shape;271;ge5fa2d5246_0_29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rgbClr val="545554"/>
                </a:solidFill>
              </a:rPr>
              <a:t>Session: Preventing family separation part 1: quarantine, isolation and treatment </a:t>
            </a:r>
            <a:endParaRPr/>
          </a:p>
        </p:txBody>
      </p:sp>
      <p:sp>
        <p:nvSpPr>
          <p:cNvPr id="272" name="Google Shape;272;ge5fa2d5246_0_29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e5fa2d5246_0_30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8" name="Google Shape;278;ge5fa2d5246_0_30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rgbClr val="545554"/>
                </a:solidFill>
              </a:rPr>
              <a:t>Session: Preventing family separation part 1: quarantine, isolation and treatment </a:t>
            </a:r>
            <a:endParaRPr/>
          </a:p>
        </p:txBody>
      </p:sp>
      <p:sp>
        <p:nvSpPr>
          <p:cNvPr id="279" name="Google Shape;279;ge5fa2d5246_0_30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e5fa2d5246_0_3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5" name="Google Shape;285;ge5fa2d5246_0_31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rgbClr val="545554"/>
                </a:solidFill>
              </a:rPr>
              <a:t>Session: Preventing family separation part 1: quarantine, isolation and treatment </a:t>
            </a:r>
            <a:endParaRPr/>
          </a:p>
        </p:txBody>
      </p:sp>
      <p:sp>
        <p:nvSpPr>
          <p:cNvPr id="286" name="Google Shape;286;ge5fa2d5246_0_31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e5fa2d5246_0_3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3" name="Google Shape;293;ge5fa2d5246_0_31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rgbClr val="545554"/>
                </a:solidFill>
              </a:rPr>
              <a:t>Session: Preventing family separation part 1: quarantine, isolation and treatment </a:t>
            </a:r>
            <a:endParaRPr/>
          </a:p>
        </p:txBody>
      </p:sp>
      <p:sp>
        <p:nvSpPr>
          <p:cNvPr id="294" name="Google Shape;294;ge5fa2d5246_0_31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7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8"/>
          <p:cNvSpPr txBox="1"/>
          <p:nvPr>
            <p:ph type="title"/>
          </p:nvPr>
        </p:nvSpPr>
        <p:spPr>
          <a:xfrm>
            <a:off x="6712238" y="4570639"/>
            <a:ext cx="4889212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5E79"/>
              </a:buClr>
              <a:buSzPts val="4000"/>
              <a:buFont typeface="Helvetica Neue"/>
              <a:buNone/>
              <a:defRPr b="1" sz="4000">
                <a:solidFill>
                  <a:srgbClr val="405E7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14" name="Google Shape;14;p28"/>
          <p:cNvPicPr preferRelativeResize="0"/>
          <p:nvPr/>
        </p:nvPicPr>
        <p:blipFill rotWithShape="1">
          <a:blip r:embed="rId2">
            <a:alphaModFix/>
          </a:blip>
          <a:srcRect b="0" l="30622" r="34584" t="-2"/>
          <a:stretch/>
        </p:blipFill>
        <p:spPr>
          <a:xfrm>
            <a:off x="0" y="14990"/>
            <a:ext cx="4242216" cy="68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" name="Google Shape;15;p28"/>
          <p:cNvCxnSpPr/>
          <p:nvPr/>
        </p:nvCxnSpPr>
        <p:spPr>
          <a:xfrm>
            <a:off x="4737140" y="6016980"/>
            <a:ext cx="7454860" cy="0"/>
          </a:xfrm>
          <a:prstGeom prst="straightConnector1">
            <a:avLst/>
          </a:prstGeom>
          <a:noFill/>
          <a:ln cap="flat" cmpd="sng" w="9525">
            <a:solidFill>
              <a:srgbClr val="405E79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16" name="Google Shape;16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03790" y="3746756"/>
            <a:ext cx="1956048" cy="20286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ext - Blue">
  <p:cSld name="Title &amp; Text - Blue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3"/>
          <p:cNvSpPr txBox="1"/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b="1" sz="36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67" name="Google Shape;67;p33"/>
          <p:cNvCxnSpPr/>
          <p:nvPr/>
        </p:nvCxnSpPr>
        <p:spPr>
          <a:xfrm flipH="1" rot="10800000">
            <a:off x="656024" y="1635973"/>
            <a:ext cx="10820189" cy="33878"/>
          </a:xfrm>
          <a:prstGeom prst="straightConnector1">
            <a:avLst/>
          </a:prstGeom>
          <a:noFill/>
          <a:ln cap="flat" cmpd="sng" w="9525">
            <a:solidFill>
              <a:srgbClr val="036794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68" name="Google Shape;68;p33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rgbClr val="03679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33"/>
          <p:cNvSpPr txBox="1"/>
          <p:nvPr>
            <p:ph idx="1" type="body"/>
          </p:nvPr>
        </p:nvSpPr>
        <p:spPr>
          <a:xfrm>
            <a:off x="656022" y="1971675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0" name="Google Shape;70;p33"/>
          <p:cNvSpPr txBox="1"/>
          <p:nvPr>
            <p:ph idx="2" type="body"/>
          </p:nvPr>
        </p:nvSpPr>
        <p:spPr>
          <a:xfrm>
            <a:off x="656021" y="2614613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ext - Purple">
  <p:cSld name="Title &amp; Text - Purple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34"/>
          <p:cNvSpPr txBox="1"/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b="1" sz="36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73" name="Google Shape;73;p34"/>
          <p:cNvCxnSpPr/>
          <p:nvPr/>
        </p:nvCxnSpPr>
        <p:spPr>
          <a:xfrm flipH="1" rot="10800000">
            <a:off x="656024" y="1635973"/>
            <a:ext cx="10820189" cy="33878"/>
          </a:xfrm>
          <a:prstGeom prst="straightConnector1">
            <a:avLst/>
          </a:prstGeom>
          <a:noFill/>
          <a:ln cap="flat" cmpd="sng" w="9525">
            <a:solidFill>
              <a:schemeClr val="accent3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74" name="Google Shape;74;p34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3"/>
          </a:solidFill>
          <a:ln cap="flat" cmpd="sng" w="12700">
            <a:solidFill>
              <a:schemeClr val="accent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p34"/>
          <p:cNvSpPr txBox="1"/>
          <p:nvPr>
            <p:ph idx="1" type="body"/>
          </p:nvPr>
        </p:nvSpPr>
        <p:spPr>
          <a:xfrm>
            <a:off x="656022" y="1971675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6" name="Google Shape;76;p34"/>
          <p:cNvSpPr txBox="1"/>
          <p:nvPr>
            <p:ph idx="2" type="body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ext - Teal">
  <p:cSld name="Title &amp; Text - Teal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35"/>
          <p:cNvSpPr txBox="1"/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b="1" sz="3600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79" name="Google Shape;79;p35"/>
          <p:cNvCxnSpPr/>
          <p:nvPr/>
        </p:nvCxnSpPr>
        <p:spPr>
          <a:xfrm flipH="1" rot="10800000">
            <a:off x="656024" y="1635973"/>
            <a:ext cx="10820189" cy="33878"/>
          </a:xfrm>
          <a:prstGeom prst="straightConnector1">
            <a:avLst/>
          </a:prstGeom>
          <a:noFill/>
          <a:ln cap="flat" cmpd="sng" w="9525">
            <a:solidFill>
              <a:schemeClr val="accent5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80" name="Google Shape;80;p35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5"/>
          </a:solidFill>
          <a:ln cap="flat" cmpd="sng" w="12700">
            <a:solidFill>
              <a:schemeClr val="accent5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35"/>
          <p:cNvSpPr txBox="1"/>
          <p:nvPr>
            <p:ph idx="1" type="body"/>
          </p:nvPr>
        </p:nvSpPr>
        <p:spPr>
          <a:xfrm>
            <a:off x="656022" y="1971676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2" name="Google Shape;82;p35"/>
          <p:cNvSpPr txBox="1"/>
          <p:nvPr>
            <p:ph idx="2" type="body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ext - Green">
  <p:cSld name="Title &amp; Text - Green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36"/>
          <p:cNvSpPr txBox="1"/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b="1" sz="3600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85" name="Google Shape;85;p36"/>
          <p:cNvCxnSpPr/>
          <p:nvPr/>
        </p:nvCxnSpPr>
        <p:spPr>
          <a:xfrm flipH="1" rot="10800000">
            <a:off x="656024" y="1635973"/>
            <a:ext cx="10820189" cy="33878"/>
          </a:xfrm>
          <a:prstGeom prst="straightConnector1">
            <a:avLst/>
          </a:prstGeom>
          <a:noFill/>
          <a:ln cap="flat" cmpd="sng" w="9525">
            <a:solidFill>
              <a:schemeClr val="accent4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86" name="Google Shape;86;p36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4"/>
          </a:solidFill>
          <a:ln cap="flat" cmpd="sng" w="12700">
            <a:solidFill>
              <a:schemeClr val="accent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36"/>
          <p:cNvSpPr txBox="1"/>
          <p:nvPr>
            <p:ph idx="1" type="body"/>
          </p:nvPr>
        </p:nvSpPr>
        <p:spPr>
          <a:xfrm>
            <a:off x="656022" y="1971675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8" name="Google Shape;88;p36"/>
          <p:cNvSpPr txBox="1"/>
          <p:nvPr>
            <p:ph idx="2" type="body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&amp; Text - Purple">
  <p:cSld name="Image &amp; Text - Purple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37"/>
          <p:cNvSpPr txBox="1"/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Helvetica Neue"/>
              <a:buNone/>
              <a:defRPr b="1" sz="32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91" name="Google Shape;91;p37"/>
          <p:cNvCxnSpPr/>
          <p:nvPr/>
        </p:nvCxnSpPr>
        <p:spPr>
          <a:xfrm flipH="1" rot="10800000">
            <a:off x="5027117" y="1509236"/>
            <a:ext cx="6806284" cy="17612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92" name="Google Shape;92;p37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1"/>
          </a:solidFill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37"/>
          <p:cNvSpPr/>
          <p:nvPr>
            <p:ph idx="2" type="pic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4" name="Google Shape;94;p37"/>
          <p:cNvSpPr txBox="1"/>
          <p:nvPr>
            <p:ph idx="1" type="body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&amp; Text - Blue">
  <p:cSld name="Image &amp; Text - Blue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8"/>
          <p:cNvSpPr txBox="1"/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Helvetica Neue"/>
              <a:buNone/>
              <a:defRPr b="1" sz="32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97" name="Google Shape;97;p38"/>
          <p:cNvCxnSpPr/>
          <p:nvPr/>
        </p:nvCxnSpPr>
        <p:spPr>
          <a:xfrm flipH="1" rot="10800000">
            <a:off x="5027117" y="1509236"/>
            <a:ext cx="6806284" cy="17612"/>
          </a:xfrm>
          <a:prstGeom prst="straightConnector1">
            <a:avLst/>
          </a:prstGeom>
          <a:noFill/>
          <a:ln cap="flat" cmpd="sng" w="9525">
            <a:solidFill>
              <a:schemeClr val="accent3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98" name="Google Shape;98;p38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3"/>
          </a:solidFill>
          <a:ln cap="flat" cmpd="sng" w="12700">
            <a:solidFill>
              <a:schemeClr val="accent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38"/>
          <p:cNvSpPr/>
          <p:nvPr>
            <p:ph idx="2" type="pic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0" name="Google Shape;100;p38"/>
          <p:cNvSpPr txBox="1"/>
          <p:nvPr>
            <p:ph idx="1" type="body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&amp; Text - Teal">
  <p:cSld name="Image &amp; Text - Teal"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9"/>
          <p:cNvSpPr txBox="1"/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Helvetica Neue"/>
              <a:buNone/>
              <a:defRPr b="1" sz="3200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103" name="Google Shape;103;p39"/>
          <p:cNvCxnSpPr/>
          <p:nvPr/>
        </p:nvCxnSpPr>
        <p:spPr>
          <a:xfrm flipH="1" rot="10800000">
            <a:off x="5027117" y="1509236"/>
            <a:ext cx="6806284" cy="17612"/>
          </a:xfrm>
          <a:prstGeom prst="straightConnector1">
            <a:avLst/>
          </a:prstGeom>
          <a:noFill/>
          <a:ln cap="flat" cmpd="sng" w="952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04" name="Google Shape;104;p39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6"/>
          </a:solidFill>
          <a:ln cap="flat" cmpd="sng" w="1270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39"/>
          <p:cNvSpPr/>
          <p:nvPr>
            <p:ph idx="2" type="pic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6" name="Google Shape;106;p39"/>
          <p:cNvSpPr txBox="1"/>
          <p:nvPr>
            <p:ph idx="1" type="body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&amp; Text - Green">
  <p:cSld name="Image &amp; Text - Green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40"/>
          <p:cNvSpPr txBox="1"/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Helvetica Neue"/>
              <a:buNone/>
              <a:defRPr b="1" sz="3200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109" name="Google Shape;109;p40"/>
          <p:cNvCxnSpPr/>
          <p:nvPr/>
        </p:nvCxnSpPr>
        <p:spPr>
          <a:xfrm flipH="1" rot="10800000">
            <a:off x="5027117" y="1509236"/>
            <a:ext cx="6806284" cy="17612"/>
          </a:xfrm>
          <a:prstGeom prst="straightConnector1">
            <a:avLst/>
          </a:prstGeom>
          <a:noFill/>
          <a:ln cap="flat" cmpd="sng" w="9525">
            <a:solidFill>
              <a:schemeClr val="accent4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10" name="Google Shape;110;p40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4"/>
          </a:solidFill>
          <a:ln cap="flat" cmpd="sng" w="12700">
            <a:solidFill>
              <a:schemeClr val="accent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40"/>
          <p:cNvSpPr/>
          <p:nvPr>
            <p:ph idx="2" type="pic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2" name="Google Shape;112;p40"/>
          <p:cNvSpPr txBox="1"/>
          <p:nvPr>
            <p:ph idx="1" type="body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ext with Dots - Blue">
  <p:cSld name="Title &amp; Text with Dots - Blue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Google Shape;114;p41"/>
          <p:cNvGrpSpPr/>
          <p:nvPr/>
        </p:nvGrpSpPr>
        <p:grpSpPr>
          <a:xfrm>
            <a:off x="0" y="5303520"/>
            <a:ext cx="12191999" cy="1639827"/>
            <a:chOff x="0" y="5303520"/>
            <a:chExt cx="12191999" cy="1639827"/>
          </a:xfrm>
        </p:grpSpPr>
        <p:pic>
          <p:nvPicPr>
            <p:cNvPr id="115" name="Google Shape;115;p41"/>
            <p:cNvPicPr preferRelativeResize="0"/>
            <p:nvPr/>
          </p:nvPicPr>
          <p:blipFill rotWithShape="1">
            <a:blip r:embed="rId2">
              <a:alphaModFix amt="20000"/>
            </a:blip>
            <a:srcRect b="6770" l="59835" r="12104" t="10673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6" name="Google Shape;116;p41"/>
            <p:cNvPicPr preferRelativeResize="0"/>
            <p:nvPr/>
          </p:nvPicPr>
          <p:blipFill rotWithShape="1">
            <a:blip r:embed="rId2">
              <a:alphaModFix amt="20000"/>
            </a:blip>
            <a:srcRect b="6770" l="60063" r="11952" t="10673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7" name="Google Shape;117;p41"/>
          <p:cNvSpPr txBox="1"/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b="1" sz="36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8" name="Google Shape;118;p41"/>
          <p:cNvSpPr txBox="1"/>
          <p:nvPr>
            <p:ph idx="1" type="body"/>
          </p:nvPr>
        </p:nvSpPr>
        <p:spPr>
          <a:xfrm>
            <a:off x="656023" y="1690688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9" name="Google Shape;119;p41"/>
          <p:cNvSpPr txBox="1"/>
          <p:nvPr>
            <p:ph idx="2" type="body"/>
          </p:nvPr>
        </p:nvSpPr>
        <p:spPr>
          <a:xfrm>
            <a:off x="656022" y="2333626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ext with Dots - Purple">
  <p:cSld name="Title &amp; Text with Dots - Purple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oogle Shape;121;p42"/>
          <p:cNvGrpSpPr/>
          <p:nvPr/>
        </p:nvGrpSpPr>
        <p:grpSpPr>
          <a:xfrm>
            <a:off x="0" y="5303520"/>
            <a:ext cx="12191999" cy="1639827"/>
            <a:chOff x="0" y="5303520"/>
            <a:chExt cx="12191999" cy="1639827"/>
          </a:xfrm>
        </p:grpSpPr>
        <p:pic>
          <p:nvPicPr>
            <p:cNvPr id="122" name="Google Shape;122;p42"/>
            <p:cNvPicPr preferRelativeResize="0"/>
            <p:nvPr/>
          </p:nvPicPr>
          <p:blipFill rotWithShape="1">
            <a:blip r:embed="rId2">
              <a:alphaModFix amt="20000"/>
            </a:blip>
            <a:srcRect b="6770" l="59835" r="12104" t="10673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3" name="Google Shape;123;p42"/>
            <p:cNvPicPr preferRelativeResize="0"/>
            <p:nvPr/>
          </p:nvPicPr>
          <p:blipFill rotWithShape="1">
            <a:blip r:embed="rId2">
              <a:alphaModFix amt="20000"/>
            </a:blip>
            <a:srcRect b="6770" l="60063" r="11952" t="10673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4" name="Google Shape;124;p42"/>
          <p:cNvSpPr txBox="1"/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b="1" sz="36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" name="Google Shape;125;p42"/>
          <p:cNvSpPr txBox="1"/>
          <p:nvPr>
            <p:ph idx="1" type="body"/>
          </p:nvPr>
        </p:nvSpPr>
        <p:spPr>
          <a:xfrm>
            <a:off x="656022" y="1690688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6" name="Google Shape;126;p42"/>
          <p:cNvSpPr txBox="1"/>
          <p:nvPr>
            <p:ph idx="2" type="body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- Blue Background">
  <p:cSld name="Cover - Blue Background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26794">
              <a:alpha val="74509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19;p24"/>
          <p:cNvSpPr txBox="1"/>
          <p:nvPr>
            <p:ph idx="1" type="body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b="1" i="0"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24"/>
          <p:cNvSpPr txBox="1"/>
          <p:nvPr>
            <p:ph idx="2" type="body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4064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4064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4064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" name="Google Shape;21;p24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ext with Dots - Teal">
  <p:cSld name="Title &amp; Text with Dots - Teal"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43"/>
          <p:cNvSpPr txBox="1"/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b="1" sz="3600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9" name="Google Shape;129;p43"/>
          <p:cNvSpPr txBox="1"/>
          <p:nvPr>
            <p:ph idx="1" type="body"/>
          </p:nvPr>
        </p:nvSpPr>
        <p:spPr>
          <a:xfrm>
            <a:off x="656022" y="1690688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0" name="Google Shape;130;p43"/>
          <p:cNvSpPr txBox="1"/>
          <p:nvPr>
            <p:ph idx="2" type="body"/>
          </p:nvPr>
        </p:nvSpPr>
        <p:spPr>
          <a:xfrm>
            <a:off x="656021" y="2333624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131" name="Google Shape;131;p43"/>
          <p:cNvGrpSpPr/>
          <p:nvPr/>
        </p:nvGrpSpPr>
        <p:grpSpPr>
          <a:xfrm>
            <a:off x="0" y="5303520"/>
            <a:ext cx="12191999" cy="1639827"/>
            <a:chOff x="0" y="5303520"/>
            <a:chExt cx="12191999" cy="1639827"/>
          </a:xfrm>
        </p:grpSpPr>
        <p:pic>
          <p:nvPicPr>
            <p:cNvPr id="132" name="Google Shape;132;p43"/>
            <p:cNvPicPr preferRelativeResize="0"/>
            <p:nvPr/>
          </p:nvPicPr>
          <p:blipFill rotWithShape="1">
            <a:blip r:embed="rId2">
              <a:alphaModFix amt="20000"/>
            </a:blip>
            <a:srcRect b="6770" l="59835" r="12104" t="10673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3" name="Google Shape;133;p43"/>
            <p:cNvPicPr preferRelativeResize="0"/>
            <p:nvPr/>
          </p:nvPicPr>
          <p:blipFill rotWithShape="1">
            <a:blip r:embed="rId2">
              <a:alphaModFix amt="20000"/>
            </a:blip>
            <a:srcRect b="6770" l="60063" r="11952" t="10673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ext with Dots- Green">
  <p:cSld name="Title &amp; Text with Dots- Green"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oogle Shape;135;p44"/>
          <p:cNvGrpSpPr/>
          <p:nvPr/>
        </p:nvGrpSpPr>
        <p:grpSpPr>
          <a:xfrm>
            <a:off x="0" y="5303520"/>
            <a:ext cx="12191999" cy="1639827"/>
            <a:chOff x="0" y="5303520"/>
            <a:chExt cx="12191999" cy="1639827"/>
          </a:xfrm>
        </p:grpSpPr>
        <p:pic>
          <p:nvPicPr>
            <p:cNvPr id="136" name="Google Shape;136;p44"/>
            <p:cNvPicPr preferRelativeResize="0"/>
            <p:nvPr/>
          </p:nvPicPr>
          <p:blipFill rotWithShape="1">
            <a:blip r:embed="rId2">
              <a:alphaModFix amt="20000"/>
            </a:blip>
            <a:srcRect b="6770" l="59835" r="12104" t="10673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7" name="Google Shape;137;p44"/>
            <p:cNvPicPr preferRelativeResize="0"/>
            <p:nvPr/>
          </p:nvPicPr>
          <p:blipFill rotWithShape="1">
            <a:blip r:embed="rId2">
              <a:alphaModFix amt="20000"/>
            </a:blip>
            <a:srcRect b="6770" l="60063" r="11952" t="10673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8" name="Google Shape;138;p44"/>
          <p:cNvSpPr txBox="1"/>
          <p:nvPr>
            <p:ph type="title"/>
          </p:nvPr>
        </p:nvSpPr>
        <p:spPr>
          <a:xfrm>
            <a:off x="656022" y="365125"/>
            <a:ext cx="1082001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b="1" sz="3600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44"/>
          <p:cNvSpPr txBox="1"/>
          <p:nvPr>
            <p:ph idx="1" type="body"/>
          </p:nvPr>
        </p:nvSpPr>
        <p:spPr>
          <a:xfrm>
            <a:off x="656022" y="1690688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0" name="Google Shape;140;p44"/>
          <p:cNvSpPr txBox="1"/>
          <p:nvPr>
            <p:ph idx="2" type="body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wo Column - Blue">
  <p:cSld name="Title &amp; Two Column - Blue"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46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rgbClr val="016794"/>
          </a:solidFill>
          <a:ln cap="flat" cmpd="sng" w="12700">
            <a:solidFill>
              <a:srgbClr val="01476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44" name="Google Shape;144;p46"/>
          <p:cNvGrpSpPr/>
          <p:nvPr/>
        </p:nvGrpSpPr>
        <p:grpSpPr>
          <a:xfrm>
            <a:off x="-208789" y="0"/>
            <a:ext cx="12609576" cy="2174490"/>
            <a:chOff x="-1" y="5043119"/>
            <a:chExt cx="12192000" cy="1814883"/>
          </a:xfrm>
        </p:grpSpPr>
        <p:pic>
          <p:nvPicPr>
            <p:cNvPr id="145" name="Google Shape;145;p46"/>
            <p:cNvPicPr preferRelativeResize="0"/>
            <p:nvPr/>
          </p:nvPicPr>
          <p:blipFill rotWithShape="1">
            <a:blip r:embed="rId2">
              <a:alphaModFix amt="20000"/>
            </a:blip>
            <a:srcRect b="9029" l="50000" r="19089" t="7392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6" name="Google Shape;146;p46"/>
            <p:cNvPicPr preferRelativeResize="0"/>
            <p:nvPr/>
          </p:nvPicPr>
          <p:blipFill rotWithShape="1">
            <a:blip r:embed="rId2">
              <a:alphaModFix amt="20000"/>
            </a:blip>
            <a:srcRect b="9028" l="54597" r="16825" t="31445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47" name="Google Shape;147;p46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cap="flat" cmpd="sng" w="9525">
            <a:solidFill>
              <a:srgbClr val="A5A5A5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48" name="Google Shape;148;p46"/>
          <p:cNvSpPr txBox="1"/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b="1" sz="3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9" name="Google Shape;149;p46"/>
          <p:cNvSpPr txBox="1"/>
          <p:nvPr>
            <p:ph idx="1" type="body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0" name="Google Shape;150;p46"/>
          <p:cNvSpPr txBox="1"/>
          <p:nvPr>
            <p:ph idx="2" type="body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1" name="Google Shape;151;p46"/>
          <p:cNvSpPr txBox="1"/>
          <p:nvPr>
            <p:ph idx="3" type="body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b="1" sz="2400">
                <a:solidFill>
                  <a:schemeClr val="accent3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2" name="Google Shape;152;p46"/>
          <p:cNvSpPr txBox="1"/>
          <p:nvPr>
            <p:ph idx="4" type="body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indent="-3810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indent="-3810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3" name="Google Shape;153;p46"/>
          <p:cNvSpPr txBox="1"/>
          <p:nvPr>
            <p:ph idx="5" type="body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b="1" sz="2400">
                <a:solidFill>
                  <a:schemeClr val="accent3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4" name="Google Shape;154;p46"/>
          <p:cNvSpPr txBox="1"/>
          <p:nvPr>
            <p:ph idx="6" type="body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indent="-3810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indent="-3810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wo Column - Purple">
  <p:cSld name="Title &amp; Two Column - Purple"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47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7" name="Google Shape;157;p47"/>
          <p:cNvGrpSpPr/>
          <p:nvPr/>
        </p:nvGrpSpPr>
        <p:grpSpPr>
          <a:xfrm>
            <a:off x="-208789" y="0"/>
            <a:ext cx="12609576" cy="2174490"/>
            <a:chOff x="-1" y="5043119"/>
            <a:chExt cx="12192000" cy="1814883"/>
          </a:xfrm>
        </p:grpSpPr>
        <p:pic>
          <p:nvPicPr>
            <p:cNvPr id="158" name="Google Shape;158;p47"/>
            <p:cNvPicPr preferRelativeResize="0"/>
            <p:nvPr/>
          </p:nvPicPr>
          <p:blipFill rotWithShape="1">
            <a:blip r:embed="rId2">
              <a:alphaModFix amt="20000"/>
            </a:blip>
            <a:srcRect b="9029" l="50000" r="19089" t="7392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9" name="Google Shape;159;p47"/>
            <p:cNvPicPr preferRelativeResize="0"/>
            <p:nvPr/>
          </p:nvPicPr>
          <p:blipFill rotWithShape="1">
            <a:blip r:embed="rId2">
              <a:alphaModFix amt="20000"/>
            </a:blip>
            <a:srcRect b="9028" l="54597" r="16825" t="31445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60" name="Google Shape;160;p47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cap="flat" cmpd="sng" w="9525">
            <a:solidFill>
              <a:srgbClr val="A5A5A5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61" name="Google Shape;161;p47"/>
          <p:cNvSpPr txBox="1"/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b="1" sz="3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2" name="Google Shape;162;p47"/>
          <p:cNvSpPr txBox="1"/>
          <p:nvPr>
            <p:ph idx="1" type="body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3" name="Google Shape;163;p47"/>
          <p:cNvSpPr txBox="1"/>
          <p:nvPr>
            <p:ph idx="2" type="body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4" name="Google Shape;164;p47"/>
          <p:cNvSpPr txBox="1"/>
          <p:nvPr>
            <p:ph idx="3" type="body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5" name="Google Shape;165;p47"/>
          <p:cNvSpPr txBox="1"/>
          <p:nvPr>
            <p:ph idx="4" type="body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indent="-3810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indent="-3810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6" name="Google Shape;166;p47"/>
          <p:cNvSpPr txBox="1"/>
          <p:nvPr>
            <p:ph idx="5" type="body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7" name="Google Shape;167;p47"/>
          <p:cNvSpPr txBox="1"/>
          <p:nvPr>
            <p:ph idx="6" type="body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indent="-3810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indent="-3810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wo Column - Teal">
  <p:cSld name="Title &amp; Two Column - Teal"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48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70" name="Google Shape;170;p48"/>
          <p:cNvGrpSpPr/>
          <p:nvPr/>
        </p:nvGrpSpPr>
        <p:grpSpPr>
          <a:xfrm>
            <a:off x="-208789" y="0"/>
            <a:ext cx="12609576" cy="2174490"/>
            <a:chOff x="-1" y="5043119"/>
            <a:chExt cx="12192000" cy="1814883"/>
          </a:xfrm>
        </p:grpSpPr>
        <p:pic>
          <p:nvPicPr>
            <p:cNvPr id="171" name="Google Shape;171;p48"/>
            <p:cNvPicPr preferRelativeResize="0"/>
            <p:nvPr/>
          </p:nvPicPr>
          <p:blipFill rotWithShape="1">
            <a:blip r:embed="rId2">
              <a:alphaModFix amt="20000"/>
            </a:blip>
            <a:srcRect b="9029" l="50000" r="19089" t="7392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2" name="Google Shape;172;p48"/>
            <p:cNvPicPr preferRelativeResize="0"/>
            <p:nvPr/>
          </p:nvPicPr>
          <p:blipFill rotWithShape="1">
            <a:blip r:embed="rId2">
              <a:alphaModFix amt="20000"/>
            </a:blip>
            <a:srcRect b="9028" l="54597" r="16825" t="31445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73" name="Google Shape;173;p48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cap="flat" cmpd="sng" w="9525">
            <a:solidFill>
              <a:srgbClr val="A5A5A5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74" name="Google Shape;174;p48"/>
          <p:cNvSpPr txBox="1"/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b="1" sz="3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5" name="Google Shape;175;p48"/>
          <p:cNvSpPr txBox="1"/>
          <p:nvPr>
            <p:ph idx="1" type="body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6" name="Google Shape;176;p48"/>
          <p:cNvSpPr txBox="1"/>
          <p:nvPr>
            <p:ph idx="2" type="body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7" name="Google Shape;177;p48"/>
          <p:cNvSpPr txBox="1"/>
          <p:nvPr>
            <p:ph idx="3" type="body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b="1" sz="2400">
                <a:solidFill>
                  <a:schemeClr val="accent6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8" name="Google Shape;178;p48"/>
          <p:cNvSpPr txBox="1"/>
          <p:nvPr>
            <p:ph idx="4" type="body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indent="-3810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indent="-3810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9" name="Google Shape;179;p48"/>
          <p:cNvSpPr txBox="1"/>
          <p:nvPr>
            <p:ph idx="5" type="body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b="1" sz="2400">
                <a:solidFill>
                  <a:schemeClr val="accent6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0" name="Google Shape;180;p48"/>
          <p:cNvSpPr txBox="1"/>
          <p:nvPr>
            <p:ph idx="6" type="body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indent="-3810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indent="-3810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wo Column - Green">
  <p:cSld name="Title &amp; Two Column - Green"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49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83" name="Google Shape;183;p49"/>
          <p:cNvGrpSpPr/>
          <p:nvPr/>
        </p:nvGrpSpPr>
        <p:grpSpPr>
          <a:xfrm>
            <a:off x="-208789" y="0"/>
            <a:ext cx="12609576" cy="2174490"/>
            <a:chOff x="-1" y="5043119"/>
            <a:chExt cx="12192000" cy="1814883"/>
          </a:xfrm>
        </p:grpSpPr>
        <p:pic>
          <p:nvPicPr>
            <p:cNvPr id="184" name="Google Shape;184;p49"/>
            <p:cNvPicPr preferRelativeResize="0"/>
            <p:nvPr/>
          </p:nvPicPr>
          <p:blipFill rotWithShape="1">
            <a:blip r:embed="rId2">
              <a:alphaModFix amt="20000"/>
            </a:blip>
            <a:srcRect b="9029" l="50000" r="19089" t="7392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5" name="Google Shape;185;p49"/>
            <p:cNvPicPr preferRelativeResize="0"/>
            <p:nvPr/>
          </p:nvPicPr>
          <p:blipFill rotWithShape="1">
            <a:blip r:embed="rId2">
              <a:alphaModFix amt="20000"/>
            </a:blip>
            <a:srcRect b="9028" l="54597" r="16825" t="31445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86" name="Google Shape;186;p49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cap="flat" cmpd="sng" w="9525">
            <a:solidFill>
              <a:srgbClr val="A5A5A5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87" name="Google Shape;187;p49"/>
          <p:cNvSpPr txBox="1"/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b="1" sz="3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8" name="Google Shape;188;p49"/>
          <p:cNvSpPr txBox="1"/>
          <p:nvPr>
            <p:ph idx="1" type="body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9" name="Google Shape;189;p49"/>
          <p:cNvSpPr txBox="1"/>
          <p:nvPr>
            <p:ph idx="2" type="body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0" name="Google Shape;190;p49"/>
          <p:cNvSpPr txBox="1"/>
          <p:nvPr>
            <p:ph idx="3" type="body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b="1" sz="2400">
                <a:solidFill>
                  <a:schemeClr val="accent2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1" name="Google Shape;191;p49"/>
          <p:cNvSpPr txBox="1"/>
          <p:nvPr>
            <p:ph idx="4" type="body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indent="-3810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indent="-3810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2" name="Google Shape;192;p49"/>
          <p:cNvSpPr txBox="1"/>
          <p:nvPr>
            <p:ph idx="5" type="body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b="1" sz="2400">
                <a:solidFill>
                  <a:schemeClr val="accent2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3" name="Google Shape;193;p49"/>
          <p:cNvSpPr txBox="1"/>
          <p:nvPr>
            <p:ph idx="6" type="body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indent="-3810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indent="-3810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 Colored Background - Blue">
  <p:cSld name="Title on Colored Background - Blue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50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50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cap="flat" cmpd="sng" w="57150">
            <a:solidFill>
              <a:schemeClr val="accent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p50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8" name="Google Shape;198;p50"/>
          <p:cNvPicPr preferRelativeResize="0"/>
          <p:nvPr/>
        </p:nvPicPr>
        <p:blipFill rotWithShape="1">
          <a:blip r:embed="rId2">
            <a:alphaModFix amt="20000"/>
          </a:blip>
          <a:srcRect b="6458" l="60398" r="3320" t="16294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50"/>
          <p:cNvSpPr txBox="1"/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b="1" sz="3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0" name="Google Shape;200;p50"/>
          <p:cNvSpPr txBox="1"/>
          <p:nvPr>
            <p:ph idx="1" type="body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>
                <a:solidFill>
                  <a:schemeClr val="l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 Colored Background - Purple">
  <p:cSld name="Title on Colored Background - Purple"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51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51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cap="flat" cmpd="sng" w="5715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51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5" name="Google Shape;205;p51"/>
          <p:cNvPicPr preferRelativeResize="0"/>
          <p:nvPr/>
        </p:nvPicPr>
        <p:blipFill rotWithShape="1">
          <a:blip r:embed="rId2">
            <a:alphaModFix amt="20000"/>
          </a:blip>
          <a:srcRect b="6458" l="60398" r="3320" t="16294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51"/>
          <p:cNvSpPr txBox="1"/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b="1" sz="3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7" name="Google Shape;207;p51"/>
          <p:cNvSpPr txBox="1"/>
          <p:nvPr>
            <p:ph idx="1" type="body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>
                <a:solidFill>
                  <a:schemeClr val="l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 Colored Background - Teal">
  <p:cSld name="Title on Colored Background - Teal"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52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52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cap="flat" cmpd="sng" w="5715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52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2" name="Google Shape;212;p52"/>
          <p:cNvPicPr preferRelativeResize="0"/>
          <p:nvPr/>
        </p:nvPicPr>
        <p:blipFill rotWithShape="1">
          <a:blip r:embed="rId2">
            <a:alphaModFix amt="20000"/>
          </a:blip>
          <a:srcRect b="6458" l="60398" r="3320" t="16294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52"/>
          <p:cNvSpPr txBox="1"/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b="1" sz="3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4" name="Google Shape;214;p52"/>
          <p:cNvSpPr txBox="1"/>
          <p:nvPr>
            <p:ph idx="1" type="body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>
                <a:solidFill>
                  <a:schemeClr val="l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- Teal Background">
  <p:cSld name="Cover - Teal Background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5B2B4">
              <a:alpha val="77254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25"/>
          <p:cNvSpPr txBox="1"/>
          <p:nvPr>
            <p:ph idx="1" type="body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b="1" i="0"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" name="Google Shape;25;p25"/>
          <p:cNvSpPr txBox="1"/>
          <p:nvPr>
            <p:ph idx="2" type="body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4064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4064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4064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" name="Google Shape;26;p25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 Colored Background - Green">
  <p:cSld name="Title on Colored Background - Green"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53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53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cap="flat" cmpd="sng" w="5715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53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9" name="Google Shape;219;p53"/>
          <p:cNvPicPr preferRelativeResize="0"/>
          <p:nvPr/>
        </p:nvPicPr>
        <p:blipFill rotWithShape="1">
          <a:blip r:embed="rId2">
            <a:alphaModFix amt="20000"/>
          </a:blip>
          <a:srcRect b="6458" l="60398" r="3320" t="16294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53"/>
          <p:cNvSpPr txBox="1"/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b="1" sz="3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1" name="Google Shape;221;p53"/>
          <p:cNvSpPr txBox="1"/>
          <p:nvPr>
            <p:ph idx="1" type="body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>
                <a:solidFill>
                  <a:schemeClr val="l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- Green Background">
  <p:cSld name="Cover - Green Background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CD7A">
              <a:alpha val="72549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26"/>
          <p:cNvSpPr txBox="1"/>
          <p:nvPr>
            <p:ph idx="1" type="body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b="1" i="0"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" name="Google Shape;30;p26"/>
          <p:cNvSpPr txBox="1"/>
          <p:nvPr>
            <p:ph idx="2" type="body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4064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4064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4064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" name="Google Shape;31;p26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- Purple Background">
  <p:cSld name="Cover - Purple Background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7467D">
              <a:alpha val="77254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27"/>
          <p:cNvSpPr txBox="1"/>
          <p:nvPr>
            <p:ph idx="1" type="body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b="1" i="0"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" name="Google Shape;35;p27"/>
          <p:cNvSpPr txBox="1"/>
          <p:nvPr>
            <p:ph idx="2" type="body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4064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4064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4064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27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- Blue">
  <p:cSld name="Split - Blue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9" name="Google Shape;39;p29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0" name="Google Shape;40;p29"/>
          <p:cNvPicPr preferRelativeResize="0"/>
          <p:nvPr/>
        </p:nvPicPr>
        <p:blipFill rotWithShape="1">
          <a:blip r:embed="rId2">
            <a:alphaModFix amt="20000"/>
          </a:blip>
          <a:srcRect b="9029" l="4826" r="39371" t="9031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29"/>
          <p:cNvSpPr txBox="1"/>
          <p:nvPr>
            <p:ph idx="1" type="body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b="1" sz="3200">
                <a:solidFill>
                  <a:srgbClr val="026794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29"/>
          <p:cNvSpPr txBox="1"/>
          <p:nvPr>
            <p:ph idx="2" type="body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" name="Google Shape;43;p29"/>
          <p:cNvSpPr txBox="1"/>
          <p:nvPr>
            <p:ph idx="3" type="body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- Purple">
  <p:cSld name="Split - Purple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6" name="Google Shape;46;p30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7" name="Google Shape;47;p30"/>
          <p:cNvPicPr preferRelativeResize="0"/>
          <p:nvPr/>
        </p:nvPicPr>
        <p:blipFill rotWithShape="1">
          <a:blip r:embed="rId2">
            <a:alphaModFix amt="20000"/>
          </a:blip>
          <a:srcRect b="9029" l="4826" r="39371" t="9031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30"/>
          <p:cNvSpPr txBox="1"/>
          <p:nvPr>
            <p:ph idx="1" type="body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b="1" sz="3200">
                <a:solidFill>
                  <a:srgbClr val="026794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9" name="Google Shape;49;p30"/>
          <p:cNvSpPr txBox="1"/>
          <p:nvPr>
            <p:ph idx="2" type="body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0" name="Google Shape;50;p30"/>
          <p:cNvSpPr txBox="1"/>
          <p:nvPr>
            <p:ph idx="3" type="body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- Teal">
  <p:cSld name="Split - Teal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3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3" name="Google Shape;53;p31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4" name="Google Shape;54;p31"/>
          <p:cNvPicPr preferRelativeResize="0"/>
          <p:nvPr/>
        </p:nvPicPr>
        <p:blipFill rotWithShape="1">
          <a:blip r:embed="rId2">
            <a:alphaModFix amt="20000"/>
          </a:blip>
          <a:srcRect b="9029" l="4826" r="39371" t="9031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31"/>
          <p:cNvSpPr txBox="1"/>
          <p:nvPr>
            <p:ph idx="1" type="body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3200"/>
              <a:buNone/>
              <a:defRPr b="1" sz="3200">
                <a:solidFill>
                  <a:schemeClr val="accent6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6" name="Google Shape;56;p31"/>
          <p:cNvSpPr txBox="1"/>
          <p:nvPr>
            <p:ph idx="2" type="body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7" name="Google Shape;57;p31"/>
          <p:cNvSpPr txBox="1"/>
          <p:nvPr>
            <p:ph idx="3" type="body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- Green">
  <p:cSld name="Split - Green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0" name="Google Shape;60;p32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1" name="Google Shape;61;p32"/>
          <p:cNvPicPr preferRelativeResize="0"/>
          <p:nvPr/>
        </p:nvPicPr>
        <p:blipFill rotWithShape="1">
          <a:blip r:embed="rId2">
            <a:alphaModFix amt="20000"/>
          </a:blip>
          <a:srcRect b="9029" l="4826" r="39371" t="9031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32"/>
          <p:cNvSpPr txBox="1"/>
          <p:nvPr>
            <p:ph idx="1" type="body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  <a:defRPr b="1" sz="3200">
                <a:solidFill>
                  <a:schemeClr val="accent2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3" name="Google Shape;63;p32"/>
          <p:cNvSpPr txBox="1"/>
          <p:nvPr>
            <p:ph idx="2" type="body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4" name="Google Shape;64;p32"/>
          <p:cNvSpPr txBox="1"/>
          <p:nvPr>
            <p:ph idx="3" type="body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theme" Target="../theme/theme1.xml"/><Relationship Id="rId3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2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8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5"/>
          <p:cNvSpPr/>
          <p:nvPr/>
        </p:nvSpPr>
        <p:spPr>
          <a:xfrm>
            <a:off x="4512366" y="3588025"/>
            <a:ext cx="7679700" cy="2911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7" name="Google Shape;227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76350" y="5194625"/>
            <a:ext cx="4465448" cy="127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013650" y="5104600"/>
            <a:ext cx="3743400" cy="1453550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5"/>
          <p:cNvSpPr txBox="1"/>
          <p:nvPr/>
        </p:nvSpPr>
        <p:spPr>
          <a:xfrm>
            <a:off x="5301975" y="1014300"/>
            <a:ext cx="5716800" cy="170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00">
                <a:solidFill>
                  <a:srgbClr val="405D78"/>
                </a:solidFill>
                <a:latin typeface="Calibri"/>
                <a:ea typeface="Calibri"/>
                <a:cs typeface="Calibri"/>
                <a:sym typeface="Calibri"/>
              </a:rPr>
              <a:t>Promoting family unity and preventing family separation in the context of IDOs </a:t>
            </a:r>
            <a:endParaRPr sz="2100">
              <a:solidFill>
                <a:srgbClr val="405D7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e5fa2d5246_0_337"/>
          <p:cNvSpPr txBox="1"/>
          <p:nvPr>
            <p:ph type="title"/>
          </p:nvPr>
        </p:nvSpPr>
        <p:spPr>
          <a:xfrm>
            <a:off x="656023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Measures must always be taken to prevent family separation</a:t>
            </a:r>
            <a:endParaRPr/>
          </a:p>
        </p:txBody>
      </p:sp>
      <p:sp>
        <p:nvSpPr>
          <p:cNvPr id="304" name="Google Shape;304;ge5fa2d5246_0_337"/>
          <p:cNvSpPr txBox="1"/>
          <p:nvPr>
            <p:ph idx="1" type="body"/>
          </p:nvPr>
        </p:nvSpPr>
        <p:spPr>
          <a:xfrm>
            <a:off x="656025" y="2547250"/>
            <a:ext cx="10820100" cy="22590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Systematically consider home-based isolation and quarantine first for both children and caregivers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e5fa2d5246_0_330"/>
          <p:cNvSpPr txBox="1"/>
          <p:nvPr>
            <p:ph type="title"/>
          </p:nvPr>
        </p:nvSpPr>
        <p:spPr>
          <a:xfrm>
            <a:off x="656023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Child / caregiver needs to isolate or quarantine</a:t>
            </a:r>
            <a:endParaRPr/>
          </a:p>
        </p:txBody>
      </p:sp>
      <p:sp>
        <p:nvSpPr>
          <p:cNvPr id="311" name="Google Shape;311;ge5fa2d5246_0_330"/>
          <p:cNvSpPr txBox="1"/>
          <p:nvPr>
            <p:ph idx="2" type="body"/>
          </p:nvPr>
        </p:nvSpPr>
        <p:spPr>
          <a:xfrm>
            <a:off x="656025" y="1959423"/>
            <a:ext cx="10820100" cy="4384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4064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Prioritise the best interests of the child</a:t>
            </a:r>
            <a:endParaRPr/>
          </a:p>
          <a:p>
            <a:pPr indent="-406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Consider the child’s views</a:t>
            </a:r>
            <a:endParaRPr/>
          </a:p>
          <a:p>
            <a:pPr indent="-406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Do no harm</a:t>
            </a:r>
            <a:endParaRPr/>
          </a:p>
          <a:p>
            <a:pPr indent="-406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Admit children and caregivers together</a:t>
            </a:r>
            <a:endParaRPr/>
          </a:p>
          <a:p>
            <a:pPr indent="-406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Family based over facility based care</a:t>
            </a:r>
            <a:endParaRPr/>
          </a:p>
          <a:p>
            <a:pPr indent="-406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Alternate healthy family member</a:t>
            </a:r>
            <a:endParaRPr/>
          </a:p>
          <a:p>
            <a:pPr indent="-406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Last resort: Adequate, temporary alternative care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e5fa2d5246_0_344"/>
          <p:cNvSpPr txBox="1"/>
          <p:nvPr>
            <p:ph type="title"/>
          </p:nvPr>
        </p:nvSpPr>
        <p:spPr>
          <a:xfrm>
            <a:off x="656023" y="246594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Group exercise</a:t>
            </a:r>
            <a:endParaRPr/>
          </a:p>
        </p:txBody>
      </p:sp>
      <p:sp>
        <p:nvSpPr>
          <p:cNvPr id="318" name="Google Shape;318;ge5fa2d5246_0_344"/>
          <p:cNvSpPr txBox="1"/>
          <p:nvPr>
            <p:ph idx="3" type="body"/>
          </p:nvPr>
        </p:nvSpPr>
        <p:spPr>
          <a:xfrm>
            <a:off x="656022" y="2596502"/>
            <a:ext cx="4661100" cy="6051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Column 1</a:t>
            </a:r>
            <a:endParaRPr/>
          </a:p>
        </p:txBody>
      </p:sp>
      <p:sp>
        <p:nvSpPr>
          <p:cNvPr id="319" name="Google Shape;319;ge5fa2d5246_0_344"/>
          <p:cNvSpPr txBox="1"/>
          <p:nvPr>
            <p:ph idx="4" type="body"/>
          </p:nvPr>
        </p:nvSpPr>
        <p:spPr>
          <a:xfrm>
            <a:off x="656022" y="3304959"/>
            <a:ext cx="4661100" cy="2238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What measures should be taken by health actors to prevent family separation for quarantine, isolation or treatment?</a:t>
            </a:r>
            <a:endParaRPr/>
          </a:p>
        </p:txBody>
      </p:sp>
      <p:sp>
        <p:nvSpPr>
          <p:cNvPr id="320" name="Google Shape;320;ge5fa2d5246_0_344"/>
          <p:cNvSpPr txBox="1"/>
          <p:nvPr>
            <p:ph idx="5" type="body"/>
          </p:nvPr>
        </p:nvSpPr>
        <p:spPr>
          <a:xfrm>
            <a:off x="6814990" y="2520302"/>
            <a:ext cx="4661100" cy="6051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Column 2</a:t>
            </a:r>
            <a:endParaRPr/>
          </a:p>
        </p:txBody>
      </p:sp>
      <p:sp>
        <p:nvSpPr>
          <p:cNvPr id="321" name="Google Shape;321;ge5fa2d5246_0_344"/>
          <p:cNvSpPr txBox="1"/>
          <p:nvPr>
            <p:ph idx="6" type="body"/>
          </p:nvPr>
        </p:nvSpPr>
        <p:spPr>
          <a:xfrm>
            <a:off x="6814990" y="3228759"/>
            <a:ext cx="4661100" cy="2238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What are the key considerations when determining where a child/caregiver should quarantine/isolate?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e5fa2d5246_0_355"/>
          <p:cNvSpPr txBox="1"/>
          <p:nvPr>
            <p:ph type="title"/>
          </p:nvPr>
        </p:nvSpPr>
        <p:spPr>
          <a:xfrm>
            <a:off x="656023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When a child is admitted</a:t>
            </a:r>
            <a:endParaRPr/>
          </a:p>
        </p:txBody>
      </p:sp>
      <p:sp>
        <p:nvSpPr>
          <p:cNvPr id="328" name="Google Shape;328;ge5fa2d5246_0_355"/>
          <p:cNvSpPr txBox="1"/>
          <p:nvPr>
            <p:ph idx="1" type="body"/>
          </p:nvPr>
        </p:nvSpPr>
        <p:spPr>
          <a:xfrm>
            <a:off x="656022" y="1971675"/>
            <a:ext cx="10820100" cy="485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 </a:t>
            </a:r>
            <a:endParaRPr/>
          </a:p>
        </p:txBody>
      </p:sp>
      <p:sp>
        <p:nvSpPr>
          <p:cNvPr id="329" name="Google Shape;329;ge5fa2d5246_0_355"/>
          <p:cNvSpPr txBox="1"/>
          <p:nvPr>
            <p:ph idx="2" type="body"/>
          </p:nvPr>
        </p:nvSpPr>
        <p:spPr>
          <a:xfrm>
            <a:off x="656021" y="2614612"/>
            <a:ext cx="10820100" cy="37290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06400" lvl="0" marL="457200" rtl="0" algn="l"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Allow a primary caregiver to accompany</a:t>
            </a:r>
            <a:endParaRPr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If not possible:</a:t>
            </a:r>
            <a:endParaRPr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US"/>
              <a:t>Contact Child Protection actors</a:t>
            </a:r>
            <a:endParaRPr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US"/>
              <a:t>Document child and caregiver details</a:t>
            </a:r>
            <a:endParaRPr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US"/>
              <a:t>Facilitate regular contact</a:t>
            </a:r>
            <a:endParaRPr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US"/>
              <a:t>Provide regular, frequent updates</a:t>
            </a:r>
            <a:endParaRPr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US"/>
              <a:t>Consider temporary accommodation for caregivers</a:t>
            </a:r>
            <a:endParaRPr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Be disability inclusive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ge5fa2d5246_0_362"/>
          <p:cNvSpPr txBox="1"/>
          <p:nvPr>
            <p:ph type="title"/>
          </p:nvPr>
        </p:nvSpPr>
        <p:spPr>
          <a:xfrm>
            <a:off x="656023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When a caregiver is admitted</a:t>
            </a:r>
            <a:endParaRPr/>
          </a:p>
        </p:txBody>
      </p:sp>
      <p:sp>
        <p:nvSpPr>
          <p:cNvPr id="336" name="Google Shape;336;ge5fa2d5246_0_362"/>
          <p:cNvSpPr txBox="1"/>
          <p:nvPr>
            <p:ph idx="1" type="body"/>
          </p:nvPr>
        </p:nvSpPr>
        <p:spPr>
          <a:xfrm>
            <a:off x="656022" y="1971676"/>
            <a:ext cx="10820100" cy="5715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 </a:t>
            </a:r>
            <a:endParaRPr/>
          </a:p>
        </p:txBody>
      </p:sp>
      <p:sp>
        <p:nvSpPr>
          <p:cNvPr id="337" name="Google Shape;337;ge5fa2d5246_0_362"/>
          <p:cNvSpPr txBox="1"/>
          <p:nvPr>
            <p:ph idx="2" type="body"/>
          </p:nvPr>
        </p:nvSpPr>
        <p:spPr>
          <a:xfrm>
            <a:off x="656021" y="2614612"/>
            <a:ext cx="10820100" cy="37290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06400" lvl="0" marL="457200" rtl="0" algn="l"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Gather information about children</a:t>
            </a:r>
            <a:endParaRPr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Inquire about children at home</a:t>
            </a:r>
            <a:endParaRPr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Transfer children to care of a trusted adult</a:t>
            </a:r>
            <a:endParaRPr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Facilitate regular contact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ge5fa2d5246_0_369"/>
          <p:cNvSpPr txBox="1"/>
          <p:nvPr>
            <p:ph type="title"/>
          </p:nvPr>
        </p:nvSpPr>
        <p:spPr>
          <a:xfrm>
            <a:off x="656023" y="246594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Preparatory actions</a:t>
            </a:r>
            <a:endParaRPr/>
          </a:p>
        </p:txBody>
      </p:sp>
      <p:sp>
        <p:nvSpPr>
          <p:cNvPr id="344" name="Google Shape;344;ge5fa2d5246_0_369"/>
          <p:cNvSpPr txBox="1"/>
          <p:nvPr>
            <p:ph idx="1" type="body"/>
          </p:nvPr>
        </p:nvSpPr>
        <p:spPr>
          <a:xfrm>
            <a:off x="685947" y="1857843"/>
            <a:ext cx="10820100" cy="5001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5" name="Google Shape;345;ge5fa2d5246_0_369"/>
          <p:cNvSpPr txBox="1"/>
          <p:nvPr>
            <p:ph idx="2" type="body"/>
          </p:nvPr>
        </p:nvSpPr>
        <p:spPr>
          <a:xfrm>
            <a:off x="656025" y="2479156"/>
            <a:ext cx="10820100" cy="3940800"/>
          </a:xfrm>
          <a:prstGeom prst="rect">
            <a:avLst/>
          </a:prstGeom>
          <a:solidFill>
            <a:schemeClr val="lt1"/>
          </a:solidFill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1000" lvl="0" marL="457200" rtl="0" algn="l">
              <a:spcBef>
                <a:spcPts val="1000"/>
              </a:spcBef>
              <a:spcAft>
                <a:spcPts val="0"/>
              </a:spcAft>
              <a:buSzPts val="2400"/>
              <a:buChar char="●"/>
            </a:pPr>
            <a:r>
              <a:rPr lang="en-US"/>
              <a:t>Assign facility focal point for child protection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/>
              <a:t>Establish SOPs, covering:</a:t>
            </a:r>
            <a:endParaRPr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-US"/>
              <a:t>roles and responsibilities</a:t>
            </a:r>
            <a:endParaRPr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-US"/>
              <a:t>referral pathways</a:t>
            </a:r>
            <a:endParaRPr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-US"/>
              <a:t>minimum care package</a:t>
            </a:r>
            <a:endParaRPr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-US"/>
              <a:t>child</a:t>
            </a:r>
            <a:r>
              <a:rPr lang="en-US"/>
              <a:t> safeguarding measures</a:t>
            </a:r>
            <a:endParaRPr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-US"/>
              <a:t>nurturing care arrangements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/>
              <a:t>Train health personnel on SOPs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/>
              <a:t>Develop and disseminate referral pathways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/>
              <a:t>Establish SOPs for registration and confidential data collection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ge5fa2d5246_0_380"/>
          <p:cNvSpPr txBox="1"/>
          <p:nvPr>
            <p:ph idx="1" type="body"/>
          </p:nvPr>
        </p:nvSpPr>
        <p:spPr>
          <a:xfrm>
            <a:off x="4100513" y="528638"/>
            <a:ext cx="7300800" cy="1271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Look</a:t>
            </a:r>
            <a:endParaRPr/>
          </a:p>
        </p:txBody>
      </p:sp>
      <p:sp>
        <p:nvSpPr>
          <p:cNvPr id="352" name="Google Shape;352;ge5fa2d5246_0_380"/>
          <p:cNvSpPr txBox="1"/>
          <p:nvPr>
            <p:ph idx="2" type="body"/>
          </p:nvPr>
        </p:nvSpPr>
        <p:spPr>
          <a:xfrm>
            <a:off x="4100525" y="1532975"/>
            <a:ext cx="7300800" cy="4621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406400" lvl="0" marL="4572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Check for safety. </a:t>
            </a:r>
            <a:endParaRPr/>
          </a:p>
          <a:p>
            <a:pPr indent="-4064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Look for children with obvious basic needs. </a:t>
            </a:r>
            <a:endParaRPr/>
          </a:p>
          <a:p>
            <a:pPr indent="-4064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Look for children and parents or caregivers who have serious distress reactions.</a:t>
            </a:r>
            <a:endParaRPr/>
          </a:p>
        </p:txBody>
      </p:sp>
      <p:sp>
        <p:nvSpPr>
          <p:cNvPr id="353" name="Google Shape;353;ge5fa2d5246_0_380"/>
          <p:cNvSpPr txBox="1"/>
          <p:nvPr>
            <p:ph idx="3" type="body"/>
          </p:nvPr>
        </p:nvSpPr>
        <p:spPr>
          <a:xfrm>
            <a:off x="284417" y="528638"/>
            <a:ext cx="2970900" cy="4799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PFA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ge5fa2d5246_0_387"/>
          <p:cNvSpPr txBox="1"/>
          <p:nvPr>
            <p:ph idx="1" type="body"/>
          </p:nvPr>
        </p:nvSpPr>
        <p:spPr>
          <a:xfrm>
            <a:off x="4100513" y="528638"/>
            <a:ext cx="7300800" cy="1271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Listen</a:t>
            </a:r>
            <a:endParaRPr/>
          </a:p>
        </p:txBody>
      </p:sp>
      <p:sp>
        <p:nvSpPr>
          <p:cNvPr id="360" name="Google Shape;360;ge5fa2d5246_0_387"/>
          <p:cNvSpPr txBox="1"/>
          <p:nvPr>
            <p:ph idx="2" type="body"/>
          </p:nvPr>
        </p:nvSpPr>
        <p:spPr>
          <a:xfrm>
            <a:off x="4100525" y="1532975"/>
            <a:ext cx="7300800" cy="4621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 fontScale="85000"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79730" lvl="0" marL="4572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Approach children caregivers who may need support</a:t>
            </a:r>
            <a:endParaRPr/>
          </a:p>
          <a:p>
            <a:pPr indent="-37973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Ask about their needs and concerns</a:t>
            </a:r>
            <a:endParaRPr/>
          </a:p>
          <a:p>
            <a:pPr indent="-37973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Listen and help them feel calm by: </a:t>
            </a:r>
            <a:endParaRPr/>
          </a:p>
          <a:p>
            <a:pPr indent="-35814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Staying close (in line with restrictions)</a:t>
            </a:r>
            <a:endParaRPr/>
          </a:p>
          <a:p>
            <a:pPr indent="-35814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Listening</a:t>
            </a:r>
            <a:endParaRPr/>
          </a:p>
          <a:p>
            <a:pPr indent="-35814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Not pressuring anyone to talk if they don’t want to.</a:t>
            </a:r>
            <a:endParaRPr/>
          </a:p>
        </p:txBody>
      </p:sp>
      <p:sp>
        <p:nvSpPr>
          <p:cNvPr id="361" name="Google Shape;361;ge5fa2d5246_0_387"/>
          <p:cNvSpPr txBox="1"/>
          <p:nvPr>
            <p:ph idx="3" type="body"/>
          </p:nvPr>
        </p:nvSpPr>
        <p:spPr>
          <a:xfrm>
            <a:off x="284417" y="528638"/>
            <a:ext cx="2970900" cy="4799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PFA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ge5fa2d5246_0_394"/>
          <p:cNvSpPr txBox="1"/>
          <p:nvPr>
            <p:ph idx="1" type="body"/>
          </p:nvPr>
        </p:nvSpPr>
        <p:spPr>
          <a:xfrm>
            <a:off x="4100513" y="528638"/>
            <a:ext cx="7300800" cy="1271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Link</a:t>
            </a:r>
            <a:endParaRPr/>
          </a:p>
        </p:txBody>
      </p:sp>
      <p:sp>
        <p:nvSpPr>
          <p:cNvPr id="368" name="Google Shape;368;ge5fa2d5246_0_394"/>
          <p:cNvSpPr txBox="1"/>
          <p:nvPr>
            <p:ph idx="2" type="body"/>
          </p:nvPr>
        </p:nvSpPr>
        <p:spPr>
          <a:xfrm>
            <a:off x="4100525" y="1532975"/>
            <a:ext cx="7300800" cy="4621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406400" lvl="0" marL="4572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Help children and families identify their needs</a:t>
            </a:r>
            <a:endParaRPr/>
          </a:p>
          <a:p>
            <a:pPr indent="-4064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Provide information </a:t>
            </a:r>
            <a:endParaRPr/>
          </a:p>
          <a:p>
            <a:pPr indent="-4064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Link to services to meet identified needs.</a:t>
            </a:r>
            <a:endParaRPr/>
          </a:p>
        </p:txBody>
      </p:sp>
      <p:sp>
        <p:nvSpPr>
          <p:cNvPr id="369" name="Google Shape;369;ge5fa2d5246_0_394"/>
          <p:cNvSpPr txBox="1"/>
          <p:nvPr>
            <p:ph idx="3" type="body"/>
          </p:nvPr>
        </p:nvSpPr>
        <p:spPr>
          <a:xfrm>
            <a:off x="284417" y="528638"/>
            <a:ext cx="2970900" cy="4799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PFA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e5fa2d5246_0_0"/>
          <p:cNvSpPr txBox="1"/>
          <p:nvPr>
            <p:ph type="title"/>
          </p:nvPr>
        </p:nvSpPr>
        <p:spPr>
          <a:xfrm>
            <a:off x="656023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Course objectives</a:t>
            </a:r>
            <a:endParaRPr/>
          </a:p>
        </p:txBody>
      </p:sp>
      <p:sp>
        <p:nvSpPr>
          <p:cNvPr id="236" name="Google Shape;236;ge5fa2d5246_0_0"/>
          <p:cNvSpPr txBox="1"/>
          <p:nvPr>
            <p:ph idx="1" type="body"/>
          </p:nvPr>
        </p:nvSpPr>
        <p:spPr>
          <a:xfrm>
            <a:off x="656022" y="1971675"/>
            <a:ext cx="10820100" cy="485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By the end of the course, you will be able to:</a:t>
            </a:r>
            <a:endParaRPr/>
          </a:p>
        </p:txBody>
      </p:sp>
      <p:sp>
        <p:nvSpPr>
          <p:cNvPr id="237" name="Google Shape;237;ge5fa2d5246_0_0"/>
          <p:cNvSpPr txBox="1"/>
          <p:nvPr>
            <p:ph idx="2" type="body"/>
          </p:nvPr>
        </p:nvSpPr>
        <p:spPr>
          <a:xfrm>
            <a:off x="656021" y="2614612"/>
            <a:ext cx="10820100" cy="37290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064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Describe the increased protection risks for children during COVID-19 </a:t>
            </a:r>
            <a:endParaRPr/>
          </a:p>
          <a:p>
            <a:pPr indent="-4064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Explain child protection mainstreaming best practices during COVID-19 and other IDOs </a:t>
            </a:r>
            <a:endParaRPr/>
          </a:p>
          <a:p>
            <a:pPr indent="-4064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List key actions for health actors to preventing family separation and preserving family unity</a:t>
            </a:r>
            <a:endParaRPr/>
          </a:p>
          <a:p>
            <a:pPr indent="-4064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Recall safe referral processes for children identified as at risk 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e5fa2d5246_0_14"/>
          <p:cNvSpPr txBox="1"/>
          <p:nvPr>
            <p:ph type="title"/>
          </p:nvPr>
        </p:nvSpPr>
        <p:spPr>
          <a:xfrm>
            <a:off x="656023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Course structure</a:t>
            </a:r>
            <a:endParaRPr/>
          </a:p>
        </p:txBody>
      </p:sp>
      <p:sp>
        <p:nvSpPr>
          <p:cNvPr id="244" name="Google Shape;244;ge5fa2d5246_0_14"/>
          <p:cNvSpPr txBox="1"/>
          <p:nvPr>
            <p:ph idx="2" type="body"/>
          </p:nvPr>
        </p:nvSpPr>
        <p:spPr>
          <a:xfrm>
            <a:off x="656021" y="2614612"/>
            <a:ext cx="10820100" cy="37290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i="1" lang="en-US"/>
              <a:t>[Insert relevant course agenda]</a:t>
            </a:r>
            <a:endParaRPr i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e5fa2d5246_0_271"/>
          <p:cNvSpPr txBox="1"/>
          <p:nvPr>
            <p:ph type="title"/>
          </p:nvPr>
        </p:nvSpPr>
        <p:spPr>
          <a:xfrm>
            <a:off x="656023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Socio-ecological model</a:t>
            </a:r>
            <a:endParaRPr/>
          </a:p>
        </p:txBody>
      </p:sp>
      <p:grpSp>
        <p:nvGrpSpPr>
          <p:cNvPr id="251" name="Google Shape;251;ge5fa2d5246_0_271"/>
          <p:cNvGrpSpPr/>
          <p:nvPr/>
        </p:nvGrpSpPr>
        <p:grpSpPr>
          <a:xfrm>
            <a:off x="1540271" y="1715717"/>
            <a:ext cx="8536938" cy="4393241"/>
            <a:chOff x="750952" y="469342"/>
            <a:chExt cx="7018200" cy="3547800"/>
          </a:xfrm>
        </p:grpSpPr>
        <p:sp>
          <p:nvSpPr>
            <p:cNvPr id="252" name="Google Shape;252;ge5fa2d5246_0_271"/>
            <p:cNvSpPr/>
            <p:nvPr/>
          </p:nvSpPr>
          <p:spPr>
            <a:xfrm>
              <a:off x="750952" y="469342"/>
              <a:ext cx="7018200" cy="3547800"/>
            </a:xfrm>
            <a:prstGeom prst="ellipse">
              <a:avLst/>
            </a:prstGeom>
            <a:solidFill>
              <a:srgbClr val="F2F2F2"/>
            </a:solidFill>
            <a:ln cap="flat" cmpd="sng" w="28575">
              <a:solidFill>
                <a:srgbClr val="026593"/>
              </a:solidFill>
              <a:prstDash val="dash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3" name="Google Shape;253;ge5fa2d5246_0_271"/>
            <p:cNvSpPr txBox="1"/>
            <p:nvPr/>
          </p:nvSpPr>
          <p:spPr>
            <a:xfrm>
              <a:off x="2944097" y="646729"/>
              <a:ext cx="2631900" cy="354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13775" lIns="113775" spcFirstLastPara="1" rIns="113775" wrap="square" tIns="11377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alibri"/>
                <a:buNone/>
              </a:pPr>
              <a:r>
                <a:t/>
              </a:r>
              <a:endParaRPr b="0" i="0" sz="1600" u="none" cap="none" strike="noStrike">
                <a:solidFill>
                  <a:srgbClr val="02669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" name="Google Shape;254;ge5fa2d5246_0_271"/>
            <p:cNvSpPr/>
            <p:nvPr/>
          </p:nvSpPr>
          <p:spPr>
            <a:xfrm>
              <a:off x="1809723" y="897845"/>
              <a:ext cx="5907000" cy="2803500"/>
            </a:xfrm>
            <a:prstGeom prst="ellipse">
              <a:avLst/>
            </a:prstGeom>
            <a:solidFill>
              <a:srgbClr val="026593"/>
            </a:solidFill>
            <a:ln cap="flat" cmpd="sng" w="28575">
              <a:solidFill>
                <a:schemeClr val="lt1"/>
              </a:solidFill>
              <a:prstDash val="dot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5" name="Google Shape;255;ge5fa2d5246_0_271"/>
            <p:cNvSpPr txBox="1"/>
            <p:nvPr/>
          </p:nvSpPr>
          <p:spPr>
            <a:xfrm>
              <a:off x="3489547" y="1059047"/>
              <a:ext cx="2547300" cy="322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1" anchor="ctr" bIns="113775" lIns="113775" spcFirstLastPara="1" rIns="113775" wrap="square" tIns="11377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Calibri"/>
                <a:buNone/>
              </a:pPr>
              <a:r>
                <a:rPr b="1" i="0" lang="en-US" sz="16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Society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6" name="Google Shape;256;ge5fa2d5246_0_271"/>
            <p:cNvSpPr/>
            <p:nvPr/>
          </p:nvSpPr>
          <p:spPr>
            <a:xfrm>
              <a:off x="3098326" y="1423796"/>
              <a:ext cx="4566600" cy="1881000"/>
            </a:xfrm>
            <a:prstGeom prst="ellipse">
              <a:avLst/>
            </a:prstGeom>
            <a:solidFill>
              <a:srgbClr val="44762D"/>
            </a:solidFill>
            <a:ln cap="flat" cmpd="sng" w="28575">
              <a:solidFill>
                <a:schemeClr val="lt1"/>
              </a:solidFill>
              <a:prstDash val="dot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7" name="Google Shape;257;ge5fa2d5246_0_271"/>
            <p:cNvSpPr txBox="1"/>
            <p:nvPr/>
          </p:nvSpPr>
          <p:spPr>
            <a:xfrm>
              <a:off x="4200050" y="1553580"/>
              <a:ext cx="2363400" cy="25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1" anchor="ctr" bIns="113775" lIns="113775" spcFirstLastPara="1" rIns="113775" wrap="square" tIns="11377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Calibri"/>
                <a:buNone/>
              </a:pPr>
              <a:r>
                <a:rPr b="1" i="0" lang="en-US" sz="16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Community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8" name="Google Shape;258;ge5fa2d5246_0_271"/>
            <p:cNvSpPr/>
            <p:nvPr/>
          </p:nvSpPr>
          <p:spPr>
            <a:xfrm>
              <a:off x="4331232" y="1860902"/>
              <a:ext cx="3186600" cy="1166100"/>
            </a:xfrm>
            <a:prstGeom prst="ellipse">
              <a:avLst/>
            </a:prstGeom>
            <a:solidFill>
              <a:srgbClr val="97467D"/>
            </a:solidFill>
            <a:ln cap="flat" cmpd="sng" w="28575">
              <a:solidFill>
                <a:schemeClr val="lt1"/>
              </a:solidFill>
              <a:prstDash val="dot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9" name="Google Shape;259;ge5fa2d5246_0_271"/>
            <p:cNvSpPr txBox="1"/>
            <p:nvPr/>
          </p:nvSpPr>
          <p:spPr>
            <a:xfrm>
              <a:off x="5064180" y="1965862"/>
              <a:ext cx="1720800" cy="21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1" anchor="ctr" bIns="113775" lIns="113775" spcFirstLastPara="1" rIns="113775" wrap="square" tIns="11377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Calibri"/>
                <a:buNone/>
              </a:pPr>
              <a:r>
                <a:rPr b="1" i="0" lang="en-US" sz="16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Family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0" name="Google Shape;260;ge5fa2d5246_0_271"/>
            <p:cNvSpPr/>
            <p:nvPr/>
          </p:nvSpPr>
          <p:spPr>
            <a:xfrm>
              <a:off x="6086323" y="2086404"/>
              <a:ext cx="1331400" cy="715800"/>
            </a:xfrm>
            <a:prstGeom prst="ellipse">
              <a:avLst/>
            </a:prstGeom>
            <a:solidFill>
              <a:srgbClr val="AC6B97"/>
            </a:solidFill>
            <a:ln cap="flat" cmpd="sng" w="28575">
              <a:solidFill>
                <a:schemeClr val="lt1"/>
              </a:solidFill>
              <a:prstDash val="dot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1" name="Google Shape;261;ge5fa2d5246_0_271"/>
            <p:cNvSpPr txBox="1"/>
            <p:nvPr/>
          </p:nvSpPr>
          <p:spPr>
            <a:xfrm>
              <a:off x="6281314" y="2265387"/>
              <a:ext cx="941400" cy="357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13775" lIns="113775" spcFirstLastPara="1" rIns="113775" wrap="square" tIns="1137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Calibri"/>
                <a:buNone/>
              </a:pPr>
              <a:r>
                <a:rPr b="1" i="0" lang="en-US" sz="16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Child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62" name="Google Shape;262;ge5fa2d5246_0_271"/>
          <p:cNvSpPr txBox="1"/>
          <p:nvPr/>
        </p:nvSpPr>
        <p:spPr>
          <a:xfrm>
            <a:off x="1475325" y="3430550"/>
            <a:ext cx="13734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rgbClr val="026694"/>
                </a:solidFill>
                <a:latin typeface="Calibri"/>
                <a:ea typeface="Calibri"/>
                <a:cs typeface="Calibri"/>
                <a:sym typeface="Calibri"/>
              </a:rPr>
              <a:t>Socio-cultural norms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" name="Google Shape;268;ge5fa2d5246_0_29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5700" y="0"/>
            <a:ext cx="1052059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e5fa2d5246_0_296"/>
          <p:cNvSpPr txBox="1"/>
          <p:nvPr>
            <p:ph idx="1" type="body"/>
          </p:nvPr>
        </p:nvSpPr>
        <p:spPr>
          <a:xfrm>
            <a:off x="1828007" y="2076693"/>
            <a:ext cx="8535900" cy="627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Quarantine</a:t>
            </a:r>
            <a:endParaRPr/>
          </a:p>
        </p:txBody>
      </p:sp>
      <p:sp>
        <p:nvSpPr>
          <p:cNvPr id="275" name="Google Shape;275;ge5fa2d5246_0_296"/>
          <p:cNvSpPr txBox="1"/>
          <p:nvPr>
            <p:ph idx="2" type="body"/>
          </p:nvPr>
        </p:nvSpPr>
        <p:spPr>
          <a:xfrm>
            <a:off x="1754188" y="3051922"/>
            <a:ext cx="8683500" cy="1455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T</a:t>
            </a:r>
            <a:r>
              <a:rPr lang="en-US"/>
              <a:t>he separation of persons who are not ill but who may have been exposed to an infectious disease, to monitor their symptoms and promote early detection of cases. 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e5fa2d5246_0_304"/>
          <p:cNvSpPr txBox="1"/>
          <p:nvPr>
            <p:ph idx="1" type="body"/>
          </p:nvPr>
        </p:nvSpPr>
        <p:spPr>
          <a:xfrm>
            <a:off x="1828007" y="2076693"/>
            <a:ext cx="8535900" cy="627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Isolation</a:t>
            </a:r>
            <a:endParaRPr/>
          </a:p>
        </p:txBody>
      </p:sp>
      <p:sp>
        <p:nvSpPr>
          <p:cNvPr id="282" name="Google Shape;282;ge5fa2d5246_0_304"/>
          <p:cNvSpPr txBox="1"/>
          <p:nvPr>
            <p:ph idx="2" type="body"/>
          </p:nvPr>
        </p:nvSpPr>
        <p:spPr>
          <a:xfrm>
            <a:off x="1754188" y="3051922"/>
            <a:ext cx="8683500" cy="1455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T</a:t>
            </a:r>
            <a:r>
              <a:rPr lang="en-US"/>
              <a:t>he separation of ill or infected people to prevent the spread.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e5fa2d5246_0_310"/>
          <p:cNvSpPr txBox="1"/>
          <p:nvPr>
            <p:ph idx="1" type="body"/>
          </p:nvPr>
        </p:nvSpPr>
        <p:spPr>
          <a:xfrm>
            <a:off x="4100513" y="528638"/>
            <a:ext cx="7300800" cy="1271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 </a:t>
            </a:r>
            <a:endParaRPr/>
          </a:p>
        </p:txBody>
      </p:sp>
      <p:sp>
        <p:nvSpPr>
          <p:cNvPr id="289" name="Google Shape;289;ge5fa2d5246_0_310"/>
          <p:cNvSpPr txBox="1"/>
          <p:nvPr>
            <p:ph idx="2" type="body"/>
          </p:nvPr>
        </p:nvSpPr>
        <p:spPr>
          <a:xfrm>
            <a:off x="4100525" y="1360075"/>
            <a:ext cx="7300800" cy="4137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06400" lvl="0" marL="457200" rtl="0" algn="l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Home-based</a:t>
            </a:r>
            <a:endParaRPr/>
          </a:p>
          <a:p>
            <a:pPr indent="-4064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Facility-based</a:t>
            </a:r>
            <a:endParaRPr/>
          </a:p>
          <a:p>
            <a:pPr indent="-4064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Community level</a:t>
            </a:r>
            <a:endParaRPr/>
          </a:p>
          <a:p>
            <a:pPr indent="-4064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Zone or area-based</a:t>
            </a:r>
            <a:endParaRPr/>
          </a:p>
        </p:txBody>
      </p:sp>
      <p:sp>
        <p:nvSpPr>
          <p:cNvPr id="290" name="Google Shape;290;ge5fa2d5246_0_310"/>
          <p:cNvSpPr txBox="1"/>
          <p:nvPr>
            <p:ph idx="3" type="body"/>
          </p:nvPr>
        </p:nvSpPr>
        <p:spPr>
          <a:xfrm>
            <a:off x="284417" y="528638"/>
            <a:ext cx="2970900" cy="4799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Types of quarantine and isolation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e5fa2d5246_0_317"/>
          <p:cNvSpPr txBox="1"/>
          <p:nvPr>
            <p:ph idx="1" type="body"/>
          </p:nvPr>
        </p:nvSpPr>
        <p:spPr>
          <a:xfrm>
            <a:off x="1828007" y="2076693"/>
            <a:ext cx="8535900" cy="627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b="0" lang="en-US"/>
              <a:t> </a:t>
            </a:r>
            <a:endParaRPr/>
          </a:p>
        </p:txBody>
      </p:sp>
      <p:sp>
        <p:nvSpPr>
          <p:cNvPr id="297" name="Google Shape;297;ge5fa2d5246_0_317"/>
          <p:cNvSpPr txBox="1"/>
          <p:nvPr>
            <p:ph idx="2" type="body"/>
          </p:nvPr>
        </p:nvSpPr>
        <p:spPr>
          <a:xfrm>
            <a:off x="1754188" y="3051922"/>
            <a:ext cx="8683500" cy="1455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Separation linked to isolation, quarantine and treatment measures applied to children and or caregivers can result in increased </a:t>
            </a:r>
            <a:r>
              <a:rPr b="1" lang="en-US"/>
              <a:t>child protection risks.</a:t>
            </a:r>
            <a:endParaRPr b="1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Custom 3">
      <a:dk1>
        <a:srgbClr val="545554"/>
      </a:dk1>
      <a:lt1>
        <a:srgbClr val="FFFFFF"/>
      </a:lt1>
      <a:dk2>
        <a:srgbClr val="212E3B"/>
      </a:dk2>
      <a:lt2>
        <a:srgbClr val="E7E6E6"/>
      </a:lt2>
      <a:accent1>
        <a:srgbClr val="02628C"/>
      </a:accent1>
      <a:accent2>
        <a:srgbClr val="0388C5"/>
      </a:accent2>
      <a:accent3>
        <a:srgbClr val="97467C"/>
      </a:accent3>
      <a:accent4>
        <a:srgbClr val="94CC7A"/>
      </a:accent4>
      <a:accent5>
        <a:srgbClr val="029FA0"/>
      </a:accent5>
      <a:accent6>
        <a:srgbClr val="405D78"/>
      </a:accent6>
      <a:hlink>
        <a:srgbClr val="67B7DB"/>
      </a:hlink>
      <a:folHlink>
        <a:srgbClr val="36A1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2017-12-20T18:51:03Z</dcterms:created>
  <dc:creator>Colleen Fitzgerald</dc:creator>
</cp:coreProperties>
</file>