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15"/>
  </p:notesMasterIdLst>
  <p:handoutMasterIdLst>
    <p:handoutMasterId r:id="rId16"/>
  </p:handoutMasterIdLst>
  <p:sldIdLst>
    <p:sldId id="334" r:id="rId6"/>
    <p:sldId id="333" r:id="rId7"/>
    <p:sldId id="335" r:id="rId8"/>
    <p:sldId id="337" r:id="rId9"/>
    <p:sldId id="340" r:id="rId10"/>
    <p:sldId id="339" r:id="rId11"/>
    <p:sldId id="338" r:id="rId12"/>
    <p:sldId id="341" r:id="rId13"/>
    <p:sldId id="343"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0"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 initials="M" lastIdx="3" clrIdx="0">
    <p:extLst>
      <p:ext uri="{19B8F6BF-5375-455C-9EA6-DF929625EA0E}">
        <p15:presenceInfo xmlns:p15="http://schemas.microsoft.com/office/powerpoint/2012/main" userId="M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0072CE"/>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75537" autoAdjust="0"/>
  </p:normalViewPr>
  <p:slideViewPr>
    <p:cSldViewPr snapToGrid="0" showGuides="1">
      <p:cViewPr varScale="1">
        <p:scale>
          <a:sx n="49" d="100"/>
          <a:sy n="49" d="100"/>
        </p:scale>
        <p:origin x="1740" y="30"/>
      </p:cViewPr>
      <p:guideLst>
        <p:guide orient="horz" pos="2160"/>
        <p:guide pos="2880"/>
      </p:guideLst>
    </p:cSldViewPr>
  </p:slideViewPr>
  <p:notesTextViewPr>
    <p:cViewPr>
      <p:scale>
        <a:sx n="1" d="1"/>
        <a:sy n="1" d="1"/>
      </p:scale>
      <p:origin x="0" y="0"/>
    </p:cViewPr>
  </p:notesTextViewPr>
  <p:notesViewPr>
    <p:cSldViewPr snapToGrid="0">
      <p:cViewPr varScale="1">
        <p:scale>
          <a:sx n="49" d="100"/>
          <a:sy n="49" d="100"/>
        </p:scale>
        <p:origin x="273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sz="quarter" idx="1"/>
          </p:nvPr>
        </p:nvSpPr>
        <p:spPr>
          <a:xfrm>
            <a:off x="3850443" y="0"/>
            <a:ext cx="2945660" cy="498056"/>
          </a:xfrm>
          <a:prstGeom prst="rect">
            <a:avLst/>
          </a:prstGeom>
        </p:spPr>
        <p:txBody>
          <a:bodyPr vert="horz" lIns="95562" tIns="47781" rIns="95562" bIns="47781" rtlCol="0"/>
          <a:lstStyle>
            <a:lvl1pPr algn="r">
              <a:defRPr sz="1300"/>
            </a:lvl1pPr>
          </a:lstStyle>
          <a:p>
            <a:fld id="{72326A51-C73F-4E06-9CBC-9E52B639B6FB}" type="datetimeFigureOut">
              <a:rPr lang="en-GB" smtClean="0"/>
              <a:t>25/04/2019</a:t>
            </a:fld>
            <a:endParaRPr lang="en-GB"/>
          </a:p>
        </p:txBody>
      </p:sp>
      <p:sp>
        <p:nvSpPr>
          <p:cNvPr id="4" name="Footer Placeholder 3"/>
          <p:cNvSpPr>
            <a:spLocks noGrp="1"/>
          </p:cNvSpPr>
          <p:nvPr>
            <p:ph type="ftr" sz="quarter" idx="2"/>
          </p:nvPr>
        </p:nvSpPr>
        <p:spPr>
          <a:xfrm>
            <a:off x="0" y="9428584"/>
            <a:ext cx="2945660" cy="498055"/>
          </a:xfrm>
          <a:prstGeom prst="rect">
            <a:avLst/>
          </a:prstGeom>
        </p:spPr>
        <p:txBody>
          <a:bodyPr vert="horz" lIns="95562" tIns="47781" rIns="95562"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28584"/>
            <a:ext cx="2945660" cy="498055"/>
          </a:xfrm>
          <a:prstGeom prst="rect">
            <a:avLst/>
          </a:prstGeom>
        </p:spPr>
        <p:txBody>
          <a:bodyPr vert="horz" lIns="95562" tIns="47781" rIns="95562" bIns="47781" rtlCol="0" anchor="b"/>
          <a:lstStyle>
            <a:lvl1pPr algn="r">
              <a:defRPr sz="1300"/>
            </a:lvl1pPr>
          </a:lstStyle>
          <a:p>
            <a:fld id="{87EC85D5-8010-43C7-8C47-9ED0569F955B}" type="slidenum">
              <a:rPr lang="en-GB" smtClean="0"/>
              <a:t>‹#›</a:t>
            </a:fld>
            <a:endParaRPr lang="en-GB"/>
          </a:p>
        </p:txBody>
      </p:sp>
    </p:spTree>
    <p:extLst>
      <p:ext uri="{BB962C8B-B14F-4D97-AF65-F5344CB8AC3E}">
        <p14:creationId xmlns:p14="http://schemas.microsoft.com/office/powerpoint/2010/main" val="6520471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idx="1"/>
          </p:nvPr>
        </p:nvSpPr>
        <p:spPr>
          <a:xfrm>
            <a:off x="3850443" y="0"/>
            <a:ext cx="2945660" cy="498056"/>
          </a:xfrm>
          <a:prstGeom prst="rect">
            <a:avLst/>
          </a:prstGeom>
        </p:spPr>
        <p:txBody>
          <a:bodyPr vert="horz" lIns="95562" tIns="47781" rIns="95562" bIns="47781" rtlCol="0"/>
          <a:lstStyle>
            <a:lvl1pPr algn="r">
              <a:defRPr sz="1300"/>
            </a:lvl1pPr>
          </a:lstStyle>
          <a:p>
            <a:fld id="{A0E9D452-362C-435D-83B1-7578D515662B}" type="datetimeFigureOut">
              <a:rPr lang="en-GB" smtClean="0"/>
              <a:t>25/04/2019</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5562" tIns="47781" rIns="95562" bIns="47781" rtlCol="0" anchor="ctr"/>
          <a:lstStyle/>
          <a:p>
            <a:endParaRPr lang="en-GB" dirty="0"/>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2" tIns="47781" rIns="95562"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5"/>
          </a:xfrm>
          <a:prstGeom prst="rect">
            <a:avLst/>
          </a:prstGeom>
        </p:spPr>
        <p:txBody>
          <a:bodyPr vert="horz" lIns="95562" tIns="47781" rIns="95562" bIns="4778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5562" tIns="47781" rIns="95562" bIns="47781" rtlCol="0" anchor="b"/>
          <a:lstStyle>
            <a:lvl1pPr algn="r">
              <a:defRPr sz="1300"/>
            </a:lvl1pPr>
          </a:lstStyle>
          <a:p>
            <a:fld id="{850F94C8-74DD-4154-8CA5-1ECDB29A19BB}" type="slidenum">
              <a:rPr lang="en-GB" smtClean="0"/>
              <a:t>‹#›</a:t>
            </a:fld>
            <a:endParaRPr lang="en-GB" dirty="0"/>
          </a:p>
        </p:txBody>
      </p:sp>
    </p:spTree>
    <p:extLst>
      <p:ext uri="{BB962C8B-B14F-4D97-AF65-F5344CB8AC3E}">
        <p14:creationId xmlns:p14="http://schemas.microsoft.com/office/powerpoint/2010/main" val="3860357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1</a:t>
            </a:fld>
            <a:endParaRPr lang="en-GB" dirty="0"/>
          </a:p>
        </p:txBody>
      </p:sp>
    </p:spTree>
    <p:extLst>
      <p:ext uri="{BB962C8B-B14F-4D97-AF65-F5344CB8AC3E}">
        <p14:creationId xmlns:p14="http://schemas.microsoft.com/office/powerpoint/2010/main" val="300908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Plan International in CAR</a:t>
            </a:r>
            <a:r>
              <a:rPr lang="en-GB" sz="1200" kern="1200" dirty="0">
                <a:solidFill>
                  <a:schemeClr val="tx1"/>
                </a:solidFill>
                <a:effectLst/>
                <a:latin typeface="+mn-lt"/>
                <a:ea typeface="+mn-ea"/>
                <a:cs typeface="+mn-cs"/>
              </a:rPr>
              <a:t> – Plan International works since 2014 with children, their families, communities and local authorities to prevent and respond to violence, abuse, neglect, and exploitation against children with urgent, life-saving actions. In CAR, Plan International is a major actor of child protection and has a strong expertise on working with unaccompanied and separated children (UASC) to provide case management services, foster care, family tracing and reunification, as well as packages of psychosocial services, to contribute to make children affected by the crisis and their family more resilient. Plan extended</a:t>
            </a:r>
            <a:r>
              <a:rPr lang="en-GB" sz="1200" kern="1200" baseline="0" dirty="0">
                <a:solidFill>
                  <a:schemeClr val="tx1"/>
                </a:solidFill>
                <a:effectLst/>
                <a:latin typeface="+mn-lt"/>
                <a:ea typeface="+mn-ea"/>
                <a:cs typeface="+mn-cs"/>
              </a:rPr>
              <a:t> its presence since 2014 to 6 programme units; it’s had the co-lead of the CP sub-cluster for two years, and its mandate got renewed in January.</a:t>
            </a:r>
            <a:endParaRPr lang="fr-BE"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Project</a:t>
            </a:r>
            <a:r>
              <a:rPr lang="en-GB" sz="12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To respond to the needs of UASC and address the evidence gap on cash transfer and child protection, Plan International is implementing an innovative project in CAR, which specific objective is to provide holistic and innovative quality support, rigorously evaluated for girls and boys under 18, separated or at risk of being separated from their families in the prefecture of </a:t>
            </a:r>
            <a:r>
              <a:rPr lang="en-US" sz="1200" kern="1200" dirty="0" err="1">
                <a:solidFill>
                  <a:schemeClr val="tx1"/>
                </a:solidFill>
                <a:effectLst/>
                <a:latin typeface="+mn-lt"/>
                <a:ea typeface="+mn-ea"/>
                <a:cs typeface="+mn-cs"/>
              </a:rPr>
              <a:t>Membere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Kadei</a:t>
            </a:r>
            <a:r>
              <a:rPr lang="en-US" sz="1200" kern="1200" dirty="0">
                <a:solidFill>
                  <a:schemeClr val="tx1"/>
                </a:solidFill>
                <a:effectLst/>
                <a:latin typeface="+mn-lt"/>
                <a:ea typeface="+mn-ea"/>
                <a:cs typeface="+mn-cs"/>
              </a:rPr>
              <a:t>. The project provides cash transfers to children and their families alongside a package of child protection services including case management, family tracing and reunification, psychosocial support, life skills for adolescents and trainings in positive parenting for foster families and parents/caregivers.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Innovation:</a:t>
            </a:r>
          </a:p>
          <a:p>
            <a:pPr marL="171450" indent="-171450">
              <a:buFontTx/>
              <a:buChar char="-"/>
            </a:pPr>
            <a:r>
              <a:rPr lang="en-US" sz="1200" kern="1200" dirty="0">
                <a:solidFill>
                  <a:schemeClr val="tx1"/>
                </a:solidFill>
                <a:effectLst/>
                <a:latin typeface="+mn-lt"/>
                <a:ea typeface="+mn-ea"/>
                <a:cs typeface="+mn-cs"/>
              </a:rPr>
              <a:t>Integrated approach,</a:t>
            </a:r>
            <a:r>
              <a:rPr lang="en-US" sz="1200" kern="1200" baseline="0" dirty="0">
                <a:solidFill>
                  <a:schemeClr val="tx1"/>
                </a:solidFill>
                <a:effectLst/>
                <a:latin typeface="+mn-lt"/>
                <a:ea typeface="+mn-ea"/>
                <a:cs typeface="+mn-cs"/>
              </a:rPr>
              <a:t> combining a unique set of cash transfer and </a:t>
            </a:r>
            <a:r>
              <a:rPr lang="en-US" sz="1200" kern="1200" baseline="0" dirty="0" err="1">
                <a:solidFill>
                  <a:schemeClr val="tx1"/>
                </a:solidFill>
                <a:effectLst/>
                <a:latin typeface="+mn-lt"/>
                <a:ea typeface="+mn-ea"/>
                <a:cs typeface="+mn-cs"/>
              </a:rPr>
              <a:t>CPiE</a:t>
            </a:r>
            <a:r>
              <a:rPr lang="en-US" sz="1200" kern="1200" baseline="0" dirty="0">
                <a:solidFill>
                  <a:schemeClr val="tx1"/>
                </a:solidFill>
                <a:effectLst/>
                <a:latin typeface="+mn-lt"/>
                <a:ea typeface="+mn-ea"/>
                <a:cs typeface="+mn-cs"/>
              </a:rPr>
              <a:t> services: </a:t>
            </a:r>
          </a:p>
          <a:p>
            <a:pPr marL="171450" indent="-171450">
              <a:buFontTx/>
              <a:buChar char="-"/>
            </a:pPr>
            <a:r>
              <a:rPr lang="en-US" sz="1200" kern="1200" baseline="0" dirty="0">
                <a:solidFill>
                  <a:schemeClr val="tx1"/>
                </a:solidFill>
                <a:effectLst/>
                <a:latin typeface="+mn-lt"/>
                <a:ea typeface="+mn-ea"/>
                <a:cs typeface="+mn-cs"/>
              </a:rPr>
              <a:t>Digital data collection and analysis of project activities, integrated M&amp;E and longitudinal data via an M&amp;E toolbox</a:t>
            </a:r>
          </a:p>
          <a:p>
            <a:pPr marL="171450" indent="-171450">
              <a:buFontTx/>
              <a:buChar char="-"/>
            </a:pPr>
            <a:r>
              <a:rPr lang="en-US" sz="1200" kern="1200" baseline="0" dirty="0">
                <a:solidFill>
                  <a:schemeClr val="tx1"/>
                </a:solidFill>
                <a:effectLst/>
                <a:latin typeface="+mn-lt"/>
                <a:ea typeface="+mn-ea"/>
                <a:cs typeface="+mn-cs"/>
              </a:rPr>
              <a:t>Rigorous evaluation of the project, regarding effectiveness of the integrated approach on protection outcomes: quality of foster care, quality of reunification, children wellbeing, prevention </a:t>
            </a:r>
            <a:r>
              <a:rPr lang="en-US" sz="1200" kern="1200" baseline="0">
                <a:solidFill>
                  <a:schemeClr val="tx1"/>
                </a:solidFill>
                <a:effectLst/>
                <a:latin typeface="+mn-lt"/>
                <a:ea typeface="+mn-ea"/>
                <a:cs typeface="+mn-cs"/>
              </a:rPr>
              <a:t>of separation.</a:t>
            </a:r>
            <a:endParaRPr lang="fr-BE" sz="1200" kern="1200" dirty="0">
              <a:solidFill>
                <a:schemeClr val="tx1"/>
              </a:solidFill>
              <a:effectLst/>
              <a:latin typeface="+mn-lt"/>
              <a:ea typeface="+mn-ea"/>
              <a:cs typeface="+mn-cs"/>
            </a:endParaRPr>
          </a:p>
          <a:p>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2</a:t>
            </a:fld>
            <a:endParaRPr lang="en-GB" dirty="0"/>
          </a:p>
        </p:txBody>
      </p:sp>
    </p:spTree>
    <p:extLst>
      <p:ext uri="{BB962C8B-B14F-4D97-AF65-F5344CB8AC3E}">
        <p14:creationId xmlns:p14="http://schemas.microsoft.com/office/powerpoint/2010/main" val="424126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Cash and child protection</a:t>
            </a:r>
            <a:r>
              <a:rPr lang="en-GB" sz="1200" kern="1200" dirty="0">
                <a:solidFill>
                  <a:schemeClr val="tx1"/>
                </a:solidFill>
                <a:effectLst/>
                <a:latin typeface="+mn-lt"/>
                <a:ea typeface="+mn-ea"/>
                <a:cs typeface="+mn-cs"/>
              </a:rPr>
              <a:t> – In recent years, cash transfers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have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become increasingly popular to meet the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needs of populations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affected</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humanitarian crises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a</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substitute for or complement to other material assistance. However, because of the recent introduction of cash transfers as a mechanism for increasing child protection, little research has been done to understand the effectiveness of cash transfers on child protection and well-being, hence evidence is missing on evidence to achieve child protection outcomes.</a:t>
            </a:r>
            <a:endParaRPr lang="fr-BE" sz="1200" kern="1200" dirty="0">
              <a:solidFill>
                <a:schemeClr val="tx1"/>
              </a:solidFill>
              <a:effectLst/>
              <a:latin typeface="+mn-lt"/>
              <a:ea typeface="+mn-ea"/>
              <a:cs typeface="+mn-cs"/>
            </a:endParaRPr>
          </a:p>
          <a:p>
            <a:endParaRPr lang="fr-BE" baseline="0" dirty="0"/>
          </a:p>
          <a:p>
            <a:pPr marL="473869" lvl="1" indent="-285750">
              <a:buFont typeface="Arial" panose="020B0604020202020204" pitchFamily="34" charset="0"/>
              <a:buChar char="•"/>
            </a:pPr>
            <a:r>
              <a:rPr lang="fr-BE" sz="1400" kern="1200" dirty="0">
                <a:solidFill>
                  <a:srgbClr val="0072CE"/>
                </a:solidFill>
                <a:latin typeface="+mn-lt"/>
                <a:ea typeface="+mn-ea"/>
                <a:cs typeface="+mn-cs"/>
              </a:rPr>
              <a:t>Quantitative longitudinal </a:t>
            </a:r>
            <a:r>
              <a:rPr lang="fr-BE" sz="1400" kern="1200" dirty="0">
                <a:solidFill>
                  <a:srgbClr val="494949"/>
                </a:solidFill>
                <a:latin typeface="+mn-lt"/>
                <a:ea typeface="+mn-ea"/>
                <a:cs typeface="+mn-cs"/>
              </a:rPr>
              <a:t>data collection to </a:t>
            </a:r>
            <a:r>
              <a:rPr lang="fr-BE" sz="1400" kern="1200" dirty="0" err="1">
                <a:solidFill>
                  <a:srgbClr val="494949"/>
                </a:solidFill>
                <a:latin typeface="+mn-lt"/>
                <a:ea typeface="+mn-ea"/>
                <a:cs typeface="+mn-cs"/>
              </a:rPr>
              <a:t>assess</a:t>
            </a:r>
            <a:r>
              <a:rPr lang="fr-BE" sz="1400" kern="1200" dirty="0">
                <a:solidFill>
                  <a:srgbClr val="494949"/>
                </a:solidFill>
                <a:latin typeface="+mn-lt"/>
                <a:ea typeface="+mn-ea"/>
                <a:cs typeface="+mn-cs"/>
              </a:rPr>
              <a:t> </a:t>
            </a:r>
            <a:r>
              <a:rPr lang="en-US" sz="1400" i="1" kern="1200" dirty="0">
                <a:solidFill>
                  <a:srgbClr val="494949"/>
                </a:solidFill>
                <a:latin typeface="+mn-lt"/>
                <a:ea typeface="+mn-ea"/>
                <a:cs typeface="+mn-cs"/>
              </a:rPr>
              <a:t>whether, when combined with a package of services (case management, referral to relevant services, psychosocial support through CFS, life skills training for adolescents and positive parenting training for adults), cash transfers are effective at strengthening the resilience of children and their family, preventing family separation, strengthening the overall protective environment of UASC; how conditionality of cash interferes with CP outcomes</a:t>
            </a:r>
            <a:endParaRPr lang="fr-BE" sz="1400" i="1" kern="1200" dirty="0">
              <a:solidFill>
                <a:srgbClr val="494949"/>
              </a:solidFill>
              <a:latin typeface="+mn-lt"/>
              <a:ea typeface="+mn-ea"/>
              <a:cs typeface="+mn-cs"/>
            </a:endParaRPr>
          </a:p>
          <a:p>
            <a:pPr marL="473869" lvl="1" indent="-285750">
              <a:buFont typeface="Arial" panose="020B0604020202020204" pitchFamily="34" charset="0"/>
              <a:buChar char="•"/>
            </a:pPr>
            <a:r>
              <a:rPr lang="fr-BE" sz="1400" kern="1200" dirty="0">
                <a:solidFill>
                  <a:srgbClr val="0072CE"/>
                </a:solidFill>
                <a:latin typeface="+mn-lt"/>
                <a:ea typeface="+mn-ea"/>
                <a:cs typeface="+mn-cs"/>
              </a:rPr>
              <a:t>Qualitative investigation </a:t>
            </a:r>
            <a:r>
              <a:rPr lang="fr-BE" sz="1400" kern="1200" dirty="0" err="1">
                <a:solidFill>
                  <a:srgbClr val="0072CE"/>
                </a:solidFill>
                <a:latin typeface="+mn-lt"/>
                <a:ea typeface="+mn-ea"/>
                <a:cs typeface="+mn-cs"/>
              </a:rPr>
              <a:t>through</a:t>
            </a:r>
            <a:r>
              <a:rPr lang="fr-BE" sz="1400" kern="1200" dirty="0">
                <a:solidFill>
                  <a:srgbClr val="0072CE"/>
                </a:solidFill>
                <a:latin typeface="+mn-lt"/>
                <a:ea typeface="+mn-ea"/>
                <a:cs typeface="+mn-cs"/>
              </a:rPr>
              <a:t> FGD </a:t>
            </a:r>
            <a:r>
              <a:rPr lang="fr-BE" sz="1400" kern="1200" dirty="0" err="1">
                <a:solidFill>
                  <a:srgbClr val="0072CE"/>
                </a:solidFill>
                <a:latin typeface="+mn-lt"/>
                <a:ea typeface="+mn-ea"/>
                <a:cs typeface="+mn-cs"/>
              </a:rPr>
              <a:t>with</a:t>
            </a:r>
            <a:r>
              <a:rPr lang="fr-BE" sz="1400" kern="1200" dirty="0">
                <a:solidFill>
                  <a:srgbClr val="0072CE"/>
                </a:solidFill>
                <a:latin typeface="+mn-lt"/>
                <a:ea typeface="+mn-ea"/>
                <a:cs typeface="+mn-cs"/>
              </a:rPr>
              <a:t> adolescents &amp; parents </a:t>
            </a:r>
            <a:r>
              <a:rPr lang="fr-BE" sz="1400" kern="1200" dirty="0" err="1">
                <a:solidFill>
                  <a:srgbClr val="0072CE"/>
                </a:solidFill>
                <a:latin typeface="+mn-lt"/>
                <a:ea typeface="+mn-ea"/>
                <a:cs typeface="+mn-cs"/>
              </a:rPr>
              <a:t>using</a:t>
            </a:r>
            <a:r>
              <a:rPr lang="fr-BE" sz="1400" kern="1200" dirty="0">
                <a:solidFill>
                  <a:srgbClr val="0072CE"/>
                </a:solidFill>
                <a:latin typeface="+mn-lt"/>
                <a:ea typeface="+mn-ea"/>
                <a:cs typeface="+mn-cs"/>
              </a:rPr>
              <a:t> </a:t>
            </a:r>
            <a:r>
              <a:rPr lang="fr-BE" sz="1400" kern="1200" dirty="0">
                <a:solidFill>
                  <a:srgbClr val="494949"/>
                </a:solidFill>
                <a:latin typeface="+mn-lt"/>
                <a:ea typeface="+mn-ea"/>
                <a:cs typeface="+mn-cs"/>
              </a:rPr>
              <a:t>vignettes to </a:t>
            </a:r>
            <a:r>
              <a:rPr lang="en-US" sz="1400" i="1" kern="1200" dirty="0">
                <a:solidFill>
                  <a:srgbClr val="494949"/>
                </a:solidFill>
                <a:latin typeface="+mn-lt"/>
                <a:ea typeface="+mn-ea"/>
                <a:cs typeface="+mn-cs"/>
              </a:rPr>
              <a:t>investigate through which specific mechanism(s) cash transfers work to affect a more protective environment for UACS </a:t>
            </a:r>
            <a:endParaRPr lang="fr-BE" sz="1600" b="1" i="1" kern="1200" dirty="0">
              <a:solidFill>
                <a:srgbClr val="494949"/>
              </a:solidFill>
              <a:latin typeface="+mn-lt"/>
              <a:ea typeface="+mn-ea"/>
              <a:cs typeface="+mn-cs"/>
            </a:endParaRPr>
          </a:p>
          <a:p>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3</a:t>
            </a:fld>
            <a:endParaRPr lang="en-GB" dirty="0"/>
          </a:p>
        </p:txBody>
      </p:sp>
    </p:spTree>
    <p:extLst>
      <p:ext uri="{BB962C8B-B14F-4D97-AF65-F5344CB8AC3E}">
        <p14:creationId xmlns:p14="http://schemas.microsoft.com/office/powerpoint/2010/main" val="368511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err="1"/>
              <a:t>Psychological</a:t>
            </a:r>
            <a:r>
              <a:rPr lang="fr-BE" baseline="0" dirty="0"/>
              <a:t> support in </a:t>
            </a:r>
            <a:r>
              <a:rPr lang="fr-BE" baseline="0" dirty="0" err="1"/>
              <a:t>child</a:t>
            </a:r>
            <a:r>
              <a:rPr lang="fr-BE" baseline="0" dirty="0"/>
              <a:t> </a:t>
            </a:r>
            <a:r>
              <a:rPr lang="fr-BE" baseline="0" dirty="0" err="1"/>
              <a:t>friendly</a:t>
            </a:r>
            <a:r>
              <a:rPr lang="fr-BE" baseline="0" dirty="0"/>
              <a:t> </a:t>
            </a:r>
            <a:r>
              <a:rPr lang="fr-BE" baseline="0" dirty="0" err="1"/>
              <a:t>spaces</a:t>
            </a:r>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4</a:t>
            </a:fld>
            <a:endParaRPr lang="en-GB" dirty="0"/>
          </a:p>
        </p:txBody>
      </p:sp>
    </p:spTree>
    <p:extLst>
      <p:ext uri="{BB962C8B-B14F-4D97-AF65-F5344CB8AC3E}">
        <p14:creationId xmlns:p14="http://schemas.microsoft.com/office/powerpoint/2010/main" val="354693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5</a:t>
            </a:fld>
            <a:endParaRPr lang="en-GB" dirty="0"/>
          </a:p>
        </p:txBody>
      </p:sp>
    </p:spTree>
    <p:extLst>
      <p:ext uri="{BB962C8B-B14F-4D97-AF65-F5344CB8AC3E}">
        <p14:creationId xmlns:p14="http://schemas.microsoft.com/office/powerpoint/2010/main" val="1422230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6</a:t>
            </a:fld>
            <a:endParaRPr lang="en-GB" dirty="0"/>
          </a:p>
        </p:txBody>
      </p:sp>
    </p:spTree>
    <p:extLst>
      <p:ext uri="{BB962C8B-B14F-4D97-AF65-F5344CB8AC3E}">
        <p14:creationId xmlns:p14="http://schemas.microsoft.com/office/powerpoint/2010/main" val="14356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7</a:t>
            </a:fld>
            <a:endParaRPr lang="en-GB" dirty="0"/>
          </a:p>
        </p:txBody>
      </p:sp>
    </p:spTree>
    <p:extLst>
      <p:ext uri="{BB962C8B-B14F-4D97-AF65-F5344CB8AC3E}">
        <p14:creationId xmlns:p14="http://schemas.microsoft.com/office/powerpoint/2010/main" val="332515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1019" lvl="1" indent="-342900">
              <a:buFont typeface="+mj-lt"/>
              <a:buAutoNum type="arabicPeriod"/>
            </a:pPr>
            <a:r>
              <a:rPr lang="fr-BE" sz="1600" b="1" kern="1200" dirty="0">
                <a:solidFill>
                  <a:srgbClr val="494949"/>
                </a:solidFill>
                <a:latin typeface="+mn-lt"/>
                <a:ea typeface="+mn-ea"/>
                <a:cs typeface="+mn-cs"/>
              </a:rPr>
              <a:t>Monitoring CT distribution, respect of </a:t>
            </a:r>
            <a:r>
              <a:rPr lang="fr-BE" sz="1600" b="1" kern="1200" dirty="0" err="1">
                <a:solidFill>
                  <a:srgbClr val="494949"/>
                </a:solidFill>
                <a:latin typeface="+mn-lt"/>
                <a:ea typeface="+mn-ea"/>
                <a:cs typeface="+mn-cs"/>
              </a:rPr>
              <a:t>beneficiary</a:t>
            </a:r>
            <a:r>
              <a:rPr lang="fr-BE" sz="1600" b="1" kern="1200" dirty="0">
                <a:solidFill>
                  <a:srgbClr val="494949"/>
                </a:solidFill>
                <a:latin typeface="+mn-lt"/>
                <a:ea typeface="+mn-ea"/>
                <a:cs typeface="+mn-cs"/>
              </a:rPr>
              <a:t> </a:t>
            </a:r>
            <a:r>
              <a:rPr lang="fr-BE" sz="1600" b="1" kern="1200" dirty="0" err="1">
                <a:solidFill>
                  <a:srgbClr val="494949"/>
                </a:solidFill>
                <a:latin typeface="+mn-lt"/>
                <a:ea typeface="+mn-ea"/>
                <a:cs typeface="+mn-cs"/>
              </a:rPr>
              <a:t>rights</a:t>
            </a:r>
            <a:r>
              <a:rPr lang="fr-BE" sz="1600" b="1" kern="1200" dirty="0">
                <a:solidFill>
                  <a:srgbClr val="494949"/>
                </a:solidFill>
                <a:latin typeface="+mn-lt"/>
                <a:ea typeface="+mn-ea"/>
                <a:cs typeface="+mn-cs"/>
              </a:rPr>
              <a:t> &amp; responsive CP</a:t>
            </a:r>
          </a:p>
          <a:p>
            <a:pPr marL="660797" lvl="2" indent="-342900"/>
            <a:r>
              <a:rPr lang="fr-BE" sz="1600" kern="1200" dirty="0" err="1">
                <a:solidFill>
                  <a:srgbClr val="494949"/>
                </a:solidFill>
                <a:latin typeface="+mn-lt"/>
                <a:ea typeface="+mn-ea"/>
                <a:cs typeface="+mn-cs"/>
              </a:rPr>
              <a:t>Follow</a:t>
            </a:r>
            <a:r>
              <a:rPr lang="fr-BE" sz="1600" kern="1200" dirty="0">
                <a:solidFill>
                  <a:srgbClr val="494949"/>
                </a:solidFill>
                <a:latin typeface="+mn-lt"/>
                <a:ea typeface="+mn-ea"/>
                <a:cs typeface="+mn-cs"/>
              </a:rPr>
              <a:t> up questionnaire to </a:t>
            </a:r>
            <a:r>
              <a:rPr lang="fr-BE" sz="1600" kern="1200" dirty="0" err="1">
                <a:solidFill>
                  <a:srgbClr val="494949"/>
                </a:solidFill>
                <a:latin typeface="+mn-lt"/>
                <a:ea typeface="+mn-ea"/>
                <a:cs typeface="+mn-cs"/>
              </a:rPr>
              <a:t>beneficiaries</a:t>
            </a:r>
            <a:r>
              <a:rPr lang="fr-BE" sz="1600" kern="1200" dirty="0">
                <a:solidFill>
                  <a:srgbClr val="494949"/>
                </a:solidFill>
                <a:latin typeface="+mn-lt"/>
                <a:ea typeface="+mn-ea"/>
                <a:cs typeface="+mn-cs"/>
              </a:rPr>
              <a:t> </a:t>
            </a:r>
            <a:r>
              <a:rPr lang="fr-BE" sz="1600" kern="1200" dirty="0" err="1">
                <a:solidFill>
                  <a:srgbClr val="494949"/>
                </a:solidFill>
                <a:latin typeface="+mn-lt"/>
                <a:ea typeface="+mn-ea"/>
                <a:cs typeface="+mn-cs"/>
              </a:rPr>
              <a:t>after</a:t>
            </a:r>
            <a:r>
              <a:rPr lang="fr-BE" sz="1600" kern="1200" dirty="0">
                <a:solidFill>
                  <a:srgbClr val="494949"/>
                </a:solidFill>
                <a:latin typeface="+mn-lt"/>
                <a:ea typeface="+mn-ea"/>
                <a:cs typeface="+mn-cs"/>
              </a:rPr>
              <a:t> </a:t>
            </a:r>
            <a:r>
              <a:rPr lang="fr-BE" sz="1600" kern="1200" dirty="0" err="1">
                <a:solidFill>
                  <a:srgbClr val="494949"/>
                </a:solidFill>
                <a:latin typeface="+mn-lt"/>
                <a:ea typeface="+mn-ea"/>
                <a:cs typeface="+mn-cs"/>
              </a:rPr>
              <a:t>each</a:t>
            </a:r>
            <a:r>
              <a:rPr lang="fr-BE" sz="1600" kern="1200" dirty="0">
                <a:solidFill>
                  <a:srgbClr val="494949"/>
                </a:solidFill>
                <a:latin typeface="+mn-lt"/>
                <a:ea typeface="+mn-ea"/>
                <a:cs typeface="+mn-cs"/>
              </a:rPr>
              <a:t> distribution</a:t>
            </a:r>
          </a:p>
          <a:p>
            <a:pPr marL="660797" lvl="2" indent="-342900"/>
            <a:r>
              <a:rPr lang="fr-BE" sz="1600" kern="1200" dirty="0" err="1">
                <a:solidFill>
                  <a:srgbClr val="494949"/>
                </a:solidFill>
                <a:latin typeface="+mn-lt"/>
                <a:ea typeface="+mn-ea"/>
                <a:cs typeface="+mn-cs"/>
              </a:rPr>
              <a:t>Automatic</a:t>
            </a:r>
            <a:r>
              <a:rPr lang="fr-BE" sz="1600" kern="1200" dirty="0">
                <a:solidFill>
                  <a:srgbClr val="494949"/>
                </a:solidFill>
                <a:latin typeface="+mn-lt"/>
                <a:ea typeface="+mn-ea"/>
                <a:cs typeface="+mn-cs"/>
              </a:rPr>
              <a:t> </a:t>
            </a:r>
            <a:r>
              <a:rPr lang="fr-BE" sz="1600" kern="1200" dirty="0" err="1">
                <a:solidFill>
                  <a:srgbClr val="494949"/>
                </a:solidFill>
                <a:latin typeface="+mn-lt"/>
                <a:ea typeface="+mn-ea"/>
                <a:cs typeface="+mn-cs"/>
              </a:rPr>
              <a:t>alerts</a:t>
            </a:r>
            <a:r>
              <a:rPr lang="fr-BE" sz="1600" kern="1200" dirty="0">
                <a:solidFill>
                  <a:srgbClr val="494949"/>
                </a:solidFill>
                <a:latin typeface="+mn-lt"/>
                <a:ea typeface="+mn-ea"/>
                <a:cs typeface="+mn-cs"/>
              </a:rPr>
              <a:t> to data manager if key </a:t>
            </a:r>
            <a:r>
              <a:rPr lang="fr-BE" sz="1600" kern="1200" dirty="0" err="1">
                <a:solidFill>
                  <a:srgbClr val="494949"/>
                </a:solidFill>
                <a:latin typeface="+mn-lt"/>
                <a:ea typeface="+mn-ea"/>
                <a:cs typeface="+mn-cs"/>
              </a:rPr>
              <a:t>indicators</a:t>
            </a:r>
            <a:r>
              <a:rPr lang="fr-BE" sz="1600" kern="1200" dirty="0">
                <a:solidFill>
                  <a:srgbClr val="494949"/>
                </a:solidFill>
                <a:latin typeface="+mn-lt"/>
                <a:ea typeface="+mn-ea"/>
                <a:cs typeface="+mn-cs"/>
              </a:rPr>
              <a:t> are </a:t>
            </a:r>
            <a:r>
              <a:rPr lang="fr-BE" sz="1600" kern="1200" dirty="0" err="1">
                <a:solidFill>
                  <a:srgbClr val="494949"/>
                </a:solidFill>
                <a:latin typeface="+mn-lt"/>
                <a:ea typeface="+mn-ea"/>
                <a:cs typeface="+mn-cs"/>
              </a:rPr>
              <a:t>noted</a:t>
            </a:r>
            <a:r>
              <a:rPr lang="fr-BE" sz="1600" kern="1200" dirty="0">
                <a:solidFill>
                  <a:srgbClr val="494949"/>
                </a:solidFill>
                <a:latin typeface="+mn-lt"/>
                <a:ea typeface="+mn-ea"/>
                <a:cs typeface="+mn-cs"/>
              </a:rPr>
              <a:t> </a:t>
            </a:r>
          </a:p>
          <a:p>
            <a:pPr marL="603647" lvl="2" indent="-285750">
              <a:buFont typeface="Arial" panose="020B0604020202020204" pitchFamily="34" charset="0"/>
              <a:buChar char="•"/>
            </a:pPr>
            <a:r>
              <a:rPr lang="en-US" sz="1600" b="1" kern="1200" dirty="0">
                <a:solidFill>
                  <a:schemeClr val="tx1"/>
                </a:solidFill>
                <a:latin typeface="+mn-lt"/>
                <a:ea typeface="+mn-ea"/>
                <a:cs typeface="+mn-cs"/>
              </a:rPr>
              <a:t>Theoretical &amp; operational conclusion</a:t>
            </a:r>
            <a:r>
              <a:rPr lang="en-US" sz="1600" kern="1200" dirty="0">
                <a:solidFill>
                  <a:srgbClr val="494949"/>
                </a:solidFill>
                <a:latin typeface="+mn-lt"/>
                <a:ea typeface="+mn-ea"/>
                <a:cs typeface="+mn-cs"/>
              </a:rPr>
              <a:t>:  ‘classic’ variation in &amp; enforcement of conditionality in CP contexts not straightforward as with other CT programs targeting health behavior change</a:t>
            </a:r>
          </a:p>
          <a:p>
            <a:pPr marL="603647" lvl="2" indent="-285750">
              <a:buFont typeface="Arial" panose="020B0604020202020204" pitchFamily="34" charset="0"/>
              <a:buChar char="•"/>
            </a:pPr>
            <a:r>
              <a:rPr lang="en-US" sz="1600" b="1" i="1" kern="1200" dirty="0">
                <a:solidFill>
                  <a:schemeClr val="tx1"/>
                </a:solidFill>
                <a:latin typeface="+mn-lt"/>
                <a:ea typeface="+mn-ea"/>
                <a:cs typeface="+mn-cs"/>
              </a:rPr>
              <a:t>Ethical debates &amp; practicalities in the field = evidence gap on CCT v UCT in child protection, complex to address </a:t>
            </a:r>
          </a:p>
          <a:p>
            <a:pPr marL="660797" lvl="2" indent="-342900"/>
            <a:endParaRPr lang="fr-BE" sz="1600" kern="1200" dirty="0">
              <a:solidFill>
                <a:srgbClr val="494949"/>
              </a:solidFill>
              <a:latin typeface="+mn-lt"/>
              <a:ea typeface="+mn-ea"/>
              <a:cs typeface="+mn-cs"/>
            </a:endParaRPr>
          </a:p>
          <a:p>
            <a:endParaRPr lang="fr-BE" baseline="0"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50F94C8-74DD-4154-8CA5-1ECDB29A19BB}" type="slidenum">
              <a:rPr lang="en-GB" smtClean="0"/>
              <a:t>8</a:t>
            </a:fld>
            <a:endParaRPr lang="en-GB" dirty="0"/>
          </a:p>
        </p:txBody>
      </p:sp>
    </p:spTree>
    <p:extLst>
      <p:ext uri="{BB962C8B-B14F-4D97-AF65-F5344CB8AC3E}">
        <p14:creationId xmlns:p14="http://schemas.microsoft.com/office/powerpoint/2010/main" val="920775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461B3111-8971-40E7-B38A-1E0FD9C2BD54}"/>
              </a:ext>
            </a:extLst>
          </p:cNvPr>
          <p:cNvSpPr>
            <a:spLocks/>
          </p:cNvSpPr>
          <p:nvPr userDrawn="1"/>
        </p:nvSpPr>
        <p:spPr bwMode="auto">
          <a:xfrm>
            <a:off x="611189" y="4766872"/>
            <a:ext cx="2042761" cy="733990"/>
          </a:xfrm>
          <a:custGeom>
            <a:avLst/>
            <a:gdLst>
              <a:gd name="T0" fmla="*/ 8 w 1816"/>
              <a:gd name="T1" fmla="*/ 858 h 909"/>
              <a:gd name="T2" fmla="*/ 16 w 1816"/>
              <a:gd name="T3" fmla="*/ 822 h 909"/>
              <a:gd name="T4" fmla="*/ 11 w 1816"/>
              <a:gd name="T5" fmla="*/ 751 h 909"/>
              <a:gd name="T6" fmla="*/ 20 w 1816"/>
              <a:gd name="T7" fmla="*/ 697 h 909"/>
              <a:gd name="T8" fmla="*/ 13 w 1816"/>
              <a:gd name="T9" fmla="*/ 606 h 909"/>
              <a:gd name="T10" fmla="*/ 15 w 1816"/>
              <a:gd name="T11" fmla="*/ 515 h 909"/>
              <a:gd name="T12" fmla="*/ 18 w 1816"/>
              <a:gd name="T13" fmla="*/ 462 h 909"/>
              <a:gd name="T14" fmla="*/ 13 w 1816"/>
              <a:gd name="T15" fmla="*/ 332 h 909"/>
              <a:gd name="T16" fmla="*/ 19 w 1816"/>
              <a:gd name="T17" fmla="*/ 287 h 909"/>
              <a:gd name="T18" fmla="*/ 21 w 1816"/>
              <a:gd name="T19" fmla="*/ 215 h 909"/>
              <a:gd name="T20" fmla="*/ 22 w 1816"/>
              <a:gd name="T21" fmla="*/ 138 h 909"/>
              <a:gd name="T22" fmla="*/ 24 w 1816"/>
              <a:gd name="T23" fmla="*/ 102 h 909"/>
              <a:gd name="T24" fmla="*/ 169 w 1816"/>
              <a:gd name="T25" fmla="*/ 77 h 909"/>
              <a:gd name="T26" fmla="*/ 250 w 1816"/>
              <a:gd name="T27" fmla="*/ 76 h 909"/>
              <a:gd name="T28" fmla="*/ 313 w 1816"/>
              <a:gd name="T29" fmla="*/ 71 h 909"/>
              <a:gd name="T30" fmla="*/ 399 w 1816"/>
              <a:gd name="T31" fmla="*/ 66 h 909"/>
              <a:gd name="T32" fmla="*/ 436 w 1816"/>
              <a:gd name="T33" fmla="*/ 67 h 909"/>
              <a:gd name="T34" fmla="*/ 518 w 1816"/>
              <a:gd name="T35" fmla="*/ 61 h 909"/>
              <a:gd name="T36" fmla="*/ 613 w 1816"/>
              <a:gd name="T37" fmla="*/ 59 h 909"/>
              <a:gd name="T38" fmla="*/ 699 w 1816"/>
              <a:gd name="T39" fmla="*/ 59 h 909"/>
              <a:gd name="T40" fmla="*/ 774 w 1816"/>
              <a:gd name="T41" fmla="*/ 52 h 909"/>
              <a:gd name="T42" fmla="*/ 890 w 1816"/>
              <a:gd name="T43" fmla="*/ 51 h 909"/>
              <a:gd name="T44" fmla="*/ 937 w 1816"/>
              <a:gd name="T45" fmla="*/ 60 h 909"/>
              <a:gd name="T46" fmla="*/ 1021 w 1816"/>
              <a:gd name="T47" fmla="*/ 55 h 909"/>
              <a:gd name="T48" fmla="*/ 1155 w 1816"/>
              <a:gd name="T49" fmla="*/ 55 h 909"/>
              <a:gd name="T50" fmla="*/ 1220 w 1816"/>
              <a:gd name="T51" fmla="*/ 55 h 909"/>
              <a:gd name="T52" fmla="*/ 1286 w 1816"/>
              <a:gd name="T53" fmla="*/ 60 h 909"/>
              <a:gd name="T54" fmla="*/ 1349 w 1816"/>
              <a:gd name="T55" fmla="*/ 63 h 909"/>
              <a:gd name="T56" fmla="*/ 1455 w 1816"/>
              <a:gd name="T57" fmla="*/ 64 h 909"/>
              <a:gd name="T58" fmla="*/ 1500 w 1816"/>
              <a:gd name="T59" fmla="*/ 54 h 909"/>
              <a:gd name="T60" fmla="*/ 1541 w 1816"/>
              <a:gd name="T61" fmla="*/ 51 h 909"/>
              <a:gd name="T62" fmla="*/ 1720 w 1816"/>
              <a:gd name="T63" fmla="*/ 25 h 909"/>
              <a:gd name="T64" fmla="*/ 1807 w 1816"/>
              <a:gd name="T65" fmla="*/ 2 h 909"/>
              <a:gd name="T66" fmla="*/ 1797 w 1816"/>
              <a:gd name="T67" fmla="*/ 41 h 909"/>
              <a:gd name="T68" fmla="*/ 1800 w 1816"/>
              <a:gd name="T69" fmla="*/ 143 h 909"/>
              <a:gd name="T70" fmla="*/ 1806 w 1816"/>
              <a:gd name="T71" fmla="*/ 223 h 909"/>
              <a:gd name="T72" fmla="*/ 1802 w 1816"/>
              <a:gd name="T73" fmla="*/ 271 h 909"/>
              <a:gd name="T74" fmla="*/ 1798 w 1816"/>
              <a:gd name="T75" fmla="*/ 319 h 909"/>
              <a:gd name="T76" fmla="*/ 1802 w 1816"/>
              <a:gd name="T77" fmla="*/ 394 h 909"/>
              <a:gd name="T78" fmla="*/ 1803 w 1816"/>
              <a:gd name="T79" fmla="*/ 504 h 909"/>
              <a:gd name="T80" fmla="*/ 1804 w 1816"/>
              <a:gd name="T81" fmla="*/ 633 h 909"/>
              <a:gd name="T82" fmla="*/ 1807 w 1816"/>
              <a:gd name="T83" fmla="*/ 673 h 909"/>
              <a:gd name="T84" fmla="*/ 1797 w 1816"/>
              <a:gd name="T85" fmla="*/ 735 h 909"/>
              <a:gd name="T86" fmla="*/ 1799 w 1816"/>
              <a:gd name="T87" fmla="*/ 836 h 909"/>
              <a:gd name="T88" fmla="*/ 1724 w 1816"/>
              <a:gd name="T89" fmla="*/ 856 h 909"/>
              <a:gd name="T90" fmla="*/ 1631 w 1816"/>
              <a:gd name="T91" fmla="*/ 860 h 909"/>
              <a:gd name="T92" fmla="*/ 1566 w 1816"/>
              <a:gd name="T93" fmla="*/ 877 h 909"/>
              <a:gd name="T94" fmla="*/ 1514 w 1816"/>
              <a:gd name="T95" fmla="*/ 859 h 909"/>
              <a:gd name="T96" fmla="*/ 1230 w 1816"/>
              <a:gd name="T97" fmla="*/ 864 h 909"/>
              <a:gd name="T98" fmla="*/ 1178 w 1816"/>
              <a:gd name="T99" fmla="*/ 868 h 909"/>
              <a:gd name="T100" fmla="*/ 1097 w 1816"/>
              <a:gd name="T101" fmla="*/ 867 h 909"/>
              <a:gd name="T102" fmla="*/ 1002 w 1816"/>
              <a:gd name="T103" fmla="*/ 857 h 909"/>
              <a:gd name="T104" fmla="*/ 881 w 1816"/>
              <a:gd name="T105" fmla="*/ 864 h 909"/>
              <a:gd name="T106" fmla="*/ 816 w 1816"/>
              <a:gd name="T107" fmla="*/ 861 h 909"/>
              <a:gd name="T108" fmla="*/ 760 w 1816"/>
              <a:gd name="T109" fmla="*/ 866 h 909"/>
              <a:gd name="T110" fmla="*/ 707 w 1816"/>
              <a:gd name="T111" fmla="*/ 869 h 909"/>
              <a:gd name="T112" fmla="*/ 648 w 1816"/>
              <a:gd name="T113" fmla="*/ 874 h 909"/>
              <a:gd name="T114" fmla="*/ 534 w 1816"/>
              <a:gd name="T115" fmla="*/ 879 h 909"/>
              <a:gd name="T116" fmla="*/ 421 w 1816"/>
              <a:gd name="T117" fmla="*/ 881 h 909"/>
              <a:gd name="T118" fmla="*/ 358 w 1816"/>
              <a:gd name="T119" fmla="*/ 889 h 909"/>
              <a:gd name="T120" fmla="*/ 200 w 1816"/>
              <a:gd name="T121" fmla="*/ 893 h 909"/>
              <a:gd name="T122" fmla="*/ 51 w 1816"/>
              <a:gd name="T123" fmla="*/ 88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6" h="909">
                <a:moveTo>
                  <a:pt x="42" y="876"/>
                </a:moveTo>
                <a:cubicBezTo>
                  <a:pt x="42" y="884"/>
                  <a:pt x="34" y="884"/>
                  <a:pt x="34" y="890"/>
                </a:cubicBezTo>
                <a:cubicBezTo>
                  <a:pt x="34" y="891"/>
                  <a:pt x="32" y="892"/>
                  <a:pt x="31" y="891"/>
                </a:cubicBezTo>
                <a:cubicBezTo>
                  <a:pt x="16" y="887"/>
                  <a:pt x="10" y="878"/>
                  <a:pt x="8" y="858"/>
                </a:cubicBezTo>
                <a:cubicBezTo>
                  <a:pt x="8" y="855"/>
                  <a:pt x="10" y="850"/>
                  <a:pt x="4" y="852"/>
                </a:cubicBezTo>
                <a:cubicBezTo>
                  <a:pt x="0" y="852"/>
                  <a:pt x="1" y="845"/>
                  <a:pt x="3" y="844"/>
                </a:cubicBezTo>
                <a:cubicBezTo>
                  <a:pt x="10" y="841"/>
                  <a:pt x="11" y="831"/>
                  <a:pt x="18" y="827"/>
                </a:cubicBezTo>
                <a:cubicBezTo>
                  <a:pt x="22" y="824"/>
                  <a:pt x="19" y="824"/>
                  <a:pt x="16" y="822"/>
                </a:cubicBezTo>
                <a:cubicBezTo>
                  <a:pt x="3" y="812"/>
                  <a:pt x="2" y="801"/>
                  <a:pt x="14" y="789"/>
                </a:cubicBezTo>
                <a:cubicBezTo>
                  <a:pt x="19" y="784"/>
                  <a:pt x="20" y="778"/>
                  <a:pt x="15" y="776"/>
                </a:cubicBezTo>
                <a:cubicBezTo>
                  <a:pt x="8" y="772"/>
                  <a:pt x="10" y="766"/>
                  <a:pt x="11" y="763"/>
                </a:cubicBezTo>
                <a:cubicBezTo>
                  <a:pt x="13" y="758"/>
                  <a:pt x="16" y="756"/>
                  <a:pt x="11" y="751"/>
                </a:cubicBezTo>
                <a:cubicBezTo>
                  <a:pt x="10" y="750"/>
                  <a:pt x="11" y="747"/>
                  <a:pt x="14" y="746"/>
                </a:cubicBezTo>
                <a:cubicBezTo>
                  <a:pt x="24" y="743"/>
                  <a:pt x="24" y="735"/>
                  <a:pt x="17" y="725"/>
                </a:cubicBezTo>
                <a:cubicBezTo>
                  <a:pt x="14" y="720"/>
                  <a:pt x="9" y="712"/>
                  <a:pt x="17" y="705"/>
                </a:cubicBezTo>
                <a:cubicBezTo>
                  <a:pt x="20" y="703"/>
                  <a:pt x="20" y="700"/>
                  <a:pt x="20" y="697"/>
                </a:cubicBezTo>
                <a:cubicBezTo>
                  <a:pt x="20" y="685"/>
                  <a:pt x="16" y="674"/>
                  <a:pt x="17" y="662"/>
                </a:cubicBezTo>
                <a:cubicBezTo>
                  <a:pt x="17" y="660"/>
                  <a:pt x="17" y="659"/>
                  <a:pt x="16" y="658"/>
                </a:cubicBezTo>
                <a:cubicBezTo>
                  <a:pt x="6" y="650"/>
                  <a:pt x="11" y="644"/>
                  <a:pt x="17" y="638"/>
                </a:cubicBezTo>
                <a:cubicBezTo>
                  <a:pt x="8" y="629"/>
                  <a:pt x="7" y="616"/>
                  <a:pt x="13" y="606"/>
                </a:cubicBezTo>
                <a:cubicBezTo>
                  <a:pt x="14" y="605"/>
                  <a:pt x="14" y="605"/>
                  <a:pt x="14" y="605"/>
                </a:cubicBezTo>
                <a:cubicBezTo>
                  <a:pt x="10" y="590"/>
                  <a:pt x="20" y="578"/>
                  <a:pt x="19" y="564"/>
                </a:cubicBezTo>
                <a:cubicBezTo>
                  <a:pt x="19" y="550"/>
                  <a:pt x="8" y="540"/>
                  <a:pt x="11" y="526"/>
                </a:cubicBezTo>
                <a:cubicBezTo>
                  <a:pt x="11" y="522"/>
                  <a:pt x="10" y="517"/>
                  <a:pt x="15" y="515"/>
                </a:cubicBezTo>
                <a:cubicBezTo>
                  <a:pt x="17" y="514"/>
                  <a:pt x="18" y="511"/>
                  <a:pt x="16" y="508"/>
                </a:cubicBezTo>
                <a:cubicBezTo>
                  <a:pt x="13" y="501"/>
                  <a:pt x="15" y="496"/>
                  <a:pt x="22" y="494"/>
                </a:cubicBezTo>
                <a:cubicBezTo>
                  <a:pt x="14" y="488"/>
                  <a:pt x="13" y="481"/>
                  <a:pt x="18" y="473"/>
                </a:cubicBezTo>
                <a:cubicBezTo>
                  <a:pt x="21" y="470"/>
                  <a:pt x="21" y="465"/>
                  <a:pt x="18" y="462"/>
                </a:cubicBezTo>
                <a:cubicBezTo>
                  <a:pt x="11" y="453"/>
                  <a:pt x="11" y="446"/>
                  <a:pt x="17" y="438"/>
                </a:cubicBezTo>
                <a:cubicBezTo>
                  <a:pt x="17" y="437"/>
                  <a:pt x="19" y="437"/>
                  <a:pt x="18" y="435"/>
                </a:cubicBezTo>
                <a:cubicBezTo>
                  <a:pt x="13" y="416"/>
                  <a:pt x="20" y="396"/>
                  <a:pt x="21" y="377"/>
                </a:cubicBezTo>
                <a:cubicBezTo>
                  <a:pt x="21" y="360"/>
                  <a:pt x="9" y="348"/>
                  <a:pt x="13" y="332"/>
                </a:cubicBezTo>
                <a:cubicBezTo>
                  <a:pt x="13" y="330"/>
                  <a:pt x="12" y="328"/>
                  <a:pt x="9" y="328"/>
                </a:cubicBezTo>
                <a:cubicBezTo>
                  <a:pt x="7" y="328"/>
                  <a:pt x="5" y="325"/>
                  <a:pt x="6" y="324"/>
                </a:cubicBezTo>
                <a:cubicBezTo>
                  <a:pt x="13" y="321"/>
                  <a:pt x="11" y="311"/>
                  <a:pt x="16" y="308"/>
                </a:cubicBezTo>
                <a:cubicBezTo>
                  <a:pt x="26" y="301"/>
                  <a:pt x="27" y="296"/>
                  <a:pt x="19" y="287"/>
                </a:cubicBezTo>
                <a:cubicBezTo>
                  <a:pt x="16" y="283"/>
                  <a:pt x="12" y="282"/>
                  <a:pt x="20" y="278"/>
                </a:cubicBezTo>
                <a:cubicBezTo>
                  <a:pt x="29" y="273"/>
                  <a:pt x="29" y="254"/>
                  <a:pt x="22" y="245"/>
                </a:cubicBezTo>
                <a:cubicBezTo>
                  <a:pt x="18" y="240"/>
                  <a:pt x="19" y="234"/>
                  <a:pt x="21" y="230"/>
                </a:cubicBezTo>
                <a:cubicBezTo>
                  <a:pt x="25" y="224"/>
                  <a:pt x="26" y="220"/>
                  <a:pt x="21" y="215"/>
                </a:cubicBezTo>
                <a:cubicBezTo>
                  <a:pt x="20" y="215"/>
                  <a:pt x="19" y="214"/>
                  <a:pt x="18" y="213"/>
                </a:cubicBezTo>
                <a:cubicBezTo>
                  <a:pt x="27" y="203"/>
                  <a:pt x="11" y="192"/>
                  <a:pt x="20" y="181"/>
                </a:cubicBezTo>
                <a:cubicBezTo>
                  <a:pt x="27" y="172"/>
                  <a:pt x="17" y="156"/>
                  <a:pt x="25" y="145"/>
                </a:cubicBezTo>
                <a:cubicBezTo>
                  <a:pt x="28" y="140"/>
                  <a:pt x="23" y="141"/>
                  <a:pt x="22" y="138"/>
                </a:cubicBezTo>
                <a:cubicBezTo>
                  <a:pt x="20" y="132"/>
                  <a:pt x="17" y="126"/>
                  <a:pt x="26" y="124"/>
                </a:cubicBezTo>
                <a:cubicBezTo>
                  <a:pt x="28" y="124"/>
                  <a:pt x="32" y="127"/>
                  <a:pt x="32" y="121"/>
                </a:cubicBezTo>
                <a:cubicBezTo>
                  <a:pt x="32" y="117"/>
                  <a:pt x="32" y="112"/>
                  <a:pt x="29" y="112"/>
                </a:cubicBezTo>
                <a:cubicBezTo>
                  <a:pt x="23" y="111"/>
                  <a:pt x="24" y="106"/>
                  <a:pt x="24" y="102"/>
                </a:cubicBezTo>
                <a:cubicBezTo>
                  <a:pt x="25" y="96"/>
                  <a:pt x="30" y="98"/>
                  <a:pt x="32" y="98"/>
                </a:cubicBezTo>
                <a:cubicBezTo>
                  <a:pt x="43" y="99"/>
                  <a:pt x="52" y="99"/>
                  <a:pt x="54" y="83"/>
                </a:cubicBezTo>
                <a:cubicBezTo>
                  <a:pt x="54" y="78"/>
                  <a:pt x="58" y="80"/>
                  <a:pt x="61" y="80"/>
                </a:cubicBezTo>
                <a:cubicBezTo>
                  <a:pt x="97" y="78"/>
                  <a:pt x="133" y="77"/>
                  <a:pt x="169" y="77"/>
                </a:cubicBezTo>
                <a:cubicBezTo>
                  <a:pt x="182" y="78"/>
                  <a:pt x="194" y="72"/>
                  <a:pt x="207" y="76"/>
                </a:cubicBezTo>
                <a:cubicBezTo>
                  <a:pt x="211" y="77"/>
                  <a:pt x="216" y="67"/>
                  <a:pt x="224" y="70"/>
                </a:cubicBezTo>
                <a:cubicBezTo>
                  <a:pt x="228" y="71"/>
                  <a:pt x="232" y="67"/>
                  <a:pt x="235" y="75"/>
                </a:cubicBezTo>
                <a:cubicBezTo>
                  <a:pt x="237" y="80"/>
                  <a:pt x="249" y="79"/>
                  <a:pt x="250" y="76"/>
                </a:cubicBezTo>
                <a:cubicBezTo>
                  <a:pt x="254" y="69"/>
                  <a:pt x="259" y="72"/>
                  <a:pt x="264" y="72"/>
                </a:cubicBezTo>
                <a:cubicBezTo>
                  <a:pt x="275" y="72"/>
                  <a:pt x="286" y="72"/>
                  <a:pt x="298" y="72"/>
                </a:cubicBezTo>
                <a:cubicBezTo>
                  <a:pt x="300" y="73"/>
                  <a:pt x="301" y="73"/>
                  <a:pt x="302" y="70"/>
                </a:cubicBezTo>
                <a:cubicBezTo>
                  <a:pt x="305" y="65"/>
                  <a:pt x="310" y="64"/>
                  <a:pt x="313" y="71"/>
                </a:cubicBezTo>
                <a:cubicBezTo>
                  <a:pt x="315" y="76"/>
                  <a:pt x="318" y="76"/>
                  <a:pt x="320" y="75"/>
                </a:cubicBezTo>
                <a:cubicBezTo>
                  <a:pt x="335" y="65"/>
                  <a:pt x="352" y="72"/>
                  <a:pt x="368" y="70"/>
                </a:cubicBezTo>
                <a:cubicBezTo>
                  <a:pt x="375" y="69"/>
                  <a:pt x="383" y="72"/>
                  <a:pt x="389" y="65"/>
                </a:cubicBezTo>
                <a:cubicBezTo>
                  <a:pt x="391" y="63"/>
                  <a:pt x="395" y="63"/>
                  <a:pt x="399" y="66"/>
                </a:cubicBezTo>
                <a:cubicBezTo>
                  <a:pt x="403" y="70"/>
                  <a:pt x="407" y="75"/>
                  <a:pt x="411" y="66"/>
                </a:cubicBezTo>
                <a:cubicBezTo>
                  <a:pt x="412" y="62"/>
                  <a:pt x="417" y="64"/>
                  <a:pt x="418" y="68"/>
                </a:cubicBezTo>
                <a:cubicBezTo>
                  <a:pt x="421" y="74"/>
                  <a:pt x="425" y="74"/>
                  <a:pt x="428" y="69"/>
                </a:cubicBezTo>
                <a:cubicBezTo>
                  <a:pt x="431" y="66"/>
                  <a:pt x="433" y="67"/>
                  <a:pt x="436" y="67"/>
                </a:cubicBezTo>
                <a:cubicBezTo>
                  <a:pt x="447" y="67"/>
                  <a:pt x="458" y="67"/>
                  <a:pt x="469" y="67"/>
                </a:cubicBezTo>
                <a:cubicBezTo>
                  <a:pt x="472" y="67"/>
                  <a:pt x="475" y="71"/>
                  <a:pt x="476" y="64"/>
                </a:cubicBezTo>
                <a:cubicBezTo>
                  <a:pt x="476" y="61"/>
                  <a:pt x="480" y="61"/>
                  <a:pt x="481" y="62"/>
                </a:cubicBezTo>
                <a:cubicBezTo>
                  <a:pt x="494" y="73"/>
                  <a:pt x="506" y="57"/>
                  <a:pt x="518" y="61"/>
                </a:cubicBezTo>
                <a:cubicBezTo>
                  <a:pt x="532" y="66"/>
                  <a:pt x="547" y="65"/>
                  <a:pt x="561" y="64"/>
                </a:cubicBezTo>
                <a:cubicBezTo>
                  <a:pt x="567" y="64"/>
                  <a:pt x="574" y="67"/>
                  <a:pt x="579" y="59"/>
                </a:cubicBezTo>
                <a:cubicBezTo>
                  <a:pt x="580" y="58"/>
                  <a:pt x="584" y="58"/>
                  <a:pt x="585" y="59"/>
                </a:cubicBezTo>
                <a:cubicBezTo>
                  <a:pt x="594" y="70"/>
                  <a:pt x="603" y="56"/>
                  <a:pt x="613" y="59"/>
                </a:cubicBezTo>
                <a:cubicBezTo>
                  <a:pt x="623" y="62"/>
                  <a:pt x="635" y="61"/>
                  <a:pt x="646" y="62"/>
                </a:cubicBezTo>
                <a:cubicBezTo>
                  <a:pt x="650" y="62"/>
                  <a:pt x="655" y="64"/>
                  <a:pt x="657" y="56"/>
                </a:cubicBezTo>
                <a:cubicBezTo>
                  <a:pt x="657" y="52"/>
                  <a:pt x="677" y="55"/>
                  <a:pt x="680" y="59"/>
                </a:cubicBezTo>
                <a:cubicBezTo>
                  <a:pt x="684" y="65"/>
                  <a:pt x="694" y="65"/>
                  <a:pt x="699" y="59"/>
                </a:cubicBezTo>
                <a:cubicBezTo>
                  <a:pt x="701" y="56"/>
                  <a:pt x="704" y="57"/>
                  <a:pt x="706" y="57"/>
                </a:cubicBezTo>
                <a:cubicBezTo>
                  <a:pt x="716" y="57"/>
                  <a:pt x="726" y="56"/>
                  <a:pt x="736" y="58"/>
                </a:cubicBezTo>
                <a:cubicBezTo>
                  <a:pt x="742" y="60"/>
                  <a:pt x="749" y="64"/>
                  <a:pt x="754" y="53"/>
                </a:cubicBezTo>
                <a:cubicBezTo>
                  <a:pt x="757" y="48"/>
                  <a:pt x="767" y="50"/>
                  <a:pt x="774" y="52"/>
                </a:cubicBezTo>
                <a:cubicBezTo>
                  <a:pt x="779" y="53"/>
                  <a:pt x="783" y="54"/>
                  <a:pt x="788" y="54"/>
                </a:cubicBezTo>
                <a:cubicBezTo>
                  <a:pt x="817" y="52"/>
                  <a:pt x="846" y="58"/>
                  <a:pt x="875" y="56"/>
                </a:cubicBezTo>
                <a:cubicBezTo>
                  <a:pt x="879" y="56"/>
                  <a:pt x="884" y="59"/>
                  <a:pt x="885" y="51"/>
                </a:cubicBezTo>
                <a:cubicBezTo>
                  <a:pt x="886" y="48"/>
                  <a:pt x="888" y="48"/>
                  <a:pt x="890" y="51"/>
                </a:cubicBezTo>
                <a:cubicBezTo>
                  <a:pt x="896" y="59"/>
                  <a:pt x="899" y="59"/>
                  <a:pt x="904" y="52"/>
                </a:cubicBezTo>
                <a:cubicBezTo>
                  <a:pt x="906" y="50"/>
                  <a:pt x="906" y="51"/>
                  <a:pt x="908" y="51"/>
                </a:cubicBezTo>
                <a:cubicBezTo>
                  <a:pt x="916" y="53"/>
                  <a:pt x="927" y="46"/>
                  <a:pt x="934" y="59"/>
                </a:cubicBezTo>
                <a:cubicBezTo>
                  <a:pt x="934" y="60"/>
                  <a:pt x="936" y="61"/>
                  <a:pt x="937" y="60"/>
                </a:cubicBezTo>
                <a:cubicBezTo>
                  <a:pt x="947" y="46"/>
                  <a:pt x="961" y="56"/>
                  <a:pt x="974" y="54"/>
                </a:cubicBezTo>
                <a:cubicBezTo>
                  <a:pt x="982" y="53"/>
                  <a:pt x="994" y="58"/>
                  <a:pt x="999" y="54"/>
                </a:cubicBezTo>
                <a:cubicBezTo>
                  <a:pt x="1007" y="50"/>
                  <a:pt x="1010" y="51"/>
                  <a:pt x="1016" y="56"/>
                </a:cubicBezTo>
                <a:cubicBezTo>
                  <a:pt x="1017" y="57"/>
                  <a:pt x="1020" y="57"/>
                  <a:pt x="1021" y="55"/>
                </a:cubicBezTo>
                <a:cubicBezTo>
                  <a:pt x="1024" y="48"/>
                  <a:pt x="1026" y="44"/>
                  <a:pt x="1029" y="55"/>
                </a:cubicBezTo>
                <a:cubicBezTo>
                  <a:pt x="1029" y="56"/>
                  <a:pt x="1033" y="57"/>
                  <a:pt x="1033" y="56"/>
                </a:cubicBezTo>
                <a:cubicBezTo>
                  <a:pt x="1041" y="41"/>
                  <a:pt x="1054" y="48"/>
                  <a:pt x="1063" y="49"/>
                </a:cubicBezTo>
                <a:cubicBezTo>
                  <a:pt x="1094" y="53"/>
                  <a:pt x="1124" y="53"/>
                  <a:pt x="1155" y="55"/>
                </a:cubicBezTo>
                <a:cubicBezTo>
                  <a:pt x="1165" y="56"/>
                  <a:pt x="1176" y="57"/>
                  <a:pt x="1186" y="56"/>
                </a:cubicBezTo>
                <a:cubicBezTo>
                  <a:pt x="1191" y="56"/>
                  <a:pt x="1196" y="59"/>
                  <a:pt x="1199" y="50"/>
                </a:cubicBezTo>
                <a:cubicBezTo>
                  <a:pt x="1199" y="48"/>
                  <a:pt x="1206" y="45"/>
                  <a:pt x="1209" y="53"/>
                </a:cubicBezTo>
                <a:cubicBezTo>
                  <a:pt x="1211" y="59"/>
                  <a:pt x="1216" y="59"/>
                  <a:pt x="1220" y="55"/>
                </a:cubicBezTo>
                <a:cubicBezTo>
                  <a:pt x="1228" y="48"/>
                  <a:pt x="1230" y="48"/>
                  <a:pt x="1236" y="59"/>
                </a:cubicBezTo>
                <a:cubicBezTo>
                  <a:pt x="1241" y="54"/>
                  <a:pt x="1246" y="42"/>
                  <a:pt x="1253" y="58"/>
                </a:cubicBezTo>
                <a:cubicBezTo>
                  <a:pt x="1253" y="60"/>
                  <a:pt x="1258" y="62"/>
                  <a:pt x="1262" y="59"/>
                </a:cubicBezTo>
                <a:cubicBezTo>
                  <a:pt x="1270" y="52"/>
                  <a:pt x="1279" y="49"/>
                  <a:pt x="1286" y="60"/>
                </a:cubicBezTo>
                <a:cubicBezTo>
                  <a:pt x="1288" y="62"/>
                  <a:pt x="1290" y="62"/>
                  <a:pt x="1291" y="61"/>
                </a:cubicBezTo>
                <a:cubicBezTo>
                  <a:pt x="1302" y="51"/>
                  <a:pt x="1319" y="51"/>
                  <a:pt x="1328" y="60"/>
                </a:cubicBezTo>
                <a:cubicBezTo>
                  <a:pt x="1331" y="62"/>
                  <a:pt x="1333" y="61"/>
                  <a:pt x="1336" y="59"/>
                </a:cubicBezTo>
                <a:cubicBezTo>
                  <a:pt x="1340" y="56"/>
                  <a:pt x="1347" y="52"/>
                  <a:pt x="1349" y="63"/>
                </a:cubicBezTo>
                <a:cubicBezTo>
                  <a:pt x="1349" y="68"/>
                  <a:pt x="1353" y="67"/>
                  <a:pt x="1356" y="67"/>
                </a:cubicBezTo>
                <a:cubicBezTo>
                  <a:pt x="1381" y="67"/>
                  <a:pt x="1407" y="67"/>
                  <a:pt x="1432" y="67"/>
                </a:cubicBezTo>
                <a:cubicBezTo>
                  <a:pt x="1433" y="67"/>
                  <a:pt x="1434" y="67"/>
                  <a:pt x="1434" y="67"/>
                </a:cubicBezTo>
                <a:cubicBezTo>
                  <a:pt x="1441" y="59"/>
                  <a:pt x="1448" y="64"/>
                  <a:pt x="1455" y="64"/>
                </a:cubicBezTo>
                <a:cubicBezTo>
                  <a:pt x="1458" y="63"/>
                  <a:pt x="1464" y="67"/>
                  <a:pt x="1464" y="58"/>
                </a:cubicBezTo>
                <a:cubicBezTo>
                  <a:pt x="1464" y="56"/>
                  <a:pt x="1471" y="55"/>
                  <a:pt x="1473" y="57"/>
                </a:cubicBezTo>
                <a:cubicBezTo>
                  <a:pt x="1481" y="63"/>
                  <a:pt x="1488" y="61"/>
                  <a:pt x="1495" y="54"/>
                </a:cubicBezTo>
                <a:cubicBezTo>
                  <a:pt x="1496" y="53"/>
                  <a:pt x="1498" y="51"/>
                  <a:pt x="1500" y="54"/>
                </a:cubicBezTo>
                <a:cubicBezTo>
                  <a:pt x="1504" y="59"/>
                  <a:pt x="1510" y="58"/>
                  <a:pt x="1513" y="52"/>
                </a:cubicBezTo>
                <a:cubicBezTo>
                  <a:pt x="1513" y="50"/>
                  <a:pt x="1523" y="48"/>
                  <a:pt x="1524" y="50"/>
                </a:cubicBezTo>
                <a:cubicBezTo>
                  <a:pt x="1525" y="54"/>
                  <a:pt x="1529" y="54"/>
                  <a:pt x="1529" y="55"/>
                </a:cubicBezTo>
                <a:cubicBezTo>
                  <a:pt x="1538" y="73"/>
                  <a:pt x="1540" y="54"/>
                  <a:pt x="1541" y="51"/>
                </a:cubicBezTo>
                <a:cubicBezTo>
                  <a:pt x="1545" y="40"/>
                  <a:pt x="1553" y="44"/>
                  <a:pt x="1558" y="46"/>
                </a:cubicBezTo>
                <a:cubicBezTo>
                  <a:pt x="1563" y="49"/>
                  <a:pt x="1568" y="50"/>
                  <a:pt x="1571" y="47"/>
                </a:cubicBezTo>
                <a:cubicBezTo>
                  <a:pt x="1586" y="35"/>
                  <a:pt x="1603" y="38"/>
                  <a:pt x="1619" y="36"/>
                </a:cubicBezTo>
                <a:cubicBezTo>
                  <a:pt x="1653" y="33"/>
                  <a:pt x="1686" y="28"/>
                  <a:pt x="1720" y="25"/>
                </a:cubicBezTo>
                <a:cubicBezTo>
                  <a:pt x="1722" y="25"/>
                  <a:pt x="1725" y="24"/>
                  <a:pt x="1725" y="24"/>
                </a:cubicBezTo>
                <a:cubicBezTo>
                  <a:pt x="1728" y="6"/>
                  <a:pt x="1741" y="17"/>
                  <a:pt x="1749" y="13"/>
                </a:cubicBezTo>
                <a:cubicBezTo>
                  <a:pt x="1753" y="10"/>
                  <a:pt x="1758" y="8"/>
                  <a:pt x="1763" y="6"/>
                </a:cubicBezTo>
                <a:cubicBezTo>
                  <a:pt x="1776" y="0"/>
                  <a:pt x="1792" y="1"/>
                  <a:pt x="1807" y="2"/>
                </a:cubicBezTo>
                <a:cubicBezTo>
                  <a:pt x="1811" y="2"/>
                  <a:pt x="1808" y="8"/>
                  <a:pt x="1809" y="11"/>
                </a:cubicBezTo>
                <a:cubicBezTo>
                  <a:pt x="1811" y="14"/>
                  <a:pt x="1815" y="7"/>
                  <a:pt x="1815" y="13"/>
                </a:cubicBezTo>
                <a:cubicBezTo>
                  <a:pt x="1816" y="18"/>
                  <a:pt x="1810" y="16"/>
                  <a:pt x="1810" y="18"/>
                </a:cubicBezTo>
                <a:cubicBezTo>
                  <a:pt x="1809" y="29"/>
                  <a:pt x="1799" y="33"/>
                  <a:pt x="1797" y="41"/>
                </a:cubicBezTo>
                <a:cubicBezTo>
                  <a:pt x="1796" y="49"/>
                  <a:pt x="1795" y="61"/>
                  <a:pt x="1800" y="68"/>
                </a:cubicBezTo>
                <a:cubicBezTo>
                  <a:pt x="1807" y="77"/>
                  <a:pt x="1806" y="87"/>
                  <a:pt x="1803" y="95"/>
                </a:cubicBezTo>
                <a:cubicBezTo>
                  <a:pt x="1802" y="101"/>
                  <a:pt x="1803" y="105"/>
                  <a:pt x="1802" y="111"/>
                </a:cubicBezTo>
                <a:cubicBezTo>
                  <a:pt x="1801" y="121"/>
                  <a:pt x="1807" y="132"/>
                  <a:pt x="1800" y="143"/>
                </a:cubicBezTo>
                <a:cubicBezTo>
                  <a:pt x="1799" y="145"/>
                  <a:pt x="1793" y="159"/>
                  <a:pt x="1806" y="160"/>
                </a:cubicBezTo>
                <a:cubicBezTo>
                  <a:pt x="1806" y="160"/>
                  <a:pt x="1807" y="164"/>
                  <a:pt x="1806" y="166"/>
                </a:cubicBezTo>
                <a:cubicBezTo>
                  <a:pt x="1804" y="175"/>
                  <a:pt x="1803" y="185"/>
                  <a:pt x="1802" y="194"/>
                </a:cubicBezTo>
                <a:cubicBezTo>
                  <a:pt x="1800" y="209"/>
                  <a:pt x="1798" y="210"/>
                  <a:pt x="1806" y="223"/>
                </a:cubicBezTo>
                <a:cubicBezTo>
                  <a:pt x="1807" y="225"/>
                  <a:pt x="1808" y="230"/>
                  <a:pt x="1806" y="232"/>
                </a:cubicBezTo>
                <a:cubicBezTo>
                  <a:pt x="1801" y="238"/>
                  <a:pt x="1805" y="248"/>
                  <a:pt x="1798" y="254"/>
                </a:cubicBezTo>
                <a:cubicBezTo>
                  <a:pt x="1798" y="254"/>
                  <a:pt x="1798" y="254"/>
                  <a:pt x="1798" y="255"/>
                </a:cubicBezTo>
                <a:cubicBezTo>
                  <a:pt x="1793" y="262"/>
                  <a:pt x="1806" y="264"/>
                  <a:pt x="1802" y="271"/>
                </a:cubicBezTo>
                <a:cubicBezTo>
                  <a:pt x="1799" y="277"/>
                  <a:pt x="1798" y="283"/>
                  <a:pt x="1805" y="287"/>
                </a:cubicBezTo>
                <a:cubicBezTo>
                  <a:pt x="1806" y="288"/>
                  <a:pt x="1807" y="290"/>
                  <a:pt x="1806" y="291"/>
                </a:cubicBezTo>
                <a:cubicBezTo>
                  <a:pt x="1797" y="296"/>
                  <a:pt x="1807" y="310"/>
                  <a:pt x="1799" y="316"/>
                </a:cubicBezTo>
                <a:cubicBezTo>
                  <a:pt x="1798" y="316"/>
                  <a:pt x="1798" y="318"/>
                  <a:pt x="1798" y="319"/>
                </a:cubicBezTo>
                <a:cubicBezTo>
                  <a:pt x="1809" y="321"/>
                  <a:pt x="1802" y="333"/>
                  <a:pt x="1805" y="339"/>
                </a:cubicBezTo>
                <a:cubicBezTo>
                  <a:pt x="1806" y="342"/>
                  <a:pt x="1806" y="346"/>
                  <a:pt x="1802" y="348"/>
                </a:cubicBezTo>
                <a:cubicBezTo>
                  <a:pt x="1800" y="349"/>
                  <a:pt x="1799" y="353"/>
                  <a:pt x="1800" y="356"/>
                </a:cubicBezTo>
                <a:cubicBezTo>
                  <a:pt x="1802" y="369"/>
                  <a:pt x="1804" y="381"/>
                  <a:pt x="1802" y="394"/>
                </a:cubicBezTo>
                <a:cubicBezTo>
                  <a:pt x="1801" y="398"/>
                  <a:pt x="1805" y="406"/>
                  <a:pt x="1806" y="412"/>
                </a:cubicBezTo>
                <a:cubicBezTo>
                  <a:pt x="1809" y="428"/>
                  <a:pt x="1806" y="444"/>
                  <a:pt x="1805" y="460"/>
                </a:cubicBezTo>
                <a:cubicBezTo>
                  <a:pt x="1804" y="470"/>
                  <a:pt x="1806" y="481"/>
                  <a:pt x="1807" y="491"/>
                </a:cubicBezTo>
                <a:cubicBezTo>
                  <a:pt x="1808" y="497"/>
                  <a:pt x="1811" y="502"/>
                  <a:pt x="1803" y="504"/>
                </a:cubicBezTo>
                <a:cubicBezTo>
                  <a:pt x="1801" y="505"/>
                  <a:pt x="1802" y="510"/>
                  <a:pt x="1802" y="513"/>
                </a:cubicBezTo>
                <a:cubicBezTo>
                  <a:pt x="1805" y="533"/>
                  <a:pt x="1811" y="555"/>
                  <a:pt x="1808" y="575"/>
                </a:cubicBezTo>
                <a:cubicBezTo>
                  <a:pt x="1805" y="589"/>
                  <a:pt x="1812" y="606"/>
                  <a:pt x="1802" y="619"/>
                </a:cubicBezTo>
                <a:cubicBezTo>
                  <a:pt x="1801" y="621"/>
                  <a:pt x="1800" y="631"/>
                  <a:pt x="1804" y="633"/>
                </a:cubicBezTo>
                <a:cubicBezTo>
                  <a:pt x="1809" y="635"/>
                  <a:pt x="1808" y="638"/>
                  <a:pt x="1809" y="642"/>
                </a:cubicBezTo>
                <a:cubicBezTo>
                  <a:pt x="1811" y="650"/>
                  <a:pt x="1810" y="657"/>
                  <a:pt x="1803" y="662"/>
                </a:cubicBezTo>
                <a:cubicBezTo>
                  <a:pt x="1800" y="664"/>
                  <a:pt x="1797" y="666"/>
                  <a:pt x="1803" y="668"/>
                </a:cubicBezTo>
                <a:cubicBezTo>
                  <a:pt x="1807" y="669"/>
                  <a:pt x="1806" y="671"/>
                  <a:pt x="1807" y="673"/>
                </a:cubicBezTo>
                <a:cubicBezTo>
                  <a:pt x="1807" y="681"/>
                  <a:pt x="1800" y="690"/>
                  <a:pt x="1809" y="698"/>
                </a:cubicBezTo>
                <a:cubicBezTo>
                  <a:pt x="1810" y="698"/>
                  <a:pt x="1810" y="704"/>
                  <a:pt x="1807" y="704"/>
                </a:cubicBezTo>
                <a:cubicBezTo>
                  <a:pt x="1797" y="705"/>
                  <a:pt x="1799" y="712"/>
                  <a:pt x="1800" y="720"/>
                </a:cubicBezTo>
                <a:cubicBezTo>
                  <a:pt x="1800" y="725"/>
                  <a:pt x="1800" y="730"/>
                  <a:pt x="1797" y="735"/>
                </a:cubicBezTo>
                <a:cubicBezTo>
                  <a:pt x="1794" y="740"/>
                  <a:pt x="1794" y="748"/>
                  <a:pt x="1799" y="755"/>
                </a:cubicBezTo>
                <a:cubicBezTo>
                  <a:pt x="1805" y="761"/>
                  <a:pt x="1806" y="773"/>
                  <a:pt x="1803" y="781"/>
                </a:cubicBezTo>
                <a:cubicBezTo>
                  <a:pt x="1801" y="786"/>
                  <a:pt x="1800" y="791"/>
                  <a:pt x="1800" y="795"/>
                </a:cubicBezTo>
                <a:cubicBezTo>
                  <a:pt x="1800" y="809"/>
                  <a:pt x="1795" y="822"/>
                  <a:pt x="1799" y="836"/>
                </a:cubicBezTo>
                <a:cubicBezTo>
                  <a:pt x="1799" y="838"/>
                  <a:pt x="1789" y="844"/>
                  <a:pt x="1786" y="842"/>
                </a:cubicBezTo>
                <a:cubicBezTo>
                  <a:pt x="1780" y="838"/>
                  <a:pt x="1770" y="841"/>
                  <a:pt x="1769" y="846"/>
                </a:cubicBezTo>
                <a:cubicBezTo>
                  <a:pt x="1767" y="855"/>
                  <a:pt x="1764" y="853"/>
                  <a:pt x="1759" y="854"/>
                </a:cubicBezTo>
                <a:cubicBezTo>
                  <a:pt x="1747" y="854"/>
                  <a:pt x="1736" y="854"/>
                  <a:pt x="1724" y="856"/>
                </a:cubicBezTo>
                <a:cubicBezTo>
                  <a:pt x="1712" y="858"/>
                  <a:pt x="1699" y="852"/>
                  <a:pt x="1686" y="853"/>
                </a:cubicBezTo>
                <a:cubicBezTo>
                  <a:pt x="1679" y="854"/>
                  <a:pt x="1671" y="854"/>
                  <a:pt x="1665" y="861"/>
                </a:cubicBezTo>
                <a:cubicBezTo>
                  <a:pt x="1665" y="861"/>
                  <a:pt x="1660" y="866"/>
                  <a:pt x="1657" y="860"/>
                </a:cubicBezTo>
                <a:cubicBezTo>
                  <a:pt x="1655" y="856"/>
                  <a:pt x="1635" y="857"/>
                  <a:pt x="1631" y="860"/>
                </a:cubicBezTo>
                <a:cubicBezTo>
                  <a:pt x="1622" y="869"/>
                  <a:pt x="1620" y="868"/>
                  <a:pt x="1607" y="863"/>
                </a:cubicBezTo>
                <a:cubicBezTo>
                  <a:pt x="1603" y="862"/>
                  <a:pt x="1593" y="859"/>
                  <a:pt x="1590" y="869"/>
                </a:cubicBezTo>
                <a:cubicBezTo>
                  <a:pt x="1589" y="873"/>
                  <a:pt x="1587" y="875"/>
                  <a:pt x="1583" y="874"/>
                </a:cubicBezTo>
                <a:cubicBezTo>
                  <a:pt x="1577" y="874"/>
                  <a:pt x="1571" y="876"/>
                  <a:pt x="1566" y="877"/>
                </a:cubicBezTo>
                <a:cubicBezTo>
                  <a:pt x="1561" y="877"/>
                  <a:pt x="1557" y="879"/>
                  <a:pt x="1553" y="871"/>
                </a:cubicBezTo>
                <a:cubicBezTo>
                  <a:pt x="1549" y="864"/>
                  <a:pt x="1539" y="871"/>
                  <a:pt x="1533" y="873"/>
                </a:cubicBezTo>
                <a:cubicBezTo>
                  <a:pt x="1525" y="875"/>
                  <a:pt x="1522" y="876"/>
                  <a:pt x="1522" y="865"/>
                </a:cubicBezTo>
                <a:cubicBezTo>
                  <a:pt x="1522" y="859"/>
                  <a:pt x="1518" y="859"/>
                  <a:pt x="1514" y="859"/>
                </a:cubicBezTo>
                <a:cubicBezTo>
                  <a:pt x="1475" y="859"/>
                  <a:pt x="1437" y="859"/>
                  <a:pt x="1399" y="859"/>
                </a:cubicBezTo>
                <a:cubicBezTo>
                  <a:pt x="1396" y="859"/>
                  <a:pt x="1391" y="858"/>
                  <a:pt x="1391" y="864"/>
                </a:cubicBezTo>
                <a:cubicBezTo>
                  <a:pt x="1392" y="873"/>
                  <a:pt x="1387" y="872"/>
                  <a:pt x="1382" y="872"/>
                </a:cubicBezTo>
                <a:cubicBezTo>
                  <a:pt x="1332" y="869"/>
                  <a:pt x="1281" y="869"/>
                  <a:pt x="1230" y="864"/>
                </a:cubicBezTo>
                <a:cubicBezTo>
                  <a:pt x="1226" y="864"/>
                  <a:pt x="1220" y="860"/>
                  <a:pt x="1216" y="870"/>
                </a:cubicBezTo>
                <a:cubicBezTo>
                  <a:pt x="1215" y="874"/>
                  <a:pt x="1206" y="874"/>
                  <a:pt x="1202" y="870"/>
                </a:cubicBezTo>
                <a:cubicBezTo>
                  <a:pt x="1196" y="861"/>
                  <a:pt x="1189" y="863"/>
                  <a:pt x="1181" y="867"/>
                </a:cubicBezTo>
                <a:cubicBezTo>
                  <a:pt x="1180" y="868"/>
                  <a:pt x="1179" y="869"/>
                  <a:pt x="1178" y="868"/>
                </a:cubicBezTo>
                <a:cubicBezTo>
                  <a:pt x="1165" y="859"/>
                  <a:pt x="1165" y="860"/>
                  <a:pt x="1151" y="868"/>
                </a:cubicBezTo>
                <a:cubicBezTo>
                  <a:pt x="1146" y="871"/>
                  <a:pt x="1139" y="872"/>
                  <a:pt x="1135" y="866"/>
                </a:cubicBezTo>
                <a:cubicBezTo>
                  <a:pt x="1132" y="860"/>
                  <a:pt x="1127" y="860"/>
                  <a:pt x="1125" y="862"/>
                </a:cubicBezTo>
                <a:cubicBezTo>
                  <a:pt x="1116" y="871"/>
                  <a:pt x="1106" y="864"/>
                  <a:pt x="1097" y="867"/>
                </a:cubicBezTo>
                <a:cubicBezTo>
                  <a:pt x="1091" y="868"/>
                  <a:pt x="1094" y="859"/>
                  <a:pt x="1090" y="858"/>
                </a:cubicBezTo>
                <a:cubicBezTo>
                  <a:pt x="1084" y="857"/>
                  <a:pt x="1080" y="864"/>
                  <a:pt x="1076" y="864"/>
                </a:cubicBezTo>
                <a:cubicBezTo>
                  <a:pt x="1056" y="864"/>
                  <a:pt x="1036" y="864"/>
                  <a:pt x="1016" y="863"/>
                </a:cubicBezTo>
                <a:cubicBezTo>
                  <a:pt x="1011" y="863"/>
                  <a:pt x="1006" y="864"/>
                  <a:pt x="1002" y="857"/>
                </a:cubicBezTo>
                <a:cubicBezTo>
                  <a:pt x="999" y="852"/>
                  <a:pt x="997" y="861"/>
                  <a:pt x="993" y="861"/>
                </a:cubicBezTo>
                <a:cubicBezTo>
                  <a:pt x="980" y="861"/>
                  <a:pt x="966" y="863"/>
                  <a:pt x="954" y="861"/>
                </a:cubicBezTo>
                <a:cubicBezTo>
                  <a:pt x="937" y="857"/>
                  <a:pt x="920" y="858"/>
                  <a:pt x="904" y="860"/>
                </a:cubicBezTo>
                <a:cubicBezTo>
                  <a:pt x="897" y="861"/>
                  <a:pt x="889" y="864"/>
                  <a:pt x="881" y="864"/>
                </a:cubicBezTo>
                <a:cubicBezTo>
                  <a:pt x="877" y="864"/>
                  <a:pt x="872" y="865"/>
                  <a:pt x="870" y="859"/>
                </a:cubicBezTo>
                <a:cubicBezTo>
                  <a:pt x="869" y="855"/>
                  <a:pt x="864" y="856"/>
                  <a:pt x="864" y="858"/>
                </a:cubicBezTo>
                <a:cubicBezTo>
                  <a:pt x="865" y="870"/>
                  <a:pt x="856" y="864"/>
                  <a:pt x="854" y="863"/>
                </a:cubicBezTo>
                <a:cubicBezTo>
                  <a:pt x="841" y="861"/>
                  <a:pt x="829" y="862"/>
                  <a:pt x="816" y="861"/>
                </a:cubicBezTo>
                <a:cubicBezTo>
                  <a:pt x="814" y="861"/>
                  <a:pt x="811" y="860"/>
                  <a:pt x="809" y="864"/>
                </a:cubicBezTo>
                <a:cubicBezTo>
                  <a:pt x="807" y="868"/>
                  <a:pt x="805" y="869"/>
                  <a:pt x="804" y="863"/>
                </a:cubicBezTo>
                <a:cubicBezTo>
                  <a:pt x="804" y="862"/>
                  <a:pt x="801" y="861"/>
                  <a:pt x="800" y="862"/>
                </a:cubicBezTo>
                <a:cubicBezTo>
                  <a:pt x="787" y="872"/>
                  <a:pt x="773" y="864"/>
                  <a:pt x="760" y="866"/>
                </a:cubicBezTo>
                <a:cubicBezTo>
                  <a:pt x="758" y="867"/>
                  <a:pt x="756" y="867"/>
                  <a:pt x="755" y="863"/>
                </a:cubicBezTo>
                <a:cubicBezTo>
                  <a:pt x="755" y="857"/>
                  <a:pt x="749" y="858"/>
                  <a:pt x="748" y="859"/>
                </a:cubicBezTo>
                <a:cubicBezTo>
                  <a:pt x="738" y="868"/>
                  <a:pt x="728" y="863"/>
                  <a:pt x="718" y="864"/>
                </a:cubicBezTo>
                <a:cubicBezTo>
                  <a:pt x="714" y="864"/>
                  <a:pt x="709" y="862"/>
                  <a:pt x="707" y="869"/>
                </a:cubicBezTo>
                <a:cubicBezTo>
                  <a:pt x="706" y="870"/>
                  <a:pt x="704" y="871"/>
                  <a:pt x="704" y="871"/>
                </a:cubicBezTo>
                <a:cubicBezTo>
                  <a:pt x="689" y="859"/>
                  <a:pt x="673" y="875"/>
                  <a:pt x="658" y="869"/>
                </a:cubicBezTo>
                <a:cubicBezTo>
                  <a:pt x="656" y="868"/>
                  <a:pt x="654" y="870"/>
                  <a:pt x="654" y="873"/>
                </a:cubicBezTo>
                <a:cubicBezTo>
                  <a:pt x="652" y="879"/>
                  <a:pt x="650" y="877"/>
                  <a:pt x="648" y="874"/>
                </a:cubicBezTo>
                <a:cubicBezTo>
                  <a:pt x="643" y="866"/>
                  <a:pt x="642" y="866"/>
                  <a:pt x="640" y="873"/>
                </a:cubicBezTo>
                <a:cubicBezTo>
                  <a:pt x="639" y="879"/>
                  <a:pt x="636" y="876"/>
                  <a:pt x="633" y="876"/>
                </a:cubicBezTo>
                <a:cubicBezTo>
                  <a:pt x="613" y="873"/>
                  <a:pt x="593" y="871"/>
                  <a:pt x="574" y="876"/>
                </a:cubicBezTo>
                <a:cubicBezTo>
                  <a:pt x="560" y="879"/>
                  <a:pt x="547" y="881"/>
                  <a:pt x="534" y="879"/>
                </a:cubicBezTo>
                <a:cubicBezTo>
                  <a:pt x="518" y="877"/>
                  <a:pt x="502" y="875"/>
                  <a:pt x="487" y="878"/>
                </a:cubicBezTo>
                <a:cubicBezTo>
                  <a:pt x="474" y="881"/>
                  <a:pt x="461" y="882"/>
                  <a:pt x="448" y="882"/>
                </a:cubicBezTo>
                <a:cubicBezTo>
                  <a:pt x="442" y="882"/>
                  <a:pt x="435" y="884"/>
                  <a:pt x="428" y="880"/>
                </a:cubicBezTo>
                <a:cubicBezTo>
                  <a:pt x="427" y="879"/>
                  <a:pt x="423" y="880"/>
                  <a:pt x="421" y="881"/>
                </a:cubicBezTo>
                <a:cubicBezTo>
                  <a:pt x="412" y="894"/>
                  <a:pt x="400" y="886"/>
                  <a:pt x="389" y="887"/>
                </a:cubicBezTo>
                <a:cubicBezTo>
                  <a:pt x="383" y="888"/>
                  <a:pt x="376" y="882"/>
                  <a:pt x="371" y="889"/>
                </a:cubicBezTo>
                <a:cubicBezTo>
                  <a:pt x="369" y="891"/>
                  <a:pt x="367" y="891"/>
                  <a:pt x="366" y="889"/>
                </a:cubicBezTo>
                <a:cubicBezTo>
                  <a:pt x="363" y="883"/>
                  <a:pt x="360" y="883"/>
                  <a:pt x="358" y="889"/>
                </a:cubicBezTo>
                <a:cubicBezTo>
                  <a:pt x="357" y="890"/>
                  <a:pt x="355" y="891"/>
                  <a:pt x="354" y="890"/>
                </a:cubicBezTo>
                <a:cubicBezTo>
                  <a:pt x="341" y="884"/>
                  <a:pt x="329" y="893"/>
                  <a:pt x="316" y="890"/>
                </a:cubicBezTo>
                <a:cubicBezTo>
                  <a:pt x="305" y="887"/>
                  <a:pt x="295" y="880"/>
                  <a:pt x="282" y="883"/>
                </a:cubicBezTo>
                <a:cubicBezTo>
                  <a:pt x="255" y="888"/>
                  <a:pt x="228" y="893"/>
                  <a:pt x="200" y="893"/>
                </a:cubicBezTo>
                <a:cubicBezTo>
                  <a:pt x="185" y="907"/>
                  <a:pt x="165" y="901"/>
                  <a:pt x="148" y="904"/>
                </a:cubicBezTo>
                <a:cubicBezTo>
                  <a:pt x="130" y="908"/>
                  <a:pt x="111" y="907"/>
                  <a:pt x="93" y="908"/>
                </a:cubicBezTo>
                <a:cubicBezTo>
                  <a:pt x="88" y="909"/>
                  <a:pt x="75" y="899"/>
                  <a:pt x="71" y="894"/>
                </a:cubicBezTo>
                <a:cubicBezTo>
                  <a:pt x="66" y="888"/>
                  <a:pt x="58" y="888"/>
                  <a:pt x="51" y="886"/>
                </a:cubicBezTo>
                <a:cubicBezTo>
                  <a:pt x="46" y="884"/>
                  <a:pt x="45" y="881"/>
                  <a:pt x="42" y="876"/>
                </a:cubicBezTo>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en-GB" sz="1350" dirty="0">
              <a:solidFill>
                <a:schemeClr val="tx1"/>
              </a:solidFill>
            </a:endParaRPr>
          </a:p>
        </p:txBody>
      </p:sp>
      <p:sp>
        <p:nvSpPr>
          <p:cNvPr id="3" name="Subtitle 2"/>
          <p:cNvSpPr>
            <a:spLocks noGrp="1"/>
          </p:cNvSpPr>
          <p:nvPr>
            <p:ph type="subTitle" idx="1" hasCustomPrompt="1"/>
          </p:nvPr>
        </p:nvSpPr>
        <p:spPr>
          <a:xfrm>
            <a:off x="611190" y="5605794"/>
            <a:ext cx="7561262" cy="702933"/>
          </a:xfrm>
          <a:prstGeom prst="rect">
            <a:avLst/>
          </a:prstGeom>
        </p:spPr>
        <p:txBody>
          <a:bodyPr anchor="t" anchorCtr="0">
            <a:normAutofit/>
          </a:bodyPr>
          <a:lstStyle>
            <a:lvl1pPr marL="0" indent="0" algn="l">
              <a:buNone/>
              <a:defRPr sz="1500" b="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a:t>
            </a:r>
            <a:br>
              <a:rPr lang="nl-NL" dirty="0"/>
            </a:br>
            <a:r>
              <a:rPr lang="nl-NL" dirty="0"/>
              <a:t>van het model te bewerken</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189" y="547200"/>
            <a:ext cx="1829302" cy="720000"/>
          </a:xfrm>
          <a:prstGeom prst="rect">
            <a:avLst/>
          </a:prstGeom>
        </p:spPr>
      </p:pic>
      <p:sp>
        <p:nvSpPr>
          <p:cNvPr id="5" name="Text Placeholder 4"/>
          <p:cNvSpPr>
            <a:spLocks noGrp="1"/>
          </p:cNvSpPr>
          <p:nvPr>
            <p:ph type="body" sz="quarter" idx="10" hasCustomPrompt="1"/>
          </p:nvPr>
        </p:nvSpPr>
        <p:spPr>
          <a:xfrm>
            <a:off x="611188" y="1274166"/>
            <a:ext cx="5400992" cy="4315422"/>
          </a:xfrm>
          <a:prstGeom prst="rect">
            <a:avLst/>
          </a:prstGeom>
        </p:spPr>
        <p:txBody>
          <a:bodyPr anchor="b" anchorCtr="0">
            <a:normAutofit/>
          </a:bodyPr>
          <a:lstStyle>
            <a:lvl1pPr>
              <a:lnSpc>
                <a:spcPct val="80000"/>
              </a:lnSpc>
              <a:spcBef>
                <a:spcPts val="0"/>
              </a:spcBef>
              <a:defRPr sz="4050" spc="-113" baseline="0">
                <a:solidFill>
                  <a:schemeClr val="accent1"/>
                </a:solidFill>
                <a:latin typeface="Veneer" panose="02000806000000000000" pitchFamily="50" charset="0"/>
              </a:defRPr>
            </a:lvl1pPr>
            <a:lvl2pPr marL="0" indent="0">
              <a:lnSpc>
                <a:spcPct val="80000"/>
              </a:lnSpc>
              <a:spcBef>
                <a:spcPts val="0"/>
              </a:spcBef>
              <a:buNone/>
              <a:defRPr sz="4050" spc="-113" baseline="0">
                <a:solidFill>
                  <a:schemeClr val="bg1"/>
                </a:solidFill>
                <a:latin typeface="Veneer" panose="02000806000000000000" pitchFamily="50" charset="0"/>
              </a:defRPr>
            </a:lvl2pPr>
          </a:lstStyle>
          <a:p>
            <a:pPr lvl="0"/>
            <a:r>
              <a:rPr lang="en-US" dirty="0"/>
              <a:t>Cover white background with magenta highlight on</a:t>
            </a:r>
          </a:p>
          <a:p>
            <a:pPr lvl="1"/>
            <a:r>
              <a:rPr lang="en-US" dirty="0"/>
              <a:t>level 2</a:t>
            </a:r>
          </a:p>
        </p:txBody>
      </p:sp>
    </p:spTree>
    <p:extLst>
      <p:ext uri="{BB962C8B-B14F-4D97-AF65-F5344CB8AC3E}">
        <p14:creationId xmlns:p14="http://schemas.microsoft.com/office/powerpoint/2010/main" val="104656812"/>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C443F-42BC-45C9-8E1F-BF69CB54D465}"/>
              </a:ext>
            </a:extLst>
          </p:cNvPr>
          <p:cNvSpPr>
            <a:spLocks noGrp="1"/>
          </p:cNvSpPr>
          <p:nvPr>
            <p:ph type="title" hasCustomPrompt="1"/>
          </p:nvPr>
        </p:nvSpPr>
        <p:spPr>
          <a:xfrm>
            <a:off x="3851275" y="4152277"/>
            <a:ext cx="2901794" cy="731319"/>
          </a:xfrm>
          <a:prstGeom prst="rect">
            <a:avLst/>
          </a:prstGeom>
        </p:spPr>
        <p:txBody>
          <a:bodyPr/>
          <a:lstStyle>
            <a:lvl1pPr>
              <a:defRPr sz="3000"/>
            </a:lvl1pPr>
          </a:lstStyle>
          <a:p>
            <a:r>
              <a:rPr lang="nl-NL" dirty="0" err="1"/>
              <a:t>Thank</a:t>
            </a:r>
            <a:r>
              <a:rPr lang="nl-NL" dirty="0"/>
              <a:t> </a:t>
            </a:r>
            <a:r>
              <a:rPr lang="nl-NL" dirty="0" err="1"/>
              <a:t>you</a:t>
            </a:r>
            <a:r>
              <a:rPr lang="nl-NL" dirty="0"/>
              <a:t>!</a:t>
            </a:r>
            <a:endParaRPr lang="nl-BE" dirty="0"/>
          </a:p>
        </p:txBody>
      </p:sp>
      <p:sp>
        <p:nvSpPr>
          <p:cNvPr id="5" name="Tijdelijke aanduiding voor voettekst 3">
            <a:extLst>
              <a:ext uri="{FF2B5EF4-FFF2-40B4-BE49-F238E27FC236}">
                <a16:creationId xmlns:a16="http://schemas.microsoft.com/office/drawing/2014/main" id="{9B82D609-6D8E-43CC-B01E-5595D5466FC6}"/>
              </a:ext>
            </a:extLst>
          </p:cNvPr>
          <p:cNvSpPr>
            <a:spLocks noGrp="1"/>
          </p:cNvSpPr>
          <p:nvPr>
            <p:ph type="ftr" sz="quarter" idx="14"/>
          </p:nvPr>
        </p:nvSpPr>
        <p:spPr>
          <a:xfrm>
            <a:off x="0" y="6438277"/>
            <a:ext cx="9144000" cy="419725"/>
          </a:xfrm>
          <a:solidFill>
            <a:schemeClr val="bg2">
              <a:alpha val="50000"/>
            </a:schemeClr>
          </a:solidFill>
        </p:spPr>
        <p:txBody>
          <a:bodyPr/>
          <a:lstStyle>
            <a:lvl1pPr>
              <a:defRPr>
                <a:solidFill>
                  <a:schemeClr val="tx1"/>
                </a:solidFill>
              </a:defRPr>
            </a:lvl1pPr>
          </a:lstStyle>
          <a:p>
            <a:r>
              <a:rPr lang="en-US"/>
              <a:t>Plan International Belgium                Child Protection &amp; Innovation - Central African Republic                                                                 April 2019</a:t>
            </a:r>
            <a:endParaRPr lang="en-GB" dirty="0"/>
          </a:p>
        </p:txBody>
      </p:sp>
      <p:sp>
        <p:nvSpPr>
          <p:cNvPr id="6" name="Tijdelijke aanduiding voor dianummer 7">
            <a:extLst>
              <a:ext uri="{FF2B5EF4-FFF2-40B4-BE49-F238E27FC236}">
                <a16:creationId xmlns:a16="http://schemas.microsoft.com/office/drawing/2014/main" id="{681A353E-6BB8-431D-B3D4-B1293EFA8DCB}"/>
              </a:ext>
            </a:extLst>
          </p:cNvPr>
          <p:cNvSpPr>
            <a:spLocks noGrp="1"/>
          </p:cNvSpPr>
          <p:nvPr>
            <p:ph type="sldNum" sz="quarter" idx="15"/>
          </p:nvPr>
        </p:nvSpPr>
        <p:spPr>
          <a:xfrm>
            <a:off x="8172451" y="6438276"/>
            <a:ext cx="401924" cy="419724"/>
          </a:xfrm>
        </p:spPr>
        <p:txBody>
          <a:bodyPr/>
          <a:lstStyle>
            <a:lvl1pPr>
              <a:defRPr>
                <a:solidFill>
                  <a:schemeClr val="tx1"/>
                </a:solidFill>
              </a:defRPr>
            </a:lvl1pPr>
          </a:lstStyle>
          <a:p>
            <a:fld id="{CB2ABBFD-A820-4820-BB68-F332EB00880D}" type="slidenum">
              <a:rPr lang="en-GB" smtClean="0"/>
              <a:pPr/>
              <a:t>‹#›</a:t>
            </a:fld>
            <a:endParaRPr lang="en-GB" dirty="0"/>
          </a:p>
        </p:txBody>
      </p:sp>
    </p:spTree>
    <p:extLst>
      <p:ext uri="{BB962C8B-B14F-4D97-AF65-F5344CB8AC3E}">
        <p14:creationId xmlns:p14="http://schemas.microsoft.com/office/powerpoint/2010/main" val="322433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187" y="2002632"/>
            <a:ext cx="7921625" cy="2332302"/>
          </a:xfrm>
        </p:spPr>
        <p:txBody>
          <a:bodyPr anchor="t" anchorCtr="0">
            <a:noAutofit/>
          </a:bodyPr>
          <a:lstStyle>
            <a:lvl1pPr algn="ctr">
              <a:lnSpc>
                <a:spcPts val="9600"/>
              </a:lnSpc>
              <a:defRPr sz="10600">
                <a:solidFill>
                  <a:schemeClr val="accent5"/>
                </a:solidFill>
                <a:latin typeface="Veneer" panose="02000806000000000000" pitchFamily="2" charset="77"/>
              </a:defRPr>
            </a:lvl1pPr>
          </a:lstStyle>
          <a:p>
            <a:r>
              <a:rPr lang="en-US" dirty="0"/>
              <a:t>Click to edit Master title style</a:t>
            </a:r>
          </a:p>
        </p:txBody>
      </p:sp>
      <p:sp>
        <p:nvSpPr>
          <p:cNvPr id="3" name="Text Placeholder 2"/>
          <p:cNvSpPr>
            <a:spLocks noGrp="1"/>
          </p:cNvSpPr>
          <p:nvPr>
            <p:ph type="body" idx="1"/>
          </p:nvPr>
        </p:nvSpPr>
        <p:spPr>
          <a:xfrm>
            <a:off x="1701800" y="4689475"/>
            <a:ext cx="5748867" cy="558800"/>
          </a:xfrm>
        </p:spPr>
        <p:txBody>
          <a:bodyPr>
            <a:noAutofit/>
          </a:bodyPr>
          <a:lstStyle>
            <a:lvl1pPr marL="0" indent="0" algn="ctr">
              <a:lnSpc>
                <a:spcPts val="3200"/>
              </a:lnSpc>
              <a:buNone/>
              <a:defRPr sz="2800" b="1" i="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7D022950-680C-3A46-AC3C-1F0C3D703649}" type="slidenum">
              <a:rPr lang="en-US" smtClean="0"/>
              <a:pPr/>
              <a:t>‹#›</a:t>
            </a:fld>
            <a:endParaRPr lang="en-US"/>
          </a:p>
        </p:txBody>
      </p:sp>
      <p:pic>
        <p:nvPicPr>
          <p:cNvPr id="7" name="Picture 6">
            <a:extLst>
              <a:ext uri="{FF2B5EF4-FFF2-40B4-BE49-F238E27FC236}">
                <a16:creationId xmlns:a16="http://schemas.microsoft.com/office/drawing/2014/main" id="{2C4CA2EC-E89F-BC47-A5B6-F703C98C378F}"/>
              </a:ext>
            </a:extLst>
          </p:cNvPr>
          <p:cNvPicPr>
            <a:picLocks noChangeAspect="1"/>
          </p:cNvPicPr>
          <p:nvPr userDrawn="1"/>
        </p:nvPicPr>
        <p:blipFill>
          <a:blip r:embed="rId2"/>
          <a:stretch>
            <a:fillRect/>
          </a:stretch>
        </p:blipFill>
        <p:spPr>
          <a:xfrm>
            <a:off x="6993465" y="194595"/>
            <a:ext cx="1980000" cy="830211"/>
          </a:xfrm>
          <a:prstGeom prst="rect">
            <a:avLst/>
          </a:prstGeom>
        </p:spPr>
      </p:pic>
    </p:spTree>
    <p:extLst>
      <p:ext uri="{BB962C8B-B14F-4D97-AF65-F5344CB8AC3E}">
        <p14:creationId xmlns:p14="http://schemas.microsoft.com/office/powerpoint/2010/main" val="940475332"/>
      </p:ext>
    </p:extLst>
  </p:cSld>
  <p:clrMapOvr>
    <a:masterClrMapping/>
  </p:clrMapOvr>
  <p:extLst mod="1">
    <p:ext uri="{DCECCB84-F9BA-43D5-87BE-67443E8EF086}">
      <p15:sldGuideLst xmlns:p15="http://schemas.microsoft.com/office/powerpoint/2012/main">
        <p15:guide id="1" pos="5375">
          <p15:clr>
            <a:srgbClr val="FBAE40"/>
          </p15:clr>
        </p15:guide>
        <p15:guide id="2" orient="horz" pos="2954">
          <p15:clr>
            <a:srgbClr val="FBAE40"/>
          </p15:clr>
        </p15:guide>
        <p15:guide id="3" pos="385">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1">
            <a:alpha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189" y="548413"/>
            <a:ext cx="1830951" cy="720000"/>
          </a:xfrm>
          <a:prstGeom prst="rect">
            <a:avLst/>
          </a:prstGeom>
        </p:spPr>
      </p:pic>
      <p:sp>
        <p:nvSpPr>
          <p:cNvPr id="7" name="Subtitle 2">
            <a:extLst>
              <a:ext uri="{FF2B5EF4-FFF2-40B4-BE49-F238E27FC236}">
                <a16:creationId xmlns:a16="http://schemas.microsoft.com/office/drawing/2014/main" id="{F5E8AE85-2DF8-4D9C-8509-2A207FF96A99}"/>
              </a:ext>
            </a:extLst>
          </p:cNvPr>
          <p:cNvSpPr txBox="1">
            <a:spLocks/>
          </p:cNvSpPr>
          <p:nvPr userDrawn="1"/>
        </p:nvSpPr>
        <p:spPr>
          <a:xfrm>
            <a:off x="611190" y="5589590"/>
            <a:ext cx="7561262" cy="719137"/>
          </a:xfrm>
          <a:prstGeom prst="rect">
            <a:avLst/>
          </a:prstGeom>
        </p:spPr>
        <p:txBody>
          <a:bodyPr vert="horz" lIns="68580" tIns="34290" rIns="68580" bIns="34290" rtlCol="0" anchor="t" anchorCtr="0">
            <a:normAutofit/>
          </a:bodyPr>
          <a:lstStyle>
            <a:lvl1pPr marL="0" indent="0" algn="l" defTabSz="914400" rtl="0" eaLnBrk="1" latinLnBrk="0" hangingPunct="1">
              <a:lnSpc>
                <a:spcPct val="105000"/>
              </a:lnSpc>
              <a:spcBef>
                <a:spcPts val="1000"/>
              </a:spcBef>
              <a:buFontTx/>
              <a:buNone/>
              <a:defRPr sz="2400" b="0" kern="1200">
                <a:solidFill>
                  <a:schemeClr val="accent6"/>
                </a:solidFill>
                <a:latin typeface="+mn-lt"/>
                <a:ea typeface="+mn-ea"/>
                <a:cs typeface="+mn-cs"/>
              </a:defRPr>
            </a:lvl1pPr>
            <a:lvl2pPr marL="457200" indent="0" algn="ctr" defTabSz="914400" rtl="0" eaLnBrk="1" latinLnBrk="0" hangingPunct="1">
              <a:lnSpc>
                <a:spcPct val="105000"/>
              </a:lnSpc>
              <a:spcBef>
                <a:spcPts val="500"/>
              </a:spcBef>
              <a:buClr>
                <a:schemeClr val="tx1"/>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800" dirty="0"/>
              <a:t>Klik om de ondertitelstijl </a:t>
            </a:r>
            <a:br>
              <a:rPr lang="nl-NL" sz="1800" dirty="0"/>
            </a:br>
            <a:r>
              <a:rPr lang="nl-NL" sz="1800" dirty="0"/>
              <a:t>van het model te bewerken</a:t>
            </a:r>
            <a:endParaRPr lang="en-US" sz="1800" dirty="0"/>
          </a:p>
        </p:txBody>
      </p:sp>
      <p:sp>
        <p:nvSpPr>
          <p:cNvPr id="5" name="Freeform 5">
            <a:extLst>
              <a:ext uri="{FF2B5EF4-FFF2-40B4-BE49-F238E27FC236}">
                <a16:creationId xmlns:a16="http://schemas.microsoft.com/office/drawing/2014/main" id="{5444C6B5-E6C3-41F9-A7A0-E329732076A1}"/>
              </a:ext>
            </a:extLst>
          </p:cNvPr>
          <p:cNvSpPr>
            <a:spLocks/>
          </p:cNvSpPr>
          <p:nvPr userDrawn="1"/>
        </p:nvSpPr>
        <p:spPr bwMode="auto">
          <a:xfrm>
            <a:off x="611189" y="4766872"/>
            <a:ext cx="2042761" cy="733990"/>
          </a:xfrm>
          <a:custGeom>
            <a:avLst/>
            <a:gdLst>
              <a:gd name="T0" fmla="*/ 8 w 1816"/>
              <a:gd name="T1" fmla="*/ 858 h 909"/>
              <a:gd name="T2" fmla="*/ 16 w 1816"/>
              <a:gd name="T3" fmla="*/ 822 h 909"/>
              <a:gd name="T4" fmla="*/ 11 w 1816"/>
              <a:gd name="T5" fmla="*/ 751 h 909"/>
              <a:gd name="T6" fmla="*/ 20 w 1816"/>
              <a:gd name="T7" fmla="*/ 697 h 909"/>
              <a:gd name="T8" fmla="*/ 13 w 1816"/>
              <a:gd name="T9" fmla="*/ 606 h 909"/>
              <a:gd name="T10" fmla="*/ 15 w 1816"/>
              <a:gd name="T11" fmla="*/ 515 h 909"/>
              <a:gd name="T12" fmla="*/ 18 w 1816"/>
              <a:gd name="T13" fmla="*/ 462 h 909"/>
              <a:gd name="T14" fmla="*/ 13 w 1816"/>
              <a:gd name="T15" fmla="*/ 332 h 909"/>
              <a:gd name="T16" fmla="*/ 19 w 1816"/>
              <a:gd name="T17" fmla="*/ 287 h 909"/>
              <a:gd name="T18" fmla="*/ 21 w 1816"/>
              <a:gd name="T19" fmla="*/ 215 h 909"/>
              <a:gd name="T20" fmla="*/ 22 w 1816"/>
              <a:gd name="T21" fmla="*/ 138 h 909"/>
              <a:gd name="T22" fmla="*/ 24 w 1816"/>
              <a:gd name="T23" fmla="*/ 102 h 909"/>
              <a:gd name="T24" fmla="*/ 169 w 1816"/>
              <a:gd name="T25" fmla="*/ 77 h 909"/>
              <a:gd name="T26" fmla="*/ 250 w 1816"/>
              <a:gd name="T27" fmla="*/ 76 h 909"/>
              <a:gd name="T28" fmla="*/ 313 w 1816"/>
              <a:gd name="T29" fmla="*/ 71 h 909"/>
              <a:gd name="T30" fmla="*/ 399 w 1816"/>
              <a:gd name="T31" fmla="*/ 66 h 909"/>
              <a:gd name="T32" fmla="*/ 436 w 1816"/>
              <a:gd name="T33" fmla="*/ 67 h 909"/>
              <a:gd name="T34" fmla="*/ 518 w 1816"/>
              <a:gd name="T35" fmla="*/ 61 h 909"/>
              <a:gd name="T36" fmla="*/ 613 w 1816"/>
              <a:gd name="T37" fmla="*/ 59 h 909"/>
              <a:gd name="T38" fmla="*/ 699 w 1816"/>
              <a:gd name="T39" fmla="*/ 59 h 909"/>
              <a:gd name="T40" fmla="*/ 774 w 1816"/>
              <a:gd name="T41" fmla="*/ 52 h 909"/>
              <a:gd name="T42" fmla="*/ 890 w 1816"/>
              <a:gd name="T43" fmla="*/ 51 h 909"/>
              <a:gd name="T44" fmla="*/ 937 w 1816"/>
              <a:gd name="T45" fmla="*/ 60 h 909"/>
              <a:gd name="T46" fmla="*/ 1021 w 1816"/>
              <a:gd name="T47" fmla="*/ 55 h 909"/>
              <a:gd name="T48" fmla="*/ 1155 w 1816"/>
              <a:gd name="T49" fmla="*/ 55 h 909"/>
              <a:gd name="T50" fmla="*/ 1220 w 1816"/>
              <a:gd name="T51" fmla="*/ 55 h 909"/>
              <a:gd name="T52" fmla="*/ 1286 w 1816"/>
              <a:gd name="T53" fmla="*/ 60 h 909"/>
              <a:gd name="T54" fmla="*/ 1349 w 1816"/>
              <a:gd name="T55" fmla="*/ 63 h 909"/>
              <a:gd name="T56" fmla="*/ 1455 w 1816"/>
              <a:gd name="T57" fmla="*/ 64 h 909"/>
              <a:gd name="T58" fmla="*/ 1500 w 1816"/>
              <a:gd name="T59" fmla="*/ 54 h 909"/>
              <a:gd name="T60" fmla="*/ 1541 w 1816"/>
              <a:gd name="T61" fmla="*/ 51 h 909"/>
              <a:gd name="T62" fmla="*/ 1720 w 1816"/>
              <a:gd name="T63" fmla="*/ 25 h 909"/>
              <a:gd name="T64" fmla="*/ 1807 w 1816"/>
              <a:gd name="T65" fmla="*/ 2 h 909"/>
              <a:gd name="T66" fmla="*/ 1797 w 1816"/>
              <a:gd name="T67" fmla="*/ 41 h 909"/>
              <a:gd name="T68" fmla="*/ 1800 w 1816"/>
              <a:gd name="T69" fmla="*/ 143 h 909"/>
              <a:gd name="T70" fmla="*/ 1806 w 1816"/>
              <a:gd name="T71" fmla="*/ 223 h 909"/>
              <a:gd name="T72" fmla="*/ 1802 w 1816"/>
              <a:gd name="T73" fmla="*/ 271 h 909"/>
              <a:gd name="T74" fmla="*/ 1798 w 1816"/>
              <a:gd name="T75" fmla="*/ 319 h 909"/>
              <a:gd name="T76" fmla="*/ 1802 w 1816"/>
              <a:gd name="T77" fmla="*/ 394 h 909"/>
              <a:gd name="T78" fmla="*/ 1803 w 1816"/>
              <a:gd name="T79" fmla="*/ 504 h 909"/>
              <a:gd name="T80" fmla="*/ 1804 w 1816"/>
              <a:gd name="T81" fmla="*/ 633 h 909"/>
              <a:gd name="T82" fmla="*/ 1807 w 1816"/>
              <a:gd name="T83" fmla="*/ 673 h 909"/>
              <a:gd name="T84" fmla="*/ 1797 w 1816"/>
              <a:gd name="T85" fmla="*/ 735 h 909"/>
              <a:gd name="T86" fmla="*/ 1799 w 1816"/>
              <a:gd name="T87" fmla="*/ 836 h 909"/>
              <a:gd name="T88" fmla="*/ 1724 w 1816"/>
              <a:gd name="T89" fmla="*/ 856 h 909"/>
              <a:gd name="T90" fmla="*/ 1631 w 1816"/>
              <a:gd name="T91" fmla="*/ 860 h 909"/>
              <a:gd name="T92" fmla="*/ 1566 w 1816"/>
              <a:gd name="T93" fmla="*/ 877 h 909"/>
              <a:gd name="T94" fmla="*/ 1514 w 1816"/>
              <a:gd name="T95" fmla="*/ 859 h 909"/>
              <a:gd name="T96" fmla="*/ 1230 w 1816"/>
              <a:gd name="T97" fmla="*/ 864 h 909"/>
              <a:gd name="T98" fmla="*/ 1178 w 1816"/>
              <a:gd name="T99" fmla="*/ 868 h 909"/>
              <a:gd name="T100" fmla="*/ 1097 w 1816"/>
              <a:gd name="T101" fmla="*/ 867 h 909"/>
              <a:gd name="T102" fmla="*/ 1002 w 1816"/>
              <a:gd name="T103" fmla="*/ 857 h 909"/>
              <a:gd name="T104" fmla="*/ 881 w 1816"/>
              <a:gd name="T105" fmla="*/ 864 h 909"/>
              <a:gd name="T106" fmla="*/ 816 w 1816"/>
              <a:gd name="T107" fmla="*/ 861 h 909"/>
              <a:gd name="T108" fmla="*/ 760 w 1816"/>
              <a:gd name="T109" fmla="*/ 866 h 909"/>
              <a:gd name="T110" fmla="*/ 707 w 1816"/>
              <a:gd name="T111" fmla="*/ 869 h 909"/>
              <a:gd name="T112" fmla="*/ 648 w 1816"/>
              <a:gd name="T113" fmla="*/ 874 h 909"/>
              <a:gd name="T114" fmla="*/ 534 w 1816"/>
              <a:gd name="T115" fmla="*/ 879 h 909"/>
              <a:gd name="T116" fmla="*/ 421 w 1816"/>
              <a:gd name="T117" fmla="*/ 881 h 909"/>
              <a:gd name="T118" fmla="*/ 358 w 1816"/>
              <a:gd name="T119" fmla="*/ 889 h 909"/>
              <a:gd name="T120" fmla="*/ 200 w 1816"/>
              <a:gd name="T121" fmla="*/ 893 h 909"/>
              <a:gd name="T122" fmla="*/ 51 w 1816"/>
              <a:gd name="T123" fmla="*/ 88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6" h="909">
                <a:moveTo>
                  <a:pt x="42" y="876"/>
                </a:moveTo>
                <a:cubicBezTo>
                  <a:pt x="42" y="884"/>
                  <a:pt x="34" y="884"/>
                  <a:pt x="34" y="890"/>
                </a:cubicBezTo>
                <a:cubicBezTo>
                  <a:pt x="34" y="891"/>
                  <a:pt x="32" y="892"/>
                  <a:pt x="31" y="891"/>
                </a:cubicBezTo>
                <a:cubicBezTo>
                  <a:pt x="16" y="887"/>
                  <a:pt x="10" y="878"/>
                  <a:pt x="8" y="858"/>
                </a:cubicBezTo>
                <a:cubicBezTo>
                  <a:pt x="8" y="855"/>
                  <a:pt x="10" y="850"/>
                  <a:pt x="4" y="852"/>
                </a:cubicBezTo>
                <a:cubicBezTo>
                  <a:pt x="0" y="852"/>
                  <a:pt x="1" y="845"/>
                  <a:pt x="3" y="844"/>
                </a:cubicBezTo>
                <a:cubicBezTo>
                  <a:pt x="10" y="841"/>
                  <a:pt x="11" y="831"/>
                  <a:pt x="18" y="827"/>
                </a:cubicBezTo>
                <a:cubicBezTo>
                  <a:pt x="22" y="824"/>
                  <a:pt x="19" y="824"/>
                  <a:pt x="16" y="822"/>
                </a:cubicBezTo>
                <a:cubicBezTo>
                  <a:pt x="3" y="812"/>
                  <a:pt x="2" y="801"/>
                  <a:pt x="14" y="789"/>
                </a:cubicBezTo>
                <a:cubicBezTo>
                  <a:pt x="19" y="784"/>
                  <a:pt x="20" y="778"/>
                  <a:pt x="15" y="776"/>
                </a:cubicBezTo>
                <a:cubicBezTo>
                  <a:pt x="8" y="772"/>
                  <a:pt x="10" y="766"/>
                  <a:pt x="11" y="763"/>
                </a:cubicBezTo>
                <a:cubicBezTo>
                  <a:pt x="13" y="758"/>
                  <a:pt x="16" y="756"/>
                  <a:pt x="11" y="751"/>
                </a:cubicBezTo>
                <a:cubicBezTo>
                  <a:pt x="10" y="750"/>
                  <a:pt x="11" y="747"/>
                  <a:pt x="14" y="746"/>
                </a:cubicBezTo>
                <a:cubicBezTo>
                  <a:pt x="24" y="743"/>
                  <a:pt x="24" y="735"/>
                  <a:pt x="17" y="725"/>
                </a:cubicBezTo>
                <a:cubicBezTo>
                  <a:pt x="14" y="720"/>
                  <a:pt x="9" y="712"/>
                  <a:pt x="17" y="705"/>
                </a:cubicBezTo>
                <a:cubicBezTo>
                  <a:pt x="20" y="703"/>
                  <a:pt x="20" y="700"/>
                  <a:pt x="20" y="697"/>
                </a:cubicBezTo>
                <a:cubicBezTo>
                  <a:pt x="20" y="685"/>
                  <a:pt x="16" y="674"/>
                  <a:pt x="17" y="662"/>
                </a:cubicBezTo>
                <a:cubicBezTo>
                  <a:pt x="17" y="660"/>
                  <a:pt x="17" y="659"/>
                  <a:pt x="16" y="658"/>
                </a:cubicBezTo>
                <a:cubicBezTo>
                  <a:pt x="6" y="650"/>
                  <a:pt x="11" y="644"/>
                  <a:pt x="17" y="638"/>
                </a:cubicBezTo>
                <a:cubicBezTo>
                  <a:pt x="8" y="629"/>
                  <a:pt x="7" y="616"/>
                  <a:pt x="13" y="606"/>
                </a:cubicBezTo>
                <a:cubicBezTo>
                  <a:pt x="14" y="605"/>
                  <a:pt x="14" y="605"/>
                  <a:pt x="14" y="605"/>
                </a:cubicBezTo>
                <a:cubicBezTo>
                  <a:pt x="10" y="590"/>
                  <a:pt x="20" y="578"/>
                  <a:pt x="19" y="564"/>
                </a:cubicBezTo>
                <a:cubicBezTo>
                  <a:pt x="19" y="550"/>
                  <a:pt x="8" y="540"/>
                  <a:pt x="11" y="526"/>
                </a:cubicBezTo>
                <a:cubicBezTo>
                  <a:pt x="11" y="522"/>
                  <a:pt x="10" y="517"/>
                  <a:pt x="15" y="515"/>
                </a:cubicBezTo>
                <a:cubicBezTo>
                  <a:pt x="17" y="514"/>
                  <a:pt x="18" y="511"/>
                  <a:pt x="16" y="508"/>
                </a:cubicBezTo>
                <a:cubicBezTo>
                  <a:pt x="13" y="501"/>
                  <a:pt x="15" y="496"/>
                  <a:pt x="22" y="494"/>
                </a:cubicBezTo>
                <a:cubicBezTo>
                  <a:pt x="14" y="488"/>
                  <a:pt x="13" y="481"/>
                  <a:pt x="18" y="473"/>
                </a:cubicBezTo>
                <a:cubicBezTo>
                  <a:pt x="21" y="470"/>
                  <a:pt x="21" y="465"/>
                  <a:pt x="18" y="462"/>
                </a:cubicBezTo>
                <a:cubicBezTo>
                  <a:pt x="11" y="453"/>
                  <a:pt x="11" y="446"/>
                  <a:pt x="17" y="438"/>
                </a:cubicBezTo>
                <a:cubicBezTo>
                  <a:pt x="17" y="437"/>
                  <a:pt x="19" y="437"/>
                  <a:pt x="18" y="435"/>
                </a:cubicBezTo>
                <a:cubicBezTo>
                  <a:pt x="13" y="416"/>
                  <a:pt x="20" y="396"/>
                  <a:pt x="21" y="377"/>
                </a:cubicBezTo>
                <a:cubicBezTo>
                  <a:pt x="21" y="360"/>
                  <a:pt x="9" y="348"/>
                  <a:pt x="13" y="332"/>
                </a:cubicBezTo>
                <a:cubicBezTo>
                  <a:pt x="13" y="330"/>
                  <a:pt x="12" y="328"/>
                  <a:pt x="9" y="328"/>
                </a:cubicBezTo>
                <a:cubicBezTo>
                  <a:pt x="7" y="328"/>
                  <a:pt x="5" y="325"/>
                  <a:pt x="6" y="324"/>
                </a:cubicBezTo>
                <a:cubicBezTo>
                  <a:pt x="13" y="321"/>
                  <a:pt x="11" y="311"/>
                  <a:pt x="16" y="308"/>
                </a:cubicBezTo>
                <a:cubicBezTo>
                  <a:pt x="26" y="301"/>
                  <a:pt x="27" y="296"/>
                  <a:pt x="19" y="287"/>
                </a:cubicBezTo>
                <a:cubicBezTo>
                  <a:pt x="16" y="283"/>
                  <a:pt x="12" y="282"/>
                  <a:pt x="20" y="278"/>
                </a:cubicBezTo>
                <a:cubicBezTo>
                  <a:pt x="29" y="273"/>
                  <a:pt x="29" y="254"/>
                  <a:pt x="22" y="245"/>
                </a:cubicBezTo>
                <a:cubicBezTo>
                  <a:pt x="18" y="240"/>
                  <a:pt x="19" y="234"/>
                  <a:pt x="21" y="230"/>
                </a:cubicBezTo>
                <a:cubicBezTo>
                  <a:pt x="25" y="224"/>
                  <a:pt x="26" y="220"/>
                  <a:pt x="21" y="215"/>
                </a:cubicBezTo>
                <a:cubicBezTo>
                  <a:pt x="20" y="215"/>
                  <a:pt x="19" y="214"/>
                  <a:pt x="18" y="213"/>
                </a:cubicBezTo>
                <a:cubicBezTo>
                  <a:pt x="27" y="203"/>
                  <a:pt x="11" y="192"/>
                  <a:pt x="20" y="181"/>
                </a:cubicBezTo>
                <a:cubicBezTo>
                  <a:pt x="27" y="172"/>
                  <a:pt x="17" y="156"/>
                  <a:pt x="25" y="145"/>
                </a:cubicBezTo>
                <a:cubicBezTo>
                  <a:pt x="28" y="140"/>
                  <a:pt x="23" y="141"/>
                  <a:pt x="22" y="138"/>
                </a:cubicBezTo>
                <a:cubicBezTo>
                  <a:pt x="20" y="132"/>
                  <a:pt x="17" y="126"/>
                  <a:pt x="26" y="124"/>
                </a:cubicBezTo>
                <a:cubicBezTo>
                  <a:pt x="28" y="124"/>
                  <a:pt x="32" y="127"/>
                  <a:pt x="32" y="121"/>
                </a:cubicBezTo>
                <a:cubicBezTo>
                  <a:pt x="32" y="117"/>
                  <a:pt x="32" y="112"/>
                  <a:pt x="29" y="112"/>
                </a:cubicBezTo>
                <a:cubicBezTo>
                  <a:pt x="23" y="111"/>
                  <a:pt x="24" y="106"/>
                  <a:pt x="24" y="102"/>
                </a:cubicBezTo>
                <a:cubicBezTo>
                  <a:pt x="25" y="96"/>
                  <a:pt x="30" y="98"/>
                  <a:pt x="32" y="98"/>
                </a:cubicBezTo>
                <a:cubicBezTo>
                  <a:pt x="43" y="99"/>
                  <a:pt x="52" y="99"/>
                  <a:pt x="54" y="83"/>
                </a:cubicBezTo>
                <a:cubicBezTo>
                  <a:pt x="54" y="78"/>
                  <a:pt x="58" y="80"/>
                  <a:pt x="61" y="80"/>
                </a:cubicBezTo>
                <a:cubicBezTo>
                  <a:pt x="97" y="78"/>
                  <a:pt x="133" y="77"/>
                  <a:pt x="169" y="77"/>
                </a:cubicBezTo>
                <a:cubicBezTo>
                  <a:pt x="182" y="78"/>
                  <a:pt x="194" y="72"/>
                  <a:pt x="207" y="76"/>
                </a:cubicBezTo>
                <a:cubicBezTo>
                  <a:pt x="211" y="77"/>
                  <a:pt x="216" y="67"/>
                  <a:pt x="224" y="70"/>
                </a:cubicBezTo>
                <a:cubicBezTo>
                  <a:pt x="228" y="71"/>
                  <a:pt x="232" y="67"/>
                  <a:pt x="235" y="75"/>
                </a:cubicBezTo>
                <a:cubicBezTo>
                  <a:pt x="237" y="80"/>
                  <a:pt x="249" y="79"/>
                  <a:pt x="250" y="76"/>
                </a:cubicBezTo>
                <a:cubicBezTo>
                  <a:pt x="254" y="69"/>
                  <a:pt x="259" y="72"/>
                  <a:pt x="264" y="72"/>
                </a:cubicBezTo>
                <a:cubicBezTo>
                  <a:pt x="275" y="72"/>
                  <a:pt x="286" y="72"/>
                  <a:pt x="298" y="72"/>
                </a:cubicBezTo>
                <a:cubicBezTo>
                  <a:pt x="300" y="73"/>
                  <a:pt x="301" y="73"/>
                  <a:pt x="302" y="70"/>
                </a:cubicBezTo>
                <a:cubicBezTo>
                  <a:pt x="305" y="65"/>
                  <a:pt x="310" y="64"/>
                  <a:pt x="313" y="71"/>
                </a:cubicBezTo>
                <a:cubicBezTo>
                  <a:pt x="315" y="76"/>
                  <a:pt x="318" y="76"/>
                  <a:pt x="320" y="75"/>
                </a:cubicBezTo>
                <a:cubicBezTo>
                  <a:pt x="335" y="65"/>
                  <a:pt x="352" y="72"/>
                  <a:pt x="368" y="70"/>
                </a:cubicBezTo>
                <a:cubicBezTo>
                  <a:pt x="375" y="69"/>
                  <a:pt x="383" y="72"/>
                  <a:pt x="389" y="65"/>
                </a:cubicBezTo>
                <a:cubicBezTo>
                  <a:pt x="391" y="63"/>
                  <a:pt x="395" y="63"/>
                  <a:pt x="399" y="66"/>
                </a:cubicBezTo>
                <a:cubicBezTo>
                  <a:pt x="403" y="70"/>
                  <a:pt x="407" y="75"/>
                  <a:pt x="411" y="66"/>
                </a:cubicBezTo>
                <a:cubicBezTo>
                  <a:pt x="412" y="62"/>
                  <a:pt x="417" y="64"/>
                  <a:pt x="418" y="68"/>
                </a:cubicBezTo>
                <a:cubicBezTo>
                  <a:pt x="421" y="74"/>
                  <a:pt x="425" y="74"/>
                  <a:pt x="428" y="69"/>
                </a:cubicBezTo>
                <a:cubicBezTo>
                  <a:pt x="431" y="66"/>
                  <a:pt x="433" y="67"/>
                  <a:pt x="436" y="67"/>
                </a:cubicBezTo>
                <a:cubicBezTo>
                  <a:pt x="447" y="67"/>
                  <a:pt x="458" y="67"/>
                  <a:pt x="469" y="67"/>
                </a:cubicBezTo>
                <a:cubicBezTo>
                  <a:pt x="472" y="67"/>
                  <a:pt x="475" y="71"/>
                  <a:pt x="476" y="64"/>
                </a:cubicBezTo>
                <a:cubicBezTo>
                  <a:pt x="476" y="61"/>
                  <a:pt x="480" y="61"/>
                  <a:pt x="481" y="62"/>
                </a:cubicBezTo>
                <a:cubicBezTo>
                  <a:pt x="494" y="73"/>
                  <a:pt x="506" y="57"/>
                  <a:pt x="518" y="61"/>
                </a:cubicBezTo>
                <a:cubicBezTo>
                  <a:pt x="532" y="66"/>
                  <a:pt x="547" y="65"/>
                  <a:pt x="561" y="64"/>
                </a:cubicBezTo>
                <a:cubicBezTo>
                  <a:pt x="567" y="64"/>
                  <a:pt x="574" y="67"/>
                  <a:pt x="579" y="59"/>
                </a:cubicBezTo>
                <a:cubicBezTo>
                  <a:pt x="580" y="58"/>
                  <a:pt x="584" y="58"/>
                  <a:pt x="585" y="59"/>
                </a:cubicBezTo>
                <a:cubicBezTo>
                  <a:pt x="594" y="70"/>
                  <a:pt x="603" y="56"/>
                  <a:pt x="613" y="59"/>
                </a:cubicBezTo>
                <a:cubicBezTo>
                  <a:pt x="623" y="62"/>
                  <a:pt x="635" y="61"/>
                  <a:pt x="646" y="62"/>
                </a:cubicBezTo>
                <a:cubicBezTo>
                  <a:pt x="650" y="62"/>
                  <a:pt x="655" y="64"/>
                  <a:pt x="657" y="56"/>
                </a:cubicBezTo>
                <a:cubicBezTo>
                  <a:pt x="657" y="52"/>
                  <a:pt x="677" y="55"/>
                  <a:pt x="680" y="59"/>
                </a:cubicBezTo>
                <a:cubicBezTo>
                  <a:pt x="684" y="65"/>
                  <a:pt x="694" y="65"/>
                  <a:pt x="699" y="59"/>
                </a:cubicBezTo>
                <a:cubicBezTo>
                  <a:pt x="701" y="56"/>
                  <a:pt x="704" y="57"/>
                  <a:pt x="706" y="57"/>
                </a:cubicBezTo>
                <a:cubicBezTo>
                  <a:pt x="716" y="57"/>
                  <a:pt x="726" y="56"/>
                  <a:pt x="736" y="58"/>
                </a:cubicBezTo>
                <a:cubicBezTo>
                  <a:pt x="742" y="60"/>
                  <a:pt x="749" y="64"/>
                  <a:pt x="754" y="53"/>
                </a:cubicBezTo>
                <a:cubicBezTo>
                  <a:pt x="757" y="48"/>
                  <a:pt x="767" y="50"/>
                  <a:pt x="774" y="52"/>
                </a:cubicBezTo>
                <a:cubicBezTo>
                  <a:pt x="779" y="53"/>
                  <a:pt x="783" y="54"/>
                  <a:pt x="788" y="54"/>
                </a:cubicBezTo>
                <a:cubicBezTo>
                  <a:pt x="817" y="52"/>
                  <a:pt x="846" y="58"/>
                  <a:pt x="875" y="56"/>
                </a:cubicBezTo>
                <a:cubicBezTo>
                  <a:pt x="879" y="56"/>
                  <a:pt x="884" y="59"/>
                  <a:pt x="885" y="51"/>
                </a:cubicBezTo>
                <a:cubicBezTo>
                  <a:pt x="886" y="48"/>
                  <a:pt x="888" y="48"/>
                  <a:pt x="890" y="51"/>
                </a:cubicBezTo>
                <a:cubicBezTo>
                  <a:pt x="896" y="59"/>
                  <a:pt x="899" y="59"/>
                  <a:pt x="904" y="52"/>
                </a:cubicBezTo>
                <a:cubicBezTo>
                  <a:pt x="906" y="50"/>
                  <a:pt x="906" y="51"/>
                  <a:pt x="908" y="51"/>
                </a:cubicBezTo>
                <a:cubicBezTo>
                  <a:pt x="916" y="53"/>
                  <a:pt x="927" y="46"/>
                  <a:pt x="934" y="59"/>
                </a:cubicBezTo>
                <a:cubicBezTo>
                  <a:pt x="934" y="60"/>
                  <a:pt x="936" y="61"/>
                  <a:pt x="937" y="60"/>
                </a:cubicBezTo>
                <a:cubicBezTo>
                  <a:pt x="947" y="46"/>
                  <a:pt x="961" y="56"/>
                  <a:pt x="974" y="54"/>
                </a:cubicBezTo>
                <a:cubicBezTo>
                  <a:pt x="982" y="53"/>
                  <a:pt x="994" y="58"/>
                  <a:pt x="999" y="54"/>
                </a:cubicBezTo>
                <a:cubicBezTo>
                  <a:pt x="1007" y="50"/>
                  <a:pt x="1010" y="51"/>
                  <a:pt x="1016" y="56"/>
                </a:cubicBezTo>
                <a:cubicBezTo>
                  <a:pt x="1017" y="57"/>
                  <a:pt x="1020" y="57"/>
                  <a:pt x="1021" y="55"/>
                </a:cubicBezTo>
                <a:cubicBezTo>
                  <a:pt x="1024" y="48"/>
                  <a:pt x="1026" y="44"/>
                  <a:pt x="1029" y="55"/>
                </a:cubicBezTo>
                <a:cubicBezTo>
                  <a:pt x="1029" y="56"/>
                  <a:pt x="1033" y="57"/>
                  <a:pt x="1033" y="56"/>
                </a:cubicBezTo>
                <a:cubicBezTo>
                  <a:pt x="1041" y="41"/>
                  <a:pt x="1054" y="48"/>
                  <a:pt x="1063" y="49"/>
                </a:cubicBezTo>
                <a:cubicBezTo>
                  <a:pt x="1094" y="53"/>
                  <a:pt x="1124" y="53"/>
                  <a:pt x="1155" y="55"/>
                </a:cubicBezTo>
                <a:cubicBezTo>
                  <a:pt x="1165" y="56"/>
                  <a:pt x="1176" y="57"/>
                  <a:pt x="1186" y="56"/>
                </a:cubicBezTo>
                <a:cubicBezTo>
                  <a:pt x="1191" y="56"/>
                  <a:pt x="1196" y="59"/>
                  <a:pt x="1199" y="50"/>
                </a:cubicBezTo>
                <a:cubicBezTo>
                  <a:pt x="1199" y="48"/>
                  <a:pt x="1206" y="45"/>
                  <a:pt x="1209" y="53"/>
                </a:cubicBezTo>
                <a:cubicBezTo>
                  <a:pt x="1211" y="59"/>
                  <a:pt x="1216" y="59"/>
                  <a:pt x="1220" y="55"/>
                </a:cubicBezTo>
                <a:cubicBezTo>
                  <a:pt x="1228" y="48"/>
                  <a:pt x="1230" y="48"/>
                  <a:pt x="1236" y="59"/>
                </a:cubicBezTo>
                <a:cubicBezTo>
                  <a:pt x="1241" y="54"/>
                  <a:pt x="1246" y="42"/>
                  <a:pt x="1253" y="58"/>
                </a:cubicBezTo>
                <a:cubicBezTo>
                  <a:pt x="1253" y="60"/>
                  <a:pt x="1258" y="62"/>
                  <a:pt x="1262" y="59"/>
                </a:cubicBezTo>
                <a:cubicBezTo>
                  <a:pt x="1270" y="52"/>
                  <a:pt x="1279" y="49"/>
                  <a:pt x="1286" y="60"/>
                </a:cubicBezTo>
                <a:cubicBezTo>
                  <a:pt x="1288" y="62"/>
                  <a:pt x="1290" y="62"/>
                  <a:pt x="1291" y="61"/>
                </a:cubicBezTo>
                <a:cubicBezTo>
                  <a:pt x="1302" y="51"/>
                  <a:pt x="1319" y="51"/>
                  <a:pt x="1328" y="60"/>
                </a:cubicBezTo>
                <a:cubicBezTo>
                  <a:pt x="1331" y="62"/>
                  <a:pt x="1333" y="61"/>
                  <a:pt x="1336" y="59"/>
                </a:cubicBezTo>
                <a:cubicBezTo>
                  <a:pt x="1340" y="56"/>
                  <a:pt x="1347" y="52"/>
                  <a:pt x="1349" y="63"/>
                </a:cubicBezTo>
                <a:cubicBezTo>
                  <a:pt x="1349" y="68"/>
                  <a:pt x="1353" y="67"/>
                  <a:pt x="1356" y="67"/>
                </a:cubicBezTo>
                <a:cubicBezTo>
                  <a:pt x="1381" y="67"/>
                  <a:pt x="1407" y="67"/>
                  <a:pt x="1432" y="67"/>
                </a:cubicBezTo>
                <a:cubicBezTo>
                  <a:pt x="1433" y="67"/>
                  <a:pt x="1434" y="67"/>
                  <a:pt x="1434" y="67"/>
                </a:cubicBezTo>
                <a:cubicBezTo>
                  <a:pt x="1441" y="59"/>
                  <a:pt x="1448" y="64"/>
                  <a:pt x="1455" y="64"/>
                </a:cubicBezTo>
                <a:cubicBezTo>
                  <a:pt x="1458" y="63"/>
                  <a:pt x="1464" y="67"/>
                  <a:pt x="1464" y="58"/>
                </a:cubicBezTo>
                <a:cubicBezTo>
                  <a:pt x="1464" y="56"/>
                  <a:pt x="1471" y="55"/>
                  <a:pt x="1473" y="57"/>
                </a:cubicBezTo>
                <a:cubicBezTo>
                  <a:pt x="1481" y="63"/>
                  <a:pt x="1488" y="61"/>
                  <a:pt x="1495" y="54"/>
                </a:cubicBezTo>
                <a:cubicBezTo>
                  <a:pt x="1496" y="53"/>
                  <a:pt x="1498" y="51"/>
                  <a:pt x="1500" y="54"/>
                </a:cubicBezTo>
                <a:cubicBezTo>
                  <a:pt x="1504" y="59"/>
                  <a:pt x="1510" y="58"/>
                  <a:pt x="1513" y="52"/>
                </a:cubicBezTo>
                <a:cubicBezTo>
                  <a:pt x="1513" y="50"/>
                  <a:pt x="1523" y="48"/>
                  <a:pt x="1524" y="50"/>
                </a:cubicBezTo>
                <a:cubicBezTo>
                  <a:pt x="1525" y="54"/>
                  <a:pt x="1529" y="54"/>
                  <a:pt x="1529" y="55"/>
                </a:cubicBezTo>
                <a:cubicBezTo>
                  <a:pt x="1538" y="73"/>
                  <a:pt x="1540" y="54"/>
                  <a:pt x="1541" y="51"/>
                </a:cubicBezTo>
                <a:cubicBezTo>
                  <a:pt x="1545" y="40"/>
                  <a:pt x="1553" y="44"/>
                  <a:pt x="1558" y="46"/>
                </a:cubicBezTo>
                <a:cubicBezTo>
                  <a:pt x="1563" y="49"/>
                  <a:pt x="1568" y="50"/>
                  <a:pt x="1571" y="47"/>
                </a:cubicBezTo>
                <a:cubicBezTo>
                  <a:pt x="1586" y="35"/>
                  <a:pt x="1603" y="38"/>
                  <a:pt x="1619" y="36"/>
                </a:cubicBezTo>
                <a:cubicBezTo>
                  <a:pt x="1653" y="33"/>
                  <a:pt x="1686" y="28"/>
                  <a:pt x="1720" y="25"/>
                </a:cubicBezTo>
                <a:cubicBezTo>
                  <a:pt x="1722" y="25"/>
                  <a:pt x="1725" y="24"/>
                  <a:pt x="1725" y="24"/>
                </a:cubicBezTo>
                <a:cubicBezTo>
                  <a:pt x="1728" y="6"/>
                  <a:pt x="1741" y="17"/>
                  <a:pt x="1749" y="13"/>
                </a:cubicBezTo>
                <a:cubicBezTo>
                  <a:pt x="1753" y="10"/>
                  <a:pt x="1758" y="8"/>
                  <a:pt x="1763" y="6"/>
                </a:cubicBezTo>
                <a:cubicBezTo>
                  <a:pt x="1776" y="0"/>
                  <a:pt x="1792" y="1"/>
                  <a:pt x="1807" y="2"/>
                </a:cubicBezTo>
                <a:cubicBezTo>
                  <a:pt x="1811" y="2"/>
                  <a:pt x="1808" y="8"/>
                  <a:pt x="1809" y="11"/>
                </a:cubicBezTo>
                <a:cubicBezTo>
                  <a:pt x="1811" y="14"/>
                  <a:pt x="1815" y="7"/>
                  <a:pt x="1815" y="13"/>
                </a:cubicBezTo>
                <a:cubicBezTo>
                  <a:pt x="1816" y="18"/>
                  <a:pt x="1810" y="16"/>
                  <a:pt x="1810" y="18"/>
                </a:cubicBezTo>
                <a:cubicBezTo>
                  <a:pt x="1809" y="29"/>
                  <a:pt x="1799" y="33"/>
                  <a:pt x="1797" y="41"/>
                </a:cubicBezTo>
                <a:cubicBezTo>
                  <a:pt x="1796" y="49"/>
                  <a:pt x="1795" y="61"/>
                  <a:pt x="1800" y="68"/>
                </a:cubicBezTo>
                <a:cubicBezTo>
                  <a:pt x="1807" y="77"/>
                  <a:pt x="1806" y="87"/>
                  <a:pt x="1803" y="95"/>
                </a:cubicBezTo>
                <a:cubicBezTo>
                  <a:pt x="1802" y="101"/>
                  <a:pt x="1803" y="105"/>
                  <a:pt x="1802" y="111"/>
                </a:cubicBezTo>
                <a:cubicBezTo>
                  <a:pt x="1801" y="121"/>
                  <a:pt x="1807" y="132"/>
                  <a:pt x="1800" y="143"/>
                </a:cubicBezTo>
                <a:cubicBezTo>
                  <a:pt x="1799" y="145"/>
                  <a:pt x="1793" y="159"/>
                  <a:pt x="1806" y="160"/>
                </a:cubicBezTo>
                <a:cubicBezTo>
                  <a:pt x="1806" y="160"/>
                  <a:pt x="1807" y="164"/>
                  <a:pt x="1806" y="166"/>
                </a:cubicBezTo>
                <a:cubicBezTo>
                  <a:pt x="1804" y="175"/>
                  <a:pt x="1803" y="185"/>
                  <a:pt x="1802" y="194"/>
                </a:cubicBezTo>
                <a:cubicBezTo>
                  <a:pt x="1800" y="209"/>
                  <a:pt x="1798" y="210"/>
                  <a:pt x="1806" y="223"/>
                </a:cubicBezTo>
                <a:cubicBezTo>
                  <a:pt x="1807" y="225"/>
                  <a:pt x="1808" y="230"/>
                  <a:pt x="1806" y="232"/>
                </a:cubicBezTo>
                <a:cubicBezTo>
                  <a:pt x="1801" y="238"/>
                  <a:pt x="1805" y="248"/>
                  <a:pt x="1798" y="254"/>
                </a:cubicBezTo>
                <a:cubicBezTo>
                  <a:pt x="1798" y="254"/>
                  <a:pt x="1798" y="254"/>
                  <a:pt x="1798" y="255"/>
                </a:cubicBezTo>
                <a:cubicBezTo>
                  <a:pt x="1793" y="262"/>
                  <a:pt x="1806" y="264"/>
                  <a:pt x="1802" y="271"/>
                </a:cubicBezTo>
                <a:cubicBezTo>
                  <a:pt x="1799" y="277"/>
                  <a:pt x="1798" y="283"/>
                  <a:pt x="1805" y="287"/>
                </a:cubicBezTo>
                <a:cubicBezTo>
                  <a:pt x="1806" y="288"/>
                  <a:pt x="1807" y="290"/>
                  <a:pt x="1806" y="291"/>
                </a:cubicBezTo>
                <a:cubicBezTo>
                  <a:pt x="1797" y="296"/>
                  <a:pt x="1807" y="310"/>
                  <a:pt x="1799" y="316"/>
                </a:cubicBezTo>
                <a:cubicBezTo>
                  <a:pt x="1798" y="316"/>
                  <a:pt x="1798" y="318"/>
                  <a:pt x="1798" y="319"/>
                </a:cubicBezTo>
                <a:cubicBezTo>
                  <a:pt x="1809" y="321"/>
                  <a:pt x="1802" y="333"/>
                  <a:pt x="1805" y="339"/>
                </a:cubicBezTo>
                <a:cubicBezTo>
                  <a:pt x="1806" y="342"/>
                  <a:pt x="1806" y="346"/>
                  <a:pt x="1802" y="348"/>
                </a:cubicBezTo>
                <a:cubicBezTo>
                  <a:pt x="1800" y="349"/>
                  <a:pt x="1799" y="353"/>
                  <a:pt x="1800" y="356"/>
                </a:cubicBezTo>
                <a:cubicBezTo>
                  <a:pt x="1802" y="369"/>
                  <a:pt x="1804" y="381"/>
                  <a:pt x="1802" y="394"/>
                </a:cubicBezTo>
                <a:cubicBezTo>
                  <a:pt x="1801" y="398"/>
                  <a:pt x="1805" y="406"/>
                  <a:pt x="1806" y="412"/>
                </a:cubicBezTo>
                <a:cubicBezTo>
                  <a:pt x="1809" y="428"/>
                  <a:pt x="1806" y="444"/>
                  <a:pt x="1805" y="460"/>
                </a:cubicBezTo>
                <a:cubicBezTo>
                  <a:pt x="1804" y="470"/>
                  <a:pt x="1806" y="481"/>
                  <a:pt x="1807" y="491"/>
                </a:cubicBezTo>
                <a:cubicBezTo>
                  <a:pt x="1808" y="497"/>
                  <a:pt x="1811" y="502"/>
                  <a:pt x="1803" y="504"/>
                </a:cubicBezTo>
                <a:cubicBezTo>
                  <a:pt x="1801" y="505"/>
                  <a:pt x="1802" y="510"/>
                  <a:pt x="1802" y="513"/>
                </a:cubicBezTo>
                <a:cubicBezTo>
                  <a:pt x="1805" y="533"/>
                  <a:pt x="1811" y="555"/>
                  <a:pt x="1808" y="575"/>
                </a:cubicBezTo>
                <a:cubicBezTo>
                  <a:pt x="1805" y="589"/>
                  <a:pt x="1812" y="606"/>
                  <a:pt x="1802" y="619"/>
                </a:cubicBezTo>
                <a:cubicBezTo>
                  <a:pt x="1801" y="621"/>
                  <a:pt x="1800" y="631"/>
                  <a:pt x="1804" y="633"/>
                </a:cubicBezTo>
                <a:cubicBezTo>
                  <a:pt x="1809" y="635"/>
                  <a:pt x="1808" y="638"/>
                  <a:pt x="1809" y="642"/>
                </a:cubicBezTo>
                <a:cubicBezTo>
                  <a:pt x="1811" y="650"/>
                  <a:pt x="1810" y="657"/>
                  <a:pt x="1803" y="662"/>
                </a:cubicBezTo>
                <a:cubicBezTo>
                  <a:pt x="1800" y="664"/>
                  <a:pt x="1797" y="666"/>
                  <a:pt x="1803" y="668"/>
                </a:cubicBezTo>
                <a:cubicBezTo>
                  <a:pt x="1807" y="669"/>
                  <a:pt x="1806" y="671"/>
                  <a:pt x="1807" y="673"/>
                </a:cubicBezTo>
                <a:cubicBezTo>
                  <a:pt x="1807" y="681"/>
                  <a:pt x="1800" y="690"/>
                  <a:pt x="1809" y="698"/>
                </a:cubicBezTo>
                <a:cubicBezTo>
                  <a:pt x="1810" y="698"/>
                  <a:pt x="1810" y="704"/>
                  <a:pt x="1807" y="704"/>
                </a:cubicBezTo>
                <a:cubicBezTo>
                  <a:pt x="1797" y="705"/>
                  <a:pt x="1799" y="712"/>
                  <a:pt x="1800" y="720"/>
                </a:cubicBezTo>
                <a:cubicBezTo>
                  <a:pt x="1800" y="725"/>
                  <a:pt x="1800" y="730"/>
                  <a:pt x="1797" y="735"/>
                </a:cubicBezTo>
                <a:cubicBezTo>
                  <a:pt x="1794" y="740"/>
                  <a:pt x="1794" y="748"/>
                  <a:pt x="1799" y="755"/>
                </a:cubicBezTo>
                <a:cubicBezTo>
                  <a:pt x="1805" y="761"/>
                  <a:pt x="1806" y="773"/>
                  <a:pt x="1803" y="781"/>
                </a:cubicBezTo>
                <a:cubicBezTo>
                  <a:pt x="1801" y="786"/>
                  <a:pt x="1800" y="791"/>
                  <a:pt x="1800" y="795"/>
                </a:cubicBezTo>
                <a:cubicBezTo>
                  <a:pt x="1800" y="809"/>
                  <a:pt x="1795" y="822"/>
                  <a:pt x="1799" y="836"/>
                </a:cubicBezTo>
                <a:cubicBezTo>
                  <a:pt x="1799" y="838"/>
                  <a:pt x="1789" y="844"/>
                  <a:pt x="1786" y="842"/>
                </a:cubicBezTo>
                <a:cubicBezTo>
                  <a:pt x="1780" y="838"/>
                  <a:pt x="1770" y="841"/>
                  <a:pt x="1769" y="846"/>
                </a:cubicBezTo>
                <a:cubicBezTo>
                  <a:pt x="1767" y="855"/>
                  <a:pt x="1764" y="853"/>
                  <a:pt x="1759" y="854"/>
                </a:cubicBezTo>
                <a:cubicBezTo>
                  <a:pt x="1747" y="854"/>
                  <a:pt x="1736" y="854"/>
                  <a:pt x="1724" y="856"/>
                </a:cubicBezTo>
                <a:cubicBezTo>
                  <a:pt x="1712" y="858"/>
                  <a:pt x="1699" y="852"/>
                  <a:pt x="1686" y="853"/>
                </a:cubicBezTo>
                <a:cubicBezTo>
                  <a:pt x="1679" y="854"/>
                  <a:pt x="1671" y="854"/>
                  <a:pt x="1665" y="861"/>
                </a:cubicBezTo>
                <a:cubicBezTo>
                  <a:pt x="1665" y="861"/>
                  <a:pt x="1660" y="866"/>
                  <a:pt x="1657" y="860"/>
                </a:cubicBezTo>
                <a:cubicBezTo>
                  <a:pt x="1655" y="856"/>
                  <a:pt x="1635" y="857"/>
                  <a:pt x="1631" y="860"/>
                </a:cubicBezTo>
                <a:cubicBezTo>
                  <a:pt x="1622" y="869"/>
                  <a:pt x="1620" y="868"/>
                  <a:pt x="1607" y="863"/>
                </a:cubicBezTo>
                <a:cubicBezTo>
                  <a:pt x="1603" y="862"/>
                  <a:pt x="1593" y="859"/>
                  <a:pt x="1590" y="869"/>
                </a:cubicBezTo>
                <a:cubicBezTo>
                  <a:pt x="1589" y="873"/>
                  <a:pt x="1587" y="875"/>
                  <a:pt x="1583" y="874"/>
                </a:cubicBezTo>
                <a:cubicBezTo>
                  <a:pt x="1577" y="874"/>
                  <a:pt x="1571" y="876"/>
                  <a:pt x="1566" y="877"/>
                </a:cubicBezTo>
                <a:cubicBezTo>
                  <a:pt x="1561" y="877"/>
                  <a:pt x="1557" y="879"/>
                  <a:pt x="1553" y="871"/>
                </a:cubicBezTo>
                <a:cubicBezTo>
                  <a:pt x="1549" y="864"/>
                  <a:pt x="1539" y="871"/>
                  <a:pt x="1533" y="873"/>
                </a:cubicBezTo>
                <a:cubicBezTo>
                  <a:pt x="1525" y="875"/>
                  <a:pt x="1522" y="876"/>
                  <a:pt x="1522" y="865"/>
                </a:cubicBezTo>
                <a:cubicBezTo>
                  <a:pt x="1522" y="859"/>
                  <a:pt x="1518" y="859"/>
                  <a:pt x="1514" y="859"/>
                </a:cubicBezTo>
                <a:cubicBezTo>
                  <a:pt x="1475" y="859"/>
                  <a:pt x="1437" y="859"/>
                  <a:pt x="1399" y="859"/>
                </a:cubicBezTo>
                <a:cubicBezTo>
                  <a:pt x="1396" y="859"/>
                  <a:pt x="1391" y="858"/>
                  <a:pt x="1391" y="864"/>
                </a:cubicBezTo>
                <a:cubicBezTo>
                  <a:pt x="1392" y="873"/>
                  <a:pt x="1387" y="872"/>
                  <a:pt x="1382" y="872"/>
                </a:cubicBezTo>
                <a:cubicBezTo>
                  <a:pt x="1332" y="869"/>
                  <a:pt x="1281" y="869"/>
                  <a:pt x="1230" y="864"/>
                </a:cubicBezTo>
                <a:cubicBezTo>
                  <a:pt x="1226" y="864"/>
                  <a:pt x="1220" y="860"/>
                  <a:pt x="1216" y="870"/>
                </a:cubicBezTo>
                <a:cubicBezTo>
                  <a:pt x="1215" y="874"/>
                  <a:pt x="1206" y="874"/>
                  <a:pt x="1202" y="870"/>
                </a:cubicBezTo>
                <a:cubicBezTo>
                  <a:pt x="1196" y="861"/>
                  <a:pt x="1189" y="863"/>
                  <a:pt x="1181" y="867"/>
                </a:cubicBezTo>
                <a:cubicBezTo>
                  <a:pt x="1180" y="868"/>
                  <a:pt x="1179" y="869"/>
                  <a:pt x="1178" y="868"/>
                </a:cubicBezTo>
                <a:cubicBezTo>
                  <a:pt x="1165" y="859"/>
                  <a:pt x="1165" y="860"/>
                  <a:pt x="1151" y="868"/>
                </a:cubicBezTo>
                <a:cubicBezTo>
                  <a:pt x="1146" y="871"/>
                  <a:pt x="1139" y="872"/>
                  <a:pt x="1135" y="866"/>
                </a:cubicBezTo>
                <a:cubicBezTo>
                  <a:pt x="1132" y="860"/>
                  <a:pt x="1127" y="860"/>
                  <a:pt x="1125" y="862"/>
                </a:cubicBezTo>
                <a:cubicBezTo>
                  <a:pt x="1116" y="871"/>
                  <a:pt x="1106" y="864"/>
                  <a:pt x="1097" y="867"/>
                </a:cubicBezTo>
                <a:cubicBezTo>
                  <a:pt x="1091" y="868"/>
                  <a:pt x="1094" y="859"/>
                  <a:pt x="1090" y="858"/>
                </a:cubicBezTo>
                <a:cubicBezTo>
                  <a:pt x="1084" y="857"/>
                  <a:pt x="1080" y="864"/>
                  <a:pt x="1076" y="864"/>
                </a:cubicBezTo>
                <a:cubicBezTo>
                  <a:pt x="1056" y="864"/>
                  <a:pt x="1036" y="864"/>
                  <a:pt x="1016" y="863"/>
                </a:cubicBezTo>
                <a:cubicBezTo>
                  <a:pt x="1011" y="863"/>
                  <a:pt x="1006" y="864"/>
                  <a:pt x="1002" y="857"/>
                </a:cubicBezTo>
                <a:cubicBezTo>
                  <a:pt x="999" y="852"/>
                  <a:pt x="997" y="861"/>
                  <a:pt x="993" y="861"/>
                </a:cubicBezTo>
                <a:cubicBezTo>
                  <a:pt x="980" y="861"/>
                  <a:pt x="966" y="863"/>
                  <a:pt x="954" y="861"/>
                </a:cubicBezTo>
                <a:cubicBezTo>
                  <a:pt x="937" y="857"/>
                  <a:pt x="920" y="858"/>
                  <a:pt x="904" y="860"/>
                </a:cubicBezTo>
                <a:cubicBezTo>
                  <a:pt x="897" y="861"/>
                  <a:pt x="889" y="864"/>
                  <a:pt x="881" y="864"/>
                </a:cubicBezTo>
                <a:cubicBezTo>
                  <a:pt x="877" y="864"/>
                  <a:pt x="872" y="865"/>
                  <a:pt x="870" y="859"/>
                </a:cubicBezTo>
                <a:cubicBezTo>
                  <a:pt x="869" y="855"/>
                  <a:pt x="864" y="856"/>
                  <a:pt x="864" y="858"/>
                </a:cubicBezTo>
                <a:cubicBezTo>
                  <a:pt x="865" y="870"/>
                  <a:pt x="856" y="864"/>
                  <a:pt x="854" y="863"/>
                </a:cubicBezTo>
                <a:cubicBezTo>
                  <a:pt x="841" y="861"/>
                  <a:pt x="829" y="862"/>
                  <a:pt x="816" y="861"/>
                </a:cubicBezTo>
                <a:cubicBezTo>
                  <a:pt x="814" y="861"/>
                  <a:pt x="811" y="860"/>
                  <a:pt x="809" y="864"/>
                </a:cubicBezTo>
                <a:cubicBezTo>
                  <a:pt x="807" y="868"/>
                  <a:pt x="805" y="869"/>
                  <a:pt x="804" y="863"/>
                </a:cubicBezTo>
                <a:cubicBezTo>
                  <a:pt x="804" y="862"/>
                  <a:pt x="801" y="861"/>
                  <a:pt x="800" y="862"/>
                </a:cubicBezTo>
                <a:cubicBezTo>
                  <a:pt x="787" y="872"/>
                  <a:pt x="773" y="864"/>
                  <a:pt x="760" y="866"/>
                </a:cubicBezTo>
                <a:cubicBezTo>
                  <a:pt x="758" y="867"/>
                  <a:pt x="756" y="867"/>
                  <a:pt x="755" y="863"/>
                </a:cubicBezTo>
                <a:cubicBezTo>
                  <a:pt x="755" y="857"/>
                  <a:pt x="749" y="858"/>
                  <a:pt x="748" y="859"/>
                </a:cubicBezTo>
                <a:cubicBezTo>
                  <a:pt x="738" y="868"/>
                  <a:pt x="728" y="863"/>
                  <a:pt x="718" y="864"/>
                </a:cubicBezTo>
                <a:cubicBezTo>
                  <a:pt x="714" y="864"/>
                  <a:pt x="709" y="862"/>
                  <a:pt x="707" y="869"/>
                </a:cubicBezTo>
                <a:cubicBezTo>
                  <a:pt x="706" y="870"/>
                  <a:pt x="704" y="871"/>
                  <a:pt x="704" y="871"/>
                </a:cubicBezTo>
                <a:cubicBezTo>
                  <a:pt x="689" y="859"/>
                  <a:pt x="673" y="875"/>
                  <a:pt x="658" y="869"/>
                </a:cubicBezTo>
                <a:cubicBezTo>
                  <a:pt x="656" y="868"/>
                  <a:pt x="654" y="870"/>
                  <a:pt x="654" y="873"/>
                </a:cubicBezTo>
                <a:cubicBezTo>
                  <a:pt x="652" y="879"/>
                  <a:pt x="650" y="877"/>
                  <a:pt x="648" y="874"/>
                </a:cubicBezTo>
                <a:cubicBezTo>
                  <a:pt x="643" y="866"/>
                  <a:pt x="642" y="866"/>
                  <a:pt x="640" y="873"/>
                </a:cubicBezTo>
                <a:cubicBezTo>
                  <a:pt x="639" y="879"/>
                  <a:pt x="636" y="876"/>
                  <a:pt x="633" y="876"/>
                </a:cubicBezTo>
                <a:cubicBezTo>
                  <a:pt x="613" y="873"/>
                  <a:pt x="593" y="871"/>
                  <a:pt x="574" y="876"/>
                </a:cubicBezTo>
                <a:cubicBezTo>
                  <a:pt x="560" y="879"/>
                  <a:pt x="547" y="881"/>
                  <a:pt x="534" y="879"/>
                </a:cubicBezTo>
                <a:cubicBezTo>
                  <a:pt x="518" y="877"/>
                  <a:pt x="502" y="875"/>
                  <a:pt x="487" y="878"/>
                </a:cubicBezTo>
                <a:cubicBezTo>
                  <a:pt x="474" y="881"/>
                  <a:pt x="461" y="882"/>
                  <a:pt x="448" y="882"/>
                </a:cubicBezTo>
                <a:cubicBezTo>
                  <a:pt x="442" y="882"/>
                  <a:pt x="435" y="884"/>
                  <a:pt x="428" y="880"/>
                </a:cubicBezTo>
                <a:cubicBezTo>
                  <a:pt x="427" y="879"/>
                  <a:pt x="423" y="880"/>
                  <a:pt x="421" y="881"/>
                </a:cubicBezTo>
                <a:cubicBezTo>
                  <a:pt x="412" y="894"/>
                  <a:pt x="400" y="886"/>
                  <a:pt x="389" y="887"/>
                </a:cubicBezTo>
                <a:cubicBezTo>
                  <a:pt x="383" y="888"/>
                  <a:pt x="376" y="882"/>
                  <a:pt x="371" y="889"/>
                </a:cubicBezTo>
                <a:cubicBezTo>
                  <a:pt x="369" y="891"/>
                  <a:pt x="367" y="891"/>
                  <a:pt x="366" y="889"/>
                </a:cubicBezTo>
                <a:cubicBezTo>
                  <a:pt x="363" y="883"/>
                  <a:pt x="360" y="883"/>
                  <a:pt x="358" y="889"/>
                </a:cubicBezTo>
                <a:cubicBezTo>
                  <a:pt x="357" y="890"/>
                  <a:pt x="355" y="891"/>
                  <a:pt x="354" y="890"/>
                </a:cubicBezTo>
                <a:cubicBezTo>
                  <a:pt x="341" y="884"/>
                  <a:pt x="329" y="893"/>
                  <a:pt x="316" y="890"/>
                </a:cubicBezTo>
                <a:cubicBezTo>
                  <a:pt x="305" y="887"/>
                  <a:pt x="295" y="880"/>
                  <a:pt x="282" y="883"/>
                </a:cubicBezTo>
                <a:cubicBezTo>
                  <a:pt x="255" y="888"/>
                  <a:pt x="228" y="893"/>
                  <a:pt x="200" y="893"/>
                </a:cubicBezTo>
                <a:cubicBezTo>
                  <a:pt x="185" y="907"/>
                  <a:pt x="165" y="901"/>
                  <a:pt x="148" y="904"/>
                </a:cubicBezTo>
                <a:cubicBezTo>
                  <a:pt x="130" y="908"/>
                  <a:pt x="111" y="907"/>
                  <a:pt x="93" y="908"/>
                </a:cubicBezTo>
                <a:cubicBezTo>
                  <a:pt x="88" y="909"/>
                  <a:pt x="75" y="899"/>
                  <a:pt x="71" y="894"/>
                </a:cubicBezTo>
                <a:cubicBezTo>
                  <a:pt x="66" y="888"/>
                  <a:pt x="58" y="888"/>
                  <a:pt x="51" y="886"/>
                </a:cubicBezTo>
                <a:cubicBezTo>
                  <a:pt x="46" y="884"/>
                  <a:pt x="45" y="881"/>
                  <a:pt x="42" y="876"/>
                </a:cubicBezTo>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GB" sz="1350" dirty="0">
              <a:solidFill>
                <a:schemeClr val="tx1"/>
              </a:solidFill>
            </a:endParaRPr>
          </a:p>
        </p:txBody>
      </p:sp>
      <p:sp>
        <p:nvSpPr>
          <p:cNvPr id="8" name="Text Placeholder 4">
            <a:extLst>
              <a:ext uri="{FF2B5EF4-FFF2-40B4-BE49-F238E27FC236}">
                <a16:creationId xmlns:a16="http://schemas.microsoft.com/office/drawing/2014/main" id="{0084791E-C203-4886-B74D-60947BC91A88}"/>
              </a:ext>
            </a:extLst>
          </p:cNvPr>
          <p:cNvSpPr>
            <a:spLocks noGrp="1"/>
          </p:cNvSpPr>
          <p:nvPr>
            <p:ph type="body" sz="quarter" idx="11" hasCustomPrompt="1"/>
          </p:nvPr>
        </p:nvSpPr>
        <p:spPr>
          <a:xfrm>
            <a:off x="611188" y="1274165"/>
            <a:ext cx="5400992" cy="4315423"/>
          </a:xfrm>
          <a:prstGeom prst="rect">
            <a:avLst/>
          </a:prstGeom>
        </p:spPr>
        <p:txBody>
          <a:bodyPr anchor="b" anchorCtr="0">
            <a:normAutofit/>
          </a:bodyPr>
          <a:lstStyle>
            <a:lvl1pPr>
              <a:lnSpc>
                <a:spcPct val="80000"/>
              </a:lnSpc>
              <a:spcBef>
                <a:spcPts val="0"/>
              </a:spcBef>
              <a:defRPr sz="4050" spc="-113" baseline="0">
                <a:solidFill>
                  <a:schemeClr val="accent1"/>
                </a:solidFill>
                <a:latin typeface="Veneer" panose="02000806000000000000" pitchFamily="50" charset="0"/>
              </a:defRPr>
            </a:lvl1pPr>
            <a:lvl2pPr marL="0" indent="0">
              <a:lnSpc>
                <a:spcPct val="80000"/>
              </a:lnSpc>
              <a:spcBef>
                <a:spcPts val="0"/>
              </a:spcBef>
              <a:buNone/>
              <a:defRPr sz="4050" spc="-113" baseline="0">
                <a:solidFill>
                  <a:schemeClr val="bg1"/>
                </a:solidFill>
                <a:latin typeface="Veneer" panose="02000806000000000000" pitchFamily="50" charset="0"/>
              </a:defRPr>
            </a:lvl2pPr>
          </a:lstStyle>
          <a:p>
            <a:pPr lvl="0"/>
            <a:r>
              <a:rPr lang="en-US" dirty="0"/>
              <a:t>Cover with blue background and highlight on</a:t>
            </a:r>
          </a:p>
          <a:p>
            <a:pPr lvl="1"/>
            <a:r>
              <a:rPr lang="en-US" dirty="0"/>
              <a:t>level 2</a:t>
            </a:r>
          </a:p>
        </p:txBody>
      </p:sp>
    </p:spTree>
    <p:extLst>
      <p:ext uri="{BB962C8B-B14F-4D97-AF65-F5344CB8AC3E}">
        <p14:creationId xmlns:p14="http://schemas.microsoft.com/office/powerpoint/2010/main" val="3329943589"/>
      </p:ext>
    </p:extLst>
  </p:cSld>
  <p:clrMapOvr>
    <a:masterClrMapping/>
  </p:clrMapOvr>
  <p:extLst mod="1">
    <p:ext uri="{DCECCB84-F9BA-43D5-87BE-67443E8EF086}">
      <p15:sldGuideLst xmlns:p15="http://schemas.microsoft.com/office/powerpoint/2012/main">
        <p15:guide id="1" pos="612" userDrawn="1">
          <p15:clr>
            <a:srgbClr val="FBAE40"/>
          </p15:clr>
        </p15:guide>
        <p15:guide id="2"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D4A33235-D4BF-487E-A514-E6A4FC6C11A6}"/>
              </a:ext>
            </a:extLst>
          </p:cNvPr>
          <p:cNvSpPr>
            <a:spLocks noGrp="1"/>
          </p:cNvSpPr>
          <p:nvPr>
            <p:ph type="pic" sz="quarter" idx="12"/>
          </p:nvPr>
        </p:nvSpPr>
        <p:spPr>
          <a:xfrm>
            <a:off x="0" y="0"/>
            <a:ext cx="9144000" cy="6858000"/>
          </a:xfrm>
        </p:spPr>
        <p:txBody>
          <a:bodyPr/>
          <a:lstStyle/>
          <a:p>
            <a:r>
              <a:rPr lang="en-US"/>
              <a:t>Click icon to add picture</a:t>
            </a:r>
            <a:endParaRPr lang="nl-BE" dirty="0"/>
          </a:p>
        </p:txBody>
      </p:sp>
      <p:sp>
        <p:nvSpPr>
          <p:cNvPr id="6" name="Freeform 5">
            <a:extLst>
              <a:ext uri="{FF2B5EF4-FFF2-40B4-BE49-F238E27FC236}">
                <a16:creationId xmlns:a16="http://schemas.microsoft.com/office/drawing/2014/main" id="{DD3F2999-E706-43EF-AB94-6A6AAE6086A2}"/>
              </a:ext>
            </a:extLst>
          </p:cNvPr>
          <p:cNvSpPr>
            <a:spLocks/>
          </p:cNvSpPr>
          <p:nvPr userDrawn="1"/>
        </p:nvSpPr>
        <p:spPr bwMode="auto">
          <a:xfrm>
            <a:off x="625489" y="4601851"/>
            <a:ext cx="2042761" cy="876924"/>
          </a:xfrm>
          <a:custGeom>
            <a:avLst/>
            <a:gdLst>
              <a:gd name="T0" fmla="*/ 8 w 1816"/>
              <a:gd name="T1" fmla="*/ 858 h 909"/>
              <a:gd name="T2" fmla="*/ 16 w 1816"/>
              <a:gd name="T3" fmla="*/ 822 h 909"/>
              <a:gd name="T4" fmla="*/ 11 w 1816"/>
              <a:gd name="T5" fmla="*/ 751 h 909"/>
              <a:gd name="T6" fmla="*/ 20 w 1816"/>
              <a:gd name="T7" fmla="*/ 697 h 909"/>
              <a:gd name="T8" fmla="*/ 13 w 1816"/>
              <a:gd name="T9" fmla="*/ 606 h 909"/>
              <a:gd name="T10" fmla="*/ 15 w 1816"/>
              <a:gd name="T11" fmla="*/ 515 h 909"/>
              <a:gd name="T12" fmla="*/ 18 w 1816"/>
              <a:gd name="T13" fmla="*/ 462 h 909"/>
              <a:gd name="T14" fmla="*/ 13 w 1816"/>
              <a:gd name="T15" fmla="*/ 332 h 909"/>
              <a:gd name="T16" fmla="*/ 19 w 1816"/>
              <a:gd name="T17" fmla="*/ 287 h 909"/>
              <a:gd name="T18" fmla="*/ 21 w 1816"/>
              <a:gd name="T19" fmla="*/ 215 h 909"/>
              <a:gd name="T20" fmla="*/ 22 w 1816"/>
              <a:gd name="T21" fmla="*/ 138 h 909"/>
              <a:gd name="T22" fmla="*/ 24 w 1816"/>
              <a:gd name="T23" fmla="*/ 102 h 909"/>
              <a:gd name="T24" fmla="*/ 169 w 1816"/>
              <a:gd name="T25" fmla="*/ 77 h 909"/>
              <a:gd name="T26" fmla="*/ 250 w 1816"/>
              <a:gd name="T27" fmla="*/ 76 h 909"/>
              <a:gd name="T28" fmla="*/ 313 w 1816"/>
              <a:gd name="T29" fmla="*/ 71 h 909"/>
              <a:gd name="T30" fmla="*/ 399 w 1816"/>
              <a:gd name="T31" fmla="*/ 66 h 909"/>
              <a:gd name="T32" fmla="*/ 436 w 1816"/>
              <a:gd name="T33" fmla="*/ 67 h 909"/>
              <a:gd name="T34" fmla="*/ 518 w 1816"/>
              <a:gd name="T35" fmla="*/ 61 h 909"/>
              <a:gd name="T36" fmla="*/ 613 w 1816"/>
              <a:gd name="T37" fmla="*/ 59 h 909"/>
              <a:gd name="T38" fmla="*/ 699 w 1816"/>
              <a:gd name="T39" fmla="*/ 59 h 909"/>
              <a:gd name="T40" fmla="*/ 774 w 1816"/>
              <a:gd name="T41" fmla="*/ 52 h 909"/>
              <a:gd name="T42" fmla="*/ 890 w 1816"/>
              <a:gd name="T43" fmla="*/ 51 h 909"/>
              <a:gd name="T44" fmla="*/ 937 w 1816"/>
              <a:gd name="T45" fmla="*/ 60 h 909"/>
              <a:gd name="T46" fmla="*/ 1021 w 1816"/>
              <a:gd name="T47" fmla="*/ 55 h 909"/>
              <a:gd name="T48" fmla="*/ 1155 w 1816"/>
              <a:gd name="T49" fmla="*/ 55 h 909"/>
              <a:gd name="T50" fmla="*/ 1220 w 1816"/>
              <a:gd name="T51" fmla="*/ 55 h 909"/>
              <a:gd name="T52" fmla="*/ 1286 w 1816"/>
              <a:gd name="T53" fmla="*/ 60 h 909"/>
              <a:gd name="T54" fmla="*/ 1349 w 1816"/>
              <a:gd name="T55" fmla="*/ 63 h 909"/>
              <a:gd name="T56" fmla="*/ 1455 w 1816"/>
              <a:gd name="T57" fmla="*/ 64 h 909"/>
              <a:gd name="T58" fmla="*/ 1500 w 1816"/>
              <a:gd name="T59" fmla="*/ 54 h 909"/>
              <a:gd name="T60" fmla="*/ 1541 w 1816"/>
              <a:gd name="T61" fmla="*/ 51 h 909"/>
              <a:gd name="T62" fmla="*/ 1720 w 1816"/>
              <a:gd name="T63" fmla="*/ 25 h 909"/>
              <a:gd name="T64" fmla="*/ 1807 w 1816"/>
              <a:gd name="T65" fmla="*/ 2 h 909"/>
              <a:gd name="T66" fmla="*/ 1797 w 1816"/>
              <a:gd name="T67" fmla="*/ 41 h 909"/>
              <a:gd name="T68" fmla="*/ 1800 w 1816"/>
              <a:gd name="T69" fmla="*/ 143 h 909"/>
              <a:gd name="T70" fmla="*/ 1806 w 1816"/>
              <a:gd name="T71" fmla="*/ 223 h 909"/>
              <a:gd name="T72" fmla="*/ 1802 w 1816"/>
              <a:gd name="T73" fmla="*/ 271 h 909"/>
              <a:gd name="T74" fmla="*/ 1798 w 1816"/>
              <a:gd name="T75" fmla="*/ 319 h 909"/>
              <a:gd name="T76" fmla="*/ 1802 w 1816"/>
              <a:gd name="T77" fmla="*/ 394 h 909"/>
              <a:gd name="T78" fmla="*/ 1803 w 1816"/>
              <a:gd name="T79" fmla="*/ 504 h 909"/>
              <a:gd name="T80" fmla="*/ 1804 w 1816"/>
              <a:gd name="T81" fmla="*/ 633 h 909"/>
              <a:gd name="T82" fmla="*/ 1807 w 1816"/>
              <a:gd name="T83" fmla="*/ 673 h 909"/>
              <a:gd name="T84" fmla="*/ 1797 w 1816"/>
              <a:gd name="T85" fmla="*/ 735 h 909"/>
              <a:gd name="T86" fmla="*/ 1799 w 1816"/>
              <a:gd name="T87" fmla="*/ 836 h 909"/>
              <a:gd name="T88" fmla="*/ 1724 w 1816"/>
              <a:gd name="T89" fmla="*/ 856 h 909"/>
              <a:gd name="T90" fmla="*/ 1631 w 1816"/>
              <a:gd name="T91" fmla="*/ 860 h 909"/>
              <a:gd name="T92" fmla="*/ 1566 w 1816"/>
              <a:gd name="T93" fmla="*/ 877 h 909"/>
              <a:gd name="T94" fmla="*/ 1514 w 1816"/>
              <a:gd name="T95" fmla="*/ 859 h 909"/>
              <a:gd name="T96" fmla="*/ 1230 w 1816"/>
              <a:gd name="T97" fmla="*/ 864 h 909"/>
              <a:gd name="T98" fmla="*/ 1178 w 1816"/>
              <a:gd name="T99" fmla="*/ 868 h 909"/>
              <a:gd name="T100" fmla="*/ 1097 w 1816"/>
              <a:gd name="T101" fmla="*/ 867 h 909"/>
              <a:gd name="T102" fmla="*/ 1002 w 1816"/>
              <a:gd name="T103" fmla="*/ 857 h 909"/>
              <a:gd name="T104" fmla="*/ 881 w 1816"/>
              <a:gd name="T105" fmla="*/ 864 h 909"/>
              <a:gd name="T106" fmla="*/ 816 w 1816"/>
              <a:gd name="T107" fmla="*/ 861 h 909"/>
              <a:gd name="T108" fmla="*/ 760 w 1816"/>
              <a:gd name="T109" fmla="*/ 866 h 909"/>
              <a:gd name="T110" fmla="*/ 707 w 1816"/>
              <a:gd name="T111" fmla="*/ 869 h 909"/>
              <a:gd name="T112" fmla="*/ 648 w 1816"/>
              <a:gd name="T113" fmla="*/ 874 h 909"/>
              <a:gd name="T114" fmla="*/ 534 w 1816"/>
              <a:gd name="T115" fmla="*/ 879 h 909"/>
              <a:gd name="T116" fmla="*/ 421 w 1816"/>
              <a:gd name="T117" fmla="*/ 881 h 909"/>
              <a:gd name="T118" fmla="*/ 358 w 1816"/>
              <a:gd name="T119" fmla="*/ 889 h 909"/>
              <a:gd name="T120" fmla="*/ 200 w 1816"/>
              <a:gd name="T121" fmla="*/ 893 h 909"/>
              <a:gd name="T122" fmla="*/ 51 w 1816"/>
              <a:gd name="T123" fmla="*/ 88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6" h="909">
                <a:moveTo>
                  <a:pt x="42" y="876"/>
                </a:moveTo>
                <a:cubicBezTo>
                  <a:pt x="42" y="884"/>
                  <a:pt x="34" y="884"/>
                  <a:pt x="34" y="890"/>
                </a:cubicBezTo>
                <a:cubicBezTo>
                  <a:pt x="34" y="891"/>
                  <a:pt x="32" y="892"/>
                  <a:pt x="31" y="891"/>
                </a:cubicBezTo>
                <a:cubicBezTo>
                  <a:pt x="16" y="887"/>
                  <a:pt x="10" y="878"/>
                  <a:pt x="8" y="858"/>
                </a:cubicBezTo>
                <a:cubicBezTo>
                  <a:pt x="8" y="855"/>
                  <a:pt x="10" y="850"/>
                  <a:pt x="4" y="852"/>
                </a:cubicBezTo>
                <a:cubicBezTo>
                  <a:pt x="0" y="852"/>
                  <a:pt x="1" y="845"/>
                  <a:pt x="3" y="844"/>
                </a:cubicBezTo>
                <a:cubicBezTo>
                  <a:pt x="10" y="841"/>
                  <a:pt x="11" y="831"/>
                  <a:pt x="18" y="827"/>
                </a:cubicBezTo>
                <a:cubicBezTo>
                  <a:pt x="22" y="824"/>
                  <a:pt x="19" y="824"/>
                  <a:pt x="16" y="822"/>
                </a:cubicBezTo>
                <a:cubicBezTo>
                  <a:pt x="3" y="812"/>
                  <a:pt x="2" y="801"/>
                  <a:pt x="14" y="789"/>
                </a:cubicBezTo>
                <a:cubicBezTo>
                  <a:pt x="19" y="784"/>
                  <a:pt x="20" y="778"/>
                  <a:pt x="15" y="776"/>
                </a:cubicBezTo>
                <a:cubicBezTo>
                  <a:pt x="8" y="772"/>
                  <a:pt x="10" y="766"/>
                  <a:pt x="11" y="763"/>
                </a:cubicBezTo>
                <a:cubicBezTo>
                  <a:pt x="13" y="758"/>
                  <a:pt x="16" y="756"/>
                  <a:pt x="11" y="751"/>
                </a:cubicBezTo>
                <a:cubicBezTo>
                  <a:pt x="10" y="750"/>
                  <a:pt x="11" y="747"/>
                  <a:pt x="14" y="746"/>
                </a:cubicBezTo>
                <a:cubicBezTo>
                  <a:pt x="24" y="743"/>
                  <a:pt x="24" y="735"/>
                  <a:pt x="17" y="725"/>
                </a:cubicBezTo>
                <a:cubicBezTo>
                  <a:pt x="14" y="720"/>
                  <a:pt x="9" y="712"/>
                  <a:pt x="17" y="705"/>
                </a:cubicBezTo>
                <a:cubicBezTo>
                  <a:pt x="20" y="703"/>
                  <a:pt x="20" y="700"/>
                  <a:pt x="20" y="697"/>
                </a:cubicBezTo>
                <a:cubicBezTo>
                  <a:pt x="20" y="685"/>
                  <a:pt x="16" y="674"/>
                  <a:pt x="17" y="662"/>
                </a:cubicBezTo>
                <a:cubicBezTo>
                  <a:pt x="17" y="660"/>
                  <a:pt x="17" y="659"/>
                  <a:pt x="16" y="658"/>
                </a:cubicBezTo>
                <a:cubicBezTo>
                  <a:pt x="6" y="650"/>
                  <a:pt x="11" y="644"/>
                  <a:pt x="17" y="638"/>
                </a:cubicBezTo>
                <a:cubicBezTo>
                  <a:pt x="8" y="629"/>
                  <a:pt x="7" y="616"/>
                  <a:pt x="13" y="606"/>
                </a:cubicBezTo>
                <a:cubicBezTo>
                  <a:pt x="14" y="605"/>
                  <a:pt x="14" y="605"/>
                  <a:pt x="14" y="605"/>
                </a:cubicBezTo>
                <a:cubicBezTo>
                  <a:pt x="10" y="590"/>
                  <a:pt x="20" y="578"/>
                  <a:pt x="19" y="564"/>
                </a:cubicBezTo>
                <a:cubicBezTo>
                  <a:pt x="19" y="550"/>
                  <a:pt x="8" y="540"/>
                  <a:pt x="11" y="526"/>
                </a:cubicBezTo>
                <a:cubicBezTo>
                  <a:pt x="11" y="522"/>
                  <a:pt x="10" y="517"/>
                  <a:pt x="15" y="515"/>
                </a:cubicBezTo>
                <a:cubicBezTo>
                  <a:pt x="17" y="514"/>
                  <a:pt x="18" y="511"/>
                  <a:pt x="16" y="508"/>
                </a:cubicBezTo>
                <a:cubicBezTo>
                  <a:pt x="13" y="501"/>
                  <a:pt x="15" y="496"/>
                  <a:pt x="22" y="494"/>
                </a:cubicBezTo>
                <a:cubicBezTo>
                  <a:pt x="14" y="488"/>
                  <a:pt x="13" y="481"/>
                  <a:pt x="18" y="473"/>
                </a:cubicBezTo>
                <a:cubicBezTo>
                  <a:pt x="21" y="470"/>
                  <a:pt x="21" y="465"/>
                  <a:pt x="18" y="462"/>
                </a:cubicBezTo>
                <a:cubicBezTo>
                  <a:pt x="11" y="453"/>
                  <a:pt x="11" y="446"/>
                  <a:pt x="17" y="438"/>
                </a:cubicBezTo>
                <a:cubicBezTo>
                  <a:pt x="17" y="437"/>
                  <a:pt x="19" y="437"/>
                  <a:pt x="18" y="435"/>
                </a:cubicBezTo>
                <a:cubicBezTo>
                  <a:pt x="13" y="416"/>
                  <a:pt x="20" y="396"/>
                  <a:pt x="21" y="377"/>
                </a:cubicBezTo>
                <a:cubicBezTo>
                  <a:pt x="21" y="360"/>
                  <a:pt x="9" y="348"/>
                  <a:pt x="13" y="332"/>
                </a:cubicBezTo>
                <a:cubicBezTo>
                  <a:pt x="13" y="330"/>
                  <a:pt x="12" y="328"/>
                  <a:pt x="9" y="328"/>
                </a:cubicBezTo>
                <a:cubicBezTo>
                  <a:pt x="7" y="328"/>
                  <a:pt x="5" y="325"/>
                  <a:pt x="6" y="324"/>
                </a:cubicBezTo>
                <a:cubicBezTo>
                  <a:pt x="13" y="321"/>
                  <a:pt x="11" y="311"/>
                  <a:pt x="16" y="308"/>
                </a:cubicBezTo>
                <a:cubicBezTo>
                  <a:pt x="26" y="301"/>
                  <a:pt x="27" y="296"/>
                  <a:pt x="19" y="287"/>
                </a:cubicBezTo>
                <a:cubicBezTo>
                  <a:pt x="16" y="283"/>
                  <a:pt x="12" y="282"/>
                  <a:pt x="20" y="278"/>
                </a:cubicBezTo>
                <a:cubicBezTo>
                  <a:pt x="29" y="273"/>
                  <a:pt x="29" y="254"/>
                  <a:pt x="22" y="245"/>
                </a:cubicBezTo>
                <a:cubicBezTo>
                  <a:pt x="18" y="240"/>
                  <a:pt x="19" y="234"/>
                  <a:pt x="21" y="230"/>
                </a:cubicBezTo>
                <a:cubicBezTo>
                  <a:pt x="25" y="224"/>
                  <a:pt x="26" y="220"/>
                  <a:pt x="21" y="215"/>
                </a:cubicBezTo>
                <a:cubicBezTo>
                  <a:pt x="20" y="215"/>
                  <a:pt x="19" y="214"/>
                  <a:pt x="18" y="213"/>
                </a:cubicBezTo>
                <a:cubicBezTo>
                  <a:pt x="27" y="203"/>
                  <a:pt x="11" y="192"/>
                  <a:pt x="20" y="181"/>
                </a:cubicBezTo>
                <a:cubicBezTo>
                  <a:pt x="27" y="172"/>
                  <a:pt x="17" y="156"/>
                  <a:pt x="25" y="145"/>
                </a:cubicBezTo>
                <a:cubicBezTo>
                  <a:pt x="28" y="140"/>
                  <a:pt x="23" y="141"/>
                  <a:pt x="22" y="138"/>
                </a:cubicBezTo>
                <a:cubicBezTo>
                  <a:pt x="20" y="132"/>
                  <a:pt x="17" y="126"/>
                  <a:pt x="26" y="124"/>
                </a:cubicBezTo>
                <a:cubicBezTo>
                  <a:pt x="28" y="124"/>
                  <a:pt x="32" y="127"/>
                  <a:pt x="32" y="121"/>
                </a:cubicBezTo>
                <a:cubicBezTo>
                  <a:pt x="32" y="117"/>
                  <a:pt x="32" y="112"/>
                  <a:pt x="29" y="112"/>
                </a:cubicBezTo>
                <a:cubicBezTo>
                  <a:pt x="23" y="111"/>
                  <a:pt x="24" y="106"/>
                  <a:pt x="24" y="102"/>
                </a:cubicBezTo>
                <a:cubicBezTo>
                  <a:pt x="25" y="96"/>
                  <a:pt x="30" y="98"/>
                  <a:pt x="32" y="98"/>
                </a:cubicBezTo>
                <a:cubicBezTo>
                  <a:pt x="43" y="99"/>
                  <a:pt x="52" y="99"/>
                  <a:pt x="54" y="83"/>
                </a:cubicBezTo>
                <a:cubicBezTo>
                  <a:pt x="54" y="78"/>
                  <a:pt x="58" y="80"/>
                  <a:pt x="61" y="80"/>
                </a:cubicBezTo>
                <a:cubicBezTo>
                  <a:pt x="97" y="78"/>
                  <a:pt x="133" y="77"/>
                  <a:pt x="169" y="77"/>
                </a:cubicBezTo>
                <a:cubicBezTo>
                  <a:pt x="182" y="78"/>
                  <a:pt x="194" y="72"/>
                  <a:pt x="207" y="76"/>
                </a:cubicBezTo>
                <a:cubicBezTo>
                  <a:pt x="211" y="77"/>
                  <a:pt x="216" y="67"/>
                  <a:pt x="224" y="70"/>
                </a:cubicBezTo>
                <a:cubicBezTo>
                  <a:pt x="228" y="71"/>
                  <a:pt x="232" y="67"/>
                  <a:pt x="235" y="75"/>
                </a:cubicBezTo>
                <a:cubicBezTo>
                  <a:pt x="237" y="80"/>
                  <a:pt x="249" y="79"/>
                  <a:pt x="250" y="76"/>
                </a:cubicBezTo>
                <a:cubicBezTo>
                  <a:pt x="254" y="69"/>
                  <a:pt x="259" y="72"/>
                  <a:pt x="264" y="72"/>
                </a:cubicBezTo>
                <a:cubicBezTo>
                  <a:pt x="275" y="72"/>
                  <a:pt x="286" y="72"/>
                  <a:pt x="298" y="72"/>
                </a:cubicBezTo>
                <a:cubicBezTo>
                  <a:pt x="300" y="73"/>
                  <a:pt x="301" y="73"/>
                  <a:pt x="302" y="70"/>
                </a:cubicBezTo>
                <a:cubicBezTo>
                  <a:pt x="305" y="65"/>
                  <a:pt x="310" y="64"/>
                  <a:pt x="313" y="71"/>
                </a:cubicBezTo>
                <a:cubicBezTo>
                  <a:pt x="315" y="76"/>
                  <a:pt x="318" y="76"/>
                  <a:pt x="320" y="75"/>
                </a:cubicBezTo>
                <a:cubicBezTo>
                  <a:pt x="335" y="65"/>
                  <a:pt x="352" y="72"/>
                  <a:pt x="368" y="70"/>
                </a:cubicBezTo>
                <a:cubicBezTo>
                  <a:pt x="375" y="69"/>
                  <a:pt x="383" y="72"/>
                  <a:pt x="389" y="65"/>
                </a:cubicBezTo>
                <a:cubicBezTo>
                  <a:pt x="391" y="63"/>
                  <a:pt x="395" y="63"/>
                  <a:pt x="399" y="66"/>
                </a:cubicBezTo>
                <a:cubicBezTo>
                  <a:pt x="403" y="70"/>
                  <a:pt x="407" y="75"/>
                  <a:pt x="411" y="66"/>
                </a:cubicBezTo>
                <a:cubicBezTo>
                  <a:pt x="412" y="62"/>
                  <a:pt x="417" y="64"/>
                  <a:pt x="418" y="68"/>
                </a:cubicBezTo>
                <a:cubicBezTo>
                  <a:pt x="421" y="74"/>
                  <a:pt x="425" y="74"/>
                  <a:pt x="428" y="69"/>
                </a:cubicBezTo>
                <a:cubicBezTo>
                  <a:pt x="431" y="66"/>
                  <a:pt x="433" y="67"/>
                  <a:pt x="436" y="67"/>
                </a:cubicBezTo>
                <a:cubicBezTo>
                  <a:pt x="447" y="67"/>
                  <a:pt x="458" y="67"/>
                  <a:pt x="469" y="67"/>
                </a:cubicBezTo>
                <a:cubicBezTo>
                  <a:pt x="472" y="67"/>
                  <a:pt x="475" y="71"/>
                  <a:pt x="476" y="64"/>
                </a:cubicBezTo>
                <a:cubicBezTo>
                  <a:pt x="476" y="61"/>
                  <a:pt x="480" y="61"/>
                  <a:pt x="481" y="62"/>
                </a:cubicBezTo>
                <a:cubicBezTo>
                  <a:pt x="494" y="73"/>
                  <a:pt x="506" y="57"/>
                  <a:pt x="518" y="61"/>
                </a:cubicBezTo>
                <a:cubicBezTo>
                  <a:pt x="532" y="66"/>
                  <a:pt x="547" y="65"/>
                  <a:pt x="561" y="64"/>
                </a:cubicBezTo>
                <a:cubicBezTo>
                  <a:pt x="567" y="64"/>
                  <a:pt x="574" y="67"/>
                  <a:pt x="579" y="59"/>
                </a:cubicBezTo>
                <a:cubicBezTo>
                  <a:pt x="580" y="58"/>
                  <a:pt x="584" y="58"/>
                  <a:pt x="585" y="59"/>
                </a:cubicBezTo>
                <a:cubicBezTo>
                  <a:pt x="594" y="70"/>
                  <a:pt x="603" y="56"/>
                  <a:pt x="613" y="59"/>
                </a:cubicBezTo>
                <a:cubicBezTo>
                  <a:pt x="623" y="62"/>
                  <a:pt x="635" y="61"/>
                  <a:pt x="646" y="62"/>
                </a:cubicBezTo>
                <a:cubicBezTo>
                  <a:pt x="650" y="62"/>
                  <a:pt x="655" y="64"/>
                  <a:pt x="657" y="56"/>
                </a:cubicBezTo>
                <a:cubicBezTo>
                  <a:pt x="657" y="52"/>
                  <a:pt x="677" y="55"/>
                  <a:pt x="680" y="59"/>
                </a:cubicBezTo>
                <a:cubicBezTo>
                  <a:pt x="684" y="65"/>
                  <a:pt x="694" y="65"/>
                  <a:pt x="699" y="59"/>
                </a:cubicBezTo>
                <a:cubicBezTo>
                  <a:pt x="701" y="56"/>
                  <a:pt x="704" y="57"/>
                  <a:pt x="706" y="57"/>
                </a:cubicBezTo>
                <a:cubicBezTo>
                  <a:pt x="716" y="57"/>
                  <a:pt x="726" y="56"/>
                  <a:pt x="736" y="58"/>
                </a:cubicBezTo>
                <a:cubicBezTo>
                  <a:pt x="742" y="60"/>
                  <a:pt x="749" y="64"/>
                  <a:pt x="754" y="53"/>
                </a:cubicBezTo>
                <a:cubicBezTo>
                  <a:pt x="757" y="48"/>
                  <a:pt x="767" y="50"/>
                  <a:pt x="774" y="52"/>
                </a:cubicBezTo>
                <a:cubicBezTo>
                  <a:pt x="779" y="53"/>
                  <a:pt x="783" y="54"/>
                  <a:pt x="788" y="54"/>
                </a:cubicBezTo>
                <a:cubicBezTo>
                  <a:pt x="817" y="52"/>
                  <a:pt x="846" y="58"/>
                  <a:pt x="875" y="56"/>
                </a:cubicBezTo>
                <a:cubicBezTo>
                  <a:pt x="879" y="56"/>
                  <a:pt x="884" y="59"/>
                  <a:pt x="885" y="51"/>
                </a:cubicBezTo>
                <a:cubicBezTo>
                  <a:pt x="886" y="48"/>
                  <a:pt x="888" y="48"/>
                  <a:pt x="890" y="51"/>
                </a:cubicBezTo>
                <a:cubicBezTo>
                  <a:pt x="896" y="59"/>
                  <a:pt x="899" y="59"/>
                  <a:pt x="904" y="52"/>
                </a:cubicBezTo>
                <a:cubicBezTo>
                  <a:pt x="906" y="50"/>
                  <a:pt x="906" y="51"/>
                  <a:pt x="908" y="51"/>
                </a:cubicBezTo>
                <a:cubicBezTo>
                  <a:pt x="916" y="53"/>
                  <a:pt x="927" y="46"/>
                  <a:pt x="934" y="59"/>
                </a:cubicBezTo>
                <a:cubicBezTo>
                  <a:pt x="934" y="60"/>
                  <a:pt x="936" y="61"/>
                  <a:pt x="937" y="60"/>
                </a:cubicBezTo>
                <a:cubicBezTo>
                  <a:pt x="947" y="46"/>
                  <a:pt x="961" y="56"/>
                  <a:pt x="974" y="54"/>
                </a:cubicBezTo>
                <a:cubicBezTo>
                  <a:pt x="982" y="53"/>
                  <a:pt x="994" y="58"/>
                  <a:pt x="999" y="54"/>
                </a:cubicBezTo>
                <a:cubicBezTo>
                  <a:pt x="1007" y="50"/>
                  <a:pt x="1010" y="51"/>
                  <a:pt x="1016" y="56"/>
                </a:cubicBezTo>
                <a:cubicBezTo>
                  <a:pt x="1017" y="57"/>
                  <a:pt x="1020" y="57"/>
                  <a:pt x="1021" y="55"/>
                </a:cubicBezTo>
                <a:cubicBezTo>
                  <a:pt x="1024" y="48"/>
                  <a:pt x="1026" y="44"/>
                  <a:pt x="1029" y="55"/>
                </a:cubicBezTo>
                <a:cubicBezTo>
                  <a:pt x="1029" y="56"/>
                  <a:pt x="1033" y="57"/>
                  <a:pt x="1033" y="56"/>
                </a:cubicBezTo>
                <a:cubicBezTo>
                  <a:pt x="1041" y="41"/>
                  <a:pt x="1054" y="48"/>
                  <a:pt x="1063" y="49"/>
                </a:cubicBezTo>
                <a:cubicBezTo>
                  <a:pt x="1094" y="53"/>
                  <a:pt x="1124" y="53"/>
                  <a:pt x="1155" y="55"/>
                </a:cubicBezTo>
                <a:cubicBezTo>
                  <a:pt x="1165" y="56"/>
                  <a:pt x="1176" y="57"/>
                  <a:pt x="1186" y="56"/>
                </a:cubicBezTo>
                <a:cubicBezTo>
                  <a:pt x="1191" y="56"/>
                  <a:pt x="1196" y="59"/>
                  <a:pt x="1199" y="50"/>
                </a:cubicBezTo>
                <a:cubicBezTo>
                  <a:pt x="1199" y="48"/>
                  <a:pt x="1206" y="45"/>
                  <a:pt x="1209" y="53"/>
                </a:cubicBezTo>
                <a:cubicBezTo>
                  <a:pt x="1211" y="59"/>
                  <a:pt x="1216" y="59"/>
                  <a:pt x="1220" y="55"/>
                </a:cubicBezTo>
                <a:cubicBezTo>
                  <a:pt x="1228" y="48"/>
                  <a:pt x="1230" y="48"/>
                  <a:pt x="1236" y="59"/>
                </a:cubicBezTo>
                <a:cubicBezTo>
                  <a:pt x="1241" y="54"/>
                  <a:pt x="1246" y="42"/>
                  <a:pt x="1253" y="58"/>
                </a:cubicBezTo>
                <a:cubicBezTo>
                  <a:pt x="1253" y="60"/>
                  <a:pt x="1258" y="62"/>
                  <a:pt x="1262" y="59"/>
                </a:cubicBezTo>
                <a:cubicBezTo>
                  <a:pt x="1270" y="52"/>
                  <a:pt x="1279" y="49"/>
                  <a:pt x="1286" y="60"/>
                </a:cubicBezTo>
                <a:cubicBezTo>
                  <a:pt x="1288" y="62"/>
                  <a:pt x="1290" y="62"/>
                  <a:pt x="1291" y="61"/>
                </a:cubicBezTo>
                <a:cubicBezTo>
                  <a:pt x="1302" y="51"/>
                  <a:pt x="1319" y="51"/>
                  <a:pt x="1328" y="60"/>
                </a:cubicBezTo>
                <a:cubicBezTo>
                  <a:pt x="1331" y="62"/>
                  <a:pt x="1333" y="61"/>
                  <a:pt x="1336" y="59"/>
                </a:cubicBezTo>
                <a:cubicBezTo>
                  <a:pt x="1340" y="56"/>
                  <a:pt x="1347" y="52"/>
                  <a:pt x="1349" y="63"/>
                </a:cubicBezTo>
                <a:cubicBezTo>
                  <a:pt x="1349" y="68"/>
                  <a:pt x="1353" y="67"/>
                  <a:pt x="1356" y="67"/>
                </a:cubicBezTo>
                <a:cubicBezTo>
                  <a:pt x="1381" y="67"/>
                  <a:pt x="1407" y="67"/>
                  <a:pt x="1432" y="67"/>
                </a:cubicBezTo>
                <a:cubicBezTo>
                  <a:pt x="1433" y="67"/>
                  <a:pt x="1434" y="67"/>
                  <a:pt x="1434" y="67"/>
                </a:cubicBezTo>
                <a:cubicBezTo>
                  <a:pt x="1441" y="59"/>
                  <a:pt x="1448" y="64"/>
                  <a:pt x="1455" y="64"/>
                </a:cubicBezTo>
                <a:cubicBezTo>
                  <a:pt x="1458" y="63"/>
                  <a:pt x="1464" y="67"/>
                  <a:pt x="1464" y="58"/>
                </a:cubicBezTo>
                <a:cubicBezTo>
                  <a:pt x="1464" y="56"/>
                  <a:pt x="1471" y="55"/>
                  <a:pt x="1473" y="57"/>
                </a:cubicBezTo>
                <a:cubicBezTo>
                  <a:pt x="1481" y="63"/>
                  <a:pt x="1488" y="61"/>
                  <a:pt x="1495" y="54"/>
                </a:cubicBezTo>
                <a:cubicBezTo>
                  <a:pt x="1496" y="53"/>
                  <a:pt x="1498" y="51"/>
                  <a:pt x="1500" y="54"/>
                </a:cubicBezTo>
                <a:cubicBezTo>
                  <a:pt x="1504" y="59"/>
                  <a:pt x="1510" y="58"/>
                  <a:pt x="1513" y="52"/>
                </a:cubicBezTo>
                <a:cubicBezTo>
                  <a:pt x="1513" y="50"/>
                  <a:pt x="1523" y="48"/>
                  <a:pt x="1524" y="50"/>
                </a:cubicBezTo>
                <a:cubicBezTo>
                  <a:pt x="1525" y="54"/>
                  <a:pt x="1529" y="54"/>
                  <a:pt x="1529" y="55"/>
                </a:cubicBezTo>
                <a:cubicBezTo>
                  <a:pt x="1538" y="73"/>
                  <a:pt x="1540" y="54"/>
                  <a:pt x="1541" y="51"/>
                </a:cubicBezTo>
                <a:cubicBezTo>
                  <a:pt x="1545" y="40"/>
                  <a:pt x="1553" y="44"/>
                  <a:pt x="1558" y="46"/>
                </a:cubicBezTo>
                <a:cubicBezTo>
                  <a:pt x="1563" y="49"/>
                  <a:pt x="1568" y="50"/>
                  <a:pt x="1571" y="47"/>
                </a:cubicBezTo>
                <a:cubicBezTo>
                  <a:pt x="1586" y="35"/>
                  <a:pt x="1603" y="38"/>
                  <a:pt x="1619" y="36"/>
                </a:cubicBezTo>
                <a:cubicBezTo>
                  <a:pt x="1653" y="33"/>
                  <a:pt x="1686" y="28"/>
                  <a:pt x="1720" y="25"/>
                </a:cubicBezTo>
                <a:cubicBezTo>
                  <a:pt x="1722" y="25"/>
                  <a:pt x="1725" y="24"/>
                  <a:pt x="1725" y="24"/>
                </a:cubicBezTo>
                <a:cubicBezTo>
                  <a:pt x="1728" y="6"/>
                  <a:pt x="1741" y="17"/>
                  <a:pt x="1749" y="13"/>
                </a:cubicBezTo>
                <a:cubicBezTo>
                  <a:pt x="1753" y="10"/>
                  <a:pt x="1758" y="8"/>
                  <a:pt x="1763" y="6"/>
                </a:cubicBezTo>
                <a:cubicBezTo>
                  <a:pt x="1776" y="0"/>
                  <a:pt x="1792" y="1"/>
                  <a:pt x="1807" y="2"/>
                </a:cubicBezTo>
                <a:cubicBezTo>
                  <a:pt x="1811" y="2"/>
                  <a:pt x="1808" y="8"/>
                  <a:pt x="1809" y="11"/>
                </a:cubicBezTo>
                <a:cubicBezTo>
                  <a:pt x="1811" y="14"/>
                  <a:pt x="1815" y="7"/>
                  <a:pt x="1815" y="13"/>
                </a:cubicBezTo>
                <a:cubicBezTo>
                  <a:pt x="1816" y="18"/>
                  <a:pt x="1810" y="16"/>
                  <a:pt x="1810" y="18"/>
                </a:cubicBezTo>
                <a:cubicBezTo>
                  <a:pt x="1809" y="29"/>
                  <a:pt x="1799" y="33"/>
                  <a:pt x="1797" y="41"/>
                </a:cubicBezTo>
                <a:cubicBezTo>
                  <a:pt x="1796" y="49"/>
                  <a:pt x="1795" y="61"/>
                  <a:pt x="1800" y="68"/>
                </a:cubicBezTo>
                <a:cubicBezTo>
                  <a:pt x="1807" y="77"/>
                  <a:pt x="1806" y="87"/>
                  <a:pt x="1803" y="95"/>
                </a:cubicBezTo>
                <a:cubicBezTo>
                  <a:pt x="1802" y="101"/>
                  <a:pt x="1803" y="105"/>
                  <a:pt x="1802" y="111"/>
                </a:cubicBezTo>
                <a:cubicBezTo>
                  <a:pt x="1801" y="121"/>
                  <a:pt x="1807" y="132"/>
                  <a:pt x="1800" y="143"/>
                </a:cubicBezTo>
                <a:cubicBezTo>
                  <a:pt x="1799" y="145"/>
                  <a:pt x="1793" y="159"/>
                  <a:pt x="1806" y="160"/>
                </a:cubicBezTo>
                <a:cubicBezTo>
                  <a:pt x="1806" y="160"/>
                  <a:pt x="1807" y="164"/>
                  <a:pt x="1806" y="166"/>
                </a:cubicBezTo>
                <a:cubicBezTo>
                  <a:pt x="1804" y="175"/>
                  <a:pt x="1803" y="185"/>
                  <a:pt x="1802" y="194"/>
                </a:cubicBezTo>
                <a:cubicBezTo>
                  <a:pt x="1800" y="209"/>
                  <a:pt x="1798" y="210"/>
                  <a:pt x="1806" y="223"/>
                </a:cubicBezTo>
                <a:cubicBezTo>
                  <a:pt x="1807" y="225"/>
                  <a:pt x="1808" y="230"/>
                  <a:pt x="1806" y="232"/>
                </a:cubicBezTo>
                <a:cubicBezTo>
                  <a:pt x="1801" y="238"/>
                  <a:pt x="1805" y="248"/>
                  <a:pt x="1798" y="254"/>
                </a:cubicBezTo>
                <a:cubicBezTo>
                  <a:pt x="1798" y="254"/>
                  <a:pt x="1798" y="254"/>
                  <a:pt x="1798" y="255"/>
                </a:cubicBezTo>
                <a:cubicBezTo>
                  <a:pt x="1793" y="262"/>
                  <a:pt x="1806" y="264"/>
                  <a:pt x="1802" y="271"/>
                </a:cubicBezTo>
                <a:cubicBezTo>
                  <a:pt x="1799" y="277"/>
                  <a:pt x="1798" y="283"/>
                  <a:pt x="1805" y="287"/>
                </a:cubicBezTo>
                <a:cubicBezTo>
                  <a:pt x="1806" y="288"/>
                  <a:pt x="1807" y="290"/>
                  <a:pt x="1806" y="291"/>
                </a:cubicBezTo>
                <a:cubicBezTo>
                  <a:pt x="1797" y="296"/>
                  <a:pt x="1807" y="310"/>
                  <a:pt x="1799" y="316"/>
                </a:cubicBezTo>
                <a:cubicBezTo>
                  <a:pt x="1798" y="316"/>
                  <a:pt x="1798" y="318"/>
                  <a:pt x="1798" y="319"/>
                </a:cubicBezTo>
                <a:cubicBezTo>
                  <a:pt x="1809" y="321"/>
                  <a:pt x="1802" y="333"/>
                  <a:pt x="1805" y="339"/>
                </a:cubicBezTo>
                <a:cubicBezTo>
                  <a:pt x="1806" y="342"/>
                  <a:pt x="1806" y="346"/>
                  <a:pt x="1802" y="348"/>
                </a:cubicBezTo>
                <a:cubicBezTo>
                  <a:pt x="1800" y="349"/>
                  <a:pt x="1799" y="353"/>
                  <a:pt x="1800" y="356"/>
                </a:cubicBezTo>
                <a:cubicBezTo>
                  <a:pt x="1802" y="369"/>
                  <a:pt x="1804" y="381"/>
                  <a:pt x="1802" y="394"/>
                </a:cubicBezTo>
                <a:cubicBezTo>
                  <a:pt x="1801" y="398"/>
                  <a:pt x="1805" y="406"/>
                  <a:pt x="1806" y="412"/>
                </a:cubicBezTo>
                <a:cubicBezTo>
                  <a:pt x="1809" y="428"/>
                  <a:pt x="1806" y="444"/>
                  <a:pt x="1805" y="460"/>
                </a:cubicBezTo>
                <a:cubicBezTo>
                  <a:pt x="1804" y="470"/>
                  <a:pt x="1806" y="481"/>
                  <a:pt x="1807" y="491"/>
                </a:cubicBezTo>
                <a:cubicBezTo>
                  <a:pt x="1808" y="497"/>
                  <a:pt x="1811" y="502"/>
                  <a:pt x="1803" y="504"/>
                </a:cubicBezTo>
                <a:cubicBezTo>
                  <a:pt x="1801" y="505"/>
                  <a:pt x="1802" y="510"/>
                  <a:pt x="1802" y="513"/>
                </a:cubicBezTo>
                <a:cubicBezTo>
                  <a:pt x="1805" y="533"/>
                  <a:pt x="1811" y="555"/>
                  <a:pt x="1808" y="575"/>
                </a:cubicBezTo>
                <a:cubicBezTo>
                  <a:pt x="1805" y="589"/>
                  <a:pt x="1812" y="606"/>
                  <a:pt x="1802" y="619"/>
                </a:cubicBezTo>
                <a:cubicBezTo>
                  <a:pt x="1801" y="621"/>
                  <a:pt x="1800" y="631"/>
                  <a:pt x="1804" y="633"/>
                </a:cubicBezTo>
                <a:cubicBezTo>
                  <a:pt x="1809" y="635"/>
                  <a:pt x="1808" y="638"/>
                  <a:pt x="1809" y="642"/>
                </a:cubicBezTo>
                <a:cubicBezTo>
                  <a:pt x="1811" y="650"/>
                  <a:pt x="1810" y="657"/>
                  <a:pt x="1803" y="662"/>
                </a:cubicBezTo>
                <a:cubicBezTo>
                  <a:pt x="1800" y="664"/>
                  <a:pt x="1797" y="666"/>
                  <a:pt x="1803" y="668"/>
                </a:cubicBezTo>
                <a:cubicBezTo>
                  <a:pt x="1807" y="669"/>
                  <a:pt x="1806" y="671"/>
                  <a:pt x="1807" y="673"/>
                </a:cubicBezTo>
                <a:cubicBezTo>
                  <a:pt x="1807" y="681"/>
                  <a:pt x="1800" y="690"/>
                  <a:pt x="1809" y="698"/>
                </a:cubicBezTo>
                <a:cubicBezTo>
                  <a:pt x="1810" y="698"/>
                  <a:pt x="1810" y="704"/>
                  <a:pt x="1807" y="704"/>
                </a:cubicBezTo>
                <a:cubicBezTo>
                  <a:pt x="1797" y="705"/>
                  <a:pt x="1799" y="712"/>
                  <a:pt x="1800" y="720"/>
                </a:cubicBezTo>
                <a:cubicBezTo>
                  <a:pt x="1800" y="725"/>
                  <a:pt x="1800" y="730"/>
                  <a:pt x="1797" y="735"/>
                </a:cubicBezTo>
                <a:cubicBezTo>
                  <a:pt x="1794" y="740"/>
                  <a:pt x="1794" y="748"/>
                  <a:pt x="1799" y="755"/>
                </a:cubicBezTo>
                <a:cubicBezTo>
                  <a:pt x="1805" y="761"/>
                  <a:pt x="1806" y="773"/>
                  <a:pt x="1803" y="781"/>
                </a:cubicBezTo>
                <a:cubicBezTo>
                  <a:pt x="1801" y="786"/>
                  <a:pt x="1800" y="791"/>
                  <a:pt x="1800" y="795"/>
                </a:cubicBezTo>
                <a:cubicBezTo>
                  <a:pt x="1800" y="809"/>
                  <a:pt x="1795" y="822"/>
                  <a:pt x="1799" y="836"/>
                </a:cubicBezTo>
                <a:cubicBezTo>
                  <a:pt x="1799" y="838"/>
                  <a:pt x="1789" y="844"/>
                  <a:pt x="1786" y="842"/>
                </a:cubicBezTo>
                <a:cubicBezTo>
                  <a:pt x="1780" y="838"/>
                  <a:pt x="1770" y="841"/>
                  <a:pt x="1769" y="846"/>
                </a:cubicBezTo>
                <a:cubicBezTo>
                  <a:pt x="1767" y="855"/>
                  <a:pt x="1764" y="853"/>
                  <a:pt x="1759" y="854"/>
                </a:cubicBezTo>
                <a:cubicBezTo>
                  <a:pt x="1747" y="854"/>
                  <a:pt x="1736" y="854"/>
                  <a:pt x="1724" y="856"/>
                </a:cubicBezTo>
                <a:cubicBezTo>
                  <a:pt x="1712" y="858"/>
                  <a:pt x="1699" y="852"/>
                  <a:pt x="1686" y="853"/>
                </a:cubicBezTo>
                <a:cubicBezTo>
                  <a:pt x="1679" y="854"/>
                  <a:pt x="1671" y="854"/>
                  <a:pt x="1665" y="861"/>
                </a:cubicBezTo>
                <a:cubicBezTo>
                  <a:pt x="1665" y="861"/>
                  <a:pt x="1660" y="866"/>
                  <a:pt x="1657" y="860"/>
                </a:cubicBezTo>
                <a:cubicBezTo>
                  <a:pt x="1655" y="856"/>
                  <a:pt x="1635" y="857"/>
                  <a:pt x="1631" y="860"/>
                </a:cubicBezTo>
                <a:cubicBezTo>
                  <a:pt x="1622" y="869"/>
                  <a:pt x="1620" y="868"/>
                  <a:pt x="1607" y="863"/>
                </a:cubicBezTo>
                <a:cubicBezTo>
                  <a:pt x="1603" y="862"/>
                  <a:pt x="1593" y="859"/>
                  <a:pt x="1590" y="869"/>
                </a:cubicBezTo>
                <a:cubicBezTo>
                  <a:pt x="1589" y="873"/>
                  <a:pt x="1587" y="875"/>
                  <a:pt x="1583" y="874"/>
                </a:cubicBezTo>
                <a:cubicBezTo>
                  <a:pt x="1577" y="874"/>
                  <a:pt x="1571" y="876"/>
                  <a:pt x="1566" y="877"/>
                </a:cubicBezTo>
                <a:cubicBezTo>
                  <a:pt x="1561" y="877"/>
                  <a:pt x="1557" y="879"/>
                  <a:pt x="1553" y="871"/>
                </a:cubicBezTo>
                <a:cubicBezTo>
                  <a:pt x="1549" y="864"/>
                  <a:pt x="1539" y="871"/>
                  <a:pt x="1533" y="873"/>
                </a:cubicBezTo>
                <a:cubicBezTo>
                  <a:pt x="1525" y="875"/>
                  <a:pt x="1522" y="876"/>
                  <a:pt x="1522" y="865"/>
                </a:cubicBezTo>
                <a:cubicBezTo>
                  <a:pt x="1522" y="859"/>
                  <a:pt x="1518" y="859"/>
                  <a:pt x="1514" y="859"/>
                </a:cubicBezTo>
                <a:cubicBezTo>
                  <a:pt x="1475" y="859"/>
                  <a:pt x="1437" y="859"/>
                  <a:pt x="1399" y="859"/>
                </a:cubicBezTo>
                <a:cubicBezTo>
                  <a:pt x="1396" y="859"/>
                  <a:pt x="1391" y="858"/>
                  <a:pt x="1391" y="864"/>
                </a:cubicBezTo>
                <a:cubicBezTo>
                  <a:pt x="1392" y="873"/>
                  <a:pt x="1387" y="872"/>
                  <a:pt x="1382" y="872"/>
                </a:cubicBezTo>
                <a:cubicBezTo>
                  <a:pt x="1332" y="869"/>
                  <a:pt x="1281" y="869"/>
                  <a:pt x="1230" y="864"/>
                </a:cubicBezTo>
                <a:cubicBezTo>
                  <a:pt x="1226" y="864"/>
                  <a:pt x="1220" y="860"/>
                  <a:pt x="1216" y="870"/>
                </a:cubicBezTo>
                <a:cubicBezTo>
                  <a:pt x="1215" y="874"/>
                  <a:pt x="1206" y="874"/>
                  <a:pt x="1202" y="870"/>
                </a:cubicBezTo>
                <a:cubicBezTo>
                  <a:pt x="1196" y="861"/>
                  <a:pt x="1189" y="863"/>
                  <a:pt x="1181" y="867"/>
                </a:cubicBezTo>
                <a:cubicBezTo>
                  <a:pt x="1180" y="868"/>
                  <a:pt x="1179" y="869"/>
                  <a:pt x="1178" y="868"/>
                </a:cubicBezTo>
                <a:cubicBezTo>
                  <a:pt x="1165" y="859"/>
                  <a:pt x="1165" y="860"/>
                  <a:pt x="1151" y="868"/>
                </a:cubicBezTo>
                <a:cubicBezTo>
                  <a:pt x="1146" y="871"/>
                  <a:pt x="1139" y="872"/>
                  <a:pt x="1135" y="866"/>
                </a:cubicBezTo>
                <a:cubicBezTo>
                  <a:pt x="1132" y="860"/>
                  <a:pt x="1127" y="860"/>
                  <a:pt x="1125" y="862"/>
                </a:cubicBezTo>
                <a:cubicBezTo>
                  <a:pt x="1116" y="871"/>
                  <a:pt x="1106" y="864"/>
                  <a:pt x="1097" y="867"/>
                </a:cubicBezTo>
                <a:cubicBezTo>
                  <a:pt x="1091" y="868"/>
                  <a:pt x="1094" y="859"/>
                  <a:pt x="1090" y="858"/>
                </a:cubicBezTo>
                <a:cubicBezTo>
                  <a:pt x="1084" y="857"/>
                  <a:pt x="1080" y="864"/>
                  <a:pt x="1076" y="864"/>
                </a:cubicBezTo>
                <a:cubicBezTo>
                  <a:pt x="1056" y="864"/>
                  <a:pt x="1036" y="864"/>
                  <a:pt x="1016" y="863"/>
                </a:cubicBezTo>
                <a:cubicBezTo>
                  <a:pt x="1011" y="863"/>
                  <a:pt x="1006" y="864"/>
                  <a:pt x="1002" y="857"/>
                </a:cubicBezTo>
                <a:cubicBezTo>
                  <a:pt x="999" y="852"/>
                  <a:pt x="997" y="861"/>
                  <a:pt x="993" y="861"/>
                </a:cubicBezTo>
                <a:cubicBezTo>
                  <a:pt x="980" y="861"/>
                  <a:pt x="966" y="863"/>
                  <a:pt x="954" y="861"/>
                </a:cubicBezTo>
                <a:cubicBezTo>
                  <a:pt x="937" y="857"/>
                  <a:pt x="920" y="858"/>
                  <a:pt x="904" y="860"/>
                </a:cubicBezTo>
                <a:cubicBezTo>
                  <a:pt x="897" y="861"/>
                  <a:pt x="889" y="864"/>
                  <a:pt x="881" y="864"/>
                </a:cubicBezTo>
                <a:cubicBezTo>
                  <a:pt x="877" y="864"/>
                  <a:pt x="872" y="865"/>
                  <a:pt x="870" y="859"/>
                </a:cubicBezTo>
                <a:cubicBezTo>
                  <a:pt x="869" y="855"/>
                  <a:pt x="864" y="856"/>
                  <a:pt x="864" y="858"/>
                </a:cubicBezTo>
                <a:cubicBezTo>
                  <a:pt x="865" y="870"/>
                  <a:pt x="856" y="864"/>
                  <a:pt x="854" y="863"/>
                </a:cubicBezTo>
                <a:cubicBezTo>
                  <a:pt x="841" y="861"/>
                  <a:pt x="829" y="862"/>
                  <a:pt x="816" y="861"/>
                </a:cubicBezTo>
                <a:cubicBezTo>
                  <a:pt x="814" y="861"/>
                  <a:pt x="811" y="860"/>
                  <a:pt x="809" y="864"/>
                </a:cubicBezTo>
                <a:cubicBezTo>
                  <a:pt x="807" y="868"/>
                  <a:pt x="805" y="869"/>
                  <a:pt x="804" y="863"/>
                </a:cubicBezTo>
                <a:cubicBezTo>
                  <a:pt x="804" y="862"/>
                  <a:pt x="801" y="861"/>
                  <a:pt x="800" y="862"/>
                </a:cubicBezTo>
                <a:cubicBezTo>
                  <a:pt x="787" y="872"/>
                  <a:pt x="773" y="864"/>
                  <a:pt x="760" y="866"/>
                </a:cubicBezTo>
                <a:cubicBezTo>
                  <a:pt x="758" y="867"/>
                  <a:pt x="756" y="867"/>
                  <a:pt x="755" y="863"/>
                </a:cubicBezTo>
                <a:cubicBezTo>
                  <a:pt x="755" y="857"/>
                  <a:pt x="749" y="858"/>
                  <a:pt x="748" y="859"/>
                </a:cubicBezTo>
                <a:cubicBezTo>
                  <a:pt x="738" y="868"/>
                  <a:pt x="728" y="863"/>
                  <a:pt x="718" y="864"/>
                </a:cubicBezTo>
                <a:cubicBezTo>
                  <a:pt x="714" y="864"/>
                  <a:pt x="709" y="862"/>
                  <a:pt x="707" y="869"/>
                </a:cubicBezTo>
                <a:cubicBezTo>
                  <a:pt x="706" y="870"/>
                  <a:pt x="704" y="871"/>
                  <a:pt x="704" y="871"/>
                </a:cubicBezTo>
                <a:cubicBezTo>
                  <a:pt x="689" y="859"/>
                  <a:pt x="673" y="875"/>
                  <a:pt x="658" y="869"/>
                </a:cubicBezTo>
                <a:cubicBezTo>
                  <a:pt x="656" y="868"/>
                  <a:pt x="654" y="870"/>
                  <a:pt x="654" y="873"/>
                </a:cubicBezTo>
                <a:cubicBezTo>
                  <a:pt x="652" y="879"/>
                  <a:pt x="650" y="877"/>
                  <a:pt x="648" y="874"/>
                </a:cubicBezTo>
                <a:cubicBezTo>
                  <a:pt x="643" y="866"/>
                  <a:pt x="642" y="866"/>
                  <a:pt x="640" y="873"/>
                </a:cubicBezTo>
                <a:cubicBezTo>
                  <a:pt x="639" y="879"/>
                  <a:pt x="636" y="876"/>
                  <a:pt x="633" y="876"/>
                </a:cubicBezTo>
                <a:cubicBezTo>
                  <a:pt x="613" y="873"/>
                  <a:pt x="593" y="871"/>
                  <a:pt x="574" y="876"/>
                </a:cubicBezTo>
                <a:cubicBezTo>
                  <a:pt x="560" y="879"/>
                  <a:pt x="547" y="881"/>
                  <a:pt x="534" y="879"/>
                </a:cubicBezTo>
                <a:cubicBezTo>
                  <a:pt x="518" y="877"/>
                  <a:pt x="502" y="875"/>
                  <a:pt x="487" y="878"/>
                </a:cubicBezTo>
                <a:cubicBezTo>
                  <a:pt x="474" y="881"/>
                  <a:pt x="461" y="882"/>
                  <a:pt x="448" y="882"/>
                </a:cubicBezTo>
                <a:cubicBezTo>
                  <a:pt x="442" y="882"/>
                  <a:pt x="435" y="884"/>
                  <a:pt x="428" y="880"/>
                </a:cubicBezTo>
                <a:cubicBezTo>
                  <a:pt x="427" y="879"/>
                  <a:pt x="423" y="880"/>
                  <a:pt x="421" y="881"/>
                </a:cubicBezTo>
                <a:cubicBezTo>
                  <a:pt x="412" y="894"/>
                  <a:pt x="400" y="886"/>
                  <a:pt x="389" y="887"/>
                </a:cubicBezTo>
                <a:cubicBezTo>
                  <a:pt x="383" y="888"/>
                  <a:pt x="376" y="882"/>
                  <a:pt x="371" y="889"/>
                </a:cubicBezTo>
                <a:cubicBezTo>
                  <a:pt x="369" y="891"/>
                  <a:pt x="367" y="891"/>
                  <a:pt x="366" y="889"/>
                </a:cubicBezTo>
                <a:cubicBezTo>
                  <a:pt x="363" y="883"/>
                  <a:pt x="360" y="883"/>
                  <a:pt x="358" y="889"/>
                </a:cubicBezTo>
                <a:cubicBezTo>
                  <a:pt x="357" y="890"/>
                  <a:pt x="355" y="891"/>
                  <a:pt x="354" y="890"/>
                </a:cubicBezTo>
                <a:cubicBezTo>
                  <a:pt x="341" y="884"/>
                  <a:pt x="329" y="893"/>
                  <a:pt x="316" y="890"/>
                </a:cubicBezTo>
                <a:cubicBezTo>
                  <a:pt x="305" y="887"/>
                  <a:pt x="295" y="880"/>
                  <a:pt x="282" y="883"/>
                </a:cubicBezTo>
                <a:cubicBezTo>
                  <a:pt x="255" y="888"/>
                  <a:pt x="228" y="893"/>
                  <a:pt x="200" y="893"/>
                </a:cubicBezTo>
                <a:cubicBezTo>
                  <a:pt x="185" y="907"/>
                  <a:pt x="165" y="901"/>
                  <a:pt x="148" y="904"/>
                </a:cubicBezTo>
                <a:cubicBezTo>
                  <a:pt x="130" y="908"/>
                  <a:pt x="111" y="907"/>
                  <a:pt x="93" y="908"/>
                </a:cubicBezTo>
                <a:cubicBezTo>
                  <a:pt x="88" y="909"/>
                  <a:pt x="75" y="899"/>
                  <a:pt x="71" y="894"/>
                </a:cubicBezTo>
                <a:cubicBezTo>
                  <a:pt x="66" y="888"/>
                  <a:pt x="58" y="888"/>
                  <a:pt x="51" y="886"/>
                </a:cubicBezTo>
                <a:cubicBezTo>
                  <a:pt x="46" y="884"/>
                  <a:pt x="45" y="881"/>
                  <a:pt x="42" y="876"/>
                </a:cubicBezTo>
              </a:path>
            </a:pathLst>
          </a:cu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en-GB" sz="1350" dirty="0"/>
          </a:p>
        </p:txBody>
      </p:sp>
      <p:sp>
        <p:nvSpPr>
          <p:cNvPr id="8" name="Text Placeholder 4">
            <a:extLst>
              <a:ext uri="{FF2B5EF4-FFF2-40B4-BE49-F238E27FC236}">
                <a16:creationId xmlns:a16="http://schemas.microsoft.com/office/drawing/2014/main" id="{2E4C9A17-A0AA-4B26-B5C0-FD812C6B86E8}"/>
              </a:ext>
            </a:extLst>
          </p:cNvPr>
          <p:cNvSpPr>
            <a:spLocks noGrp="1"/>
          </p:cNvSpPr>
          <p:nvPr>
            <p:ph type="body" sz="quarter" idx="11" hasCustomPrompt="1"/>
          </p:nvPr>
        </p:nvSpPr>
        <p:spPr>
          <a:xfrm>
            <a:off x="611188" y="1274167"/>
            <a:ext cx="5400992" cy="4197245"/>
          </a:xfrm>
          <a:prstGeom prst="rect">
            <a:avLst/>
          </a:prstGeom>
        </p:spPr>
        <p:txBody>
          <a:bodyPr anchor="b" anchorCtr="0">
            <a:normAutofit/>
          </a:bodyPr>
          <a:lstStyle>
            <a:lvl1pPr>
              <a:lnSpc>
                <a:spcPct val="80000"/>
              </a:lnSpc>
              <a:spcBef>
                <a:spcPts val="0"/>
              </a:spcBef>
              <a:defRPr sz="4050" spc="-113" baseline="0">
                <a:solidFill>
                  <a:schemeClr val="bg1"/>
                </a:solidFill>
                <a:latin typeface="Veneer" panose="02000806000000000000" pitchFamily="50" charset="0"/>
              </a:defRPr>
            </a:lvl1pPr>
            <a:lvl2pPr marL="0" indent="0">
              <a:lnSpc>
                <a:spcPct val="80000"/>
              </a:lnSpc>
              <a:spcBef>
                <a:spcPts val="0"/>
              </a:spcBef>
              <a:buNone/>
              <a:defRPr sz="4050" spc="-113" baseline="0">
                <a:solidFill>
                  <a:schemeClr val="bg1"/>
                </a:solidFill>
                <a:latin typeface="Veneer" panose="02000806000000000000" pitchFamily="50" charset="0"/>
              </a:defRPr>
            </a:lvl2pPr>
          </a:lstStyle>
          <a:p>
            <a:pPr lvl="0"/>
            <a:r>
              <a:rPr lang="en-US" dirty="0"/>
              <a:t>Cover </a:t>
            </a:r>
          </a:p>
          <a:p>
            <a:pPr lvl="0"/>
            <a:r>
              <a:rPr lang="en-US" dirty="0"/>
              <a:t>with full </a:t>
            </a:r>
          </a:p>
          <a:p>
            <a:pPr lvl="0"/>
            <a:r>
              <a:rPr lang="en-US" dirty="0"/>
              <a:t>image </a:t>
            </a:r>
          </a:p>
          <a:p>
            <a:pPr lvl="1"/>
            <a:r>
              <a:rPr lang="en-US" dirty="0"/>
              <a:t>level 2</a:t>
            </a:r>
          </a:p>
        </p:txBody>
      </p:sp>
      <p:pic>
        <p:nvPicPr>
          <p:cNvPr id="11" name="Picture 5">
            <a:extLst>
              <a:ext uri="{FF2B5EF4-FFF2-40B4-BE49-F238E27FC236}">
                <a16:creationId xmlns:a16="http://schemas.microsoft.com/office/drawing/2014/main" id="{3CC6151E-EFBF-4F34-8236-AB08649F5F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189" y="548413"/>
            <a:ext cx="1830951" cy="720000"/>
          </a:xfrm>
          <a:prstGeom prst="rect">
            <a:avLst/>
          </a:prstGeom>
        </p:spPr>
      </p:pic>
      <p:sp>
        <p:nvSpPr>
          <p:cNvPr id="12" name="Subtitle 2">
            <a:extLst>
              <a:ext uri="{FF2B5EF4-FFF2-40B4-BE49-F238E27FC236}">
                <a16:creationId xmlns:a16="http://schemas.microsoft.com/office/drawing/2014/main" id="{2C846C2B-9322-4474-BFDD-2B9C5D21518C}"/>
              </a:ext>
            </a:extLst>
          </p:cNvPr>
          <p:cNvSpPr>
            <a:spLocks noGrp="1"/>
          </p:cNvSpPr>
          <p:nvPr>
            <p:ph type="subTitle" idx="1" hasCustomPrompt="1"/>
          </p:nvPr>
        </p:nvSpPr>
        <p:spPr>
          <a:xfrm>
            <a:off x="611190" y="5589590"/>
            <a:ext cx="7561262" cy="719137"/>
          </a:xfrm>
          <a:prstGeom prst="rect">
            <a:avLst/>
          </a:prstGeom>
        </p:spPr>
        <p:txBody>
          <a:bodyPr anchor="t" anchorCtr="0"/>
          <a:lstStyle>
            <a:lvl1pPr marL="0" indent="0" algn="l">
              <a:buNone/>
              <a:defRPr sz="1800" b="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a:t>
            </a:r>
            <a:br>
              <a:rPr lang="nl-NL" dirty="0"/>
            </a:br>
            <a:r>
              <a:rPr lang="nl-NL" dirty="0"/>
              <a:t>van het model te bewerken</a:t>
            </a:r>
            <a:endParaRPr lang="en-US" dirty="0"/>
          </a:p>
        </p:txBody>
      </p:sp>
    </p:spTree>
    <p:extLst>
      <p:ext uri="{BB962C8B-B14F-4D97-AF65-F5344CB8AC3E}">
        <p14:creationId xmlns:p14="http://schemas.microsoft.com/office/powerpoint/2010/main" val="168139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0F8BF45F-011D-4457-84A2-8B4E0A20800E}"/>
              </a:ext>
            </a:extLst>
          </p:cNvPr>
          <p:cNvSpPr>
            <a:spLocks noGrp="1"/>
          </p:cNvSpPr>
          <p:nvPr>
            <p:ph type="ftr" sz="quarter" idx="14"/>
          </p:nvPr>
        </p:nvSpPr>
        <p:spPr>
          <a:xfrm>
            <a:off x="0" y="6438277"/>
            <a:ext cx="9144000" cy="419725"/>
          </a:xfrm>
          <a:solidFill>
            <a:schemeClr val="bg2">
              <a:alpha val="50000"/>
            </a:schemeClr>
          </a:solidFill>
        </p:spPr>
        <p:txBody>
          <a:bodyPr/>
          <a:lstStyle>
            <a:lvl1pPr>
              <a:defRPr>
                <a:solidFill>
                  <a:schemeClr val="tx1"/>
                </a:solidFill>
              </a:defRPr>
            </a:lvl1pPr>
          </a:lstStyle>
          <a:p>
            <a:r>
              <a:rPr lang="en-US"/>
              <a:t>Plan International Belgium                Child Protection &amp; Innovation - Central African Republic                                                                 April 2019</a:t>
            </a:r>
            <a:endParaRPr lang="en-GB" dirty="0"/>
          </a:p>
        </p:txBody>
      </p:sp>
      <p:sp>
        <p:nvSpPr>
          <p:cNvPr id="8" name="Tijdelijke aanduiding voor dianummer 7">
            <a:extLst>
              <a:ext uri="{FF2B5EF4-FFF2-40B4-BE49-F238E27FC236}">
                <a16:creationId xmlns:a16="http://schemas.microsoft.com/office/drawing/2014/main" id="{DE0B4EAE-4789-42FB-B88D-7FBC9FBCD861}"/>
              </a:ext>
            </a:extLst>
          </p:cNvPr>
          <p:cNvSpPr>
            <a:spLocks noGrp="1"/>
          </p:cNvSpPr>
          <p:nvPr>
            <p:ph type="sldNum" sz="quarter" idx="15"/>
          </p:nvPr>
        </p:nvSpPr>
        <p:spPr/>
        <p:txBody>
          <a:bodyPr/>
          <a:lstStyle>
            <a:lvl1pPr>
              <a:defRPr>
                <a:solidFill>
                  <a:schemeClr val="tx1"/>
                </a:solidFill>
              </a:defRPr>
            </a:lvl1pPr>
          </a:lstStyle>
          <a:p>
            <a:fld id="{CB2ABBFD-A820-4820-BB68-F332EB00880D}" type="slidenum">
              <a:rPr lang="en-GB" smtClean="0"/>
              <a:pPr/>
              <a:t>‹#›</a:t>
            </a:fld>
            <a:endParaRPr lang="en-GB" dirty="0"/>
          </a:p>
        </p:txBody>
      </p:sp>
      <p:sp>
        <p:nvSpPr>
          <p:cNvPr id="18" name="Content Placeholder 2">
            <a:extLst>
              <a:ext uri="{FF2B5EF4-FFF2-40B4-BE49-F238E27FC236}">
                <a16:creationId xmlns:a16="http://schemas.microsoft.com/office/drawing/2014/main" id="{2DF058C9-4438-4E5C-97D9-CE3641B84A73}"/>
              </a:ext>
            </a:extLst>
          </p:cNvPr>
          <p:cNvSpPr>
            <a:spLocks noGrp="1"/>
          </p:cNvSpPr>
          <p:nvPr>
            <p:ph idx="16" hasCustomPrompt="1"/>
          </p:nvPr>
        </p:nvSpPr>
        <p:spPr>
          <a:xfrm>
            <a:off x="971550" y="2447927"/>
            <a:ext cx="5759034" cy="3502027"/>
          </a:xfrm>
          <a:prstGeom prst="rect">
            <a:avLst/>
          </a:prstGeom>
        </p:spPr>
        <p:txBody>
          <a:bodyPr tIns="180000">
            <a:noAutofit/>
          </a:bodyPr>
          <a:lstStyle>
            <a:lvl1pPr>
              <a:lnSpc>
                <a:spcPct val="105000"/>
              </a:lnSpc>
              <a:spcBef>
                <a:spcPts val="450"/>
              </a:spcBef>
              <a:spcAft>
                <a:spcPts val="450"/>
              </a:spcAft>
              <a:defRPr sz="938">
                <a:solidFill>
                  <a:srgbClr val="686868"/>
                </a:solidFill>
              </a:defRPr>
            </a:lvl1pPr>
            <a:lvl2pPr marL="189000" indent="-189000">
              <a:lnSpc>
                <a:spcPct val="105000"/>
              </a:lnSpc>
              <a:spcBef>
                <a:spcPts val="450"/>
              </a:spcBef>
              <a:spcAft>
                <a:spcPts val="450"/>
              </a:spcAft>
              <a:buFontTx/>
              <a:buBlip>
                <a:blip r:embed="rId2"/>
              </a:buBlip>
              <a:defRPr sz="1050">
                <a:solidFill>
                  <a:schemeClr val="accent1"/>
                </a:solidFill>
              </a:defRPr>
            </a:lvl2pPr>
            <a:lvl3pPr marL="405000" indent="-214313">
              <a:lnSpc>
                <a:spcPct val="105000"/>
              </a:lnSpc>
              <a:spcBef>
                <a:spcPts val="375"/>
              </a:spcBef>
              <a:spcAft>
                <a:spcPts val="225"/>
              </a:spcAft>
              <a:buClr>
                <a:schemeClr val="bg2"/>
              </a:buClr>
              <a:buFont typeface="Arial" panose="020B0604020202020204" pitchFamily="34" charset="0"/>
              <a:buChar char="●"/>
              <a:defRPr sz="1050">
                <a:solidFill>
                  <a:srgbClr val="686868"/>
                </a:solidFill>
                <a:latin typeface="Arial Narrow" panose="020B0606020202030204" pitchFamily="34" charset="0"/>
              </a:defRPr>
            </a:lvl3pPr>
            <a:lvl4pPr marL="513000">
              <a:lnSpc>
                <a:spcPct val="105000"/>
              </a:lnSpc>
              <a:spcBef>
                <a:spcPts val="375"/>
              </a:spcBef>
              <a:buClr>
                <a:schemeClr val="bg1">
                  <a:lumMod val="50000"/>
                </a:schemeClr>
              </a:buClr>
              <a:defRPr sz="1050">
                <a:solidFill>
                  <a:schemeClr val="tx2">
                    <a:lumMod val="60000"/>
                    <a:lumOff val="40000"/>
                  </a:schemeClr>
                </a:solidFill>
                <a:latin typeface="Arial Narrow" panose="020B0606020202030204" pitchFamily="34" charset="0"/>
              </a:defRPr>
            </a:lvl4pPr>
            <a:lvl5pPr>
              <a:lnSpc>
                <a:spcPct val="105000"/>
              </a:lnSpc>
              <a:spcBef>
                <a:spcPts val="225"/>
              </a:spcBef>
              <a:buClr>
                <a:srgbClr val="686868"/>
              </a:buClr>
              <a:defRPr sz="1050">
                <a:solidFill>
                  <a:schemeClr val="tx2">
                    <a:lumMod val="60000"/>
                    <a:lumOff val="40000"/>
                  </a:schemeClr>
                </a:solidFill>
                <a:latin typeface="Arial Narrow" panose="020B0606020202030204" pitchFamily="34" charset="0"/>
              </a:defRPr>
            </a:lvl5pPr>
          </a:lstStyle>
          <a:p>
            <a:pPr lvl="0"/>
            <a:r>
              <a:rPr lang="en-US" dirty="0"/>
              <a:t>First level = Body text: lorem ipsum dolor sit </a:t>
            </a:r>
            <a:r>
              <a:rPr lang="en-US" dirty="0" err="1"/>
              <a:t>amet</a:t>
            </a:r>
            <a:r>
              <a:rPr lang="en-US" dirty="0"/>
              <a:t>, et sit </a:t>
            </a:r>
            <a:r>
              <a:rPr lang="en-US" dirty="0" err="1"/>
              <a:t>dicam</a:t>
            </a:r>
            <a:r>
              <a:rPr lang="en-US" dirty="0"/>
              <a:t> </a:t>
            </a:r>
            <a:r>
              <a:rPr lang="en-US" dirty="0" err="1"/>
              <a:t>gloriatur</a:t>
            </a:r>
            <a:r>
              <a:rPr lang="en-US" dirty="0"/>
              <a:t>, has cu </a:t>
            </a:r>
            <a:r>
              <a:rPr lang="en-US" dirty="0" err="1"/>
              <a:t>iudico</a:t>
            </a:r>
            <a:r>
              <a:rPr lang="en-US" dirty="0"/>
              <a:t> </a:t>
            </a:r>
            <a:r>
              <a:rPr lang="en-US" dirty="0" err="1"/>
              <a:t>mollis</a:t>
            </a:r>
            <a:r>
              <a:rPr lang="en-US" dirty="0"/>
              <a:t> </a:t>
            </a:r>
            <a:r>
              <a:rPr lang="en-US" dirty="0" err="1"/>
              <a:t>torquatos</a:t>
            </a:r>
            <a:r>
              <a:rPr lang="en-US" dirty="0"/>
              <a:t>. </a:t>
            </a:r>
            <a:r>
              <a:rPr lang="en-US" dirty="0" err="1"/>
              <a:t>Ridens</a:t>
            </a:r>
            <a:r>
              <a:rPr lang="en-US" dirty="0"/>
              <a:t> </a:t>
            </a:r>
            <a:r>
              <a:rPr lang="en-US" dirty="0" err="1"/>
              <a:t>nonumes</a:t>
            </a:r>
            <a:r>
              <a:rPr lang="en-US" dirty="0"/>
              <a:t> perfecto </a:t>
            </a:r>
            <a:r>
              <a:rPr lang="en-US" dirty="0" err="1"/>
              <a:t>usu</a:t>
            </a:r>
            <a:r>
              <a:rPr lang="en-US" dirty="0"/>
              <a:t> id. </a:t>
            </a:r>
            <a:r>
              <a:rPr lang="en-US" dirty="0" err="1"/>
              <a:t>Eum</a:t>
            </a:r>
            <a:r>
              <a:rPr lang="en-US" dirty="0"/>
              <a:t> ad </a:t>
            </a:r>
            <a:r>
              <a:rPr lang="en-US" dirty="0" err="1"/>
              <a:t>erant</a:t>
            </a:r>
            <a:r>
              <a:rPr lang="en-US" dirty="0"/>
              <a:t> </a:t>
            </a:r>
            <a:r>
              <a:rPr lang="en-US" dirty="0" err="1"/>
              <a:t>labitur</a:t>
            </a:r>
            <a:r>
              <a:rPr lang="en-US" dirty="0"/>
              <a:t> </a:t>
            </a:r>
            <a:r>
              <a:rPr lang="en-US" dirty="0" err="1"/>
              <a:t>ancillae</a:t>
            </a:r>
            <a:r>
              <a:rPr lang="en-US" dirty="0"/>
              <a:t>, no </a:t>
            </a:r>
            <a:r>
              <a:rPr lang="en-US" dirty="0" err="1"/>
              <a:t>mel</a:t>
            </a:r>
            <a:r>
              <a:rPr lang="en-US" dirty="0"/>
              <a:t> quod </a:t>
            </a:r>
            <a:r>
              <a:rPr lang="en-US" dirty="0" err="1"/>
              <a:t>regione</a:t>
            </a:r>
            <a:r>
              <a:rPr lang="en-US" dirty="0"/>
              <a:t>, </a:t>
            </a:r>
            <a:r>
              <a:rPr lang="en-US" dirty="0" err="1"/>
              <a:t>ea</a:t>
            </a:r>
            <a:r>
              <a:rPr lang="en-US" dirty="0"/>
              <a:t> populo </a:t>
            </a:r>
            <a:r>
              <a:rPr lang="en-US" dirty="0" err="1"/>
              <a:t>tritani</a:t>
            </a:r>
            <a:r>
              <a:rPr lang="en-US" dirty="0"/>
              <a:t> </a:t>
            </a:r>
            <a:r>
              <a:rPr lang="en-US" dirty="0" err="1"/>
              <a:t>quaerendum</a:t>
            </a:r>
            <a:r>
              <a:rPr lang="en-US" dirty="0"/>
              <a:t> </a:t>
            </a:r>
            <a:r>
              <a:rPr lang="en-US" dirty="0" err="1"/>
              <a:t>pri</a:t>
            </a:r>
            <a:r>
              <a:rPr lang="en-US" dirty="0"/>
              <a:t>. Mei </a:t>
            </a:r>
            <a:r>
              <a:rPr lang="en-US" dirty="0" err="1"/>
              <a:t>ei</a:t>
            </a:r>
            <a:r>
              <a:rPr lang="en-US" dirty="0"/>
              <a:t> </a:t>
            </a:r>
            <a:r>
              <a:rPr lang="en-US" dirty="0" err="1"/>
              <a:t>veri</a:t>
            </a:r>
            <a:r>
              <a:rPr lang="en-US" dirty="0"/>
              <a:t> </a:t>
            </a:r>
            <a:r>
              <a:rPr lang="en-US" dirty="0" err="1"/>
              <a:t>munere</a:t>
            </a:r>
            <a:r>
              <a:rPr lang="en-US" dirty="0"/>
              <a:t>. Second level</a:t>
            </a:r>
          </a:p>
          <a:p>
            <a:pPr lvl="1"/>
            <a:r>
              <a:rPr lang="en-US" dirty="0"/>
              <a:t>Third level is a bullet list</a:t>
            </a:r>
          </a:p>
          <a:p>
            <a:pPr lvl="2"/>
            <a:r>
              <a:rPr lang="en-US" dirty="0"/>
              <a:t>Fourth level</a:t>
            </a:r>
          </a:p>
          <a:p>
            <a:pPr lvl="3"/>
            <a:r>
              <a:rPr lang="en-US" dirty="0"/>
              <a:t>Fifth level</a:t>
            </a:r>
          </a:p>
        </p:txBody>
      </p:sp>
      <p:sp>
        <p:nvSpPr>
          <p:cNvPr id="19" name="Text Placeholder 6">
            <a:extLst>
              <a:ext uri="{FF2B5EF4-FFF2-40B4-BE49-F238E27FC236}">
                <a16:creationId xmlns:a16="http://schemas.microsoft.com/office/drawing/2014/main" id="{E1C651A4-64AC-4EC1-96A9-C7BF02C33A23}"/>
              </a:ext>
            </a:extLst>
          </p:cNvPr>
          <p:cNvSpPr>
            <a:spLocks noGrp="1"/>
          </p:cNvSpPr>
          <p:nvPr>
            <p:ph type="body" sz="quarter" idx="17" hasCustomPrompt="1"/>
          </p:nvPr>
        </p:nvSpPr>
        <p:spPr>
          <a:xfrm>
            <a:off x="971551" y="908052"/>
            <a:ext cx="5759034" cy="1539875"/>
          </a:xfrm>
          <a:prstGeom prst="rect">
            <a:avLst/>
          </a:prstGeom>
        </p:spPr>
        <p:txBody>
          <a:bodyPr>
            <a:noAutofit/>
          </a:bodyPr>
          <a:lstStyle>
            <a:lvl1pPr>
              <a:lnSpc>
                <a:spcPct val="75000"/>
              </a:lnSpc>
              <a:spcBef>
                <a:spcPts val="0"/>
              </a:spcBef>
              <a:spcAft>
                <a:spcPts val="450"/>
              </a:spcAft>
              <a:defRPr sz="3000" b="0" baseline="0">
                <a:solidFill>
                  <a:schemeClr val="accent1"/>
                </a:solidFill>
                <a:latin typeface="Veneer" panose="02000806000000000000" pitchFamily="50" charset="0"/>
              </a:defRPr>
            </a:lvl1pPr>
            <a:lvl2pPr marL="0" indent="0">
              <a:lnSpc>
                <a:spcPct val="95000"/>
              </a:lnSpc>
              <a:spcBef>
                <a:spcPts val="0"/>
              </a:spcBef>
              <a:buFontTx/>
              <a:buNone/>
              <a:defRPr sz="1800">
                <a:solidFill>
                  <a:schemeClr val="accent2"/>
                </a:solidFill>
                <a:latin typeface="+mn-lt"/>
              </a:defRPr>
            </a:lvl2pPr>
          </a:lstStyle>
          <a:p>
            <a:pPr lvl="0"/>
            <a:r>
              <a:rPr lang="en-US" dirty="0"/>
              <a:t>Content slide </a:t>
            </a:r>
          </a:p>
          <a:p>
            <a:pPr lvl="0"/>
            <a:r>
              <a:rPr lang="en-US" dirty="0"/>
              <a:t>without images</a:t>
            </a:r>
          </a:p>
          <a:p>
            <a:pPr lvl="1"/>
            <a:r>
              <a:rPr lang="en-US" dirty="0"/>
              <a:t>Second level = subtitle</a:t>
            </a:r>
          </a:p>
        </p:txBody>
      </p:sp>
    </p:spTree>
    <p:extLst>
      <p:ext uri="{BB962C8B-B14F-4D97-AF65-F5344CB8AC3E}">
        <p14:creationId xmlns:p14="http://schemas.microsoft.com/office/powerpoint/2010/main" val="124162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full height left">
    <p:spTree>
      <p:nvGrpSpPr>
        <p:cNvPr id="1" name=""/>
        <p:cNvGrpSpPr/>
        <p:nvPr/>
      </p:nvGrpSpPr>
      <p:grpSpPr>
        <a:xfrm>
          <a:off x="0" y="0"/>
          <a:ext cx="0" cy="0"/>
          <a:chOff x="0" y="0"/>
          <a:chExt cx="0" cy="0"/>
        </a:xfrm>
      </p:grpSpPr>
      <p:sp>
        <p:nvSpPr>
          <p:cNvPr id="10" name="Tijdelijke aanduiding voor dianummer 9">
            <a:extLst>
              <a:ext uri="{FF2B5EF4-FFF2-40B4-BE49-F238E27FC236}">
                <a16:creationId xmlns:a16="http://schemas.microsoft.com/office/drawing/2014/main" id="{6D2CB943-F1E3-40D2-AF30-A3FB297ADE56}"/>
              </a:ext>
            </a:extLst>
          </p:cNvPr>
          <p:cNvSpPr>
            <a:spLocks noGrp="1"/>
          </p:cNvSpPr>
          <p:nvPr>
            <p:ph type="sldNum" sz="quarter" idx="15"/>
          </p:nvPr>
        </p:nvSpPr>
        <p:spPr/>
        <p:txBody>
          <a:bodyPr/>
          <a:lstStyle/>
          <a:p>
            <a:fld id="{CB2ABBFD-A820-4820-BB68-F332EB00880D}" type="slidenum">
              <a:rPr lang="en-GB" smtClean="0"/>
              <a:pPr/>
              <a:t>‹#›</a:t>
            </a:fld>
            <a:endParaRPr lang="en-GB" dirty="0"/>
          </a:p>
        </p:txBody>
      </p:sp>
      <p:sp>
        <p:nvSpPr>
          <p:cNvPr id="13" name="Content Placeholder 2">
            <a:extLst>
              <a:ext uri="{FF2B5EF4-FFF2-40B4-BE49-F238E27FC236}">
                <a16:creationId xmlns:a16="http://schemas.microsoft.com/office/drawing/2014/main" id="{F8E9B8DC-42CC-4D48-9257-040AF60F5A21}"/>
              </a:ext>
            </a:extLst>
          </p:cNvPr>
          <p:cNvSpPr>
            <a:spLocks noGrp="1"/>
          </p:cNvSpPr>
          <p:nvPr>
            <p:ph idx="1" hasCustomPrompt="1"/>
          </p:nvPr>
        </p:nvSpPr>
        <p:spPr>
          <a:xfrm>
            <a:off x="5299024" y="2833144"/>
            <a:ext cx="3275349" cy="3118943"/>
          </a:xfrm>
          <a:prstGeom prst="rect">
            <a:avLst/>
          </a:prstGeom>
        </p:spPr>
        <p:txBody>
          <a:bodyPr tIns="180000">
            <a:noAutofit/>
          </a:bodyPr>
          <a:lstStyle>
            <a:lvl1pPr>
              <a:lnSpc>
                <a:spcPct val="105000"/>
              </a:lnSpc>
              <a:spcBef>
                <a:spcPts val="450"/>
              </a:spcBef>
              <a:spcAft>
                <a:spcPts val="450"/>
              </a:spcAft>
              <a:defRPr sz="938">
                <a:solidFill>
                  <a:srgbClr val="686868"/>
                </a:solidFill>
              </a:defRPr>
            </a:lvl1pPr>
            <a:lvl2pPr marL="189000" indent="-189000">
              <a:lnSpc>
                <a:spcPct val="105000"/>
              </a:lnSpc>
              <a:spcBef>
                <a:spcPts val="450"/>
              </a:spcBef>
              <a:spcAft>
                <a:spcPts val="450"/>
              </a:spcAft>
              <a:buFontTx/>
              <a:buBlip>
                <a:blip r:embed="rId2"/>
              </a:buBlip>
              <a:defRPr sz="1050">
                <a:solidFill>
                  <a:schemeClr val="accent1"/>
                </a:solidFill>
              </a:defRPr>
            </a:lvl2pPr>
            <a:lvl3pPr marL="405000" indent="-214313">
              <a:lnSpc>
                <a:spcPct val="105000"/>
              </a:lnSpc>
              <a:spcBef>
                <a:spcPts val="375"/>
              </a:spcBef>
              <a:spcAft>
                <a:spcPts val="225"/>
              </a:spcAft>
              <a:buClr>
                <a:schemeClr val="bg2"/>
              </a:buClr>
              <a:buFont typeface="Arial" panose="020B0604020202020204" pitchFamily="34" charset="0"/>
              <a:buChar char="●"/>
              <a:defRPr sz="1050">
                <a:solidFill>
                  <a:srgbClr val="686868"/>
                </a:solidFill>
                <a:latin typeface="Arial Narrow" panose="020B0606020202030204" pitchFamily="34" charset="0"/>
              </a:defRPr>
            </a:lvl3pPr>
            <a:lvl4pPr marL="513000">
              <a:lnSpc>
                <a:spcPct val="105000"/>
              </a:lnSpc>
              <a:spcBef>
                <a:spcPts val="375"/>
              </a:spcBef>
              <a:buClr>
                <a:schemeClr val="bg1">
                  <a:lumMod val="50000"/>
                </a:schemeClr>
              </a:buClr>
              <a:defRPr sz="1050">
                <a:solidFill>
                  <a:schemeClr val="tx2">
                    <a:lumMod val="60000"/>
                    <a:lumOff val="40000"/>
                  </a:schemeClr>
                </a:solidFill>
                <a:latin typeface="Arial Narrow" panose="020B0606020202030204" pitchFamily="34" charset="0"/>
              </a:defRPr>
            </a:lvl4pPr>
            <a:lvl5pPr>
              <a:lnSpc>
                <a:spcPct val="105000"/>
              </a:lnSpc>
              <a:spcBef>
                <a:spcPts val="225"/>
              </a:spcBef>
              <a:buClr>
                <a:srgbClr val="686868"/>
              </a:buClr>
              <a:defRPr sz="1050">
                <a:solidFill>
                  <a:schemeClr val="tx2">
                    <a:lumMod val="60000"/>
                    <a:lumOff val="40000"/>
                  </a:schemeClr>
                </a:solidFill>
                <a:latin typeface="Arial Narrow" panose="020B0606020202030204" pitchFamily="34" charset="0"/>
              </a:defRPr>
            </a:lvl5pPr>
          </a:lstStyle>
          <a:p>
            <a:pPr lvl="0"/>
            <a:r>
              <a:rPr lang="en-US" dirty="0"/>
              <a:t>First level = Body text: lorem ipsum dolor sit </a:t>
            </a:r>
            <a:r>
              <a:rPr lang="en-US" dirty="0" err="1"/>
              <a:t>amet</a:t>
            </a:r>
            <a:r>
              <a:rPr lang="en-US" dirty="0"/>
              <a:t>, et sit </a:t>
            </a:r>
            <a:r>
              <a:rPr lang="en-US" dirty="0" err="1"/>
              <a:t>dicam</a:t>
            </a:r>
            <a:r>
              <a:rPr lang="en-US" dirty="0"/>
              <a:t> </a:t>
            </a:r>
            <a:r>
              <a:rPr lang="en-US" dirty="0" err="1"/>
              <a:t>gloriatur</a:t>
            </a:r>
            <a:r>
              <a:rPr lang="en-US" dirty="0"/>
              <a:t>, has cu </a:t>
            </a:r>
            <a:r>
              <a:rPr lang="en-US" dirty="0" err="1"/>
              <a:t>iudico</a:t>
            </a:r>
            <a:r>
              <a:rPr lang="en-US" dirty="0"/>
              <a:t> </a:t>
            </a:r>
            <a:r>
              <a:rPr lang="en-US" dirty="0" err="1"/>
              <a:t>mollis</a:t>
            </a:r>
            <a:r>
              <a:rPr lang="en-US" dirty="0"/>
              <a:t> </a:t>
            </a:r>
            <a:r>
              <a:rPr lang="en-US" dirty="0" err="1"/>
              <a:t>torquatos</a:t>
            </a:r>
            <a:r>
              <a:rPr lang="en-US" dirty="0"/>
              <a:t>. </a:t>
            </a:r>
            <a:r>
              <a:rPr lang="en-US" dirty="0" err="1"/>
              <a:t>Ridens</a:t>
            </a:r>
            <a:r>
              <a:rPr lang="en-US" dirty="0"/>
              <a:t> </a:t>
            </a:r>
            <a:r>
              <a:rPr lang="en-US" dirty="0" err="1"/>
              <a:t>nonumes</a:t>
            </a:r>
            <a:r>
              <a:rPr lang="en-US" dirty="0"/>
              <a:t> perfecto </a:t>
            </a:r>
            <a:r>
              <a:rPr lang="en-US" dirty="0" err="1"/>
              <a:t>usu</a:t>
            </a:r>
            <a:r>
              <a:rPr lang="en-US" dirty="0"/>
              <a:t> id. </a:t>
            </a:r>
            <a:r>
              <a:rPr lang="en-US" dirty="0" err="1"/>
              <a:t>Eum</a:t>
            </a:r>
            <a:r>
              <a:rPr lang="en-US" dirty="0"/>
              <a:t> ad </a:t>
            </a:r>
            <a:r>
              <a:rPr lang="en-US" dirty="0" err="1"/>
              <a:t>erant</a:t>
            </a:r>
            <a:r>
              <a:rPr lang="en-US" dirty="0"/>
              <a:t> </a:t>
            </a:r>
            <a:r>
              <a:rPr lang="en-US" dirty="0" err="1"/>
              <a:t>labitur</a:t>
            </a:r>
            <a:r>
              <a:rPr lang="en-US" dirty="0"/>
              <a:t> </a:t>
            </a:r>
            <a:r>
              <a:rPr lang="en-US" dirty="0" err="1"/>
              <a:t>ancillae</a:t>
            </a:r>
            <a:r>
              <a:rPr lang="en-US" dirty="0"/>
              <a:t>, no </a:t>
            </a:r>
            <a:r>
              <a:rPr lang="en-US" dirty="0" err="1"/>
              <a:t>mel</a:t>
            </a:r>
            <a:r>
              <a:rPr lang="en-US" dirty="0"/>
              <a:t> quod </a:t>
            </a:r>
            <a:r>
              <a:rPr lang="en-US" dirty="0" err="1"/>
              <a:t>regione</a:t>
            </a:r>
            <a:r>
              <a:rPr lang="en-US" dirty="0"/>
              <a:t>, </a:t>
            </a:r>
            <a:r>
              <a:rPr lang="en-US" dirty="0" err="1"/>
              <a:t>ea</a:t>
            </a:r>
            <a:r>
              <a:rPr lang="en-US" dirty="0"/>
              <a:t> populo </a:t>
            </a:r>
            <a:r>
              <a:rPr lang="en-US" dirty="0" err="1"/>
              <a:t>tritani</a:t>
            </a:r>
            <a:r>
              <a:rPr lang="en-US" dirty="0"/>
              <a:t> </a:t>
            </a:r>
            <a:r>
              <a:rPr lang="en-US" dirty="0" err="1"/>
              <a:t>quaerendum</a:t>
            </a:r>
            <a:r>
              <a:rPr lang="en-US" dirty="0"/>
              <a:t> </a:t>
            </a:r>
            <a:r>
              <a:rPr lang="en-US" dirty="0" err="1"/>
              <a:t>pri</a:t>
            </a:r>
            <a:r>
              <a:rPr lang="en-US" dirty="0"/>
              <a:t>. Mei </a:t>
            </a:r>
            <a:r>
              <a:rPr lang="en-US" dirty="0" err="1"/>
              <a:t>ei</a:t>
            </a:r>
            <a:r>
              <a:rPr lang="en-US" dirty="0"/>
              <a:t> </a:t>
            </a:r>
            <a:r>
              <a:rPr lang="en-US" dirty="0" err="1"/>
              <a:t>veri</a:t>
            </a:r>
            <a:r>
              <a:rPr lang="en-US" dirty="0"/>
              <a:t> </a:t>
            </a:r>
            <a:r>
              <a:rPr lang="en-US" dirty="0" err="1"/>
              <a:t>munere</a:t>
            </a:r>
            <a:r>
              <a:rPr lang="en-US" dirty="0"/>
              <a:t>. Second level</a:t>
            </a:r>
          </a:p>
          <a:p>
            <a:pPr lvl="1"/>
            <a:r>
              <a:rPr lang="en-US" dirty="0"/>
              <a:t>Third level is a bullet list</a:t>
            </a:r>
          </a:p>
          <a:p>
            <a:pPr lvl="2"/>
            <a:r>
              <a:rPr lang="en-US" dirty="0"/>
              <a:t>Fourth level</a:t>
            </a:r>
          </a:p>
          <a:p>
            <a:pPr lvl="3"/>
            <a:r>
              <a:rPr lang="en-US" dirty="0"/>
              <a:t>Fifth level</a:t>
            </a:r>
          </a:p>
        </p:txBody>
      </p:sp>
      <p:sp>
        <p:nvSpPr>
          <p:cNvPr id="14" name="Text Placeholder 6">
            <a:extLst>
              <a:ext uri="{FF2B5EF4-FFF2-40B4-BE49-F238E27FC236}">
                <a16:creationId xmlns:a16="http://schemas.microsoft.com/office/drawing/2014/main" id="{3845EF0F-6BF4-464D-ADE7-96EFD5D853F1}"/>
              </a:ext>
            </a:extLst>
          </p:cNvPr>
          <p:cNvSpPr>
            <a:spLocks noGrp="1"/>
          </p:cNvSpPr>
          <p:nvPr>
            <p:ph type="body" sz="quarter" idx="13" hasCustomPrompt="1"/>
          </p:nvPr>
        </p:nvSpPr>
        <p:spPr>
          <a:xfrm>
            <a:off x="5299023" y="908050"/>
            <a:ext cx="3275352" cy="1925092"/>
          </a:xfrm>
          <a:prstGeom prst="rect">
            <a:avLst/>
          </a:prstGeom>
        </p:spPr>
        <p:txBody>
          <a:bodyPr>
            <a:noAutofit/>
          </a:bodyPr>
          <a:lstStyle>
            <a:lvl1pPr>
              <a:lnSpc>
                <a:spcPct val="75000"/>
              </a:lnSpc>
              <a:spcBef>
                <a:spcPts val="0"/>
              </a:spcBef>
              <a:spcAft>
                <a:spcPts val="450"/>
              </a:spcAft>
              <a:defRPr sz="3000" b="0" baseline="0">
                <a:solidFill>
                  <a:schemeClr val="accent1"/>
                </a:solidFill>
                <a:latin typeface="Veneer" panose="02000806000000000000" pitchFamily="50" charset="0"/>
              </a:defRPr>
            </a:lvl1pPr>
            <a:lvl2pPr marL="0" indent="0">
              <a:lnSpc>
                <a:spcPct val="95000"/>
              </a:lnSpc>
              <a:spcBef>
                <a:spcPts val="0"/>
              </a:spcBef>
              <a:buFontTx/>
              <a:buNone/>
              <a:defRPr sz="1800">
                <a:solidFill>
                  <a:schemeClr val="accent2"/>
                </a:solidFill>
                <a:latin typeface="+mn-lt"/>
              </a:defRPr>
            </a:lvl2pPr>
          </a:lstStyle>
          <a:p>
            <a:pPr lvl="0"/>
            <a:r>
              <a:rPr lang="en-US" dirty="0"/>
              <a:t>Content and image full height left</a:t>
            </a:r>
          </a:p>
          <a:p>
            <a:pPr lvl="1"/>
            <a:r>
              <a:rPr lang="en-US" dirty="0"/>
              <a:t>Second level = subtitle</a:t>
            </a:r>
          </a:p>
        </p:txBody>
      </p:sp>
      <p:sp>
        <p:nvSpPr>
          <p:cNvPr id="16" name="Tijdelijke aanduiding voor afbeelding 15">
            <a:extLst>
              <a:ext uri="{FF2B5EF4-FFF2-40B4-BE49-F238E27FC236}">
                <a16:creationId xmlns:a16="http://schemas.microsoft.com/office/drawing/2014/main" id="{33CCC0DF-8205-4154-8FE5-0B42808E94C0}"/>
              </a:ext>
            </a:extLst>
          </p:cNvPr>
          <p:cNvSpPr>
            <a:spLocks noGrp="1"/>
          </p:cNvSpPr>
          <p:nvPr>
            <p:ph type="pic" sz="quarter" idx="16"/>
          </p:nvPr>
        </p:nvSpPr>
        <p:spPr>
          <a:xfrm>
            <a:off x="-2" y="0"/>
            <a:ext cx="4751390" cy="6438900"/>
          </a:xfrm>
        </p:spPr>
        <p:txBody>
          <a:bodyPr/>
          <a:lstStyle/>
          <a:p>
            <a:r>
              <a:rPr lang="en-US"/>
              <a:t>Click icon to add picture</a:t>
            </a:r>
            <a:endParaRPr lang="nl-BE" dirty="0"/>
          </a:p>
        </p:txBody>
      </p:sp>
      <p:sp>
        <p:nvSpPr>
          <p:cNvPr id="7" name="Tijdelijke aanduiding voor voettekst 3">
            <a:extLst>
              <a:ext uri="{FF2B5EF4-FFF2-40B4-BE49-F238E27FC236}">
                <a16:creationId xmlns:a16="http://schemas.microsoft.com/office/drawing/2014/main" id="{1AC9AB32-8215-478D-941E-0987699ED184}"/>
              </a:ext>
            </a:extLst>
          </p:cNvPr>
          <p:cNvSpPr>
            <a:spLocks noGrp="1"/>
          </p:cNvSpPr>
          <p:nvPr>
            <p:ph type="ftr" sz="quarter" idx="14"/>
          </p:nvPr>
        </p:nvSpPr>
        <p:spPr>
          <a:xfrm>
            <a:off x="0" y="6438277"/>
            <a:ext cx="9144000" cy="419725"/>
          </a:xfrm>
          <a:solidFill>
            <a:schemeClr val="bg2">
              <a:alpha val="50000"/>
            </a:schemeClr>
          </a:solidFill>
        </p:spPr>
        <p:txBody>
          <a:bodyPr/>
          <a:lstStyle>
            <a:lvl1pPr>
              <a:defRPr>
                <a:solidFill>
                  <a:schemeClr val="tx1"/>
                </a:solidFill>
              </a:defRPr>
            </a:lvl1pPr>
          </a:lstStyle>
          <a:p>
            <a:r>
              <a:rPr lang="en-US"/>
              <a:t>Plan International Belgium                Child Protection &amp; Innovation - Central African Republic                                                                 April 2019</a:t>
            </a:r>
            <a:endParaRPr lang="en-GB" dirty="0"/>
          </a:p>
        </p:txBody>
      </p:sp>
      <p:sp>
        <p:nvSpPr>
          <p:cNvPr id="8" name="Tijdelijke aanduiding voor dianummer 7">
            <a:extLst>
              <a:ext uri="{FF2B5EF4-FFF2-40B4-BE49-F238E27FC236}">
                <a16:creationId xmlns:a16="http://schemas.microsoft.com/office/drawing/2014/main" id="{F6A50EC8-D5ED-44C8-8E3E-052CA216270B}"/>
              </a:ext>
            </a:extLst>
          </p:cNvPr>
          <p:cNvSpPr txBox="1">
            <a:spLocks/>
          </p:cNvSpPr>
          <p:nvPr userDrawn="1"/>
        </p:nvSpPr>
        <p:spPr>
          <a:xfrm>
            <a:off x="8172451" y="6438276"/>
            <a:ext cx="401924" cy="419724"/>
          </a:xfrm>
          <a:prstGeom prst="rect">
            <a:avLst/>
          </a:prstGeom>
        </p:spPr>
        <p:txBody>
          <a:bodyPr anchor="ctr" anchorCtr="0"/>
          <a:lstStyle>
            <a:defPPr>
              <a:defRPr lang="en-US"/>
            </a:defPPr>
            <a:lvl1pPr marL="0" algn="r" defTabSz="914400" rtl="0" eaLnBrk="1" latinLnBrk="0" hangingPunct="1">
              <a:defRPr sz="800" kern="1200">
                <a:solidFill>
                  <a:schemeClr val="tx1"/>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2ABBFD-A820-4820-BB68-F332EB00880D}" type="slidenum">
              <a:rPr lang="en-GB" sz="600" smtClean="0"/>
              <a:pPr/>
              <a:t>‹#›</a:t>
            </a:fld>
            <a:endParaRPr lang="en-GB" sz="600" dirty="0"/>
          </a:p>
        </p:txBody>
      </p:sp>
    </p:spTree>
    <p:extLst>
      <p:ext uri="{BB962C8B-B14F-4D97-AF65-F5344CB8AC3E}">
        <p14:creationId xmlns:p14="http://schemas.microsoft.com/office/powerpoint/2010/main" val="4046508001"/>
      </p:ext>
    </p:extLst>
  </p:cSld>
  <p:clrMapOvr>
    <a:masterClrMapping/>
  </p:clrMapOvr>
  <p:extLst mod="1">
    <p:ext uri="{DCECCB84-F9BA-43D5-87BE-67443E8EF086}">
      <p15:sldGuideLst xmlns:p15="http://schemas.microsoft.com/office/powerpoint/2012/main">
        <p15:guide id="1" pos="2993" userDrawn="1">
          <p15:clr>
            <a:srgbClr val="FBAE40"/>
          </p15:clr>
        </p15:guide>
        <p15:guide id="2" pos="3334" userDrawn="1">
          <p15:clr>
            <a:srgbClr val="FBAE40"/>
          </p15:clr>
        </p15:guide>
        <p15:guide id="3" pos="539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ull height righ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8E9B8DC-42CC-4D48-9257-040AF60F5A21}"/>
              </a:ext>
            </a:extLst>
          </p:cNvPr>
          <p:cNvSpPr>
            <a:spLocks noGrp="1"/>
          </p:cNvSpPr>
          <p:nvPr>
            <p:ph idx="1" hasCustomPrompt="1"/>
          </p:nvPr>
        </p:nvSpPr>
        <p:spPr>
          <a:xfrm>
            <a:off x="611190" y="3230380"/>
            <a:ext cx="3240086" cy="2719570"/>
          </a:xfrm>
          <a:prstGeom prst="rect">
            <a:avLst/>
          </a:prstGeom>
        </p:spPr>
        <p:txBody>
          <a:bodyPr tIns="180000">
            <a:noAutofit/>
          </a:bodyPr>
          <a:lstStyle>
            <a:lvl1pPr>
              <a:lnSpc>
                <a:spcPct val="105000"/>
              </a:lnSpc>
              <a:spcBef>
                <a:spcPts val="450"/>
              </a:spcBef>
              <a:spcAft>
                <a:spcPts val="450"/>
              </a:spcAft>
              <a:defRPr sz="938">
                <a:solidFill>
                  <a:srgbClr val="686868"/>
                </a:solidFill>
              </a:defRPr>
            </a:lvl1pPr>
            <a:lvl2pPr marL="189000" indent="-189000">
              <a:lnSpc>
                <a:spcPct val="105000"/>
              </a:lnSpc>
              <a:spcBef>
                <a:spcPts val="450"/>
              </a:spcBef>
              <a:spcAft>
                <a:spcPts val="450"/>
              </a:spcAft>
              <a:buFontTx/>
              <a:buBlip>
                <a:blip r:embed="rId2"/>
              </a:buBlip>
              <a:defRPr sz="1050">
                <a:solidFill>
                  <a:schemeClr val="accent1"/>
                </a:solidFill>
              </a:defRPr>
            </a:lvl2pPr>
            <a:lvl3pPr marL="405000" indent="-214313">
              <a:lnSpc>
                <a:spcPct val="105000"/>
              </a:lnSpc>
              <a:spcBef>
                <a:spcPts val="375"/>
              </a:spcBef>
              <a:spcAft>
                <a:spcPts val="225"/>
              </a:spcAft>
              <a:buClr>
                <a:schemeClr val="bg2"/>
              </a:buClr>
              <a:buFont typeface="Arial" panose="020B0604020202020204" pitchFamily="34" charset="0"/>
              <a:buChar char="●"/>
              <a:defRPr sz="1050">
                <a:solidFill>
                  <a:srgbClr val="686868"/>
                </a:solidFill>
                <a:latin typeface="Arial Narrow" panose="020B0606020202030204" pitchFamily="34" charset="0"/>
              </a:defRPr>
            </a:lvl3pPr>
            <a:lvl4pPr marL="513000">
              <a:lnSpc>
                <a:spcPct val="105000"/>
              </a:lnSpc>
              <a:spcBef>
                <a:spcPts val="375"/>
              </a:spcBef>
              <a:buClr>
                <a:schemeClr val="bg1">
                  <a:lumMod val="50000"/>
                </a:schemeClr>
              </a:buClr>
              <a:defRPr sz="1050">
                <a:solidFill>
                  <a:schemeClr val="tx2">
                    <a:lumMod val="60000"/>
                    <a:lumOff val="40000"/>
                  </a:schemeClr>
                </a:solidFill>
                <a:latin typeface="Arial Narrow" panose="020B0606020202030204" pitchFamily="34" charset="0"/>
              </a:defRPr>
            </a:lvl4pPr>
            <a:lvl5pPr>
              <a:lnSpc>
                <a:spcPct val="105000"/>
              </a:lnSpc>
              <a:spcBef>
                <a:spcPts val="225"/>
              </a:spcBef>
              <a:buClr>
                <a:srgbClr val="686868"/>
              </a:buClr>
              <a:defRPr sz="1050">
                <a:solidFill>
                  <a:schemeClr val="tx2">
                    <a:lumMod val="60000"/>
                    <a:lumOff val="40000"/>
                  </a:schemeClr>
                </a:solidFill>
                <a:latin typeface="Arial Narrow" panose="020B0606020202030204" pitchFamily="34" charset="0"/>
              </a:defRPr>
            </a:lvl5pPr>
          </a:lstStyle>
          <a:p>
            <a:pPr lvl="0"/>
            <a:r>
              <a:rPr lang="en-US" dirty="0"/>
              <a:t>First level = Body text: lorem ipsum dolor sit </a:t>
            </a:r>
            <a:r>
              <a:rPr lang="en-US" dirty="0" err="1"/>
              <a:t>amet</a:t>
            </a:r>
            <a:r>
              <a:rPr lang="en-US" dirty="0"/>
              <a:t>, et sit </a:t>
            </a:r>
            <a:r>
              <a:rPr lang="en-US" dirty="0" err="1"/>
              <a:t>dicam</a:t>
            </a:r>
            <a:r>
              <a:rPr lang="en-US" dirty="0"/>
              <a:t> </a:t>
            </a:r>
            <a:r>
              <a:rPr lang="en-US" dirty="0" err="1"/>
              <a:t>gloriatur</a:t>
            </a:r>
            <a:r>
              <a:rPr lang="en-US" dirty="0"/>
              <a:t>, has cu </a:t>
            </a:r>
            <a:r>
              <a:rPr lang="en-US" dirty="0" err="1"/>
              <a:t>iudico</a:t>
            </a:r>
            <a:r>
              <a:rPr lang="en-US" dirty="0"/>
              <a:t> </a:t>
            </a:r>
            <a:r>
              <a:rPr lang="en-US" dirty="0" err="1"/>
              <a:t>mollis</a:t>
            </a:r>
            <a:r>
              <a:rPr lang="en-US" dirty="0"/>
              <a:t> </a:t>
            </a:r>
            <a:r>
              <a:rPr lang="en-US" dirty="0" err="1"/>
              <a:t>torquatos</a:t>
            </a:r>
            <a:r>
              <a:rPr lang="en-US" dirty="0"/>
              <a:t>. </a:t>
            </a:r>
            <a:r>
              <a:rPr lang="en-US" dirty="0" err="1"/>
              <a:t>Ridens</a:t>
            </a:r>
            <a:r>
              <a:rPr lang="en-US" dirty="0"/>
              <a:t> </a:t>
            </a:r>
            <a:r>
              <a:rPr lang="en-US" dirty="0" err="1"/>
              <a:t>nonumes</a:t>
            </a:r>
            <a:r>
              <a:rPr lang="en-US" dirty="0"/>
              <a:t> perfecto </a:t>
            </a:r>
            <a:r>
              <a:rPr lang="en-US" dirty="0" err="1"/>
              <a:t>usu</a:t>
            </a:r>
            <a:r>
              <a:rPr lang="en-US" dirty="0"/>
              <a:t> id. </a:t>
            </a:r>
            <a:r>
              <a:rPr lang="en-US" dirty="0" err="1"/>
              <a:t>Eum</a:t>
            </a:r>
            <a:r>
              <a:rPr lang="en-US" dirty="0"/>
              <a:t> ad </a:t>
            </a:r>
            <a:r>
              <a:rPr lang="en-US" dirty="0" err="1"/>
              <a:t>erant</a:t>
            </a:r>
            <a:r>
              <a:rPr lang="en-US" dirty="0"/>
              <a:t> </a:t>
            </a:r>
            <a:r>
              <a:rPr lang="en-US" dirty="0" err="1"/>
              <a:t>labitur</a:t>
            </a:r>
            <a:r>
              <a:rPr lang="en-US" dirty="0"/>
              <a:t> </a:t>
            </a:r>
            <a:r>
              <a:rPr lang="en-US" dirty="0" err="1"/>
              <a:t>ancillae</a:t>
            </a:r>
            <a:r>
              <a:rPr lang="en-US" dirty="0"/>
              <a:t>, no </a:t>
            </a:r>
            <a:r>
              <a:rPr lang="en-US" dirty="0" err="1"/>
              <a:t>mel</a:t>
            </a:r>
            <a:r>
              <a:rPr lang="en-US" dirty="0"/>
              <a:t> quod </a:t>
            </a:r>
            <a:r>
              <a:rPr lang="en-US" dirty="0" err="1"/>
              <a:t>regione</a:t>
            </a:r>
            <a:r>
              <a:rPr lang="en-US" dirty="0"/>
              <a:t>, </a:t>
            </a:r>
            <a:r>
              <a:rPr lang="en-US" dirty="0" err="1"/>
              <a:t>ea</a:t>
            </a:r>
            <a:r>
              <a:rPr lang="en-US" dirty="0"/>
              <a:t> populo </a:t>
            </a:r>
            <a:r>
              <a:rPr lang="en-US" dirty="0" err="1"/>
              <a:t>tritani</a:t>
            </a:r>
            <a:r>
              <a:rPr lang="en-US" dirty="0"/>
              <a:t> </a:t>
            </a:r>
            <a:r>
              <a:rPr lang="en-US" dirty="0" err="1"/>
              <a:t>quaerendum</a:t>
            </a:r>
            <a:r>
              <a:rPr lang="en-US" dirty="0"/>
              <a:t> </a:t>
            </a:r>
            <a:r>
              <a:rPr lang="en-US" dirty="0" err="1"/>
              <a:t>pri</a:t>
            </a:r>
            <a:r>
              <a:rPr lang="en-US" dirty="0"/>
              <a:t>. Mei </a:t>
            </a:r>
            <a:r>
              <a:rPr lang="en-US" dirty="0" err="1"/>
              <a:t>ei</a:t>
            </a:r>
            <a:r>
              <a:rPr lang="en-US" dirty="0"/>
              <a:t> </a:t>
            </a:r>
            <a:r>
              <a:rPr lang="en-US" dirty="0" err="1"/>
              <a:t>veri</a:t>
            </a:r>
            <a:r>
              <a:rPr lang="en-US" dirty="0"/>
              <a:t> </a:t>
            </a:r>
            <a:r>
              <a:rPr lang="en-US" dirty="0" err="1"/>
              <a:t>munere</a:t>
            </a:r>
            <a:r>
              <a:rPr lang="en-US" dirty="0"/>
              <a:t>. Second level</a:t>
            </a:r>
          </a:p>
          <a:p>
            <a:pPr lvl="1"/>
            <a:r>
              <a:rPr lang="en-US" dirty="0"/>
              <a:t>Third level is a bullet list</a:t>
            </a:r>
          </a:p>
          <a:p>
            <a:pPr lvl="2"/>
            <a:r>
              <a:rPr lang="en-US" dirty="0"/>
              <a:t>Fourth level</a:t>
            </a:r>
          </a:p>
          <a:p>
            <a:pPr lvl="3"/>
            <a:r>
              <a:rPr lang="en-US" dirty="0"/>
              <a:t>Fifth level</a:t>
            </a:r>
          </a:p>
        </p:txBody>
      </p:sp>
      <p:sp>
        <p:nvSpPr>
          <p:cNvPr id="14" name="Text Placeholder 6">
            <a:extLst>
              <a:ext uri="{FF2B5EF4-FFF2-40B4-BE49-F238E27FC236}">
                <a16:creationId xmlns:a16="http://schemas.microsoft.com/office/drawing/2014/main" id="{3845EF0F-6BF4-464D-ADE7-96EFD5D853F1}"/>
              </a:ext>
            </a:extLst>
          </p:cNvPr>
          <p:cNvSpPr>
            <a:spLocks noGrp="1"/>
          </p:cNvSpPr>
          <p:nvPr>
            <p:ph type="body" sz="quarter" idx="13" hasCustomPrompt="1"/>
          </p:nvPr>
        </p:nvSpPr>
        <p:spPr>
          <a:xfrm>
            <a:off x="611190" y="908049"/>
            <a:ext cx="3240086" cy="2322330"/>
          </a:xfrm>
          <a:prstGeom prst="rect">
            <a:avLst/>
          </a:prstGeom>
        </p:spPr>
        <p:txBody>
          <a:bodyPr>
            <a:noAutofit/>
          </a:bodyPr>
          <a:lstStyle>
            <a:lvl1pPr>
              <a:lnSpc>
                <a:spcPct val="75000"/>
              </a:lnSpc>
              <a:spcBef>
                <a:spcPts val="0"/>
              </a:spcBef>
              <a:spcAft>
                <a:spcPts val="450"/>
              </a:spcAft>
              <a:defRPr sz="3000" b="0" baseline="0">
                <a:solidFill>
                  <a:schemeClr val="accent1"/>
                </a:solidFill>
                <a:latin typeface="Veneer" panose="02000806000000000000" pitchFamily="50" charset="0"/>
              </a:defRPr>
            </a:lvl1pPr>
            <a:lvl2pPr marL="0" indent="0">
              <a:lnSpc>
                <a:spcPct val="95000"/>
              </a:lnSpc>
              <a:spcBef>
                <a:spcPts val="0"/>
              </a:spcBef>
              <a:buFontTx/>
              <a:buNone/>
              <a:defRPr sz="1800">
                <a:solidFill>
                  <a:schemeClr val="accent2"/>
                </a:solidFill>
                <a:latin typeface="+mn-lt"/>
              </a:defRPr>
            </a:lvl2pPr>
          </a:lstStyle>
          <a:p>
            <a:pPr lvl="0"/>
            <a:r>
              <a:rPr lang="en-US" dirty="0"/>
              <a:t>Content and image full height right</a:t>
            </a:r>
          </a:p>
          <a:p>
            <a:pPr lvl="1"/>
            <a:r>
              <a:rPr lang="en-US" dirty="0"/>
              <a:t>Second level = subtitle</a:t>
            </a:r>
          </a:p>
        </p:txBody>
      </p:sp>
      <p:sp>
        <p:nvSpPr>
          <p:cNvPr id="3" name="Tijdelijke aanduiding voor afbeelding 2">
            <a:extLst>
              <a:ext uri="{FF2B5EF4-FFF2-40B4-BE49-F238E27FC236}">
                <a16:creationId xmlns:a16="http://schemas.microsoft.com/office/drawing/2014/main" id="{F12691A9-8612-4141-A491-22524607AE0D}"/>
              </a:ext>
            </a:extLst>
          </p:cNvPr>
          <p:cNvSpPr>
            <a:spLocks noGrp="1"/>
          </p:cNvSpPr>
          <p:nvPr>
            <p:ph type="pic" sz="quarter" idx="16"/>
          </p:nvPr>
        </p:nvSpPr>
        <p:spPr>
          <a:xfrm>
            <a:off x="4407109" y="-626"/>
            <a:ext cx="4736891" cy="6438900"/>
          </a:xfrm>
        </p:spPr>
        <p:txBody>
          <a:bodyPr/>
          <a:lstStyle/>
          <a:p>
            <a:r>
              <a:rPr lang="en-US"/>
              <a:t>Click icon to add picture</a:t>
            </a:r>
            <a:endParaRPr lang="nl-BE" dirty="0"/>
          </a:p>
        </p:txBody>
      </p:sp>
      <p:sp>
        <p:nvSpPr>
          <p:cNvPr id="7" name="Tijdelijke aanduiding voor voettekst 3">
            <a:extLst>
              <a:ext uri="{FF2B5EF4-FFF2-40B4-BE49-F238E27FC236}">
                <a16:creationId xmlns:a16="http://schemas.microsoft.com/office/drawing/2014/main" id="{E02844F4-5C41-40E9-81A0-8B9D2FDB4BAC}"/>
              </a:ext>
            </a:extLst>
          </p:cNvPr>
          <p:cNvSpPr>
            <a:spLocks noGrp="1"/>
          </p:cNvSpPr>
          <p:nvPr>
            <p:ph type="ftr" sz="quarter" idx="14"/>
          </p:nvPr>
        </p:nvSpPr>
        <p:spPr>
          <a:xfrm>
            <a:off x="0" y="6438277"/>
            <a:ext cx="9144000" cy="419725"/>
          </a:xfrm>
          <a:solidFill>
            <a:schemeClr val="bg2">
              <a:alpha val="50000"/>
            </a:schemeClr>
          </a:solidFill>
        </p:spPr>
        <p:txBody>
          <a:bodyPr/>
          <a:lstStyle>
            <a:lvl1pPr>
              <a:defRPr>
                <a:solidFill>
                  <a:schemeClr val="tx1"/>
                </a:solidFill>
              </a:defRPr>
            </a:lvl1pPr>
          </a:lstStyle>
          <a:p>
            <a:r>
              <a:rPr lang="en-US"/>
              <a:t>Plan International Belgium                Child Protection &amp; Innovation - Central African Republic                                                                 April 2019</a:t>
            </a:r>
            <a:endParaRPr lang="en-GB" dirty="0"/>
          </a:p>
        </p:txBody>
      </p:sp>
      <p:sp>
        <p:nvSpPr>
          <p:cNvPr id="8" name="Tijdelijke aanduiding voor dianummer 7">
            <a:extLst>
              <a:ext uri="{FF2B5EF4-FFF2-40B4-BE49-F238E27FC236}">
                <a16:creationId xmlns:a16="http://schemas.microsoft.com/office/drawing/2014/main" id="{F51FA7E9-E7B8-4E32-8B49-81B91B429454}"/>
              </a:ext>
            </a:extLst>
          </p:cNvPr>
          <p:cNvSpPr>
            <a:spLocks noGrp="1"/>
          </p:cNvSpPr>
          <p:nvPr>
            <p:ph type="sldNum" sz="quarter" idx="15"/>
          </p:nvPr>
        </p:nvSpPr>
        <p:spPr>
          <a:xfrm>
            <a:off x="8172451" y="6438276"/>
            <a:ext cx="401924" cy="419724"/>
          </a:xfrm>
        </p:spPr>
        <p:txBody>
          <a:bodyPr/>
          <a:lstStyle>
            <a:lvl1pPr>
              <a:defRPr>
                <a:solidFill>
                  <a:schemeClr val="tx1"/>
                </a:solidFill>
              </a:defRPr>
            </a:lvl1pPr>
          </a:lstStyle>
          <a:p>
            <a:fld id="{CB2ABBFD-A820-4820-BB68-F332EB00880D}" type="slidenum">
              <a:rPr lang="en-GB" smtClean="0"/>
              <a:pPr/>
              <a:t>‹#›</a:t>
            </a:fld>
            <a:endParaRPr lang="en-GB" dirty="0"/>
          </a:p>
        </p:txBody>
      </p:sp>
    </p:spTree>
    <p:extLst>
      <p:ext uri="{BB962C8B-B14F-4D97-AF65-F5344CB8AC3E}">
        <p14:creationId xmlns:p14="http://schemas.microsoft.com/office/powerpoint/2010/main" val="2926438294"/>
      </p:ext>
    </p:extLst>
  </p:cSld>
  <p:clrMapOvr>
    <a:masterClrMapping/>
  </p:clrMapOvr>
  <p:extLst mod="1">
    <p:ext uri="{DCECCB84-F9BA-43D5-87BE-67443E8EF086}">
      <p15:sldGuideLst xmlns:p15="http://schemas.microsoft.com/office/powerpoint/2012/main">
        <p15:guide id="1" pos="27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DF058C9-4438-4E5C-97D9-CE3641B84A73}"/>
              </a:ext>
            </a:extLst>
          </p:cNvPr>
          <p:cNvSpPr>
            <a:spLocks noGrp="1"/>
          </p:cNvSpPr>
          <p:nvPr>
            <p:ph idx="16" hasCustomPrompt="1"/>
          </p:nvPr>
        </p:nvSpPr>
        <p:spPr>
          <a:xfrm>
            <a:off x="3851275" y="2447927"/>
            <a:ext cx="4321175" cy="3502025"/>
          </a:xfrm>
          <a:prstGeom prst="rect">
            <a:avLst/>
          </a:prstGeom>
        </p:spPr>
        <p:txBody>
          <a:bodyPr tIns="180000">
            <a:noAutofit/>
          </a:bodyPr>
          <a:lstStyle>
            <a:lvl1pPr>
              <a:lnSpc>
                <a:spcPct val="105000"/>
              </a:lnSpc>
              <a:spcBef>
                <a:spcPts val="450"/>
              </a:spcBef>
              <a:spcAft>
                <a:spcPts val="450"/>
              </a:spcAft>
              <a:defRPr sz="938">
                <a:solidFill>
                  <a:srgbClr val="686868"/>
                </a:solidFill>
              </a:defRPr>
            </a:lvl1pPr>
            <a:lvl2pPr marL="189000" indent="-189000">
              <a:lnSpc>
                <a:spcPct val="105000"/>
              </a:lnSpc>
              <a:spcBef>
                <a:spcPts val="450"/>
              </a:spcBef>
              <a:spcAft>
                <a:spcPts val="450"/>
              </a:spcAft>
              <a:buFontTx/>
              <a:buBlip>
                <a:blip r:embed="rId2"/>
              </a:buBlip>
              <a:defRPr sz="1050">
                <a:solidFill>
                  <a:schemeClr val="accent1"/>
                </a:solidFill>
              </a:defRPr>
            </a:lvl2pPr>
            <a:lvl3pPr marL="405000" indent="-214313">
              <a:lnSpc>
                <a:spcPct val="105000"/>
              </a:lnSpc>
              <a:spcBef>
                <a:spcPts val="375"/>
              </a:spcBef>
              <a:spcAft>
                <a:spcPts val="225"/>
              </a:spcAft>
              <a:buClr>
                <a:schemeClr val="bg2"/>
              </a:buClr>
              <a:buFont typeface="Arial" panose="020B0604020202020204" pitchFamily="34" charset="0"/>
              <a:buChar char="●"/>
              <a:defRPr sz="1050">
                <a:solidFill>
                  <a:srgbClr val="686868"/>
                </a:solidFill>
                <a:latin typeface="Arial Narrow" panose="020B0606020202030204" pitchFamily="34" charset="0"/>
              </a:defRPr>
            </a:lvl3pPr>
            <a:lvl4pPr marL="513000">
              <a:lnSpc>
                <a:spcPct val="105000"/>
              </a:lnSpc>
              <a:spcBef>
                <a:spcPts val="375"/>
              </a:spcBef>
              <a:buClr>
                <a:schemeClr val="bg1">
                  <a:lumMod val="50000"/>
                </a:schemeClr>
              </a:buClr>
              <a:defRPr sz="1050">
                <a:solidFill>
                  <a:schemeClr val="tx2">
                    <a:lumMod val="60000"/>
                    <a:lumOff val="40000"/>
                  </a:schemeClr>
                </a:solidFill>
                <a:latin typeface="Arial Narrow" panose="020B0606020202030204" pitchFamily="34" charset="0"/>
              </a:defRPr>
            </a:lvl4pPr>
            <a:lvl5pPr>
              <a:lnSpc>
                <a:spcPct val="105000"/>
              </a:lnSpc>
              <a:spcBef>
                <a:spcPts val="225"/>
              </a:spcBef>
              <a:buClr>
                <a:srgbClr val="686868"/>
              </a:buClr>
              <a:defRPr sz="1050">
                <a:solidFill>
                  <a:schemeClr val="tx2">
                    <a:lumMod val="60000"/>
                    <a:lumOff val="40000"/>
                  </a:schemeClr>
                </a:solidFill>
                <a:latin typeface="Arial Narrow" panose="020B0606020202030204" pitchFamily="34" charset="0"/>
              </a:defRPr>
            </a:lvl5pPr>
          </a:lstStyle>
          <a:p>
            <a:pPr lvl="0"/>
            <a:r>
              <a:rPr lang="en-US" dirty="0"/>
              <a:t>First level = Body text: lorem ipsum dolor sit </a:t>
            </a:r>
            <a:r>
              <a:rPr lang="en-US" dirty="0" err="1"/>
              <a:t>amet</a:t>
            </a:r>
            <a:r>
              <a:rPr lang="en-US" dirty="0"/>
              <a:t>, et sit </a:t>
            </a:r>
            <a:r>
              <a:rPr lang="en-US" dirty="0" err="1"/>
              <a:t>dicam</a:t>
            </a:r>
            <a:r>
              <a:rPr lang="en-US" dirty="0"/>
              <a:t> </a:t>
            </a:r>
            <a:r>
              <a:rPr lang="en-US" dirty="0" err="1"/>
              <a:t>gloriatur</a:t>
            </a:r>
            <a:r>
              <a:rPr lang="en-US" dirty="0"/>
              <a:t>, has cu </a:t>
            </a:r>
            <a:r>
              <a:rPr lang="en-US" dirty="0" err="1"/>
              <a:t>iudico</a:t>
            </a:r>
            <a:r>
              <a:rPr lang="en-US" dirty="0"/>
              <a:t> </a:t>
            </a:r>
            <a:r>
              <a:rPr lang="en-US" dirty="0" err="1"/>
              <a:t>mollis</a:t>
            </a:r>
            <a:r>
              <a:rPr lang="en-US" dirty="0"/>
              <a:t> </a:t>
            </a:r>
            <a:r>
              <a:rPr lang="en-US" dirty="0" err="1"/>
              <a:t>torquatos</a:t>
            </a:r>
            <a:r>
              <a:rPr lang="en-US" dirty="0"/>
              <a:t>. </a:t>
            </a:r>
            <a:r>
              <a:rPr lang="en-US" dirty="0" err="1"/>
              <a:t>Ridens</a:t>
            </a:r>
            <a:r>
              <a:rPr lang="en-US" dirty="0"/>
              <a:t> </a:t>
            </a:r>
            <a:r>
              <a:rPr lang="en-US" dirty="0" err="1"/>
              <a:t>nonumes</a:t>
            </a:r>
            <a:r>
              <a:rPr lang="en-US" dirty="0"/>
              <a:t> perfecto </a:t>
            </a:r>
            <a:r>
              <a:rPr lang="en-US" dirty="0" err="1"/>
              <a:t>usu</a:t>
            </a:r>
            <a:r>
              <a:rPr lang="en-US" dirty="0"/>
              <a:t> id. </a:t>
            </a:r>
            <a:r>
              <a:rPr lang="en-US" dirty="0" err="1"/>
              <a:t>Eum</a:t>
            </a:r>
            <a:r>
              <a:rPr lang="en-US" dirty="0"/>
              <a:t> ad </a:t>
            </a:r>
            <a:r>
              <a:rPr lang="en-US" dirty="0" err="1"/>
              <a:t>erant</a:t>
            </a:r>
            <a:r>
              <a:rPr lang="en-US" dirty="0"/>
              <a:t> </a:t>
            </a:r>
            <a:r>
              <a:rPr lang="en-US" dirty="0" err="1"/>
              <a:t>labitur</a:t>
            </a:r>
            <a:r>
              <a:rPr lang="en-US" dirty="0"/>
              <a:t> </a:t>
            </a:r>
            <a:r>
              <a:rPr lang="en-US" dirty="0" err="1"/>
              <a:t>ancillae</a:t>
            </a:r>
            <a:r>
              <a:rPr lang="en-US" dirty="0"/>
              <a:t>, no </a:t>
            </a:r>
            <a:r>
              <a:rPr lang="en-US" dirty="0" err="1"/>
              <a:t>mel</a:t>
            </a:r>
            <a:r>
              <a:rPr lang="en-US" dirty="0"/>
              <a:t> quod </a:t>
            </a:r>
            <a:r>
              <a:rPr lang="en-US" dirty="0" err="1"/>
              <a:t>regione</a:t>
            </a:r>
            <a:r>
              <a:rPr lang="en-US" dirty="0"/>
              <a:t>, </a:t>
            </a:r>
            <a:r>
              <a:rPr lang="en-US" dirty="0" err="1"/>
              <a:t>ea</a:t>
            </a:r>
            <a:r>
              <a:rPr lang="en-US" dirty="0"/>
              <a:t> populo </a:t>
            </a:r>
            <a:r>
              <a:rPr lang="en-US" dirty="0" err="1"/>
              <a:t>tritani</a:t>
            </a:r>
            <a:r>
              <a:rPr lang="en-US" dirty="0"/>
              <a:t> </a:t>
            </a:r>
            <a:r>
              <a:rPr lang="en-US" dirty="0" err="1"/>
              <a:t>quaerendum</a:t>
            </a:r>
            <a:r>
              <a:rPr lang="en-US" dirty="0"/>
              <a:t> </a:t>
            </a:r>
            <a:r>
              <a:rPr lang="en-US" dirty="0" err="1"/>
              <a:t>pri</a:t>
            </a:r>
            <a:r>
              <a:rPr lang="en-US" dirty="0"/>
              <a:t>. Mei </a:t>
            </a:r>
            <a:r>
              <a:rPr lang="en-US" dirty="0" err="1"/>
              <a:t>ei</a:t>
            </a:r>
            <a:r>
              <a:rPr lang="en-US" dirty="0"/>
              <a:t> </a:t>
            </a:r>
            <a:r>
              <a:rPr lang="en-US" dirty="0" err="1"/>
              <a:t>veri</a:t>
            </a:r>
            <a:r>
              <a:rPr lang="en-US" dirty="0"/>
              <a:t> </a:t>
            </a:r>
            <a:r>
              <a:rPr lang="en-US" dirty="0" err="1"/>
              <a:t>munere</a:t>
            </a:r>
            <a:r>
              <a:rPr lang="en-US" dirty="0"/>
              <a:t>. Second level</a:t>
            </a:r>
          </a:p>
          <a:p>
            <a:pPr lvl="1"/>
            <a:r>
              <a:rPr lang="en-US" dirty="0"/>
              <a:t>Third level is a bullet list</a:t>
            </a:r>
          </a:p>
          <a:p>
            <a:pPr lvl="2"/>
            <a:r>
              <a:rPr lang="en-US" dirty="0"/>
              <a:t>Fourth level</a:t>
            </a:r>
          </a:p>
          <a:p>
            <a:pPr lvl="3"/>
            <a:r>
              <a:rPr lang="en-US" dirty="0"/>
              <a:t>Fifth level</a:t>
            </a:r>
          </a:p>
        </p:txBody>
      </p:sp>
      <p:sp>
        <p:nvSpPr>
          <p:cNvPr id="19" name="Text Placeholder 6">
            <a:extLst>
              <a:ext uri="{FF2B5EF4-FFF2-40B4-BE49-F238E27FC236}">
                <a16:creationId xmlns:a16="http://schemas.microsoft.com/office/drawing/2014/main" id="{E1C651A4-64AC-4EC1-96A9-C7BF02C33A23}"/>
              </a:ext>
            </a:extLst>
          </p:cNvPr>
          <p:cNvSpPr>
            <a:spLocks noGrp="1"/>
          </p:cNvSpPr>
          <p:nvPr>
            <p:ph type="body" sz="quarter" idx="17" hasCustomPrompt="1"/>
          </p:nvPr>
        </p:nvSpPr>
        <p:spPr>
          <a:xfrm>
            <a:off x="971551" y="908049"/>
            <a:ext cx="5759034" cy="1539876"/>
          </a:xfrm>
          <a:prstGeom prst="rect">
            <a:avLst/>
          </a:prstGeom>
        </p:spPr>
        <p:txBody>
          <a:bodyPr>
            <a:noAutofit/>
          </a:bodyPr>
          <a:lstStyle>
            <a:lvl1pPr>
              <a:lnSpc>
                <a:spcPct val="75000"/>
              </a:lnSpc>
              <a:spcBef>
                <a:spcPts val="0"/>
              </a:spcBef>
              <a:spcAft>
                <a:spcPts val="450"/>
              </a:spcAft>
              <a:defRPr sz="3000" b="0" baseline="0">
                <a:solidFill>
                  <a:schemeClr val="accent1"/>
                </a:solidFill>
                <a:latin typeface="Veneer" panose="02000806000000000000" pitchFamily="50" charset="0"/>
              </a:defRPr>
            </a:lvl1pPr>
            <a:lvl2pPr marL="0" indent="0">
              <a:lnSpc>
                <a:spcPct val="95000"/>
              </a:lnSpc>
              <a:spcBef>
                <a:spcPts val="0"/>
              </a:spcBef>
              <a:buFontTx/>
              <a:buNone/>
              <a:defRPr sz="1800">
                <a:solidFill>
                  <a:schemeClr val="accent2"/>
                </a:solidFill>
                <a:latin typeface="+mn-lt"/>
              </a:defRPr>
            </a:lvl2pPr>
          </a:lstStyle>
          <a:p>
            <a:pPr lvl="0"/>
            <a:r>
              <a:rPr lang="en-US" dirty="0"/>
              <a:t>Content slide with </a:t>
            </a:r>
          </a:p>
          <a:p>
            <a:pPr lvl="0"/>
            <a:r>
              <a:rPr lang="en-US" dirty="0"/>
              <a:t>small image</a:t>
            </a:r>
          </a:p>
          <a:p>
            <a:pPr lvl="1"/>
            <a:r>
              <a:rPr lang="en-US" dirty="0"/>
              <a:t>Second level = subtitle</a:t>
            </a:r>
          </a:p>
        </p:txBody>
      </p:sp>
      <p:sp>
        <p:nvSpPr>
          <p:cNvPr id="3" name="Tijdelijke aanduiding voor afbeelding 2">
            <a:extLst>
              <a:ext uri="{FF2B5EF4-FFF2-40B4-BE49-F238E27FC236}">
                <a16:creationId xmlns:a16="http://schemas.microsoft.com/office/drawing/2014/main" id="{0A566857-8105-4AA3-87B8-3460221A5098}"/>
              </a:ext>
            </a:extLst>
          </p:cNvPr>
          <p:cNvSpPr>
            <a:spLocks noGrp="1"/>
          </p:cNvSpPr>
          <p:nvPr>
            <p:ph type="pic" sz="quarter" idx="18"/>
          </p:nvPr>
        </p:nvSpPr>
        <p:spPr>
          <a:xfrm>
            <a:off x="1" y="2563318"/>
            <a:ext cx="3492500" cy="3386632"/>
          </a:xfrm>
        </p:spPr>
        <p:txBody>
          <a:bodyPr/>
          <a:lstStyle/>
          <a:p>
            <a:r>
              <a:rPr lang="en-US"/>
              <a:t>Click icon to add picture</a:t>
            </a:r>
            <a:endParaRPr lang="nl-BE"/>
          </a:p>
        </p:txBody>
      </p:sp>
      <p:sp>
        <p:nvSpPr>
          <p:cNvPr id="7" name="Tijdelijke aanduiding voor voettekst 3">
            <a:extLst>
              <a:ext uri="{FF2B5EF4-FFF2-40B4-BE49-F238E27FC236}">
                <a16:creationId xmlns:a16="http://schemas.microsoft.com/office/drawing/2014/main" id="{5EEA0EA7-082C-4CA6-BB17-E49A478264E2}"/>
              </a:ext>
            </a:extLst>
          </p:cNvPr>
          <p:cNvSpPr>
            <a:spLocks noGrp="1"/>
          </p:cNvSpPr>
          <p:nvPr>
            <p:ph type="ftr" sz="quarter" idx="14"/>
          </p:nvPr>
        </p:nvSpPr>
        <p:spPr>
          <a:xfrm>
            <a:off x="0" y="6438277"/>
            <a:ext cx="9144000" cy="419725"/>
          </a:xfrm>
          <a:solidFill>
            <a:schemeClr val="bg2">
              <a:alpha val="50000"/>
            </a:schemeClr>
          </a:solidFill>
        </p:spPr>
        <p:txBody>
          <a:bodyPr/>
          <a:lstStyle>
            <a:lvl1pPr>
              <a:defRPr>
                <a:solidFill>
                  <a:schemeClr val="tx1"/>
                </a:solidFill>
              </a:defRPr>
            </a:lvl1pPr>
          </a:lstStyle>
          <a:p>
            <a:r>
              <a:rPr lang="en-US"/>
              <a:t>Plan International Belgium                Child Protection &amp; Innovation - Central African Republic                                                                 April 2019</a:t>
            </a:r>
            <a:endParaRPr lang="en-GB" dirty="0"/>
          </a:p>
        </p:txBody>
      </p:sp>
      <p:sp>
        <p:nvSpPr>
          <p:cNvPr id="9" name="Tijdelijke aanduiding voor dianummer 7">
            <a:extLst>
              <a:ext uri="{FF2B5EF4-FFF2-40B4-BE49-F238E27FC236}">
                <a16:creationId xmlns:a16="http://schemas.microsoft.com/office/drawing/2014/main" id="{A9F14451-1AFD-4340-84F8-DBA8D5A5B5D8}"/>
              </a:ext>
            </a:extLst>
          </p:cNvPr>
          <p:cNvSpPr>
            <a:spLocks noGrp="1"/>
          </p:cNvSpPr>
          <p:nvPr>
            <p:ph type="sldNum" sz="quarter" idx="15"/>
          </p:nvPr>
        </p:nvSpPr>
        <p:spPr>
          <a:xfrm>
            <a:off x="8172451" y="6438276"/>
            <a:ext cx="401924" cy="419724"/>
          </a:xfrm>
        </p:spPr>
        <p:txBody>
          <a:bodyPr/>
          <a:lstStyle>
            <a:lvl1pPr>
              <a:defRPr>
                <a:solidFill>
                  <a:schemeClr val="tx1"/>
                </a:solidFill>
              </a:defRPr>
            </a:lvl1pPr>
          </a:lstStyle>
          <a:p>
            <a:fld id="{CB2ABBFD-A820-4820-BB68-F332EB00880D}" type="slidenum">
              <a:rPr lang="en-GB" smtClean="0"/>
              <a:pPr/>
              <a:t>‹#›</a:t>
            </a:fld>
            <a:endParaRPr lang="en-GB" dirty="0"/>
          </a:p>
        </p:txBody>
      </p:sp>
    </p:spTree>
    <p:extLst>
      <p:ext uri="{BB962C8B-B14F-4D97-AF65-F5344CB8AC3E}">
        <p14:creationId xmlns:p14="http://schemas.microsoft.com/office/powerpoint/2010/main" val="5920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lan">
    <p:bg>
      <p:bgPr>
        <a:solidFill>
          <a:schemeClr val="accent5">
            <a:alpha val="50000"/>
          </a:schemeClr>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7F3BDC9-E4C1-44C6-AE6A-4A37541B42F9}"/>
              </a:ext>
            </a:extLst>
          </p:cNvPr>
          <p:cNvSpPr>
            <a:spLocks noGrp="1"/>
          </p:cNvSpPr>
          <p:nvPr>
            <p:ph type="subTitle" idx="1" hasCustomPrompt="1"/>
          </p:nvPr>
        </p:nvSpPr>
        <p:spPr>
          <a:xfrm>
            <a:off x="971550" y="5591175"/>
            <a:ext cx="7561262" cy="704850"/>
          </a:xfrm>
          <a:prstGeom prst="rect">
            <a:avLst/>
          </a:prstGeom>
        </p:spPr>
        <p:txBody>
          <a:bodyPr anchor="t" anchorCtr="0">
            <a:noAutofit/>
          </a:bodyPr>
          <a:lstStyle>
            <a:lvl1pPr marL="0" indent="0" algn="l">
              <a:buNone/>
              <a:defRPr sz="1650" b="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ondertitelstijl </a:t>
            </a:r>
            <a:br>
              <a:rPr lang="nl-NL" dirty="0"/>
            </a:br>
            <a:r>
              <a:rPr lang="nl-NL" dirty="0"/>
              <a:t>van het model te bewerken</a:t>
            </a:r>
            <a:endParaRPr lang="en-US" dirty="0"/>
          </a:p>
        </p:txBody>
      </p:sp>
      <p:sp>
        <p:nvSpPr>
          <p:cNvPr id="8" name="Text Placeholder 4">
            <a:extLst>
              <a:ext uri="{FF2B5EF4-FFF2-40B4-BE49-F238E27FC236}">
                <a16:creationId xmlns:a16="http://schemas.microsoft.com/office/drawing/2014/main" id="{0084791E-C203-4886-B74D-60947BC91A88}"/>
              </a:ext>
            </a:extLst>
          </p:cNvPr>
          <p:cNvSpPr>
            <a:spLocks noGrp="1"/>
          </p:cNvSpPr>
          <p:nvPr>
            <p:ph type="body" sz="quarter" idx="11" hasCustomPrompt="1"/>
          </p:nvPr>
        </p:nvSpPr>
        <p:spPr>
          <a:xfrm>
            <a:off x="971549" y="1274165"/>
            <a:ext cx="6467475" cy="4317010"/>
          </a:xfrm>
          <a:prstGeom prst="rect">
            <a:avLst/>
          </a:prstGeom>
        </p:spPr>
        <p:txBody>
          <a:bodyPr anchor="b" anchorCtr="0">
            <a:normAutofit/>
          </a:bodyPr>
          <a:lstStyle>
            <a:lvl1pPr>
              <a:lnSpc>
                <a:spcPct val="80000"/>
              </a:lnSpc>
              <a:spcBef>
                <a:spcPts val="0"/>
              </a:spcBef>
              <a:defRPr sz="4050" spc="-113" baseline="0">
                <a:solidFill>
                  <a:schemeClr val="accent1"/>
                </a:solidFill>
                <a:latin typeface="Veneer" panose="02000806000000000000" pitchFamily="50" charset="0"/>
              </a:defRPr>
            </a:lvl1pPr>
            <a:lvl2pPr marL="0" indent="0">
              <a:lnSpc>
                <a:spcPct val="80000"/>
              </a:lnSpc>
              <a:spcBef>
                <a:spcPts val="0"/>
              </a:spcBef>
              <a:buNone/>
              <a:defRPr sz="4050" spc="-113" baseline="0">
                <a:solidFill>
                  <a:schemeClr val="tx1"/>
                </a:solidFill>
                <a:latin typeface="Veneer" panose="02000806000000000000" pitchFamily="50" charset="0"/>
              </a:defRPr>
            </a:lvl2pPr>
          </a:lstStyle>
          <a:p>
            <a:pPr lvl="0"/>
            <a:r>
              <a:rPr lang="en-US" dirty="0"/>
              <a:t>Section </a:t>
            </a:r>
          </a:p>
          <a:p>
            <a:pPr lvl="0"/>
            <a:r>
              <a:rPr lang="en-US" dirty="0"/>
              <a:t>divider blue </a:t>
            </a:r>
            <a:br>
              <a:rPr lang="en-US" dirty="0"/>
            </a:br>
            <a:r>
              <a:rPr lang="en-US" dirty="0"/>
              <a:t>background</a:t>
            </a:r>
          </a:p>
        </p:txBody>
      </p:sp>
    </p:spTree>
    <p:extLst>
      <p:ext uri="{BB962C8B-B14F-4D97-AF65-F5344CB8AC3E}">
        <p14:creationId xmlns:p14="http://schemas.microsoft.com/office/powerpoint/2010/main" val="1502196093"/>
      </p:ext>
    </p:extLst>
  </p:cSld>
  <p:clrMapOvr>
    <a:masterClrMapping/>
  </p:clrMapOvr>
  <p:extLst mod="1">
    <p:ext uri="{DCECCB84-F9BA-43D5-87BE-67443E8EF086}">
      <p15:sldGuideLst xmlns:p15="http://schemas.microsoft.com/office/powerpoint/2012/main">
        <p15:guide id="1" pos="612" userDrawn="1">
          <p15:clr>
            <a:srgbClr val="FBAE40"/>
          </p15:clr>
        </p15:guide>
        <p15:guide id="2" orient="horz" pos="3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Plan">
    <p:bg>
      <p:bgPr>
        <a:solidFill>
          <a:schemeClr val="accent5">
            <a:alpha val="50000"/>
          </a:schemeClr>
        </a:solid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7F3BDC9-E4C1-44C6-AE6A-4A37541B42F9}"/>
              </a:ext>
            </a:extLst>
          </p:cNvPr>
          <p:cNvSpPr>
            <a:spLocks noGrp="1"/>
          </p:cNvSpPr>
          <p:nvPr>
            <p:ph type="subTitle" idx="1"/>
          </p:nvPr>
        </p:nvSpPr>
        <p:spPr>
          <a:xfrm>
            <a:off x="3851275" y="5591175"/>
            <a:ext cx="4681536" cy="704850"/>
          </a:xfrm>
          <a:prstGeom prst="rect">
            <a:avLst/>
          </a:prstGeom>
        </p:spPr>
        <p:txBody>
          <a:bodyPr anchor="t" anchorCtr="0">
            <a:noAutofit/>
          </a:bodyPr>
          <a:lstStyle>
            <a:lvl1pPr marL="0" indent="0" algn="l">
              <a:buNone/>
              <a:defRPr sz="1650" b="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Tijdelijke aanduiding voor afbeelding 5">
            <a:extLst>
              <a:ext uri="{FF2B5EF4-FFF2-40B4-BE49-F238E27FC236}">
                <a16:creationId xmlns:a16="http://schemas.microsoft.com/office/drawing/2014/main" id="{A57C0B1E-AECE-4BFE-BA41-548D973E7AE4}"/>
              </a:ext>
            </a:extLst>
          </p:cNvPr>
          <p:cNvSpPr>
            <a:spLocks noGrp="1"/>
          </p:cNvSpPr>
          <p:nvPr>
            <p:ph type="pic" sz="quarter" idx="12"/>
          </p:nvPr>
        </p:nvSpPr>
        <p:spPr>
          <a:xfrm>
            <a:off x="1" y="0"/>
            <a:ext cx="3492500" cy="6858000"/>
          </a:xfrm>
        </p:spPr>
        <p:txBody>
          <a:bodyPr/>
          <a:lstStyle/>
          <a:p>
            <a:r>
              <a:rPr lang="en-US"/>
              <a:t>Click icon to add picture</a:t>
            </a:r>
            <a:endParaRPr lang="nl-BE"/>
          </a:p>
        </p:txBody>
      </p:sp>
      <p:sp>
        <p:nvSpPr>
          <p:cNvPr id="8" name="Text Placeholder 4">
            <a:extLst>
              <a:ext uri="{FF2B5EF4-FFF2-40B4-BE49-F238E27FC236}">
                <a16:creationId xmlns:a16="http://schemas.microsoft.com/office/drawing/2014/main" id="{0084791E-C203-4886-B74D-60947BC91A88}"/>
              </a:ext>
            </a:extLst>
          </p:cNvPr>
          <p:cNvSpPr>
            <a:spLocks noGrp="1"/>
          </p:cNvSpPr>
          <p:nvPr>
            <p:ph type="body" sz="quarter" idx="11" hasCustomPrompt="1"/>
          </p:nvPr>
        </p:nvSpPr>
        <p:spPr>
          <a:xfrm>
            <a:off x="3851276" y="1274165"/>
            <a:ext cx="4321175" cy="4317010"/>
          </a:xfrm>
          <a:prstGeom prst="rect">
            <a:avLst/>
          </a:prstGeom>
        </p:spPr>
        <p:txBody>
          <a:bodyPr anchor="b" anchorCtr="0">
            <a:normAutofit/>
          </a:bodyPr>
          <a:lstStyle>
            <a:lvl1pPr>
              <a:lnSpc>
                <a:spcPct val="80000"/>
              </a:lnSpc>
              <a:spcBef>
                <a:spcPts val="0"/>
              </a:spcBef>
              <a:defRPr sz="4050" spc="-113" baseline="0">
                <a:solidFill>
                  <a:schemeClr val="accent1"/>
                </a:solidFill>
                <a:latin typeface="Veneer" panose="02000806000000000000" pitchFamily="50" charset="0"/>
              </a:defRPr>
            </a:lvl1pPr>
            <a:lvl2pPr marL="0" indent="0">
              <a:lnSpc>
                <a:spcPct val="80000"/>
              </a:lnSpc>
              <a:spcBef>
                <a:spcPts val="0"/>
              </a:spcBef>
              <a:buNone/>
              <a:defRPr sz="4050" spc="-113" baseline="0">
                <a:solidFill>
                  <a:schemeClr val="tx1"/>
                </a:solidFill>
                <a:latin typeface="Veneer" panose="02000806000000000000" pitchFamily="50" charset="0"/>
              </a:defRPr>
            </a:lvl2pPr>
          </a:lstStyle>
          <a:p>
            <a:pPr lvl="0"/>
            <a:r>
              <a:rPr lang="en-US" dirty="0"/>
              <a:t>Section </a:t>
            </a:r>
          </a:p>
          <a:p>
            <a:pPr lvl="0"/>
            <a:r>
              <a:rPr lang="en-US" dirty="0"/>
              <a:t>divider image full height</a:t>
            </a:r>
          </a:p>
        </p:txBody>
      </p:sp>
    </p:spTree>
    <p:extLst>
      <p:ext uri="{BB962C8B-B14F-4D97-AF65-F5344CB8AC3E}">
        <p14:creationId xmlns:p14="http://schemas.microsoft.com/office/powerpoint/2010/main" val="806006"/>
      </p:ext>
    </p:extLst>
  </p:cSld>
  <p:clrMapOvr>
    <a:masterClrMapping/>
  </p:clrMapOvr>
  <p:extLst mod="1">
    <p:ext uri="{DCECCB84-F9BA-43D5-87BE-67443E8EF086}">
      <p15:sldGuideLst xmlns:p15="http://schemas.microsoft.com/office/powerpoint/2012/main">
        <p15:guide id="1" pos="612" userDrawn="1">
          <p15:clr>
            <a:srgbClr val="FBAE40"/>
          </p15:clr>
        </p15:guide>
        <p15:guide id="2" orient="horz" pos="3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C7A6C145-445D-4351-B050-8EE5AD512EEE}"/>
              </a:ext>
            </a:extLst>
          </p:cNvPr>
          <p:cNvSpPr>
            <a:spLocks noGrp="1"/>
          </p:cNvSpPr>
          <p:nvPr>
            <p:ph type="ftr" sz="quarter" idx="3"/>
          </p:nvPr>
        </p:nvSpPr>
        <p:spPr>
          <a:xfrm>
            <a:off x="0" y="6438277"/>
            <a:ext cx="9144000" cy="419725"/>
          </a:xfrm>
          <a:prstGeom prst="rect">
            <a:avLst/>
          </a:prstGeom>
          <a:solidFill>
            <a:schemeClr val="tx1"/>
          </a:solidFill>
        </p:spPr>
        <p:txBody>
          <a:bodyPr anchor="ctr" anchorCtr="0"/>
          <a:lstStyle>
            <a:lvl1pPr marL="378000">
              <a:defRPr sz="600">
                <a:solidFill>
                  <a:schemeClr val="bg2"/>
                </a:solidFill>
                <a:latin typeface="Arial Narrow" panose="020B0606020202030204" pitchFamily="34" charset="0"/>
              </a:defRPr>
            </a:lvl1pPr>
          </a:lstStyle>
          <a:p>
            <a:r>
              <a:rPr lang="en-US"/>
              <a:t>Plan International Belgium                Child Protection &amp; Innovation - Central African Republic                                                                 April 2019</a:t>
            </a:r>
            <a:endParaRPr lang="en-GB" dirty="0"/>
          </a:p>
        </p:txBody>
      </p:sp>
      <p:sp>
        <p:nvSpPr>
          <p:cNvPr id="20" name="Slide Number Placeholder 5">
            <a:extLst>
              <a:ext uri="{FF2B5EF4-FFF2-40B4-BE49-F238E27FC236}">
                <a16:creationId xmlns:a16="http://schemas.microsoft.com/office/drawing/2014/main" id="{A0A84700-F145-40F3-9F83-73F4429EE325}"/>
              </a:ext>
            </a:extLst>
          </p:cNvPr>
          <p:cNvSpPr>
            <a:spLocks noGrp="1"/>
          </p:cNvSpPr>
          <p:nvPr>
            <p:ph type="sldNum" sz="quarter" idx="4"/>
          </p:nvPr>
        </p:nvSpPr>
        <p:spPr>
          <a:xfrm>
            <a:off x="8172451" y="6438276"/>
            <a:ext cx="401924" cy="419724"/>
          </a:xfrm>
          <a:prstGeom prst="rect">
            <a:avLst/>
          </a:prstGeom>
        </p:spPr>
        <p:txBody>
          <a:bodyPr anchor="ctr" anchorCtr="0"/>
          <a:lstStyle>
            <a:lvl1pPr algn="r">
              <a:defRPr sz="600">
                <a:solidFill>
                  <a:schemeClr val="bg2"/>
                </a:solidFill>
                <a:latin typeface="Arial Narrow" panose="020B0606020202030204" pitchFamily="34" charset="0"/>
              </a:defRPr>
            </a:lvl1pPr>
          </a:lstStyle>
          <a:p>
            <a:fld id="{CB2ABBFD-A820-4820-BB68-F332EB00880D}" type="slidenum">
              <a:rPr lang="en-GB" smtClean="0"/>
              <a:pPr/>
              <a:t>‹#›</a:t>
            </a:fld>
            <a:endParaRPr lang="en-GB" dirty="0"/>
          </a:p>
        </p:txBody>
      </p:sp>
      <p:sp>
        <p:nvSpPr>
          <p:cNvPr id="21" name="Tijdelijke aanduiding voor tekst 20">
            <a:extLst>
              <a:ext uri="{FF2B5EF4-FFF2-40B4-BE49-F238E27FC236}">
                <a16:creationId xmlns:a16="http://schemas.microsoft.com/office/drawing/2014/main" id="{D612A1D0-CF60-4D72-B6BB-62DA4A3DE946}"/>
              </a:ext>
            </a:extLst>
          </p:cNvPr>
          <p:cNvSpPr>
            <a:spLocks noGrp="1"/>
          </p:cNvSpPr>
          <p:nvPr>
            <p:ph type="body" idx="1"/>
          </p:nvPr>
        </p:nvSpPr>
        <p:spPr>
          <a:xfrm>
            <a:off x="971550" y="1825625"/>
            <a:ext cx="7543800" cy="37639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746802219"/>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2" r:id="rId4"/>
    <p:sldLayoutId id="2147483685" r:id="rId5"/>
    <p:sldLayoutId id="2147483701" r:id="rId6"/>
    <p:sldLayoutId id="2147483699" r:id="rId7"/>
    <p:sldLayoutId id="2147483702" r:id="rId8"/>
    <p:sldLayoutId id="2147483703" r:id="rId9"/>
    <p:sldLayoutId id="2147483704" r:id="rId10"/>
    <p:sldLayoutId id="2147483705" r:id="rId11"/>
  </p:sldLayoutIdLst>
  <p:hf hdr="0" dt="0"/>
  <p:txStyles>
    <p:titleStyle>
      <a:lvl1pPr marL="0" marR="0" indent="0" algn="l" defTabSz="685800" rtl="0" eaLnBrk="1" fontAlgn="auto" latinLnBrk="0" hangingPunct="1">
        <a:lnSpc>
          <a:spcPct val="90000"/>
        </a:lnSpc>
        <a:spcBef>
          <a:spcPct val="0"/>
        </a:spcBef>
        <a:spcAft>
          <a:spcPts val="0"/>
        </a:spcAft>
        <a:buClrTx/>
        <a:buSzTx/>
        <a:buFont typeface="Courier New" panose="02070309020205020404" pitchFamily="49" charset="0"/>
        <a:buNone/>
        <a:tabLst/>
        <a:defRPr sz="2700" b="0" kern="1200">
          <a:solidFill>
            <a:schemeClr val="accent1"/>
          </a:solidFill>
          <a:latin typeface="Veneer" panose="02000806000000000000" pitchFamily="50" charset="0"/>
          <a:ea typeface="+mj-ea"/>
          <a:cs typeface="+mj-cs"/>
        </a:defRPr>
      </a:lvl1pPr>
    </p:titleStyle>
    <p:body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2" userDrawn="1">
          <p15:clr>
            <a:srgbClr val="F26B43"/>
          </p15:clr>
        </p15:guide>
        <p15:guide id="2" pos="5148" userDrawn="1">
          <p15:clr>
            <a:srgbClr val="F26B43"/>
          </p15:clr>
        </p15:guide>
        <p15:guide id="3" orient="horz" pos="799" userDrawn="1">
          <p15:clr>
            <a:srgbClr val="F26B43"/>
          </p15:clr>
        </p15:guide>
        <p15:guide id="4" orient="horz" pos="346" userDrawn="1">
          <p15:clr>
            <a:srgbClr val="F26B43"/>
          </p15:clr>
        </p15:guide>
        <p15:guide id="6" orient="horz" pos="3521" userDrawn="1">
          <p15:clr>
            <a:srgbClr val="F26B43"/>
          </p15:clr>
        </p15:guide>
        <p15:guide id="7" orient="horz" pos="3974" userDrawn="1">
          <p15:clr>
            <a:srgbClr val="F26B43"/>
          </p15:clr>
        </p15:guide>
        <p15:guide id="8" pos="2200" userDrawn="1">
          <p15:clr>
            <a:srgbClr val="F26B43"/>
          </p15:clr>
        </p15:guide>
        <p15:guide id="9" pos="2426" userDrawn="1">
          <p15:clr>
            <a:srgbClr val="F26B43"/>
          </p15:clr>
        </p15:guide>
        <p15:guide id="10" pos="385" userDrawn="1">
          <p15:clr>
            <a:srgbClr val="F26B43"/>
          </p15:clr>
        </p15:guide>
        <p15:guide id="11"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ghlight Device">
            <a:extLst>
              <a:ext uri="{FF2B5EF4-FFF2-40B4-BE49-F238E27FC236}">
                <a16:creationId xmlns:a16="http://schemas.microsoft.com/office/drawing/2014/main" id="{28EE9C36-20C5-C34F-A49B-F429F8797E41}"/>
              </a:ext>
            </a:extLst>
          </p:cNvPr>
          <p:cNvSpPr>
            <a:spLocks/>
          </p:cNvSpPr>
          <p:nvPr/>
        </p:nvSpPr>
        <p:spPr bwMode="auto">
          <a:xfrm>
            <a:off x="1620570" y="3032908"/>
            <a:ext cx="5866646" cy="1300797"/>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chemeClr val="bg1"/>
          </a:solidFill>
          <a:ln w="9525">
            <a:noFill/>
            <a:round/>
            <a:headEnd/>
            <a:tailEnd/>
          </a:ln>
          <a:extLst/>
        </p:spPr>
        <p:txBody>
          <a:bodyPr rot="0" vert="horz" wrap="square" lIns="91440" tIns="45720" rIns="91440" bIns="45720" anchor="t" anchorCtr="0" upright="1">
            <a:noAutofit/>
          </a:bodyPr>
          <a:lstStyle/>
          <a:p>
            <a:endParaRPr lang="en-US" dirty="0">
              <a:latin typeface="Arial Regular"/>
            </a:endParaRPr>
          </a:p>
        </p:txBody>
      </p:sp>
      <p:sp>
        <p:nvSpPr>
          <p:cNvPr id="2" name="Title 1">
            <a:extLst>
              <a:ext uri="{FF2B5EF4-FFF2-40B4-BE49-F238E27FC236}">
                <a16:creationId xmlns:a16="http://schemas.microsoft.com/office/drawing/2014/main" id="{88D96099-A622-BD4D-A864-800EE2FE650E}"/>
              </a:ext>
            </a:extLst>
          </p:cNvPr>
          <p:cNvSpPr>
            <a:spLocks noGrp="1"/>
          </p:cNvSpPr>
          <p:nvPr>
            <p:ph type="title"/>
          </p:nvPr>
        </p:nvSpPr>
        <p:spPr>
          <a:xfrm>
            <a:off x="652750" y="1351004"/>
            <a:ext cx="7921625" cy="2332302"/>
          </a:xfrm>
        </p:spPr>
        <p:txBody>
          <a:bodyPr/>
          <a:lstStyle/>
          <a:p>
            <a:pPr>
              <a:lnSpc>
                <a:spcPts val="7600"/>
              </a:lnSpc>
            </a:pPr>
            <a:r>
              <a:rPr lang="en-US" sz="9600" dirty="0"/>
              <a:t>Child protection &amp; Innovation</a:t>
            </a:r>
          </a:p>
        </p:txBody>
      </p:sp>
      <p:sp>
        <p:nvSpPr>
          <p:cNvPr id="3" name="Text Placeholder 2">
            <a:extLst>
              <a:ext uri="{FF2B5EF4-FFF2-40B4-BE49-F238E27FC236}">
                <a16:creationId xmlns:a16="http://schemas.microsoft.com/office/drawing/2014/main" id="{1643DE7F-B0C4-8944-A962-E63A0BCB740D}"/>
              </a:ext>
            </a:extLst>
          </p:cNvPr>
          <p:cNvSpPr>
            <a:spLocks noGrp="1"/>
          </p:cNvSpPr>
          <p:nvPr>
            <p:ph type="body" idx="1"/>
          </p:nvPr>
        </p:nvSpPr>
        <p:spPr>
          <a:xfrm>
            <a:off x="652750" y="4527030"/>
            <a:ext cx="7921624" cy="2143593"/>
          </a:xfrm>
        </p:spPr>
        <p:txBody>
          <a:bodyPr>
            <a:normAutofit fontScale="55000" lnSpcReduction="20000"/>
          </a:bodyPr>
          <a:lstStyle/>
          <a:p>
            <a:pPr>
              <a:lnSpc>
                <a:spcPct val="120000"/>
              </a:lnSpc>
            </a:pPr>
            <a:r>
              <a:rPr lang="en-GB" dirty="0"/>
              <a:t>Measuring Project Performance and Implementing Programme Evaluation of “</a:t>
            </a:r>
            <a:r>
              <a:rPr lang="en-GB" i="1" dirty="0"/>
              <a:t>Monetary transfer, child protection and digital data analysis - an innovative integrated approach addressing the needs of separated girls and boys in the Central African Republic</a:t>
            </a:r>
            <a:r>
              <a:rPr lang="en-GB" dirty="0"/>
              <a:t>”</a:t>
            </a:r>
          </a:p>
          <a:p>
            <a:pPr>
              <a:lnSpc>
                <a:spcPct val="120000"/>
              </a:lnSpc>
            </a:pPr>
            <a:r>
              <a:rPr lang="en-US" i="1" dirty="0">
                <a:solidFill>
                  <a:srgbClr val="494949"/>
                </a:solidFill>
              </a:rPr>
              <a:t>Cash Transfer Programming and Child Protection in Humanitarian Action – 04/16/2019</a:t>
            </a:r>
          </a:p>
          <a:p>
            <a:pPr>
              <a:lnSpc>
                <a:spcPct val="120000"/>
              </a:lnSpc>
              <a:spcBef>
                <a:spcPts val="0"/>
              </a:spcBef>
            </a:pPr>
            <a:r>
              <a:rPr lang="en-US" dirty="0"/>
              <a:t>Nolwenn Gontard</a:t>
            </a:r>
            <a:r>
              <a:rPr lang="en-US" dirty="0">
                <a:solidFill>
                  <a:srgbClr val="494949"/>
                </a:solidFill>
              </a:rPr>
              <a:t>, Programme Manager, Plan International Belgium</a:t>
            </a:r>
          </a:p>
          <a:p>
            <a:pPr>
              <a:lnSpc>
                <a:spcPct val="120000"/>
              </a:lnSpc>
              <a:spcBef>
                <a:spcPts val="0"/>
              </a:spcBef>
            </a:pPr>
            <a:r>
              <a:rPr lang="en-US" dirty="0"/>
              <a:t>Mari Dumbaugh</a:t>
            </a:r>
            <a:r>
              <a:rPr lang="en-US" dirty="0">
                <a:solidFill>
                  <a:srgbClr val="494949"/>
                </a:solidFill>
              </a:rPr>
              <a:t>, Insight Impact Consulting</a:t>
            </a:r>
          </a:p>
        </p:txBody>
      </p:sp>
      <p:sp>
        <p:nvSpPr>
          <p:cNvPr id="4" name="Slide Number Placeholder 3">
            <a:extLst>
              <a:ext uri="{FF2B5EF4-FFF2-40B4-BE49-F238E27FC236}">
                <a16:creationId xmlns:a16="http://schemas.microsoft.com/office/drawing/2014/main" id="{34551690-C91A-F643-A4CC-02E16A97D96A}"/>
              </a:ext>
            </a:extLst>
          </p:cNvPr>
          <p:cNvSpPr>
            <a:spLocks noGrp="1"/>
          </p:cNvSpPr>
          <p:nvPr>
            <p:ph type="sldNum" sz="quarter" idx="12"/>
          </p:nvPr>
        </p:nvSpPr>
        <p:spPr/>
        <p:txBody>
          <a:bodyPr/>
          <a:lstStyle/>
          <a:p>
            <a:fld id="{7D022950-680C-3A46-AC3C-1F0C3D703649}" type="slidenum">
              <a:rPr lang="en-US" smtClean="0"/>
              <a:pPr/>
              <a:t>1</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49" y="335577"/>
            <a:ext cx="2683042" cy="619014"/>
          </a:xfrm>
          <a:prstGeom prst="rect">
            <a:avLst/>
          </a:prstGeom>
        </p:spPr>
      </p:pic>
    </p:spTree>
    <p:extLst>
      <p:ext uri="{BB962C8B-B14F-4D97-AF65-F5344CB8AC3E}">
        <p14:creationId xmlns:p14="http://schemas.microsoft.com/office/powerpoint/2010/main" val="1415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35385" r="22392"/>
          <a:stretch/>
        </p:blipFill>
        <p:spPr>
          <a:xfrm>
            <a:off x="5486400" y="-624"/>
            <a:ext cx="3657600" cy="6438900"/>
          </a:xfrm>
        </p:spPr>
      </p:pic>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2</a:t>
            </a:fld>
            <a:endParaRPr lang="en-GB" dirty="0"/>
          </a:p>
        </p:txBody>
      </p:sp>
      <p:sp>
        <p:nvSpPr>
          <p:cNvPr id="9"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6" y="952908"/>
            <a:ext cx="5256000" cy="5077195"/>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fr-BE" sz="2000" b="1" dirty="0" err="1">
                <a:solidFill>
                  <a:srgbClr val="0072CE"/>
                </a:solidFill>
              </a:rPr>
              <a:t>analysis</a:t>
            </a:r>
            <a:r>
              <a:rPr lang="fr-BE" sz="2000" b="1" dirty="0">
                <a:solidFill>
                  <a:srgbClr val="0072CE"/>
                </a:solidFill>
              </a:rPr>
              <a:t> </a:t>
            </a:r>
            <a:endParaRPr lang="fr-BE" sz="1200" b="1" dirty="0">
              <a:solidFill>
                <a:srgbClr val="0072CE"/>
              </a:solidFill>
              <a:latin typeface="+mj-lt"/>
            </a:endParaRPr>
          </a:p>
          <a:p>
            <a:r>
              <a:rPr lang="fr-BE" sz="1400" b="1" dirty="0">
                <a:solidFill>
                  <a:srgbClr val="0072CE"/>
                </a:solidFill>
                <a:latin typeface="+mj-lt"/>
              </a:rPr>
              <a:t>An </a:t>
            </a:r>
            <a:r>
              <a:rPr lang="fr-BE" sz="1400" b="1" dirty="0" err="1">
                <a:solidFill>
                  <a:srgbClr val="0072CE"/>
                </a:solidFill>
                <a:latin typeface="+mj-lt"/>
              </a:rPr>
              <a:t>integrated</a:t>
            </a:r>
            <a:r>
              <a:rPr lang="fr-BE" sz="1400" b="1" dirty="0">
                <a:solidFill>
                  <a:srgbClr val="0072CE"/>
                </a:solidFill>
                <a:latin typeface="+mj-lt"/>
              </a:rPr>
              <a:t>, </a:t>
            </a:r>
            <a:r>
              <a:rPr lang="fr-BE" sz="1400" b="1" dirty="0" err="1">
                <a:solidFill>
                  <a:srgbClr val="0072CE"/>
                </a:solidFill>
                <a:latin typeface="+mj-lt"/>
              </a:rPr>
              <a:t>holistic</a:t>
            </a:r>
            <a:r>
              <a:rPr lang="fr-BE" sz="1400" b="1" dirty="0">
                <a:solidFill>
                  <a:srgbClr val="0072CE"/>
                </a:solidFill>
                <a:latin typeface="+mj-lt"/>
              </a:rPr>
              <a:t> </a:t>
            </a:r>
            <a:r>
              <a:rPr lang="fr-BE" sz="1400" b="1" dirty="0" err="1">
                <a:solidFill>
                  <a:srgbClr val="0072CE"/>
                </a:solidFill>
                <a:latin typeface="+mj-lt"/>
              </a:rPr>
              <a:t>approach</a:t>
            </a:r>
            <a:r>
              <a:rPr lang="fr-BE" sz="1400" b="1" dirty="0">
                <a:solidFill>
                  <a:srgbClr val="0072CE"/>
                </a:solidFill>
                <a:latin typeface="+mj-lt"/>
              </a:rPr>
              <a:t> to </a:t>
            </a:r>
            <a:r>
              <a:rPr lang="fr-BE" sz="1400" b="1" dirty="0" err="1">
                <a:solidFill>
                  <a:srgbClr val="0072CE"/>
                </a:solidFill>
                <a:latin typeface="+mj-lt"/>
              </a:rPr>
              <a:t>address</a:t>
            </a:r>
            <a:r>
              <a:rPr lang="fr-BE" sz="1400" b="1" dirty="0">
                <a:solidFill>
                  <a:srgbClr val="0072CE"/>
                </a:solidFill>
                <a:latin typeface="+mj-lt"/>
              </a:rPr>
              <a:t> the </a:t>
            </a:r>
            <a:r>
              <a:rPr lang="fr-BE" sz="1400" b="1" dirty="0" err="1">
                <a:solidFill>
                  <a:srgbClr val="0072CE"/>
                </a:solidFill>
                <a:latin typeface="+mj-lt"/>
              </a:rPr>
              <a:t>needs</a:t>
            </a:r>
            <a:r>
              <a:rPr lang="fr-BE" sz="1400" b="1" dirty="0">
                <a:solidFill>
                  <a:srgbClr val="0072CE"/>
                </a:solidFill>
                <a:latin typeface="+mj-lt"/>
              </a:rPr>
              <a:t> of UASC in Central </a:t>
            </a:r>
            <a:r>
              <a:rPr lang="fr-BE" sz="1400" b="1" dirty="0" err="1">
                <a:solidFill>
                  <a:srgbClr val="0072CE"/>
                </a:solidFill>
                <a:latin typeface="+mj-lt"/>
              </a:rPr>
              <a:t>African</a:t>
            </a:r>
            <a:r>
              <a:rPr lang="fr-BE" sz="1400" b="1" dirty="0">
                <a:solidFill>
                  <a:srgbClr val="0072CE"/>
                </a:solidFill>
                <a:latin typeface="+mj-lt"/>
              </a:rPr>
              <a:t> </a:t>
            </a:r>
            <a:r>
              <a:rPr lang="fr-BE" sz="1400" b="1" dirty="0" err="1">
                <a:solidFill>
                  <a:srgbClr val="0072CE"/>
                </a:solidFill>
                <a:latin typeface="+mj-lt"/>
              </a:rPr>
              <a:t>Republic</a:t>
            </a:r>
            <a:endParaRPr lang="fr-BE" sz="1400" b="1" dirty="0">
              <a:solidFill>
                <a:srgbClr val="0072CE"/>
              </a:solidFill>
              <a:latin typeface="+mj-lt"/>
            </a:endParaRPr>
          </a:p>
          <a:p>
            <a:pPr marL="342900" indent="-342900">
              <a:buFont typeface="Arial" panose="020B0604020202020204" pitchFamily="34" charset="0"/>
              <a:buChar char="•"/>
            </a:pPr>
            <a:r>
              <a:rPr lang="fr-BE" sz="1400" b="1" dirty="0">
                <a:solidFill>
                  <a:srgbClr val="494949"/>
                </a:solidFill>
                <a:latin typeface="+mj-lt"/>
              </a:rPr>
              <a:t>Plan International in CAR</a:t>
            </a:r>
          </a:p>
          <a:p>
            <a:pPr marL="342900" indent="-342900">
              <a:buFont typeface="Arial" panose="020B0604020202020204" pitchFamily="34" charset="0"/>
              <a:buChar char="•"/>
            </a:pPr>
            <a:r>
              <a:rPr lang="fr-BE" sz="1400" b="1" dirty="0">
                <a:solidFill>
                  <a:srgbClr val="494949"/>
                </a:solidFill>
                <a:latin typeface="+mj-lt"/>
              </a:rPr>
              <a:t>The </a:t>
            </a:r>
            <a:r>
              <a:rPr lang="fr-BE" sz="1400" b="1" dirty="0" err="1">
                <a:solidFill>
                  <a:srgbClr val="494949"/>
                </a:solidFill>
                <a:latin typeface="+mj-lt"/>
              </a:rPr>
              <a:t>project</a:t>
            </a:r>
            <a:r>
              <a:rPr lang="fr-BE" sz="1400" b="1" dirty="0">
                <a:solidFill>
                  <a:srgbClr val="494949"/>
                </a:solidFill>
                <a:latin typeface="+mj-lt"/>
              </a:rPr>
              <a:t> :</a:t>
            </a:r>
          </a:p>
          <a:p>
            <a:pPr marL="473869" lvl="1" indent="-285750">
              <a:buFont typeface="Arial" panose="020B0604020202020204" pitchFamily="34" charset="0"/>
              <a:buChar char="•"/>
            </a:pPr>
            <a:r>
              <a:rPr lang="fr-BE" sz="1400" dirty="0">
                <a:solidFill>
                  <a:srgbClr val="494949"/>
                </a:solidFill>
              </a:rPr>
              <a:t>18 </a:t>
            </a:r>
            <a:r>
              <a:rPr lang="fr-BE" sz="1400" dirty="0" err="1">
                <a:solidFill>
                  <a:srgbClr val="494949"/>
                </a:solidFill>
              </a:rPr>
              <a:t>months</a:t>
            </a:r>
            <a:r>
              <a:rPr lang="fr-BE" sz="1400" dirty="0">
                <a:solidFill>
                  <a:srgbClr val="494949"/>
                </a:solidFill>
              </a:rPr>
              <a:t> </a:t>
            </a:r>
          </a:p>
          <a:p>
            <a:pPr marL="473869" lvl="1" indent="-285750">
              <a:buFont typeface="Arial" panose="020B0604020202020204" pitchFamily="34" charset="0"/>
              <a:buChar char="•"/>
            </a:pPr>
            <a:r>
              <a:rPr lang="fr-BE" sz="1400" dirty="0" err="1">
                <a:solidFill>
                  <a:srgbClr val="494949"/>
                </a:solidFill>
              </a:rPr>
              <a:t>Membere-Kadei</a:t>
            </a:r>
            <a:r>
              <a:rPr lang="fr-BE" sz="1400" dirty="0">
                <a:solidFill>
                  <a:srgbClr val="494949"/>
                </a:solidFill>
              </a:rPr>
              <a:t> </a:t>
            </a:r>
          </a:p>
          <a:p>
            <a:pPr marL="473869" lvl="1" indent="-285750">
              <a:buFont typeface="Arial" panose="020B0604020202020204" pitchFamily="34" charset="0"/>
              <a:buChar char="•"/>
            </a:pPr>
            <a:r>
              <a:rPr lang="fr-BE" sz="1400" dirty="0">
                <a:solidFill>
                  <a:srgbClr val="0072CE"/>
                </a:solidFill>
              </a:rPr>
              <a:t>700 UASC </a:t>
            </a:r>
            <a:r>
              <a:rPr lang="fr-BE" sz="1400" dirty="0" err="1">
                <a:solidFill>
                  <a:srgbClr val="0072CE"/>
                </a:solidFill>
              </a:rPr>
              <a:t>receive</a:t>
            </a:r>
            <a:r>
              <a:rPr lang="fr-BE" sz="1400" dirty="0">
                <a:solidFill>
                  <a:srgbClr val="0072CE"/>
                </a:solidFill>
              </a:rPr>
              <a:t> case-management services </a:t>
            </a:r>
            <a:r>
              <a:rPr lang="fr-BE" sz="1400" dirty="0" err="1">
                <a:solidFill>
                  <a:srgbClr val="0072CE"/>
                </a:solidFill>
              </a:rPr>
              <a:t>with</a:t>
            </a:r>
            <a:r>
              <a:rPr lang="fr-BE" sz="1400" dirty="0">
                <a:solidFill>
                  <a:srgbClr val="0072CE"/>
                </a:solidFill>
              </a:rPr>
              <a:t> « </a:t>
            </a:r>
            <a:r>
              <a:rPr lang="fr-BE" sz="1400" dirty="0" err="1">
                <a:solidFill>
                  <a:srgbClr val="0072CE"/>
                </a:solidFill>
              </a:rPr>
              <a:t>classic</a:t>
            </a:r>
            <a:r>
              <a:rPr lang="fr-BE" sz="1400" dirty="0">
                <a:solidFill>
                  <a:srgbClr val="0072CE"/>
                </a:solidFill>
              </a:rPr>
              <a:t> </a:t>
            </a:r>
            <a:r>
              <a:rPr lang="fr-BE" sz="1400" dirty="0" err="1">
                <a:solidFill>
                  <a:srgbClr val="0072CE"/>
                </a:solidFill>
              </a:rPr>
              <a:t>CPiE</a:t>
            </a:r>
            <a:r>
              <a:rPr lang="fr-BE" sz="1400" dirty="0">
                <a:solidFill>
                  <a:srgbClr val="0072CE"/>
                </a:solidFill>
              </a:rPr>
              <a:t> » </a:t>
            </a:r>
            <a:r>
              <a:rPr lang="fr-BE" sz="1400" dirty="0" err="1">
                <a:solidFill>
                  <a:srgbClr val="0072CE"/>
                </a:solidFill>
              </a:rPr>
              <a:t>approach</a:t>
            </a:r>
            <a:r>
              <a:rPr lang="fr-BE" sz="1400" dirty="0">
                <a:solidFill>
                  <a:srgbClr val="0072CE"/>
                </a:solidFill>
              </a:rPr>
              <a:t>: </a:t>
            </a:r>
          </a:p>
          <a:p>
            <a:pPr marL="603647" lvl="2" indent="-285750">
              <a:buFont typeface="Arial" panose="020B0604020202020204" pitchFamily="34" charset="0"/>
              <a:buChar char="•"/>
            </a:pPr>
            <a:r>
              <a:rPr lang="fr-BE" sz="1200" dirty="0">
                <a:solidFill>
                  <a:srgbClr val="494949"/>
                </a:solidFill>
              </a:rPr>
              <a:t>550 </a:t>
            </a:r>
            <a:r>
              <a:rPr lang="fr-BE" sz="1200" dirty="0" err="1">
                <a:solidFill>
                  <a:srgbClr val="494949"/>
                </a:solidFill>
              </a:rPr>
              <a:t>families</a:t>
            </a:r>
            <a:r>
              <a:rPr lang="fr-BE" sz="1200" dirty="0">
                <a:solidFill>
                  <a:srgbClr val="494949"/>
                </a:solidFill>
              </a:rPr>
              <a:t> </a:t>
            </a:r>
            <a:r>
              <a:rPr lang="fr-BE" sz="1200" dirty="0" err="1">
                <a:solidFill>
                  <a:srgbClr val="494949"/>
                </a:solidFill>
              </a:rPr>
              <a:t>reunitied</a:t>
            </a:r>
            <a:r>
              <a:rPr lang="fr-BE" sz="1200" dirty="0">
                <a:solidFill>
                  <a:srgbClr val="494949"/>
                </a:solidFill>
              </a:rPr>
              <a:t>, </a:t>
            </a:r>
          </a:p>
          <a:p>
            <a:pPr marL="603647" lvl="2" indent="-285750">
              <a:buFont typeface="Arial" panose="020B0604020202020204" pitchFamily="34" charset="0"/>
              <a:buChar char="•"/>
            </a:pPr>
            <a:r>
              <a:rPr lang="fr-BE" sz="1200" dirty="0">
                <a:solidFill>
                  <a:srgbClr val="494949"/>
                </a:solidFill>
              </a:rPr>
              <a:t>5,000 </a:t>
            </a:r>
            <a:r>
              <a:rPr lang="fr-BE" sz="1200" dirty="0" err="1">
                <a:solidFill>
                  <a:srgbClr val="494949"/>
                </a:solidFill>
              </a:rPr>
              <a:t>children</a:t>
            </a:r>
            <a:r>
              <a:rPr lang="fr-BE" sz="1200" dirty="0">
                <a:solidFill>
                  <a:srgbClr val="494949"/>
                </a:solidFill>
              </a:rPr>
              <a:t> and </a:t>
            </a:r>
            <a:r>
              <a:rPr lang="fr-BE" sz="1200" dirty="0" err="1">
                <a:solidFill>
                  <a:srgbClr val="494949"/>
                </a:solidFill>
              </a:rPr>
              <a:t>adults</a:t>
            </a:r>
            <a:r>
              <a:rPr lang="fr-BE" sz="1200" dirty="0">
                <a:solidFill>
                  <a:srgbClr val="494949"/>
                </a:solidFill>
              </a:rPr>
              <a:t> </a:t>
            </a:r>
            <a:r>
              <a:rPr lang="fr-BE" sz="1200" dirty="0" err="1">
                <a:solidFill>
                  <a:srgbClr val="494949"/>
                </a:solidFill>
              </a:rPr>
              <a:t>accessing</a:t>
            </a:r>
            <a:r>
              <a:rPr lang="fr-BE" sz="1200" dirty="0">
                <a:solidFill>
                  <a:srgbClr val="494949"/>
                </a:solidFill>
              </a:rPr>
              <a:t> services (case-</a:t>
            </a:r>
            <a:r>
              <a:rPr lang="fr-BE" sz="1200" dirty="0" err="1">
                <a:solidFill>
                  <a:srgbClr val="494949"/>
                </a:solidFill>
              </a:rPr>
              <a:t>manegement</a:t>
            </a:r>
            <a:r>
              <a:rPr lang="fr-BE" sz="1200" dirty="0">
                <a:solidFill>
                  <a:srgbClr val="494949"/>
                </a:solidFill>
              </a:rPr>
              <a:t>, </a:t>
            </a:r>
            <a:r>
              <a:rPr lang="fr-BE" sz="1200" dirty="0" err="1">
                <a:solidFill>
                  <a:srgbClr val="494949"/>
                </a:solidFill>
              </a:rPr>
              <a:t>referral</a:t>
            </a:r>
            <a:r>
              <a:rPr lang="fr-BE" sz="1200" dirty="0">
                <a:solidFill>
                  <a:srgbClr val="494949"/>
                </a:solidFill>
              </a:rPr>
              <a:t>, PSS support and life-</a:t>
            </a:r>
            <a:r>
              <a:rPr lang="fr-BE" sz="1200" dirty="0" err="1">
                <a:solidFill>
                  <a:srgbClr val="494949"/>
                </a:solidFill>
              </a:rPr>
              <a:t>skills</a:t>
            </a:r>
            <a:r>
              <a:rPr lang="fr-BE" sz="1200" dirty="0">
                <a:solidFill>
                  <a:srgbClr val="494949"/>
                </a:solidFill>
              </a:rPr>
              <a:t> training and </a:t>
            </a:r>
            <a:r>
              <a:rPr lang="fr-BE" sz="1200" dirty="0" err="1">
                <a:solidFill>
                  <a:srgbClr val="494949"/>
                </a:solidFill>
              </a:rPr>
              <a:t>parenting</a:t>
            </a:r>
            <a:r>
              <a:rPr lang="fr-BE" sz="1200" dirty="0">
                <a:solidFill>
                  <a:srgbClr val="494949"/>
                </a:solidFill>
              </a:rPr>
              <a:t>) </a:t>
            </a:r>
          </a:p>
          <a:p>
            <a:pPr marL="603647" lvl="2" indent="-285750">
              <a:buFont typeface="Arial" panose="020B0604020202020204" pitchFamily="34" charset="0"/>
              <a:buChar char="•"/>
            </a:pPr>
            <a:r>
              <a:rPr lang="fr-BE" sz="1200" dirty="0">
                <a:solidFill>
                  <a:srgbClr val="494949"/>
                </a:solidFill>
              </a:rPr>
              <a:t>22,000 </a:t>
            </a:r>
            <a:r>
              <a:rPr lang="fr-BE" sz="1200" dirty="0" err="1">
                <a:solidFill>
                  <a:srgbClr val="494949"/>
                </a:solidFill>
              </a:rPr>
              <a:t>individuals</a:t>
            </a:r>
            <a:r>
              <a:rPr lang="fr-BE" sz="1200" dirty="0">
                <a:solidFill>
                  <a:srgbClr val="494949"/>
                </a:solidFill>
              </a:rPr>
              <a:t> </a:t>
            </a:r>
            <a:r>
              <a:rPr lang="fr-BE" sz="1200" dirty="0" err="1">
                <a:solidFill>
                  <a:srgbClr val="494949"/>
                </a:solidFill>
              </a:rPr>
              <a:t>sensitized</a:t>
            </a:r>
            <a:r>
              <a:rPr lang="fr-BE" sz="1200" dirty="0">
                <a:solidFill>
                  <a:srgbClr val="494949"/>
                </a:solidFill>
              </a:rPr>
              <a:t> to </a:t>
            </a:r>
            <a:r>
              <a:rPr lang="fr-BE" sz="1200" dirty="0" err="1">
                <a:solidFill>
                  <a:srgbClr val="494949"/>
                </a:solidFill>
              </a:rPr>
              <a:t>prevention</a:t>
            </a:r>
            <a:r>
              <a:rPr lang="fr-BE" sz="1200" dirty="0">
                <a:solidFill>
                  <a:srgbClr val="494949"/>
                </a:solidFill>
              </a:rPr>
              <a:t> of </a:t>
            </a:r>
            <a:r>
              <a:rPr lang="fr-BE" sz="1200" dirty="0" err="1">
                <a:solidFill>
                  <a:srgbClr val="494949"/>
                </a:solidFill>
              </a:rPr>
              <a:t>separation</a:t>
            </a:r>
            <a:r>
              <a:rPr lang="fr-BE" sz="1200" dirty="0">
                <a:solidFill>
                  <a:srgbClr val="494949"/>
                </a:solidFill>
              </a:rPr>
              <a:t> and identification of UASC at </a:t>
            </a:r>
            <a:r>
              <a:rPr lang="fr-BE" sz="1200" dirty="0" err="1">
                <a:solidFill>
                  <a:srgbClr val="494949"/>
                </a:solidFill>
              </a:rPr>
              <a:t>community</a:t>
            </a:r>
            <a:r>
              <a:rPr lang="fr-BE" sz="1200" dirty="0">
                <a:solidFill>
                  <a:srgbClr val="494949"/>
                </a:solidFill>
              </a:rPr>
              <a:t> </a:t>
            </a:r>
            <a:r>
              <a:rPr lang="fr-BE" sz="1200" dirty="0" err="1">
                <a:solidFill>
                  <a:srgbClr val="494949"/>
                </a:solidFill>
              </a:rPr>
              <a:t>level</a:t>
            </a:r>
            <a:r>
              <a:rPr lang="fr-BE" sz="1200" dirty="0">
                <a:solidFill>
                  <a:srgbClr val="494949"/>
                </a:solidFill>
              </a:rPr>
              <a:t>.</a:t>
            </a:r>
          </a:p>
          <a:p>
            <a:pPr marL="473869" lvl="1" indent="-285750">
              <a:buFont typeface="Arial" panose="020B0604020202020204" pitchFamily="34" charset="0"/>
              <a:buChar char="•"/>
            </a:pPr>
            <a:r>
              <a:rPr lang="fr-BE" sz="1400" dirty="0">
                <a:solidFill>
                  <a:srgbClr val="0072CE"/>
                </a:solidFill>
              </a:rPr>
              <a:t>Innovation: </a:t>
            </a:r>
          </a:p>
          <a:p>
            <a:pPr marL="603647" lvl="2" indent="-285750">
              <a:buFont typeface="Arial" panose="020B0604020202020204" pitchFamily="34" charset="0"/>
              <a:buChar char="•"/>
            </a:pPr>
            <a:r>
              <a:rPr lang="fr-BE" sz="1200" dirty="0">
                <a:solidFill>
                  <a:srgbClr val="494949"/>
                </a:solidFill>
              </a:rPr>
              <a:t>Integrated </a:t>
            </a:r>
            <a:r>
              <a:rPr lang="fr-BE" sz="1200" dirty="0" err="1">
                <a:solidFill>
                  <a:srgbClr val="494949"/>
                </a:solidFill>
              </a:rPr>
              <a:t>approach</a:t>
            </a:r>
            <a:r>
              <a:rPr lang="fr-BE" sz="1200" dirty="0">
                <a:solidFill>
                  <a:srgbClr val="494949"/>
                </a:solidFill>
              </a:rPr>
              <a:t> </a:t>
            </a:r>
            <a:r>
              <a:rPr lang="fr-BE" sz="1200" dirty="0" err="1">
                <a:solidFill>
                  <a:srgbClr val="494949"/>
                </a:solidFill>
              </a:rPr>
              <a:t>with</a:t>
            </a:r>
            <a:r>
              <a:rPr lang="fr-BE" sz="1200" dirty="0">
                <a:solidFill>
                  <a:srgbClr val="494949"/>
                </a:solidFill>
              </a:rPr>
              <a:t> a unique set of services, incl. a cash </a:t>
            </a:r>
            <a:r>
              <a:rPr lang="fr-BE" sz="1200" dirty="0" err="1">
                <a:solidFill>
                  <a:srgbClr val="494949"/>
                </a:solidFill>
              </a:rPr>
              <a:t>transfer</a:t>
            </a:r>
            <a:r>
              <a:rPr lang="fr-BE" sz="1200" dirty="0">
                <a:solidFill>
                  <a:srgbClr val="494949"/>
                </a:solidFill>
              </a:rPr>
              <a:t> provision to </a:t>
            </a:r>
            <a:r>
              <a:rPr lang="fr-BE" sz="1200" dirty="0" err="1">
                <a:solidFill>
                  <a:srgbClr val="494949"/>
                </a:solidFill>
              </a:rPr>
              <a:t>foster</a:t>
            </a:r>
            <a:r>
              <a:rPr lang="fr-BE" sz="1200" dirty="0">
                <a:solidFill>
                  <a:srgbClr val="494949"/>
                </a:solidFill>
              </a:rPr>
              <a:t> care and </a:t>
            </a:r>
            <a:r>
              <a:rPr lang="fr-BE" sz="1200" dirty="0" err="1">
                <a:solidFill>
                  <a:srgbClr val="494949"/>
                </a:solidFill>
              </a:rPr>
              <a:t>reunified</a:t>
            </a:r>
            <a:r>
              <a:rPr lang="fr-BE" sz="1200" dirty="0">
                <a:solidFill>
                  <a:srgbClr val="494949"/>
                </a:solidFill>
              </a:rPr>
              <a:t> </a:t>
            </a:r>
            <a:r>
              <a:rPr lang="fr-BE" sz="1200" dirty="0" err="1">
                <a:solidFill>
                  <a:srgbClr val="494949"/>
                </a:solidFill>
              </a:rPr>
              <a:t>families</a:t>
            </a:r>
            <a:r>
              <a:rPr lang="fr-BE" sz="1200" dirty="0">
                <a:solidFill>
                  <a:srgbClr val="494949"/>
                </a:solidFill>
              </a:rPr>
              <a:t> and case-management services;</a:t>
            </a:r>
          </a:p>
          <a:p>
            <a:pPr marL="603647" lvl="2" indent="-285750">
              <a:buFont typeface="Arial" panose="020B0604020202020204" pitchFamily="34" charset="0"/>
              <a:buChar char="•"/>
            </a:pPr>
            <a:r>
              <a:rPr lang="fr-BE" sz="1200" dirty="0">
                <a:solidFill>
                  <a:srgbClr val="494949"/>
                </a:solidFill>
              </a:rPr>
              <a:t>Digital data collection and monitoring, </a:t>
            </a:r>
            <a:r>
              <a:rPr lang="fr-BE" sz="1200" dirty="0" err="1">
                <a:solidFill>
                  <a:srgbClr val="494949"/>
                </a:solidFill>
              </a:rPr>
              <a:t>using</a:t>
            </a:r>
            <a:r>
              <a:rPr lang="fr-BE" sz="1200" dirty="0">
                <a:solidFill>
                  <a:srgbClr val="494949"/>
                </a:solidFill>
              </a:rPr>
              <a:t> a M&amp;E </a:t>
            </a:r>
            <a:r>
              <a:rPr lang="fr-BE" sz="1200" dirty="0" err="1">
                <a:solidFill>
                  <a:srgbClr val="494949"/>
                </a:solidFill>
              </a:rPr>
              <a:t>toolbox</a:t>
            </a:r>
            <a:endParaRPr lang="fr-BE" sz="1200" dirty="0">
              <a:solidFill>
                <a:srgbClr val="494949"/>
              </a:solidFill>
            </a:endParaRPr>
          </a:p>
          <a:p>
            <a:pPr marL="603647" lvl="2" indent="-285750">
              <a:buFont typeface="Arial" panose="020B0604020202020204" pitchFamily="34" charset="0"/>
              <a:buChar char="•"/>
            </a:pPr>
            <a:r>
              <a:rPr lang="fr-BE" sz="1200" dirty="0">
                <a:solidFill>
                  <a:srgbClr val="494949"/>
                </a:solidFill>
              </a:rPr>
              <a:t>Evaluation research </a:t>
            </a:r>
            <a:r>
              <a:rPr lang="fr-BE" sz="1200" dirty="0" err="1">
                <a:solidFill>
                  <a:srgbClr val="494949"/>
                </a:solidFill>
              </a:rPr>
              <a:t>integrated</a:t>
            </a:r>
            <a:r>
              <a:rPr lang="fr-BE" sz="1200" dirty="0">
                <a:solidFill>
                  <a:srgbClr val="494949"/>
                </a:solidFill>
              </a:rPr>
              <a:t> </a:t>
            </a:r>
            <a:r>
              <a:rPr lang="fr-BE" sz="1200" dirty="0" err="1">
                <a:solidFill>
                  <a:srgbClr val="494949"/>
                </a:solidFill>
              </a:rPr>
              <a:t>with</a:t>
            </a:r>
            <a:r>
              <a:rPr lang="fr-BE" sz="1200" dirty="0">
                <a:solidFill>
                  <a:srgbClr val="494949"/>
                </a:solidFill>
              </a:rPr>
              <a:t> </a:t>
            </a:r>
            <a:r>
              <a:rPr lang="fr-BE" sz="1200" dirty="0" err="1">
                <a:solidFill>
                  <a:srgbClr val="494949"/>
                </a:solidFill>
              </a:rPr>
              <a:t>CPiE</a:t>
            </a:r>
            <a:r>
              <a:rPr lang="fr-BE" sz="1200" dirty="0">
                <a:solidFill>
                  <a:srgbClr val="494949"/>
                </a:solidFill>
              </a:rPr>
              <a:t> case management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Tree>
    <p:extLst>
      <p:ext uri="{BB962C8B-B14F-4D97-AF65-F5344CB8AC3E}">
        <p14:creationId xmlns:p14="http://schemas.microsoft.com/office/powerpoint/2010/main" val="278415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3</a:t>
            </a:fld>
            <a:endParaRPr lang="en-GB" dirty="0"/>
          </a:p>
        </p:txBody>
      </p:sp>
      <p:sp>
        <p:nvSpPr>
          <p:cNvPr id="9"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5" y="952908"/>
            <a:ext cx="5256000" cy="5485366"/>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fr-BE" sz="2000" b="1" dirty="0" err="1">
                <a:solidFill>
                  <a:srgbClr val="0072CE"/>
                </a:solidFill>
              </a:rPr>
              <a:t>analysis</a:t>
            </a:r>
            <a:r>
              <a:rPr lang="fr-BE" sz="2000" b="1" dirty="0">
                <a:solidFill>
                  <a:srgbClr val="0072CE"/>
                </a:solidFill>
              </a:rPr>
              <a:t> </a:t>
            </a:r>
            <a:endParaRPr lang="fr-BE" sz="1200" b="1" dirty="0">
              <a:solidFill>
                <a:srgbClr val="0072CE"/>
              </a:solidFill>
            </a:endParaRPr>
          </a:p>
          <a:p>
            <a:pPr marL="285750" indent="-285750">
              <a:buFont typeface="Arial" panose="020B0604020202020204" pitchFamily="34" charset="0"/>
              <a:buChar char="•"/>
            </a:pPr>
            <a:r>
              <a:rPr lang="fr-BE" sz="1400" b="1" dirty="0">
                <a:solidFill>
                  <a:srgbClr val="494949"/>
                </a:solidFill>
                <a:latin typeface="+mj-lt"/>
              </a:rPr>
              <a:t>Cash &amp; </a:t>
            </a:r>
            <a:r>
              <a:rPr lang="fr-BE" sz="1400" b="1" dirty="0" err="1">
                <a:solidFill>
                  <a:srgbClr val="494949"/>
                </a:solidFill>
                <a:latin typeface="+mj-lt"/>
              </a:rPr>
              <a:t>child</a:t>
            </a:r>
            <a:r>
              <a:rPr lang="fr-BE" sz="1400" b="1" dirty="0">
                <a:solidFill>
                  <a:srgbClr val="494949"/>
                </a:solidFill>
                <a:latin typeface="+mj-lt"/>
              </a:rPr>
              <a:t> protection – </a:t>
            </a:r>
            <a:r>
              <a:rPr lang="fr-BE" sz="1400" i="1" dirty="0">
                <a:solidFill>
                  <a:srgbClr val="494949"/>
                </a:solidFill>
                <a:latin typeface="+mj-lt"/>
              </a:rPr>
              <a:t>Gaps in </a:t>
            </a:r>
            <a:r>
              <a:rPr lang="fr-BE" sz="1400" i="1" dirty="0" err="1">
                <a:solidFill>
                  <a:srgbClr val="494949"/>
                </a:solidFill>
                <a:latin typeface="+mj-lt"/>
              </a:rPr>
              <a:t>evidence</a:t>
            </a:r>
            <a:r>
              <a:rPr lang="fr-BE" sz="1400" dirty="0">
                <a:solidFill>
                  <a:srgbClr val="494949"/>
                </a:solidFill>
                <a:latin typeface="+mj-lt"/>
              </a:rPr>
              <a:t>: how </a:t>
            </a:r>
            <a:r>
              <a:rPr lang="fr-BE" sz="1400" dirty="0" err="1">
                <a:solidFill>
                  <a:srgbClr val="494949"/>
                </a:solidFill>
                <a:latin typeface="+mj-lt"/>
              </a:rPr>
              <a:t>CTs</a:t>
            </a:r>
            <a:r>
              <a:rPr lang="fr-BE" sz="1400" dirty="0">
                <a:solidFill>
                  <a:srgbClr val="494949"/>
                </a:solidFill>
                <a:latin typeface="+mj-lt"/>
              </a:rPr>
              <a:t> </a:t>
            </a:r>
            <a:r>
              <a:rPr lang="fr-BE" sz="1400" dirty="0" err="1">
                <a:solidFill>
                  <a:srgbClr val="494949"/>
                </a:solidFill>
                <a:latin typeface="+mj-lt"/>
              </a:rPr>
              <a:t>work</a:t>
            </a:r>
            <a:r>
              <a:rPr lang="fr-BE" sz="1400" dirty="0">
                <a:solidFill>
                  <a:srgbClr val="494949"/>
                </a:solidFill>
                <a:latin typeface="+mj-lt"/>
              </a:rPr>
              <a:t> as a </a:t>
            </a:r>
            <a:r>
              <a:rPr lang="fr-BE" sz="1400" dirty="0" err="1">
                <a:solidFill>
                  <a:srgbClr val="494949"/>
                </a:solidFill>
                <a:latin typeface="+mj-lt"/>
              </a:rPr>
              <a:t>modality</a:t>
            </a:r>
            <a:r>
              <a:rPr lang="fr-BE" sz="1400" dirty="0">
                <a:solidFill>
                  <a:srgbClr val="494949"/>
                </a:solidFill>
                <a:latin typeface="+mj-lt"/>
              </a:rPr>
              <a:t> for CP </a:t>
            </a:r>
            <a:r>
              <a:rPr lang="fr-BE" sz="1400" dirty="0" err="1">
                <a:solidFill>
                  <a:srgbClr val="494949"/>
                </a:solidFill>
                <a:latin typeface="+mj-lt"/>
              </a:rPr>
              <a:t>outcomes</a:t>
            </a:r>
            <a:r>
              <a:rPr lang="fr-BE" sz="1400" dirty="0">
                <a:solidFill>
                  <a:srgbClr val="494949"/>
                </a:solidFill>
                <a:latin typeface="+mj-lt"/>
              </a:rPr>
              <a:t>, how </a:t>
            </a:r>
            <a:r>
              <a:rPr lang="fr-BE" sz="1400" dirty="0" err="1">
                <a:solidFill>
                  <a:srgbClr val="494949"/>
                </a:solidFill>
                <a:latin typeface="+mj-lt"/>
              </a:rPr>
              <a:t>conditionnality</a:t>
            </a:r>
            <a:r>
              <a:rPr lang="fr-BE" sz="1400" dirty="0">
                <a:solidFill>
                  <a:srgbClr val="494949"/>
                </a:solidFill>
                <a:latin typeface="+mj-lt"/>
              </a:rPr>
              <a:t> of CT must </a:t>
            </a:r>
            <a:r>
              <a:rPr lang="fr-BE" sz="1400" dirty="0" err="1">
                <a:solidFill>
                  <a:srgbClr val="494949"/>
                </a:solidFill>
                <a:latin typeface="+mj-lt"/>
              </a:rPr>
              <a:t>be</a:t>
            </a:r>
            <a:r>
              <a:rPr lang="fr-BE" sz="1400" dirty="0">
                <a:solidFill>
                  <a:srgbClr val="494949"/>
                </a:solidFill>
                <a:latin typeface="+mj-lt"/>
              </a:rPr>
              <a:t> </a:t>
            </a:r>
            <a:r>
              <a:rPr lang="fr-BE" sz="1400" dirty="0" err="1">
                <a:solidFill>
                  <a:srgbClr val="494949"/>
                </a:solidFill>
                <a:latin typeface="+mj-lt"/>
              </a:rPr>
              <a:t>adapted</a:t>
            </a:r>
            <a:r>
              <a:rPr lang="fr-BE" sz="1400" dirty="0">
                <a:solidFill>
                  <a:srgbClr val="494949"/>
                </a:solidFill>
                <a:latin typeface="+mj-lt"/>
              </a:rPr>
              <a:t> for CP </a:t>
            </a:r>
            <a:r>
              <a:rPr lang="fr-BE" sz="1400" dirty="0" err="1">
                <a:solidFill>
                  <a:srgbClr val="494949"/>
                </a:solidFill>
                <a:latin typeface="+mj-lt"/>
              </a:rPr>
              <a:t>projects</a:t>
            </a:r>
            <a:endParaRPr lang="fr-BE" sz="1400" dirty="0">
              <a:solidFill>
                <a:srgbClr val="494949"/>
              </a:solidFill>
              <a:latin typeface="+mj-lt"/>
            </a:endParaRPr>
          </a:p>
          <a:p>
            <a:pPr marL="285750" indent="-285750">
              <a:buFont typeface="Arial" panose="020B0604020202020204" pitchFamily="34" charset="0"/>
              <a:buChar char="•"/>
            </a:pPr>
            <a:r>
              <a:rPr lang="fr-BE" sz="1400" b="1" dirty="0" err="1">
                <a:solidFill>
                  <a:srgbClr val="494949"/>
                </a:solidFill>
                <a:latin typeface="+mj-lt"/>
              </a:rPr>
              <a:t>Methodology</a:t>
            </a:r>
            <a:r>
              <a:rPr lang="fr-BE" sz="1400" b="1" dirty="0">
                <a:solidFill>
                  <a:srgbClr val="494949"/>
                </a:solidFill>
                <a:latin typeface="+mj-lt"/>
              </a:rPr>
              <a:t> – Mixed-</a:t>
            </a:r>
            <a:r>
              <a:rPr lang="fr-BE" sz="1400" b="1" dirty="0" err="1">
                <a:solidFill>
                  <a:srgbClr val="494949"/>
                </a:solidFill>
                <a:latin typeface="+mj-lt"/>
              </a:rPr>
              <a:t>method</a:t>
            </a:r>
            <a:r>
              <a:rPr lang="fr-BE" sz="1400" b="1" dirty="0">
                <a:solidFill>
                  <a:srgbClr val="494949"/>
                </a:solidFill>
                <a:latin typeface="+mj-lt"/>
              </a:rPr>
              <a:t> </a:t>
            </a:r>
            <a:r>
              <a:rPr lang="fr-BE" sz="1400" b="1" dirty="0" err="1">
                <a:solidFill>
                  <a:srgbClr val="494949"/>
                </a:solidFill>
                <a:latin typeface="+mj-lt"/>
              </a:rPr>
              <a:t>approach</a:t>
            </a:r>
            <a:endParaRPr lang="fr-BE" sz="1400" b="1" dirty="0">
              <a:solidFill>
                <a:srgbClr val="494949"/>
              </a:solidFill>
              <a:latin typeface="+mj-lt"/>
            </a:endParaRPr>
          </a:p>
          <a:p>
            <a:pPr marL="473869" lvl="1" indent="-285750">
              <a:buFont typeface="Arial" panose="020B0604020202020204" pitchFamily="34" charset="0"/>
              <a:buChar char="•"/>
            </a:pPr>
            <a:r>
              <a:rPr lang="fr-BE" sz="1400" dirty="0">
                <a:solidFill>
                  <a:srgbClr val="0072CE"/>
                </a:solidFill>
                <a:latin typeface="+mj-lt"/>
              </a:rPr>
              <a:t>Quantitative longitudinal </a:t>
            </a:r>
            <a:r>
              <a:rPr lang="fr-BE" sz="1400" dirty="0">
                <a:solidFill>
                  <a:srgbClr val="494949"/>
                </a:solidFill>
                <a:latin typeface="+mj-lt"/>
              </a:rPr>
              <a:t>data collection to </a:t>
            </a:r>
            <a:r>
              <a:rPr lang="fr-BE" sz="1400" dirty="0" err="1">
                <a:solidFill>
                  <a:srgbClr val="494949"/>
                </a:solidFill>
                <a:latin typeface="+mj-lt"/>
              </a:rPr>
              <a:t>assess</a:t>
            </a:r>
            <a:r>
              <a:rPr lang="fr-BE" sz="1400" dirty="0">
                <a:solidFill>
                  <a:srgbClr val="494949"/>
                </a:solidFill>
                <a:latin typeface="+mj-lt"/>
              </a:rPr>
              <a:t> </a:t>
            </a:r>
            <a:r>
              <a:rPr lang="en-US" sz="1400" i="1" dirty="0">
                <a:solidFill>
                  <a:srgbClr val="494949"/>
                </a:solidFill>
                <a:latin typeface="+mj-lt"/>
              </a:rPr>
              <a:t>whether, when combined with a package of services, cash transfers are effective at </a:t>
            </a:r>
          </a:p>
          <a:p>
            <a:pPr marL="711994" lvl="3" indent="-285750">
              <a:buFont typeface="Arial" panose="020B0604020202020204" pitchFamily="34" charset="0"/>
              <a:buChar char="•"/>
            </a:pPr>
            <a:r>
              <a:rPr lang="en-US" sz="1325" i="1" dirty="0">
                <a:solidFill>
                  <a:srgbClr val="494949"/>
                </a:solidFill>
                <a:latin typeface="+mj-lt"/>
              </a:rPr>
              <a:t>strengthening the resilience of children and their family, </a:t>
            </a:r>
          </a:p>
          <a:p>
            <a:pPr marL="711994" lvl="3" indent="-285750">
              <a:buFont typeface="Arial" panose="020B0604020202020204" pitchFamily="34" charset="0"/>
              <a:buChar char="•"/>
            </a:pPr>
            <a:r>
              <a:rPr lang="en-US" sz="1325" i="1" dirty="0">
                <a:solidFill>
                  <a:srgbClr val="494949"/>
                </a:solidFill>
                <a:latin typeface="+mj-lt"/>
              </a:rPr>
              <a:t>preventing family separation, strengthening the overall protective environment of UASC in foster care and reunified families</a:t>
            </a:r>
          </a:p>
          <a:p>
            <a:pPr marL="473869" lvl="1" indent="-285750">
              <a:buFont typeface="Arial" panose="020B0604020202020204" pitchFamily="34" charset="0"/>
              <a:buChar char="•"/>
            </a:pPr>
            <a:r>
              <a:rPr lang="fr-BE" sz="1400" dirty="0">
                <a:solidFill>
                  <a:srgbClr val="0072CE"/>
                </a:solidFill>
                <a:latin typeface="+mj-lt"/>
              </a:rPr>
              <a:t>Qualitative investigation </a:t>
            </a:r>
            <a:r>
              <a:rPr lang="fr-BE" sz="1400" dirty="0" err="1">
                <a:solidFill>
                  <a:srgbClr val="0072CE"/>
                </a:solidFill>
                <a:latin typeface="+mj-lt"/>
              </a:rPr>
              <a:t>through</a:t>
            </a:r>
            <a:r>
              <a:rPr lang="fr-BE" sz="1400" dirty="0">
                <a:solidFill>
                  <a:srgbClr val="0072CE"/>
                </a:solidFill>
                <a:latin typeface="+mj-lt"/>
              </a:rPr>
              <a:t> FGD </a:t>
            </a:r>
            <a:r>
              <a:rPr lang="fr-BE" sz="1400" dirty="0" err="1">
                <a:solidFill>
                  <a:srgbClr val="0072CE"/>
                </a:solidFill>
                <a:latin typeface="+mj-lt"/>
              </a:rPr>
              <a:t>with</a:t>
            </a:r>
            <a:r>
              <a:rPr lang="fr-BE" sz="1400" dirty="0">
                <a:solidFill>
                  <a:srgbClr val="0072CE"/>
                </a:solidFill>
                <a:latin typeface="+mj-lt"/>
              </a:rPr>
              <a:t> adolescents &amp; </a:t>
            </a:r>
            <a:r>
              <a:rPr lang="fr-BE" sz="1400" dirty="0" err="1">
                <a:solidFill>
                  <a:srgbClr val="0072CE"/>
                </a:solidFill>
                <a:latin typeface="+mj-lt"/>
              </a:rPr>
              <a:t>careegivers</a:t>
            </a:r>
            <a:r>
              <a:rPr lang="fr-BE" sz="1400" dirty="0">
                <a:solidFill>
                  <a:srgbClr val="0072CE"/>
                </a:solidFill>
                <a:latin typeface="+mj-lt"/>
              </a:rPr>
              <a:t> </a:t>
            </a:r>
            <a:r>
              <a:rPr lang="fr-BE" sz="1400" dirty="0" err="1">
                <a:solidFill>
                  <a:srgbClr val="0072CE"/>
                </a:solidFill>
                <a:latin typeface="+mj-lt"/>
              </a:rPr>
              <a:t>using</a:t>
            </a:r>
            <a:r>
              <a:rPr lang="fr-BE" sz="1400" dirty="0">
                <a:solidFill>
                  <a:srgbClr val="0072CE"/>
                </a:solidFill>
                <a:latin typeface="+mj-lt"/>
              </a:rPr>
              <a:t> </a:t>
            </a:r>
            <a:r>
              <a:rPr lang="fr-BE" sz="1400" dirty="0">
                <a:solidFill>
                  <a:srgbClr val="494949"/>
                </a:solidFill>
                <a:latin typeface="+mj-lt"/>
              </a:rPr>
              <a:t>vignettes to </a:t>
            </a:r>
          </a:p>
          <a:p>
            <a:pPr marL="711994" lvl="3" indent="-285750">
              <a:buFont typeface="Arial" panose="020B0604020202020204" pitchFamily="34" charset="0"/>
              <a:buChar char="•"/>
            </a:pPr>
            <a:r>
              <a:rPr lang="en-US" sz="1325" i="1" dirty="0">
                <a:solidFill>
                  <a:srgbClr val="494949"/>
                </a:solidFill>
                <a:latin typeface="+mj-lt"/>
              </a:rPr>
              <a:t>investigate mechanism(s) cash transfers work to affect a more protective environment for UASC</a:t>
            </a:r>
            <a:endParaRPr lang="fr-BE" sz="1525" b="1" i="1" dirty="0">
              <a:solidFill>
                <a:srgbClr val="494949"/>
              </a:solidFill>
              <a:latin typeface="+mj-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pic>
        <p:nvPicPr>
          <p:cNvPr id="6" name="Picture Placeholder 5"/>
          <p:cNvPicPr>
            <a:picLocks noGrp="1" noChangeAspect="1"/>
          </p:cNvPicPr>
          <p:nvPr>
            <p:ph type="pic" sz="quarter" idx="16"/>
          </p:nvPr>
        </p:nvPicPr>
        <p:blipFill rotWithShape="1">
          <a:blip r:embed="rId5">
            <a:extLst>
              <a:ext uri="{28A0092B-C50C-407E-A947-70E740481C1C}">
                <a14:useLocalDpi xmlns:a14="http://schemas.microsoft.com/office/drawing/2010/main" val="0"/>
              </a:ext>
            </a:extLst>
          </a:blip>
          <a:srcRect l="24325" t="-218" r="33878" b="1505"/>
          <a:stretch/>
        </p:blipFill>
        <p:spPr>
          <a:xfrm>
            <a:off x="5556738" y="-626"/>
            <a:ext cx="3636000" cy="6442369"/>
          </a:xfrm>
        </p:spPr>
      </p:pic>
    </p:spTree>
    <p:extLst>
      <p:ext uri="{BB962C8B-B14F-4D97-AF65-F5344CB8AC3E}">
        <p14:creationId xmlns:p14="http://schemas.microsoft.com/office/powerpoint/2010/main" val="257946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4</a:t>
            </a:fld>
            <a:endParaRPr lang="en-GB" dirty="0"/>
          </a:p>
        </p:txBody>
      </p:sp>
      <p:sp>
        <p:nvSpPr>
          <p:cNvPr id="9"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5" y="952909"/>
            <a:ext cx="7046926" cy="638495"/>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fr-BE" sz="2000" b="1" dirty="0" err="1">
                <a:solidFill>
                  <a:srgbClr val="0072CE"/>
                </a:solidFill>
              </a:rPr>
              <a:t>analysis</a:t>
            </a:r>
            <a:r>
              <a:rPr lang="fr-BE" sz="2000" b="1" dirty="0">
                <a:solidFill>
                  <a:srgbClr val="0072CE"/>
                </a:solidFill>
              </a:rPr>
              <a:t> </a:t>
            </a:r>
            <a:endParaRPr lang="fr-BE" sz="1200" b="1" dirty="0">
              <a:solidFill>
                <a:srgbClr val="0072C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
        <p:nvSpPr>
          <p:cNvPr id="7" name="Rectangle 6"/>
          <p:cNvSpPr/>
          <p:nvPr/>
        </p:nvSpPr>
        <p:spPr>
          <a:xfrm>
            <a:off x="137645" y="1483173"/>
            <a:ext cx="3820231" cy="369332"/>
          </a:xfrm>
          <a:prstGeom prst="rect">
            <a:avLst/>
          </a:prstGeom>
        </p:spPr>
        <p:txBody>
          <a:bodyPr wrap="square">
            <a:spAutoFit/>
          </a:bodyPr>
          <a:lstStyle/>
          <a:p>
            <a:r>
              <a:rPr lang="fr-BE" b="1" dirty="0">
                <a:solidFill>
                  <a:srgbClr val="494949"/>
                </a:solidFill>
              </a:rPr>
              <a:t>Quantitative data collection</a:t>
            </a:r>
          </a:p>
        </p:txBody>
      </p:sp>
      <p:sp>
        <p:nvSpPr>
          <p:cNvPr id="16" name="Content Placeholder 1"/>
          <p:cNvSpPr>
            <a:spLocks noGrp="1"/>
          </p:cNvSpPr>
          <p:nvPr>
            <p:ph idx="4294967295"/>
          </p:nvPr>
        </p:nvSpPr>
        <p:spPr>
          <a:xfrm>
            <a:off x="181189" y="2075942"/>
            <a:ext cx="2627275" cy="3496638"/>
          </a:xfrm>
          <a:prstGeom prst="rect">
            <a:avLst/>
          </a:prstGeom>
        </p:spPr>
        <p:txBody>
          <a:bodyPr>
            <a:noAutofit/>
          </a:bodyPr>
          <a:lstStyle/>
          <a:p>
            <a:pPr algn="ctr"/>
            <a:r>
              <a:rPr lang="fr-BE" sz="1400" b="1" u="sng" dirty="0">
                <a:solidFill>
                  <a:srgbClr val="494949"/>
                </a:solidFill>
              </a:rPr>
              <a:t>I. UASC</a:t>
            </a:r>
          </a:p>
          <a:p>
            <a:pPr algn="ctr"/>
            <a:r>
              <a:rPr lang="fr-BE" sz="1400" dirty="0">
                <a:solidFill>
                  <a:srgbClr val="494949"/>
                </a:solidFill>
              </a:rPr>
              <a:t>Child </a:t>
            </a:r>
            <a:r>
              <a:rPr lang="en-US" sz="1400" dirty="0">
                <a:solidFill>
                  <a:srgbClr val="494949"/>
                </a:solidFill>
              </a:rPr>
              <a:t>ID and referral to Plan International CAR</a:t>
            </a:r>
          </a:p>
          <a:p>
            <a:pPr algn="ctr"/>
            <a:endParaRPr lang="en-US" sz="1400" dirty="0">
              <a:solidFill>
                <a:srgbClr val="494949"/>
              </a:solidFill>
            </a:endParaRPr>
          </a:p>
          <a:p>
            <a:pPr algn="ctr"/>
            <a:r>
              <a:rPr lang="en-US" sz="1400" b="1" u="sng" dirty="0">
                <a:solidFill>
                  <a:srgbClr val="494949"/>
                </a:solidFill>
              </a:rPr>
              <a:t>II. Foster care</a:t>
            </a:r>
            <a:endParaRPr lang="en-US" sz="1400" dirty="0">
              <a:solidFill>
                <a:srgbClr val="494949"/>
              </a:solidFill>
            </a:endParaRPr>
          </a:p>
          <a:p>
            <a:pPr algn="ctr">
              <a:lnSpc>
                <a:spcPct val="100000"/>
              </a:lnSpc>
              <a:spcBef>
                <a:spcPts val="0"/>
              </a:spcBef>
            </a:pPr>
            <a:r>
              <a:rPr lang="en-US" sz="1400" dirty="0">
                <a:solidFill>
                  <a:srgbClr val="494949"/>
                </a:solidFill>
              </a:rPr>
              <a:t>Cash transfers (x3)</a:t>
            </a:r>
          </a:p>
          <a:p>
            <a:pPr algn="ctr">
              <a:lnSpc>
                <a:spcPct val="100000"/>
              </a:lnSpc>
              <a:spcBef>
                <a:spcPts val="0"/>
              </a:spcBef>
            </a:pPr>
            <a:r>
              <a:rPr lang="en-US" sz="1400" i="1" dirty="0">
                <a:solidFill>
                  <a:srgbClr val="494949"/>
                </a:solidFill>
              </a:rPr>
              <a:t>Parenting &amp; CP sessions</a:t>
            </a:r>
          </a:p>
          <a:p>
            <a:pPr algn="ctr">
              <a:lnSpc>
                <a:spcPct val="100000"/>
              </a:lnSpc>
              <a:spcBef>
                <a:spcPts val="0"/>
              </a:spcBef>
            </a:pPr>
            <a:r>
              <a:rPr lang="en-US" sz="1400" dirty="0">
                <a:solidFill>
                  <a:srgbClr val="494949"/>
                </a:solidFill>
              </a:rPr>
              <a:t>PSS / CFS access</a:t>
            </a:r>
          </a:p>
          <a:p>
            <a:pPr algn="ctr"/>
            <a:endParaRPr lang="en-US" sz="1400" dirty="0">
              <a:solidFill>
                <a:srgbClr val="494949"/>
              </a:solidFill>
            </a:endParaRPr>
          </a:p>
          <a:p>
            <a:pPr algn="ctr"/>
            <a:r>
              <a:rPr lang="en-US" sz="1400" b="1" u="sng" dirty="0">
                <a:solidFill>
                  <a:srgbClr val="494949"/>
                </a:solidFill>
              </a:rPr>
              <a:t>III. Reunified family</a:t>
            </a:r>
          </a:p>
          <a:p>
            <a:pPr algn="ctr">
              <a:spcBef>
                <a:spcPts val="0"/>
              </a:spcBef>
            </a:pPr>
            <a:r>
              <a:rPr lang="en-US" sz="1400" dirty="0">
                <a:solidFill>
                  <a:srgbClr val="494949"/>
                </a:solidFill>
              </a:rPr>
              <a:t>Cash transfers (x3)</a:t>
            </a:r>
          </a:p>
          <a:p>
            <a:pPr algn="ctr">
              <a:spcBef>
                <a:spcPts val="0"/>
              </a:spcBef>
            </a:pPr>
            <a:r>
              <a:rPr lang="en-US" sz="1400" i="1" dirty="0">
                <a:solidFill>
                  <a:srgbClr val="494949"/>
                </a:solidFill>
              </a:rPr>
              <a:t>Parenting &amp; CP Sessions</a:t>
            </a:r>
          </a:p>
          <a:p>
            <a:pPr algn="ctr">
              <a:spcBef>
                <a:spcPts val="0"/>
              </a:spcBef>
            </a:pPr>
            <a:r>
              <a:rPr lang="en-US" sz="1400" dirty="0">
                <a:solidFill>
                  <a:srgbClr val="494949"/>
                </a:solidFill>
              </a:rPr>
              <a:t>PSS / CFS access</a:t>
            </a:r>
          </a:p>
          <a:p>
            <a:pPr algn="ctr"/>
            <a:endParaRPr lang="fr-BE" sz="1400" dirty="0"/>
          </a:p>
        </p:txBody>
      </p:sp>
      <p:sp>
        <p:nvSpPr>
          <p:cNvPr id="19" name="Content Placeholder 1"/>
          <p:cNvSpPr>
            <a:spLocks noGrp="1"/>
          </p:cNvSpPr>
          <p:nvPr>
            <p:ph idx="4294967295"/>
          </p:nvPr>
        </p:nvSpPr>
        <p:spPr>
          <a:xfrm>
            <a:off x="3957876" y="1852505"/>
            <a:ext cx="4761581" cy="4145147"/>
          </a:xfrm>
          <a:prstGeom prst="rect">
            <a:avLst/>
          </a:prstGeom>
        </p:spPr>
        <p:txBody>
          <a:bodyPr>
            <a:noAutofit/>
          </a:bodyPr>
          <a:lstStyle/>
          <a:p>
            <a:pPr marL="285750" indent="-285750">
              <a:buFont typeface="Arial" panose="020B0604020202020204" pitchFamily="34" charset="0"/>
              <a:buChar char="•"/>
            </a:pPr>
            <a:r>
              <a:rPr lang="fr-BE" sz="1600" b="1" u="sng" dirty="0" err="1">
                <a:solidFill>
                  <a:srgbClr val="0072CE"/>
                </a:solidFill>
              </a:rPr>
              <a:t>Quality</a:t>
            </a:r>
            <a:r>
              <a:rPr lang="fr-BE" sz="1600" b="1" u="sng" dirty="0">
                <a:solidFill>
                  <a:srgbClr val="0072CE"/>
                </a:solidFill>
              </a:rPr>
              <a:t> of </a:t>
            </a:r>
            <a:r>
              <a:rPr lang="fr-BE" sz="1600" b="1" u="sng" dirty="0" err="1">
                <a:solidFill>
                  <a:srgbClr val="0072CE"/>
                </a:solidFill>
              </a:rPr>
              <a:t>foster</a:t>
            </a:r>
            <a:r>
              <a:rPr lang="fr-BE" sz="1600" b="1" u="sng" dirty="0">
                <a:solidFill>
                  <a:srgbClr val="0072CE"/>
                </a:solidFill>
              </a:rPr>
              <a:t> care + </a:t>
            </a:r>
            <a:r>
              <a:rPr lang="fr-BE" sz="1600" b="1" u="sng" dirty="0" err="1">
                <a:solidFill>
                  <a:srgbClr val="0072CE"/>
                </a:solidFill>
              </a:rPr>
              <a:t>child</a:t>
            </a:r>
            <a:r>
              <a:rPr lang="fr-BE" sz="1600" b="1" u="sng" dirty="0">
                <a:solidFill>
                  <a:srgbClr val="0072CE"/>
                </a:solidFill>
              </a:rPr>
              <a:t> </a:t>
            </a:r>
            <a:r>
              <a:rPr lang="fr-BE" sz="1600" b="1" u="sng" dirty="0" err="1">
                <a:solidFill>
                  <a:srgbClr val="0072CE"/>
                </a:solidFill>
              </a:rPr>
              <a:t>resilience</a:t>
            </a:r>
            <a:endParaRPr lang="fr-BE" sz="1600" b="1" u="sng" dirty="0">
              <a:solidFill>
                <a:srgbClr val="0072CE"/>
              </a:solidFill>
            </a:endParaRPr>
          </a:p>
          <a:p>
            <a:pPr marL="285750" indent="-285750">
              <a:buFont typeface="Arial" panose="020B0604020202020204" pitchFamily="34" charset="0"/>
              <a:buChar char="•"/>
            </a:pPr>
            <a:r>
              <a:rPr lang="fr-BE" sz="1600" b="1" u="sng" dirty="0" err="1">
                <a:solidFill>
                  <a:srgbClr val="0072CE"/>
                </a:solidFill>
              </a:rPr>
              <a:t>Quality</a:t>
            </a:r>
            <a:r>
              <a:rPr lang="fr-BE" sz="1600" b="1" u="sng" dirty="0">
                <a:solidFill>
                  <a:srgbClr val="0072CE"/>
                </a:solidFill>
              </a:rPr>
              <a:t> of </a:t>
            </a:r>
            <a:r>
              <a:rPr lang="fr-BE" sz="1600" b="1" u="sng" dirty="0" err="1">
                <a:solidFill>
                  <a:srgbClr val="0072CE"/>
                </a:solidFill>
              </a:rPr>
              <a:t>reunification</a:t>
            </a:r>
            <a:r>
              <a:rPr lang="fr-BE" sz="1600" b="1" u="sng" dirty="0">
                <a:solidFill>
                  <a:srgbClr val="0072CE"/>
                </a:solidFill>
              </a:rPr>
              <a:t> + </a:t>
            </a:r>
            <a:r>
              <a:rPr lang="fr-BE" sz="1600" b="1" u="sng" dirty="0" err="1">
                <a:solidFill>
                  <a:srgbClr val="0072CE"/>
                </a:solidFill>
              </a:rPr>
              <a:t>child</a:t>
            </a:r>
            <a:r>
              <a:rPr lang="fr-BE" sz="1600" b="1" u="sng" dirty="0">
                <a:solidFill>
                  <a:srgbClr val="0072CE"/>
                </a:solidFill>
              </a:rPr>
              <a:t> </a:t>
            </a:r>
            <a:r>
              <a:rPr lang="fr-BE" sz="1600" b="1" u="sng" dirty="0" err="1">
                <a:solidFill>
                  <a:srgbClr val="0072CE"/>
                </a:solidFill>
              </a:rPr>
              <a:t>resilience</a:t>
            </a:r>
            <a:endParaRPr lang="fr-BE" sz="1600" u="sng" dirty="0">
              <a:solidFill>
                <a:srgbClr val="494949"/>
              </a:solidFill>
            </a:endParaRPr>
          </a:p>
          <a:p>
            <a:endParaRPr lang="fr-BE" sz="1600" dirty="0">
              <a:solidFill>
                <a:srgbClr val="494949"/>
              </a:solidFill>
            </a:endParaRPr>
          </a:p>
          <a:p>
            <a:pPr marL="473869" lvl="1" indent="-285750">
              <a:buFont typeface="Arial" panose="020B0604020202020204" pitchFamily="34" charset="0"/>
              <a:buChar char="•"/>
            </a:pPr>
            <a:r>
              <a:rPr lang="fr-BE" sz="1600" b="1" dirty="0" err="1">
                <a:solidFill>
                  <a:srgbClr val="494949"/>
                </a:solidFill>
              </a:rPr>
              <a:t>Child’s</a:t>
            </a:r>
            <a:r>
              <a:rPr lang="fr-BE" sz="1600" b="1" dirty="0">
                <a:solidFill>
                  <a:srgbClr val="494949"/>
                </a:solidFill>
              </a:rPr>
              <a:t> basic </a:t>
            </a:r>
            <a:r>
              <a:rPr lang="fr-BE" sz="1600" b="1" dirty="0" err="1">
                <a:solidFill>
                  <a:srgbClr val="494949"/>
                </a:solidFill>
              </a:rPr>
              <a:t>needs</a:t>
            </a:r>
            <a:endParaRPr lang="fr-BE" sz="1600" b="1" dirty="0">
              <a:solidFill>
                <a:srgbClr val="494949"/>
              </a:solidFill>
            </a:endParaRPr>
          </a:p>
          <a:p>
            <a:pPr marL="603647" lvl="2" indent="-285750">
              <a:buFont typeface="Arial" panose="020B0604020202020204" pitchFamily="34" charset="0"/>
              <a:buChar char="•"/>
            </a:pPr>
            <a:r>
              <a:rPr lang="fr-BE" sz="1600" i="1" dirty="0">
                <a:solidFill>
                  <a:srgbClr val="494949"/>
                </a:solidFill>
              </a:rPr>
              <a:t>Child </a:t>
            </a:r>
            <a:r>
              <a:rPr lang="fr-BE" sz="1600" i="1" dirty="0" err="1">
                <a:solidFill>
                  <a:srgbClr val="494949"/>
                </a:solidFill>
              </a:rPr>
              <a:t>Status</a:t>
            </a:r>
            <a:r>
              <a:rPr lang="fr-BE" sz="1600" i="1" dirty="0">
                <a:solidFill>
                  <a:srgbClr val="494949"/>
                </a:solidFill>
              </a:rPr>
              <a:t> Index </a:t>
            </a:r>
            <a:r>
              <a:rPr lang="fr-BE" sz="1600" dirty="0">
                <a:solidFill>
                  <a:srgbClr val="494949"/>
                </a:solidFill>
              </a:rPr>
              <a:t>[1]</a:t>
            </a:r>
          </a:p>
          <a:p>
            <a:pPr lvl="2" indent="0">
              <a:buNone/>
            </a:pPr>
            <a:endParaRPr lang="fr-BE" sz="1600" dirty="0">
              <a:solidFill>
                <a:srgbClr val="494949"/>
              </a:solidFill>
            </a:endParaRPr>
          </a:p>
          <a:p>
            <a:pPr marL="473869" lvl="1" indent="-285750">
              <a:buFont typeface="Arial" panose="020B0604020202020204" pitchFamily="34" charset="0"/>
              <a:buChar char="•"/>
            </a:pPr>
            <a:r>
              <a:rPr lang="fr-BE" sz="1600" b="1" dirty="0" err="1">
                <a:solidFill>
                  <a:srgbClr val="494949"/>
                </a:solidFill>
              </a:rPr>
              <a:t>Child’s</a:t>
            </a:r>
            <a:r>
              <a:rPr lang="fr-BE" sz="1600" b="1" dirty="0">
                <a:solidFill>
                  <a:srgbClr val="494949"/>
                </a:solidFill>
              </a:rPr>
              <a:t> socio-</a:t>
            </a:r>
            <a:r>
              <a:rPr lang="fr-BE" sz="1600" b="1" dirty="0" err="1">
                <a:solidFill>
                  <a:srgbClr val="494949"/>
                </a:solidFill>
              </a:rPr>
              <a:t>emotional</a:t>
            </a:r>
            <a:r>
              <a:rPr lang="fr-BE" sz="1600" b="1" dirty="0">
                <a:solidFill>
                  <a:srgbClr val="494949"/>
                </a:solidFill>
              </a:rPr>
              <a:t> </a:t>
            </a:r>
            <a:r>
              <a:rPr lang="fr-BE" sz="1600" b="1" dirty="0" err="1">
                <a:solidFill>
                  <a:srgbClr val="494949"/>
                </a:solidFill>
              </a:rPr>
              <a:t>well-being</a:t>
            </a:r>
            <a:r>
              <a:rPr lang="fr-BE" sz="1600" b="1" dirty="0">
                <a:solidFill>
                  <a:srgbClr val="494949"/>
                </a:solidFill>
              </a:rPr>
              <a:t> </a:t>
            </a:r>
            <a:endParaRPr lang="fr-BE" sz="1600" dirty="0">
              <a:solidFill>
                <a:srgbClr val="494949"/>
              </a:solidFill>
            </a:endParaRPr>
          </a:p>
          <a:p>
            <a:pPr marL="603647" lvl="2" indent="-285750">
              <a:buFont typeface="Arial" panose="020B0604020202020204" pitchFamily="34" charset="0"/>
              <a:buChar char="•"/>
            </a:pPr>
            <a:r>
              <a:rPr lang="fr-BE" sz="1600" i="1" dirty="0">
                <a:solidFill>
                  <a:srgbClr val="494949"/>
                </a:solidFill>
              </a:rPr>
              <a:t>HSCL-10</a:t>
            </a:r>
            <a:endParaRPr lang="fr-BE" sz="1600" dirty="0">
              <a:solidFill>
                <a:srgbClr val="494949"/>
              </a:solidFill>
            </a:endParaRPr>
          </a:p>
          <a:p>
            <a:pPr marL="603647" lvl="2" indent="-285750">
              <a:buFont typeface="Arial" panose="020B0604020202020204" pitchFamily="34" charset="0"/>
              <a:buChar char="•"/>
            </a:pPr>
            <a:r>
              <a:rPr lang="fr-BE" sz="1600" i="1" dirty="0">
                <a:solidFill>
                  <a:srgbClr val="494949"/>
                </a:solidFill>
              </a:rPr>
              <a:t>SDQ</a:t>
            </a:r>
            <a:r>
              <a:rPr lang="fr-BE" sz="1600" dirty="0">
                <a:solidFill>
                  <a:srgbClr val="494949"/>
                </a:solidFill>
              </a:rPr>
              <a:t> (</a:t>
            </a:r>
            <a:r>
              <a:rPr lang="fr-BE" sz="1600" dirty="0" err="1">
                <a:solidFill>
                  <a:srgbClr val="494949"/>
                </a:solidFill>
              </a:rPr>
              <a:t>caregivers</a:t>
            </a:r>
            <a:r>
              <a:rPr lang="fr-BE" sz="1600" dirty="0">
                <a:solidFill>
                  <a:srgbClr val="494949"/>
                </a:solidFill>
              </a:rPr>
              <a:t>)</a:t>
            </a:r>
          </a:p>
          <a:p>
            <a:pPr lvl="2" indent="0">
              <a:buNone/>
            </a:pPr>
            <a:endParaRPr lang="fr-BE" sz="1600" dirty="0">
              <a:solidFill>
                <a:srgbClr val="494949"/>
              </a:solidFill>
            </a:endParaRPr>
          </a:p>
          <a:p>
            <a:pPr marL="473869" lvl="1" indent="-285750">
              <a:buFont typeface="Arial" panose="020B0604020202020204" pitchFamily="34" charset="0"/>
              <a:buChar char="•"/>
            </a:pPr>
            <a:r>
              <a:rPr lang="fr-BE" sz="1600" b="1" dirty="0">
                <a:solidFill>
                  <a:srgbClr val="494949"/>
                </a:solidFill>
              </a:rPr>
              <a:t>Life </a:t>
            </a:r>
            <a:r>
              <a:rPr lang="fr-BE" sz="1600" b="1" dirty="0" err="1">
                <a:solidFill>
                  <a:srgbClr val="494949"/>
                </a:solidFill>
              </a:rPr>
              <a:t>skills</a:t>
            </a:r>
            <a:r>
              <a:rPr lang="fr-BE" sz="1600" b="1" dirty="0">
                <a:solidFill>
                  <a:srgbClr val="494949"/>
                </a:solidFill>
              </a:rPr>
              <a:t> </a:t>
            </a:r>
            <a:r>
              <a:rPr lang="fr-BE" sz="1600" dirty="0">
                <a:solidFill>
                  <a:srgbClr val="494949"/>
                </a:solidFill>
              </a:rPr>
              <a:t>(adolescents 13 </a:t>
            </a:r>
            <a:r>
              <a:rPr lang="fr-BE" sz="1600" dirty="0" err="1">
                <a:solidFill>
                  <a:srgbClr val="494949"/>
                </a:solidFill>
              </a:rPr>
              <a:t>years</a:t>
            </a:r>
            <a:r>
              <a:rPr lang="fr-BE" sz="1600" dirty="0">
                <a:solidFill>
                  <a:srgbClr val="494949"/>
                </a:solidFill>
              </a:rPr>
              <a:t> +)</a:t>
            </a:r>
          </a:p>
          <a:p>
            <a:pPr marL="603647" lvl="2" indent="-285750">
              <a:buFont typeface="Arial" panose="020B0604020202020204" pitchFamily="34" charset="0"/>
              <a:buChar char="•"/>
            </a:pPr>
            <a:r>
              <a:rPr lang="fr-BE" sz="1600" i="1" dirty="0" err="1">
                <a:solidFill>
                  <a:srgbClr val="494949"/>
                </a:solidFill>
              </a:rPr>
              <a:t>Ansell</a:t>
            </a:r>
            <a:r>
              <a:rPr lang="fr-BE" sz="1600" i="1" dirty="0">
                <a:solidFill>
                  <a:srgbClr val="494949"/>
                </a:solidFill>
              </a:rPr>
              <a:t>-Casey Life </a:t>
            </a:r>
            <a:r>
              <a:rPr lang="fr-BE" sz="1600" i="1" dirty="0" err="1">
                <a:solidFill>
                  <a:srgbClr val="494949"/>
                </a:solidFill>
              </a:rPr>
              <a:t>Skills</a:t>
            </a:r>
            <a:r>
              <a:rPr lang="fr-BE" sz="1600" i="1" dirty="0">
                <a:solidFill>
                  <a:srgbClr val="494949"/>
                </a:solidFill>
              </a:rPr>
              <a:t> </a:t>
            </a:r>
            <a:r>
              <a:rPr lang="fr-BE" sz="1600" dirty="0" err="1">
                <a:solidFill>
                  <a:srgbClr val="494949"/>
                </a:solidFill>
              </a:rPr>
              <a:t>scale</a:t>
            </a:r>
            <a:r>
              <a:rPr lang="fr-BE" sz="1600" dirty="0">
                <a:solidFill>
                  <a:srgbClr val="494949"/>
                </a:solidFill>
              </a:rPr>
              <a:t> </a:t>
            </a:r>
          </a:p>
        </p:txBody>
      </p:sp>
      <p:sp>
        <p:nvSpPr>
          <p:cNvPr id="5" name="Rectangle 4">
            <a:extLst>
              <a:ext uri="{FF2B5EF4-FFF2-40B4-BE49-F238E27FC236}">
                <a16:creationId xmlns:a16="http://schemas.microsoft.com/office/drawing/2014/main" id="{CF22F845-E4EF-4BE8-8811-8C89BBF948E6}"/>
              </a:ext>
            </a:extLst>
          </p:cNvPr>
          <p:cNvSpPr/>
          <p:nvPr/>
        </p:nvSpPr>
        <p:spPr>
          <a:xfrm>
            <a:off x="2700230" y="2085741"/>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ED43B67B-D4F2-46BE-990E-160C995AD0EB}"/>
              </a:ext>
            </a:extLst>
          </p:cNvPr>
          <p:cNvSpPr/>
          <p:nvPr/>
        </p:nvSpPr>
        <p:spPr>
          <a:xfrm>
            <a:off x="2700230" y="3977477"/>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C4EFA5E-1D99-4ACE-8D61-7B8549CFB94F}"/>
              </a:ext>
            </a:extLst>
          </p:cNvPr>
          <p:cNvSpPr/>
          <p:nvPr/>
        </p:nvSpPr>
        <p:spPr>
          <a:xfrm>
            <a:off x="2700230" y="5388356"/>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60768"/>
          <a:stretch/>
        </p:blipFill>
        <p:spPr>
          <a:xfrm>
            <a:off x="7340057" y="98621"/>
            <a:ext cx="1664788" cy="1414493"/>
          </a:xfrm>
          <a:prstGeom prst="rect">
            <a:avLst/>
          </a:prstGeom>
        </p:spPr>
      </p:pic>
    </p:spTree>
    <p:extLst>
      <p:ext uri="{BB962C8B-B14F-4D97-AF65-F5344CB8AC3E}">
        <p14:creationId xmlns:p14="http://schemas.microsoft.com/office/powerpoint/2010/main" val="21148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5</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
        <p:nvSpPr>
          <p:cNvPr id="19" name="Content Placeholder 1"/>
          <p:cNvSpPr>
            <a:spLocks noGrp="1"/>
          </p:cNvSpPr>
          <p:nvPr>
            <p:ph idx="4294967295"/>
          </p:nvPr>
        </p:nvSpPr>
        <p:spPr>
          <a:xfrm>
            <a:off x="3358202" y="2043378"/>
            <a:ext cx="5528387" cy="3867565"/>
          </a:xfrm>
          <a:prstGeom prst="rect">
            <a:avLst/>
          </a:prstGeom>
        </p:spPr>
        <p:txBody>
          <a:bodyPr>
            <a:noAutofit/>
          </a:bodyPr>
          <a:lstStyle/>
          <a:p>
            <a:pPr marL="285750" indent="-285750">
              <a:buFont typeface="Arial" panose="020B0604020202020204" pitchFamily="34" charset="0"/>
              <a:buChar char="•"/>
            </a:pPr>
            <a:r>
              <a:rPr lang="fr-BE" sz="1600" b="1" u="sng" dirty="0" err="1">
                <a:solidFill>
                  <a:srgbClr val="0072CE"/>
                </a:solidFill>
              </a:rPr>
              <a:t>Knowledge</a:t>
            </a:r>
            <a:r>
              <a:rPr lang="fr-BE" sz="1600" b="1" u="sng" dirty="0">
                <a:solidFill>
                  <a:srgbClr val="0072CE"/>
                </a:solidFill>
              </a:rPr>
              <a:t> and use of positive </a:t>
            </a:r>
            <a:r>
              <a:rPr lang="fr-BE" sz="1600" b="1" u="sng" dirty="0" err="1">
                <a:solidFill>
                  <a:srgbClr val="0072CE"/>
                </a:solidFill>
              </a:rPr>
              <a:t>parenting</a:t>
            </a:r>
            <a:r>
              <a:rPr lang="fr-BE" sz="1600" b="1" u="sng" dirty="0">
                <a:solidFill>
                  <a:srgbClr val="0072CE"/>
                </a:solidFill>
              </a:rPr>
              <a:t> practices</a:t>
            </a:r>
          </a:p>
          <a:p>
            <a:pPr marL="473869" lvl="1" indent="-285750">
              <a:buFont typeface="Arial" panose="020B0604020202020204" pitchFamily="34" charset="0"/>
              <a:buChar char="•"/>
            </a:pPr>
            <a:r>
              <a:rPr lang="fr-BE" sz="1600" i="1" dirty="0">
                <a:solidFill>
                  <a:srgbClr val="494949"/>
                </a:solidFill>
              </a:rPr>
              <a:t>MICS Discipline </a:t>
            </a:r>
            <a:r>
              <a:rPr lang="fr-BE" sz="1600" dirty="0">
                <a:solidFill>
                  <a:srgbClr val="494949"/>
                </a:solidFill>
              </a:rPr>
              <a:t>(</a:t>
            </a:r>
            <a:r>
              <a:rPr lang="fr-BE" sz="1600" dirty="0" err="1">
                <a:solidFill>
                  <a:srgbClr val="494949"/>
                </a:solidFill>
              </a:rPr>
              <a:t>children</a:t>
            </a:r>
            <a:r>
              <a:rPr lang="fr-BE" sz="1600" dirty="0">
                <a:solidFill>
                  <a:srgbClr val="494949"/>
                </a:solidFill>
              </a:rPr>
              <a:t> 10 </a:t>
            </a:r>
            <a:r>
              <a:rPr lang="fr-BE" sz="1600" dirty="0" err="1">
                <a:solidFill>
                  <a:srgbClr val="494949"/>
                </a:solidFill>
              </a:rPr>
              <a:t>years</a:t>
            </a:r>
            <a:r>
              <a:rPr lang="fr-BE" sz="1600" dirty="0">
                <a:solidFill>
                  <a:srgbClr val="494949"/>
                </a:solidFill>
              </a:rPr>
              <a:t> +) </a:t>
            </a:r>
          </a:p>
          <a:p>
            <a:pPr marL="473869" lvl="1" indent="-285750">
              <a:buFont typeface="Arial" panose="020B0604020202020204" pitchFamily="34" charset="0"/>
              <a:buChar char="•"/>
            </a:pPr>
            <a:r>
              <a:rPr lang="fr-BE" sz="1600" i="1" dirty="0">
                <a:solidFill>
                  <a:srgbClr val="494949"/>
                </a:solidFill>
              </a:rPr>
              <a:t>IRC </a:t>
            </a:r>
            <a:r>
              <a:rPr lang="fr-BE" sz="1600" i="1" dirty="0" err="1">
                <a:solidFill>
                  <a:srgbClr val="494949"/>
                </a:solidFill>
              </a:rPr>
              <a:t>Parenting</a:t>
            </a:r>
            <a:r>
              <a:rPr lang="fr-BE" sz="1600" i="1" dirty="0">
                <a:solidFill>
                  <a:srgbClr val="494949"/>
                </a:solidFill>
              </a:rPr>
              <a:t> Evaluation Tools </a:t>
            </a:r>
            <a:r>
              <a:rPr lang="fr-BE" sz="1600" dirty="0">
                <a:solidFill>
                  <a:srgbClr val="494949"/>
                </a:solidFill>
              </a:rPr>
              <a:t>(</a:t>
            </a:r>
            <a:r>
              <a:rPr lang="fr-BE" sz="1600" dirty="0" err="1">
                <a:solidFill>
                  <a:srgbClr val="494949"/>
                </a:solidFill>
              </a:rPr>
              <a:t>caregivers</a:t>
            </a:r>
            <a:r>
              <a:rPr lang="fr-BE" sz="1600" dirty="0">
                <a:solidFill>
                  <a:srgbClr val="494949"/>
                </a:solidFill>
              </a:rPr>
              <a:t>)</a:t>
            </a:r>
          </a:p>
          <a:p>
            <a:pPr lvl="1" indent="0">
              <a:buNone/>
            </a:pPr>
            <a:endParaRPr lang="fr-BE" sz="1600" dirty="0">
              <a:solidFill>
                <a:srgbClr val="494949"/>
              </a:solidFill>
            </a:endParaRPr>
          </a:p>
          <a:p>
            <a:pPr marL="285750" indent="-285750">
              <a:buFont typeface="Arial" panose="020B0604020202020204" pitchFamily="34" charset="0"/>
              <a:buChar char="•"/>
            </a:pPr>
            <a:r>
              <a:rPr lang="fr-BE" sz="1600" b="1" u="sng" dirty="0" err="1">
                <a:solidFill>
                  <a:srgbClr val="0072CE"/>
                </a:solidFill>
              </a:rPr>
              <a:t>Socio-economic</a:t>
            </a:r>
            <a:r>
              <a:rPr lang="fr-BE" sz="1600" b="1" u="sng" dirty="0">
                <a:solidFill>
                  <a:srgbClr val="0072CE"/>
                </a:solidFill>
              </a:rPr>
              <a:t> </a:t>
            </a:r>
            <a:r>
              <a:rPr lang="fr-BE" sz="1600" b="1" u="sng" dirty="0" err="1">
                <a:solidFill>
                  <a:srgbClr val="0072CE"/>
                </a:solidFill>
              </a:rPr>
              <a:t>resilience</a:t>
            </a:r>
            <a:endParaRPr lang="fr-BE" sz="1600" b="1" u="sng" dirty="0">
              <a:solidFill>
                <a:srgbClr val="0072CE"/>
              </a:solidFill>
            </a:endParaRPr>
          </a:p>
          <a:p>
            <a:pPr marL="473869" lvl="1" indent="-285750">
              <a:buFont typeface="Arial" panose="020B0604020202020204" pitchFamily="34" charset="0"/>
              <a:buChar char="•"/>
            </a:pPr>
            <a:r>
              <a:rPr lang="fr-BE" sz="1600" i="1" dirty="0" err="1">
                <a:solidFill>
                  <a:srgbClr val="494949"/>
                </a:solidFill>
              </a:rPr>
              <a:t>Household</a:t>
            </a:r>
            <a:r>
              <a:rPr lang="fr-BE" sz="1600" i="1" dirty="0">
                <a:solidFill>
                  <a:srgbClr val="494949"/>
                </a:solidFill>
              </a:rPr>
              <a:t> </a:t>
            </a:r>
            <a:r>
              <a:rPr lang="fr-BE" sz="1600" i="1" dirty="0" err="1">
                <a:solidFill>
                  <a:srgbClr val="494949"/>
                </a:solidFill>
              </a:rPr>
              <a:t>Resiliency</a:t>
            </a:r>
            <a:r>
              <a:rPr lang="fr-BE" sz="1600" i="1" dirty="0">
                <a:solidFill>
                  <a:srgbClr val="494949"/>
                </a:solidFill>
              </a:rPr>
              <a:t> Index </a:t>
            </a:r>
            <a:r>
              <a:rPr lang="fr-BE" sz="1600" dirty="0">
                <a:solidFill>
                  <a:srgbClr val="494949"/>
                </a:solidFill>
              </a:rPr>
              <a:t>[2]</a:t>
            </a:r>
          </a:p>
          <a:p>
            <a:pPr lvl="1" indent="0">
              <a:buNone/>
            </a:pPr>
            <a:endParaRPr lang="fr-BE" sz="1600" b="1" u="sng" dirty="0">
              <a:solidFill>
                <a:srgbClr val="0072CE"/>
              </a:solidFill>
            </a:endParaRPr>
          </a:p>
          <a:p>
            <a:pPr marL="285750" indent="-285750">
              <a:buFont typeface="Arial" panose="020B0604020202020204" pitchFamily="34" charset="0"/>
              <a:buChar char="•"/>
            </a:pPr>
            <a:r>
              <a:rPr lang="fr-BE" sz="1600" b="1" u="sng" dirty="0">
                <a:solidFill>
                  <a:srgbClr val="0072CE"/>
                </a:solidFill>
              </a:rPr>
              <a:t>Post distribution monitoring</a:t>
            </a:r>
          </a:p>
          <a:p>
            <a:pPr marL="473869" lvl="1" indent="-285750">
              <a:buFont typeface="Arial" panose="020B0604020202020204" pitchFamily="34" charset="0"/>
              <a:buChar char="•"/>
            </a:pPr>
            <a:r>
              <a:rPr lang="fr-BE" sz="1600" i="1" dirty="0">
                <a:solidFill>
                  <a:srgbClr val="494949"/>
                </a:solidFill>
              </a:rPr>
              <a:t>Plan </a:t>
            </a:r>
            <a:r>
              <a:rPr lang="en-US" sz="1600" i="1" dirty="0">
                <a:solidFill>
                  <a:srgbClr val="494949"/>
                </a:solidFill>
              </a:rPr>
              <a:t>International cash monitoring survey for beneficiaries</a:t>
            </a:r>
            <a:endParaRPr lang="en-US" sz="1600" dirty="0">
              <a:solidFill>
                <a:srgbClr val="494949"/>
              </a:solidFill>
            </a:endParaRPr>
          </a:p>
          <a:p>
            <a:pPr lvl="1" indent="0">
              <a:buNone/>
            </a:pPr>
            <a:endParaRPr lang="fr-BE" sz="1600" b="1" u="sng" dirty="0">
              <a:solidFill>
                <a:srgbClr val="0072CE"/>
              </a:solidFill>
            </a:endParaRPr>
          </a:p>
          <a:p>
            <a:pPr marL="473869" lvl="1" indent="-285750">
              <a:buFont typeface="Arial" panose="020B0604020202020204" pitchFamily="34" charset="0"/>
              <a:buChar char="•"/>
            </a:pPr>
            <a:endParaRPr lang="fr-BE" sz="1600" i="1" dirty="0">
              <a:solidFill>
                <a:srgbClr val="494949"/>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r="60768"/>
          <a:stretch/>
        </p:blipFill>
        <p:spPr>
          <a:xfrm>
            <a:off x="7340057" y="98621"/>
            <a:ext cx="1664788" cy="1414493"/>
          </a:xfrm>
          <a:prstGeom prst="rect">
            <a:avLst/>
          </a:prstGeom>
        </p:spPr>
      </p:pic>
      <p:sp>
        <p:nvSpPr>
          <p:cNvPr id="11" name="Rectangle 10">
            <a:extLst>
              <a:ext uri="{FF2B5EF4-FFF2-40B4-BE49-F238E27FC236}">
                <a16:creationId xmlns:a16="http://schemas.microsoft.com/office/drawing/2014/main" id="{36BC2AAE-2A09-4429-8A62-AE68ED47CE57}"/>
              </a:ext>
            </a:extLst>
          </p:cNvPr>
          <p:cNvSpPr/>
          <p:nvPr/>
        </p:nvSpPr>
        <p:spPr>
          <a:xfrm>
            <a:off x="2641614" y="3297238"/>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3DC1952-8F40-46F5-BCF8-13440DB07737}"/>
              </a:ext>
            </a:extLst>
          </p:cNvPr>
          <p:cNvSpPr/>
          <p:nvPr/>
        </p:nvSpPr>
        <p:spPr>
          <a:xfrm>
            <a:off x="2636778" y="4066549"/>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AFC0C93-985E-4B29-B36F-11C1B3DA6760}"/>
              </a:ext>
            </a:extLst>
          </p:cNvPr>
          <p:cNvSpPr/>
          <p:nvPr/>
        </p:nvSpPr>
        <p:spPr>
          <a:xfrm>
            <a:off x="2636778" y="4670352"/>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26362BC-153B-4D5E-99EA-EB49761C32AA}"/>
              </a:ext>
            </a:extLst>
          </p:cNvPr>
          <p:cNvSpPr/>
          <p:nvPr/>
        </p:nvSpPr>
        <p:spPr>
          <a:xfrm>
            <a:off x="2628442" y="5433684"/>
            <a:ext cx="360044" cy="27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ontent Placeholder 1"/>
          <p:cNvSpPr>
            <a:spLocks noGrp="1"/>
          </p:cNvSpPr>
          <p:nvPr>
            <p:ph idx="4294967295"/>
          </p:nvPr>
        </p:nvSpPr>
        <p:spPr>
          <a:xfrm>
            <a:off x="181189" y="2075942"/>
            <a:ext cx="2627275" cy="3496638"/>
          </a:xfrm>
          <a:prstGeom prst="rect">
            <a:avLst/>
          </a:prstGeom>
        </p:spPr>
        <p:txBody>
          <a:bodyPr>
            <a:noAutofit/>
          </a:bodyPr>
          <a:lstStyle/>
          <a:p>
            <a:pPr algn="ctr"/>
            <a:r>
              <a:rPr lang="fr-BE" sz="1400" b="1" u="sng" dirty="0">
                <a:solidFill>
                  <a:srgbClr val="494949"/>
                </a:solidFill>
              </a:rPr>
              <a:t>I. UASC</a:t>
            </a:r>
          </a:p>
          <a:p>
            <a:pPr algn="ctr"/>
            <a:r>
              <a:rPr lang="fr-BE" sz="1400" dirty="0">
                <a:solidFill>
                  <a:srgbClr val="494949"/>
                </a:solidFill>
              </a:rPr>
              <a:t>Child </a:t>
            </a:r>
            <a:r>
              <a:rPr lang="en-US" sz="1400" dirty="0">
                <a:solidFill>
                  <a:srgbClr val="494949"/>
                </a:solidFill>
              </a:rPr>
              <a:t>ID and referral to Plan International CAR</a:t>
            </a:r>
          </a:p>
          <a:p>
            <a:pPr algn="ctr"/>
            <a:endParaRPr lang="en-US" sz="1400" dirty="0">
              <a:solidFill>
                <a:srgbClr val="494949"/>
              </a:solidFill>
            </a:endParaRPr>
          </a:p>
          <a:p>
            <a:pPr algn="ctr"/>
            <a:r>
              <a:rPr lang="en-US" sz="1400" b="1" u="sng" dirty="0">
                <a:solidFill>
                  <a:srgbClr val="494949"/>
                </a:solidFill>
              </a:rPr>
              <a:t>II. Foster care</a:t>
            </a:r>
            <a:endParaRPr lang="en-US" sz="1400" dirty="0">
              <a:solidFill>
                <a:srgbClr val="494949"/>
              </a:solidFill>
            </a:endParaRPr>
          </a:p>
          <a:p>
            <a:pPr algn="ctr">
              <a:lnSpc>
                <a:spcPct val="100000"/>
              </a:lnSpc>
              <a:spcBef>
                <a:spcPts val="0"/>
              </a:spcBef>
            </a:pPr>
            <a:r>
              <a:rPr lang="en-US" sz="1400" dirty="0">
                <a:solidFill>
                  <a:srgbClr val="494949"/>
                </a:solidFill>
              </a:rPr>
              <a:t>Cash transfers (x3)</a:t>
            </a:r>
          </a:p>
          <a:p>
            <a:pPr algn="ctr">
              <a:lnSpc>
                <a:spcPct val="100000"/>
              </a:lnSpc>
              <a:spcBef>
                <a:spcPts val="0"/>
              </a:spcBef>
            </a:pPr>
            <a:r>
              <a:rPr lang="en-US" sz="1400" i="1" dirty="0">
                <a:solidFill>
                  <a:srgbClr val="494949"/>
                </a:solidFill>
              </a:rPr>
              <a:t>Parenting &amp; CP sessions</a:t>
            </a:r>
          </a:p>
          <a:p>
            <a:pPr algn="ctr">
              <a:lnSpc>
                <a:spcPct val="100000"/>
              </a:lnSpc>
              <a:spcBef>
                <a:spcPts val="0"/>
              </a:spcBef>
            </a:pPr>
            <a:r>
              <a:rPr lang="en-US" sz="1400" dirty="0">
                <a:solidFill>
                  <a:srgbClr val="494949"/>
                </a:solidFill>
              </a:rPr>
              <a:t>PSS / CFS access</a:t>
            </a:r>
          </a:p>
          <a:p>
            <a:pPr algn="ctr"/>
            <a:endParaRPr lang="en-US" sz="1400" dirty="0">
              <a:solidFill>
                <a:srgbClr val="494949"/>
              </a:solidFill>
            </a:endParaRPr>
          </a:p>
          <a:p>
            <a:pPr algn="ctr"/>
            <a:r>
              <a:rPr lang="en-US" sz="1400" b="1" u="sng" dirty="0">
                <a:solidFill>
                  <a:srgbClr val="494949"/>
                </a:solidFill>
              </a:rPr>
              <a:t>III. Reunified family</a:t>
            </a:r>
          </a:p>
          <a:p>
            <a:pPr algn="ctr">
              <a:spcBef>
                <a:spcPts val="0"/>
              </a:spcBef>
            </a:pPr>
            <a:r>
              <a:rPr lang="en-US" sz="1400" dirty="0">
                <a:solidFill>
                  <a:srgbClr val="494949"/>
                </a:solidFill>
              </a:rPr>
              <a:t>Cash transfers (x3)</a:t>
            </a:r>
          </a:p>
          <a:p>
            <a:pPr algn="ctr">
              <a:spcBef>
                <a:spcPts val="0"/>
              </a:spcBef>
            </a:pPr>
            <a:r>
              <a:rPr lang="en-US" sz="1400" i="1" dirty="0">
                <a:solidFill>
                  <a:srgbClr val="494949"/>
                </a:solidFill>
              </a:rPr>
              <a:t>Parenting &amp; CP Sessions</a:t>
            </a:r>
          </a:p>
          <a:p>
            <a:pPr algn="ctr">
              <a:spcBef>
                <a:spcPts val="0"/>
              </a:spcBef>
            </a:pPr>
            <a:r>
              <a:rPr lang="en-US" sz="1400" dirty="0">
                <a:solidFill>
                  <a:srgbClr val="494949"/>
                </a:solidFill>
              </a:rPr>
              <a:t>PSS / CFS access</a:t>
            </a:r>
          </a:p>
          <a:p>
            <a:pPr algn="ctr"/>
            <a:endParaRPr lang="fr-BE" sz="1400" dirty="0"/>
          </a:p>
        </p:txBody>
      </p:sp>
      <p:sp>
        <p:nvSpPr>
          <p:cNvPr id="17"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5" y="952909"/>
            <a:ext cx="7046926" cy="638495"/>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fr-BE" sz="2000" b="1" dirty="0" err="1">
                <a:solidFill>
                  <a:srgbClr val="0072CE"/>
                </a:solidFill>
              </a:rPr>
              <a:t>analysis</a:t>
            </a:r>
            <a:r>
              <a:rPr lang="fr-BE" sz="2000" b="1" dirty="0">
                <a:solidFill>
                  <a:srgbClr val="0072CE"/>
                </a:solidFill>
              </a:rPr>
              <a:t> </a:t>
            </a:r>
            <a:endParaRPr lang="fr-BE" sz="1200" b="1" dirty="0">
              <a:solidFill>
                <a:srgbClr val="0072CE"/>
              </a:solidFill>
            </a:endParaRPr>
          </a:p>
        </p:txBody>
      </p:sp>
      <p:sp>
        <p:nvSpPr>
          <p:cNvPr id="18" name="Rectangle 17"/>
          <p:cNvSpPr/>
          <p:nvPr/>
        </p:nvSpPr>
        <p:spPr>
          <a:xfrm>
            <a:off x="137645" y="1483173"/>
            <a:ext cx="3820231" cy="369332"/>
          </a:xfrm>
          <a:prstGeom prst="rect">
            <a:avLst/>
          </a:prstGeom>
        </p:spPr>
        <p:txBody>
          <a:bodyPr wrap="square">
            <a:spAutoFit/>
          </a:bodyPr>
          <a:lstStyle/>
          <a:p>
            <a:r>
              <a:rPr lang="fr-BE" b="1" dirty="0">
                <a:solidFill>
                  <a:srgbClr val="494949"/>
                </a:solidFill>
              </a:rPr>
              <a:t>Quantitative data collection</a:t>
            </a:r>
          </a:p>
        </p:txBody>
      </p:sp>
    </p:spTree>
    <p:extLst>
      <p:ext uri="{BB962C8B-B14F-4D97-AF65-F5344CB8AC3E}">
        <p14:creationId xmlns:p14="http://schemas.microsoft.com/office/powerpoint/2010/main" val="110729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6</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
        <p:nvSpPr>
          <p:cNvPr id="13" name="Rectangle 12"/>
          <p:cNvSpPr/>
          <p:nvPr/>
        </p:nvSpPr>
        <p:spPr>
          <a:xfrm>
            <a:off x="268224" y="1843054"/>
            <a:ext cx="9144000" cy="3539430"/>
          </a:xfrm>
          <a:prstGeom prst="rect">
            <a:avLst/>
          </a:prstGeom>
        </p:spPr>
        <p:txBody>
          <a:bodyPr wrap="square">
            <a:spAutoFit/>
          </a:bodyPr>
          <a:lstStyle/>
          <a:p>
            <a:r>
              <a:rPr lang="fr-BE" sz="2400" b="1" dirty="0">
                <a:solidFill>
                  <a:srgbClr val="494949"/>
                </a:solidFill>
              </a:rPr>
              <a:t>Qualitative data collection</a:t>
            </a:r>
          </a:p>
          <a:p>
            <a:endParaRPr lang="fr-BE" sz="2000" b="1" dirty="0">
              <a:solidFill>
                <a:srgbClr val="494949"/>
              </a:solidFill>
            </a:endParaRPr>
          </a:p>
          <a:p>
            <a:pPr marL="473869" lvl="1" indent="-285750">
              <a:buFont typeface="Arial" panose="020B0604020202020204" pitchFamily="34" charset="0"/>
              <a:buChar char="•"/>
            </a:pPr>
            <a:r>
              <a:rPr lang="fr-BE" sz="2000" dirty="0">
                <a:solidFill>
                  <a:srgbClr val="494949"/>
                </a:solidFill>
              </a:rPr>
              <a:t>3 </a:t>
            </a:r>
            <a:r>
              <a:rPr lang="fr-BE" sz="2000" dirty="0" err="1">
                <a:solidFill>
                  <a:srgbClr val="494949"/>
                </a:solidFill>
              </a:rPr>
              <a:t>months</a:t>
            </a:r>
            <a:r>
              <a:rPr lang="fr-BE" sz="2000" dirty="0">
                <a:solidFill>
                  <a:srgbClr val="494949"/>
                </a:solidFill>
              </a:rPr>
              <a:t> </a:t>
            </a:r>
            <a:r>
              <a:rPr lang="fr-BE" sz="2000" dirty="0" err="1">
                <a:solidFill>
                  <a:srgbClr val="494949"/>
                </a:solidFill>
              </a:rPr>
              <a:t>before</a:t>
            </a:r>
            <a:r>
              <a:rPr lang="fr-BE" sz="2000" dirty="0">
                <a:solidFill>
                  <a:srgbClr val="494949"/>
                </a:solidFill>
              </a:rPr>
              <a:t> </a:t>
            </a:r>
            <a:r>
              <a:rPr lang="fr-BE" sz="2000" dirty="0" err="1">
                <a:solidFill>
                  <a:srgbClr val="494949"/>
                </a:solidFill>
              </a:rPr>
              <a:t>project</a:t>
            </a:r>
            <a:r>
              <a:rPr lang="fr-BE" sz="2000" dirty="0">
                <a:solidFill>
                  <a:srgbClr val="494949"/>
                </a:solidFill>
              </a:rPr>
              <a:t> end</a:t>
            </a:r>
          </a:p>
          <a:p>
            <a:pPr marL="188119" lvl="1"/>
            <a:endParaRPr lang="fr-BE" sz="2000" dirty="0">
              <a:solidFill>
                <a:srgbClr val="494949"/>
              </a:solidFill>
            </a:endParaRPr>
          </a:p>
          <a:p>
            <a:pPr marL="473869" lvl="1" indent="-285750">
              <a:buFont typeface="Arial" panose="020B0604020202020204" pitchFamily="34" charset="0"/>
              <a:buChar char="•"/>
            </a:pPr>
            <a:r>
              <a:rPr lang="fr-BE" sz="2000" dirty="0" err="1">
                <a:solidFill>
                  <a:srgbClr val="494949"/>
                </a:solidFill>
              </a:rPr>
              <a:t>FGDs</a:t>
            </a:r>
            <a:r>
              <a:rPr lang="fr-BE" sz="2000" dirty="0">
                <a:solidFill>
                  <a:srgbClr val="494949"/>
                </a:solidFill>
              </a:rPr>
              <a:t> </a:t>
            </a:r>
            <a:r>
              <a:rPr lang="fr-BE" sz="2000" dirty="0" err="1">
                <a:solidFill>
                  <a:srgbClr val="494949"/>
                </a:solidFill>
              </a:rPr>
              <a:t>using</a:t>
            </a:r>
            <a:r>
              <a:rPr lang="fr-BE" sz="2000" dirty="0">
                <a:solidFill>
                  <a:srgbClr val="494949"/>
                </a:solidFill>
              </a:rPr>
              <a:t> vignettes– </a:t>
            </a:r>
            <a:r>
              <a:rPr lang="fr-BE" sz="2000" dirty="0" err="1">
                <a:solidFill>
                  <a:srgbClr val="494949"/>
                </a:solidFill>
              </a:rPr>
              <a:t>gender</a:t>
            </a:r>
            <a:r>
              <a:rPr lang="fr-BE" sz="2000" dirty="0">
                <a:solidFill>
                  <a:srgbClr val="494949"/>
                </a:solidFill>
              </a:rPr>
              <a:t>, </a:t>
            </a:r>
            <a:r>
              <a:rPr lang="fr-BE" sz="2000" dirty="0" err="1">
                <a:solidFill>
                  <a:srgbClr val="494949"/>
                </a:solidFill>
              </a:rPr>
              <a:t>age</a:t>
            </a:r>
            <a:r>
              <a:rPr lang="fr-BE" sz="2000" dirty="0">
                <a:solidFill>
                  <a:srgbClr val="494949"/>
                </a:solidFill>
              </a:rPr>
              <a:t>-group (</a:t>
            </a:r>
            <a:r>
              <a:rPr lang="fr-BE" sz="2000" dirty="0" err="1">
                <a:solidFill>
                  <a:srgbClr val="494949"/>
                </a:solidFill>
              </a:rPr>
              <a:t>children</a:t>
            </a:r>
            <a:r>
              <a:rPr lang="fr-BE" sz="2000" dirty="0">
                <a:solidFill>
                  <a:srgbClr val="494949"/>
                </a:solidFill>
              </a:rPr>
              <a:t>, adolescents, </a:t>
            </a:r>
            <a:r>
              <a:rPr lang="fr-BE" sz="2000" dirty="0" err="1">
                <a:solidFill>
                  <a:srgbClr val="494949"/>
                </a:solidFill>
              </a:rPr>
              <a:t>adults</a:t>
            </a:r>
            <a:r>
              <a:rPr lang="fr-BE" sz="2000" dirty="0">
                <a:solidFill>
                  <a:srgbClr val="494949"/>
                </a:solidFill>
              </a:rPr>
              <a:t>)</a:t>
            </a:r>
          </a:p>
          <a:p>
            <a:pPr marL="188119" lvl="1"/>
            <a:endParaRPr lang="fr-BE" sz="2000" dirty="0">
              <a:solidFill>
                <a:srgbClr val="494949"/>
              </a:solidFill>
            </a:endParaRPr>
          </a:p>
          <a:p>
            <a:pPr marL="473869" lvl="1" indent="-285750">
              <a:buFont typeface="Arial" panose="020B0604020202020204" pitchFamily="34" charset="0"/>
              <a:buChar char="•"/>
            </a:pPr>
            <a:r>
              <a:rPr lang="fr-BE" sz="2000" b="1" dirty="0" err="1">
                <a:solidFill>
                  <a:srgbClr val="494949"/>
                </a:solidFill>
              </a:rPr>
              <a:t>Aim</a:t>
            </a:r>
            <a:r>
              <a:rPr lang="fr-BE" sz="2000" dirty="0">
                <a:solidFill>
                  <a:srgbClr val="494949"/>
                </a:solidFill>
              </a:rPr>
              <a:t>: </a:t>
            </a:r>
            <a:r>
              <a:rPr lang="fr-BE" sz="2000" dirty="0" err="1">
                <a:solidFill>
                  <a:srgbClr val="494949"/>
                </a:solidFill>
              </a:rPr>
              <a:t>understanding</a:t>
            </a:r>
            <a:r>
              <a:rPr lang="fr-BE" sz="2000" dirty="0">
                <a:solidFill>
                  <a:srgbClr val="494949"/>
                </a:solidFill>
              </a:rPr>
              <a:t> the </a:t>
            </a:r>
            <a:r>
              <a:rPr lang="fr-BE" sz="2000" u="sng" dirty="0" err="1">
                <a:solidFill>
                  <a:srgbClr val="494949"/>
                </a:solidFill>
              </a:rPr>
              <a:t>mechanisms</a:t>
            </a:r>
            <a:r>
              <a:rPr lang="fr-BE" sz="2000" u="sng" dirty="0">
                <a:solidFill>
                  <a:srgbClr val="494949"/>
                </a:solidFill>
              </a:rPr>
              <a:t> </a:t>
            </a:r>
            <a:r>
              <a:rPr lang="fr-BE" sz="2000" u="sng" dirty="0" err="1">
                <a:solidFill>
                  <a:srgbClr val="494949"/>
                </a:solidFill>
              </a:rPr>
              <a:t>through</a:t>
            </a:r>
            <a:r>
              <a:rPr lang="fr-BE" sz="2000" u="sng" dirty="0">
                <a:solidFill>
                  <a:srgbClr val="494949"/>
                </a:solidFill>
              </a:rPr>
              <a:t> </a:t>
            </a:r>
            <a:r>
              <a:rPr lang="fr-BE" sz="2000" u="sng" dirty="0" err="1">
                <a:solidFill>
                  <a:srgbClr val="494949"/>
                </a:solidFill>
              </a:rPr>
              <a:t>which</a:t>
            </a:r>
            <a:r>
              <a:rPr lang="fr-BE" sz="2000" u="sng" dirty="0">
                <a:solidFill>
                  <a:srgbClr val="494949"/>
                </a:solidFill>
              </a:rPr>
              <a:t> </a:t>
            </a:r>
            <a:r>
              <a:rPr lang="en-US" sz="2000" dirty="0">
                <a:solidFill>
                  <a:srgbClr val="0072CE"/>
                </a:solidFill>
              </a:rPr>
              <a:t>transfers work to result in child protection outcomes, specifically a more protective environment for UACS </a:t>
            </a:r>
          </a:p>
          <a:p>
            <a:pPr marL="473869" lvl="1" indent="-285750">
              <a:buFont typeface="Arial" panose="020B0604020202020204" pitchFamily="34" charset="0"/>
              <a:buChar char="•"/>
            </a:pPr>
            <a:endParaRPr lang="en-US" sz="2000" b="1" dirty="0">
              <a:solidFill>
                <a:srgbClr val="0072CE"/>
              </a:solidFill>
            </a:endParaRPr>
          </a:p>
          <a:p>
            <a:pPr marL="473869" lvl="1" indent="-285750">
              <a:buFont typeface="Arial" panose="020B0604020202020204" pitchFamily="34" charset="0"/>
              <a:buChar char="•"/>
            </a:pPr>
            <a:r>
              <a:rPr lang="fr-BE" sz="2000" b="1" dirty="0" err="1">
                <a:solidFill>
                  <a:srgbClr val="494949"/>
                </a:solidFill>
              </a:rPr>
              <a:t>Outcome</a:t>
            </a:r>
            <a:r>
              <a:rPr lang="fr-BE" sz="2000" dirty="0">
                <a:solidFill>
                  <a:srgbClr val="494949"/>
                </a:solidFill>
              </a:rPr>
              <a:t>: </a:t>
            </a:r>
            <a:r>
              <a:rPr lang="en-US" sz="2000" dirty="0">
                <a:solidFill>
                  <a:srgbClr val="494949"/>
                </a:solidFill>
              </a:rPr>
              <a:t>theory</a:t>
            </a:r>
            <a:r>
              <a:rPr lang="fr-BE" sz="2000" dirty="0">
                <a:solidFill>
                  <a:srgbClr val="494949"/>
                </a:solidFill>
              </a:rPr>
              <a:t> of change / </a:t>
            </a:r>
            <a:r>
              <a:rPr lang="fr-BE" sz="2000" dirty="0" err="1">
                <a:solidFill>
                  <a:srgbClr val="494949"/>
                </a:solidFill>
              </a:rPr>
              <a:t>specific</a:t>
            </a:r>
            <a:r>
              <a:rPr lang="fr-BE" sz="2000" dirty="0">
                <a:solidFill>
                  <a:srgbClr val="494949"/>
                </a:solidFill>
              </a:rPr>
              <a:t> socio-cultural &amp; </a:t>
            </a:r>
            <a:r>
              <a:rPr lang="fr-BE" sz="2000" dirty="0" err="1">
                <a:solidFill>
                  <a:srgbClr val="494949"/>
                </a:solidFill>
              </a:rPr>
              <a:t>contextual</a:t>
            </a:r>
            <a:r>
              <a:rPr lang="fr-BE" sz="2000" dirty="0">
                <a:solidFill>
                  <a:srgbClr val="494949"/>
                </a:solidFill>
              </a:rPr>
              <a:t> </a:t>
            </a:r>
            <a:r>
              <a:rPr lang="fr-BE" sz="2000" dirty="0" err="1">
                <a:solidFill>
                  <a:srgbClr val="494949"/>
                </a:solidFill>
              </a:rPr>
              <a:t>factors</a:t>
            </a:r>
            <a:endParaRPr lang="fr-BE" sz="2000" dirty="0">
              <a:solidFill>
                <a:srgbClr val="494949"/>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60768"/>
          <a:stretch/>
        </p:blipFill>
        <p:spPr>
          <a:xfrm>
            <a:off x="7340057" y="98621"/>
            <a:ext cx="1664788" cy="1414493"/>
          </a:xfrm>
          <a:prstGeom prst="rect">
            <a:avLst/>
          </a:prstGeom>
        </p:spPr>
      </p:pic>
      <p:sp>
        <p:nvSpPr>
          <p:cNvPr id="11"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5" y="952909"/>
            <a:ext cx="7046926" cy="638495"/>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fr-BE" sz="2000" b="1" dirty="0" err="1">
                <a:solidFill>
                  <a:srgbClr val="0072CE"/>
                </a:solidFill>
              </a:rPr>
              <a:t>analysis</a:t>
            </a:r>
            <a:r>
              <a:rPr lang="fr-BE" sz="2000" b="1" dirty="0">
                <a:solidFill>
                  <a:srgbClr val="0072CE"/>
                </a:solidFill>
              </a:rPr>
              <a:t> </a:t>
            </a:r>
            <a:endParaRPr lang="fr-BE" sz="1200" b="1" dirty="0">
              <a:solidFill>
                <a:srgbClr val="0072CE"/>
              </a:solidFill>
            </a:endParaRPr>
          </a:p>
        </p:txBody>
      </p:sp>
    </p:spTree>
    <p:extLst>
      <p:ext uri="{BB962C8B-B14F-4D97-AF65-F5344CB8AC3E}">
        <p14:creationId xmlns:p14="http://schemas.microsoft.com/office/powerpoint/2010/main" val="361557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7</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
        <p:nvSpPr>
          <p:cNvPr id="21" name="Tijdelijke aanduiding voor tekst 12">
            <a:extLst>
              <a:ext uri="{FF2B5EF4-FFF2-40B4-BE49-F238E27FC236}">
                <a16:creationId xmlns:a16="http://schemas.microsoft.com/office/drawing/2014/main" id="{6DB51A28-7F99-4163-81E1-F758749CBE00}"/>
              </a:ext>
            </a:extLst>
          </p:cNvPr>
          <p:cNvSpPr txBox="1">
            <a:spLocks/>
          </p:cNvSpPr>
          <p:nvPr/>
        </p:nvSpPr>
        <p:spPr>
          <a:xfrm>
            <a:off x="271757" y="1740316"/>
            <a:ext cx="9006355" cy="3933930"/>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srgbClr val="494949"/>
                </a:solidFill>
              </a:rPr>
              <a:t>Programmatic innovations: CCTs &amp; CP</a:t>
            </a:r>
          </a:p>
          <a:p>
            <a:pPr lvl="2" indent="0">
              <a:buNone/>
            </a:pPr>
            <a:endParaRPr lang="en-US" sz="2000" i="1" dirty="0">
              <a:solidFill>
                <a:srgbClr val="494949"/>
              </a:solidFill>
              <a:latin typeface="+mj-lt"/>
            </a:endParaRPr>
          </a:p>
          <a:p>
            <a:pPr marL="531019" lvl="1" indent="-342900">
              <a:buFont typeface="Wingdings" panose="05000000000000000000" pitchFamily="2" charset="2"/>
              <a:buChar char="Ø"/>
            </a:pPr>
            <a:r>
              <a:rPr lang="en-US" sz="2000" b="1" dirty="0">
                <a:solidFill>
                  <a:srgbClr val="494949"/>
                </a:solidFill>
                <a:latin typeface="+mj-lt"/>
              </a:rPr>
              <a:t>Use of digital platform allows for remote supervision of data collection teams </a:t>
            </a:r>
          </a:p>
          <a:p>
            <a:pPr marL="531019" lvl="1" indent="-342900">
              <a:buFont typeface="Wingdings" panose="05000000000000000000" pitchFamily="2" charset="2"/>
              <a:buChar char="Ø"/>
            </a:pPr>
            <a:endParaRPr lang="en-US" sz="2000" b="1" dirty="0">
              <a:solidFill>
                <a:srgbClr val="494949"/>
              </a:solidFill>
              <a:latin typeface="+mj-lt"/>
            </a:endParaRPr>
          </a:p>
          <a:p>
            <a:pPr marL="531019" lvl="1" indent="-342900">
              <a:buFont typeface="Wingdings" panose="05000000000000000000" pitchFamily="2" charset="2"/>
              <a:buChar char="Ø"/>
            </a:pPr>
            <a:r>
              <a:rPr lang="en-US" sz="2000" b="1" dirty="0">
                <a:solidFill>
                  <a:srgbClr val="494949"/>
                </a:solidFill>
                <a:latin typeface="+mj-lt"/>
              </a:rPr>
              <a:t>Evaluation data collected by social workers </a:t>
            </a:r>
          </a:p>
          <a:p>
            <a:pPr marL="711994" lvl="3" indent="-285750">
              <a:buFont typeface="Arial" panose="020B0604020202020204" pitchFamily="34" charset="0"/>
              <a:buChar char="•"/>
            </a:pPr>
            <a:r>
              <a:rPr lang="en-US" sz="1800" dirty="0">
                <a:solidFill>
                  <a:srgbClr val="494949"/>
                </a:solidFill>
                <a:latin typeface="+mj-lt"/>
              </a:rPr>
              <a:t>Added layer of consistent interaction between child and advocate -&gt; </a:t>
            </a:r>
            <a:r>
              <a:rPr lang="en-US" sz="1800" i="1" dirty="0">
                <a:solidFill>
                  <a:srgbClr val="494949"/>
                </a:solidFill>
                <a:latin typeface="+mj-lt"/>
              </a:rPr>
              <a:t>child resilience</a:t>
            </a:r>
          </a:p>
          <a:p>
            <a:pPr marL="711994" lvl="3" indent="-285750">
              <a:buFont typeface="Arial" panose="020B0604020202020204" pitchFamily="34" charset="0"/>
              <a:buChar char="•"/>
            </a:pPr>
            <a:r>
              <a:rPr lang="en-US" sz="1800" dirty="0">
                <a:solidFill>
                  <a:srgbClr val="494949"/>
                </a:solidFill>
              </a:rPr>
              <a:t>Ensures established, trusting relationship between field staff &amp; beneficiaries (children &amp; adults) -&gt; </a:t>
            </a:r>
            <a:r>
              <a:rPr lang="en-US" sz="1800" i="1" dirty="0">
                <a:solidFill>
                  <a:srgbClr val="494949"/>
                </a:solidFill>
              </a:rPr>
              <a:t>evaluation data quality</a:t>
            </a:r>
            <a:endParaRPr lang="en-US" sz="1800" i="1" dirty="0">
              <a:solidFill>
                <a:srgbClr val="494949"/>
              </a:solidFill>
              <a:latin typeface="+mj-lt"/>
            </a:endParaRPr>
          </a:p>
          <a:p>
            <a:pPr marL="711994" lvl="3" indent="-285750">
              <a:buFont typeface="Arial" panose="020B0604020202020204" pitchFamily="34" charset="0"/>
              <a:buChar char="•"/>
            </a:pPr>
            <a:r>
              <a:rPr lang="en-US" sz="1800" dirty="0">
                <a:solidFill>
                  <a:srgbClr val="494949"/>
                </a:solidFill>
                <a:latin typeface="+mj-lt"/>
              </a:rPr>
              <a:t>Cost effective &amp; increased local team capacity</a:t>
            </a:r>
          </a:p>
        </p:txBody>
      </p:sp>
      <p:sp>
        <p:nvSpPr>
          <p:cNvPr id="8"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5" y="952909"/>
            <a:ext cx="7808926" cy="730786"/>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fr-BE" sz="2000" b="1" dirty="0" err="1">
                <a:solidFill>
                  <a:srgbClr val="0072CE"/>
                </a:solidFill>
              </a:rPr>
              <a:t>analysis</a:t>
            </a:r>
            <a:r>
              <a:rPr lang="fr-BE" sz="2000" b="1" dirty="0">
                <a:solidFill>
                  <a:srgbClr val="0072CE"/>
                </a:solidFill>
              </a:rPr>
              <a:t> </a:t>
            </a:r>
            <a:endParaRPr lang="fr-BE" sz="1200" b="1" dirty="0">
              <a:solidFill>
                <a:srgbClr val="0072CE"/>
              </a:solidFill>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60768"/>
          <a:stretch/>
        </p:blipFill>
        <p:spPr>
          <a:xfrm>
            <a:off x="7340057" y="98621"/>
            <a:ext cx="1664788" cy="1414493"/>
          </a:xfrm>
          <a:prstGeom prst="rect">
            <a:avLst/>
          </a:prstGeom>
        </p:spPr>
      </p:pic>
    </p:spTree>
    <p:extLst>
      <p:ext uri="{BB962C8B-B14F-4D97-AF65-F5344CB8AC3E}">
        <p14:creationId xmlns:p14="http://schemas.microsoft.com/office/powerpoint/2010/main" val="29051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dirty="0"/>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8</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
        <p:nvSpPr>
          <p:cNvPr id="21" name="Tijdelijke aanduiding voor tekst 12">
            <a:extLst>
              <a:ext uri="{FF2B5EF4-FFF2-40B4-BE49-F238E27FC236}">
                <a16:creationId xmlns:a16="http://schemas.microsoft.com/office/drawing/2014/main" id="{6DB51A28-7F99-4163-81E1-F758749CBE00}"/>
              </a:ext>
            </a:extLst>
          </p:cNvPr>
          <p:cNvSpPr txBox="1">
            <a:spLocks/>
          </p:cNvSpPr>
          <p:nvPr/>
        </p:nvSpPr>
        <p:spPr>
          <a:xfrm>
            <a:off x="339133" y="1890137"/>
            <a:ext cx="8938979" cy="3807898"/>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srgbClr val="494949"/>
                </a:solidFill>
                <a:latin typeface="+mj-lt"/>
              </a:rPr>
              <a:t>Ethical considerations &amp; debates: CCTs &amp; CP</a:t>
            </a:r>
          </a:p>
          <a:p>
            <a:endParaRPr lang="en-US" sz="1600" b="1" dirty="0">
              <a:solidFill>
                <a:srgbClr val="494949"/>
              </a:solidFill>
              <a:latin typeface="+mj-lt"/>
            </a:endParaRPr>
          </a:p>
          <a:p>
            <a:pPr marL="531019" lvl="1" indent="-342900">
              <a:buFont typeface="Wingdings" panose="05000000000000000000" pitchFamily="2" charset="2"/>
              <a:buChar char="Ø"/>
            </a:pPr>
            <a:r>
              <a:rPr lang="en-US" sz="2000" b="1" dirty="0">
                <a:solidFill>
                  <a:srgbClr val="494949"/>
                </a:solidFill>
                <a:latin typeface="+mj-lt"/>
              </a:rPr>
              <a:t>Monitoring CT distribution, respect of beneficiary rights &amp; responsive CP</a:t>
            </a:r>
          </a:p>
          <a:p>
            <a:pPr marL="531019" lvl="1" indent="-342900">
              <a:buFont typeface="+mj-lt"/>
              <a:buAutoNum type="arabicPeriod"/>
            </a:pPr>
            <a:endParaRPr lang="en-US" sz="2000" b="1" dirty="0">
              <a:solidFill>
                <a:srgbClr val="494949"/>
              </a:solidFill>
              <a:latin typeface="+mj-lt"/>
            </a:endParaRPr>
          </a:p>
          <a:p>
            <a:pPr marL="531019" lvl="1" indent="-342900">
              <a:buFont typeface="Wingdings" panose="05000000000000000000" pitchFamily="2" charset="2"/>
              <a:buChar char="Ø"/>
            </a:pPr>
            <a:r>
              <a:rPr lang="en-US" sz="2000" b="1" dirty="0">
                <a:solidFill>
                  <a:srgbClr val="494949"/>
                </a:solidFill>
                <a:latin typeface="+mj-lt"/>
              </a:rPr>
              <a:t>CCT Ethical debates in the context of CP </a:t>
            </a:r>
          </a:p>
          <a:p>
            <a:pPr marL="603647" lvl="2" indent="-285750">
              <a:buFont typeface="Wingdings" panose="05000000000000000000" pitchFamily="2" charset="2"/>
              <a:buChar char="§"/>
            </a:pPr>
            <a:r>
              <a:rPr lang="en-US" sz="2000" dirty="0">
                <a:solidFill>
                  <a:srgbClr val="494949"/>
                </a:solidFill>
                <a:latin typeface="+mj-lt"/>
              </a:rPr>
              <a:t>Conditionality of CT in the context of CP</a:t>
            </a:r>
          </a:p>
          <a:p>
            <a:pPr marL="711994" lvl="3" indent="-285750">
              <a:buFont typeface="Wingdings" panose="05000000000000000000" pitchFamily="2" charset="2"/>
              <a:buChar char="§"/>
            </a:pPr>
            <a:r>
              <a:rPr lang="en-US" sz="1800" dirty="0">
                <a:solidFill>
                  <a:srgbClr val="494949"/>
                </a:solidFill>
                <a:latin typeface="+mj-lt"/>
              </a:rPr>
              <a:t>When conditions are </a:t>
            </a:r>
            <a:r>
              <a:rPr lang="en-US" sz="1800" i="1" dirty="0">
                <a:solidFill>
                  <a:srgbClr val="494949"/>
                </a:solidFill>
                <a:latin typeface="+mj-lt"/>
              </a:rPr>
              <a:t>not </a:t>
            </a:r>
            <a:r>
              <a:rPr lang="en-US" sz="1800" dirty="0">
                <a:solidFill>
                  <a:srgbClr val="494949"/>
                </a:solidFill>
                <a:latin typeface="+mj-lt"/>
              </a:rPr>
              <a:t>respected by families, should payments stop? </a:t>
            </a:r>
          </a:p>
          <a:p>
            <a:pPr lvl="2" indent="0">
              <a:buNone/>
            </a:pPr>
            <a:endParaRPr lang="fr-BE" sz="1600" i="1" dirty="0">
              <a:solidFill>
                <a:srgbClr val="494949"/>
              </a:solidFill>
              <a:latin typeface="+mj-lt"/>
            </a:endParaRPr>
          </a:p>
        </p:txBody>
      </p:sp>
      <p:sp>
        <p:nvSpPr>
          <p:cNvPr id="9" name="Tijdelijke aanduiding voor tekst 12">
            <a:extLst>
              <a:ext uri="{FF2B5EF4-FFF2-40B4-BE49-F238E27FC236}">
                <a16:creationId xmlns:a16="http://schemas.microsoft.com/office/drawing/2014/main" id="{6DB51A28-7F99-4163-81E1-F758749CBE00}"/>
              </a:ext>
            </a:extLst>
          </p:cNvPr>
          <p:cNvSpPr txBox="1">
            <a:spLocks/>
          </p:cNvSpPr>
          <p:nvPr/>
        </p:nvSpPr>
        <p:spPr>
          <a:xfrm>
            <a:off x="137645" y="952909"/>
            <a:ext cx="7808926" cy="710026"/>
          </a:xfrm>
          <a:prstGeom prst="rect">
            <a:avLst/>
          </a:prstGeom>
          <a:solidFill>
            <a:schemeClr val="bg1">
              <a:alpha val="41000"/>
            </a:schemeClr>
          </a:solidFill>
        </p:spPr>
        <p:txBody>
          <a:bodyPr>
            <a:noAutofit/>
          </a:bodyPr>
          <a:lstStyle>
            <a:lvl1pPr marL="0" indent="0" algn="l" defTabSz="685800" rtl="0" eaLnBrk="1" latinLnBrk="0" hangingPunct="1">
              <a:lnSpc>
                <a:spcPct val="105000"/>
              </a:lnSpc>
              <a:spcBef>
                <a:spcPts val="750"/>
              </a:spcBef>
              <a:buFontTx/>
              <a:buNone/>
              <a:defRPr sz="1125" kern="1200">
                <a:solidFill>
                  <a:schemeClr val="tx1"/>
                </a:solidFill>
                <a:latin typeface="+mn-lt"/>
                <a:ea typeface="+mn-ea"/>
                <a:cs typeface="+mn-cs"/>
              </a:defRPr>
            </a:lvl1pPr>
            <a:lvl2pPr marL="188119" indent="-188119"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BE" sz="2000" b="1" dirty="0">
                <a:solidFill>
                  <a:srgbClr val="0072CE"/>
                </a:solidFill>
              </a:rPr>
              <a:t>Cash </a:t>
            </a:r>
            <a:r>
              <a:rPr lang="fr-BE" sz="2000" b="1" dirty="0" err="1">
                <a:solidFill>
                  <a:srgbClr val="0072CE"/>
                </a:solidFill>
              </a:rPr>
              <a:t>transfer</a:t>
            </a:r>
            <a:r>
              <a:rPr lang="fr-BE" sz="2000" b="1" dirty="0">
                <a:solidFill>
                  <a:srgbClr val="0072CE"/>
                </a:solidFill>
              </a:rPr>
              <a:t>, Child protection and digital data </a:t>
            </a:r>
            <a:r>
              <a:rPr lang="en-US" sz="2000" b="1" dirty="0">
                <a:solidFill>
                  <a:srgbClr val="0072CE"/>
                </a:solidFill>
              </a:rPr>
              <a:t>analysis </a:t>
            </a:r>
            <a:endParaRPr lang="en-US" sz="1200" b="1" dirty="0">
              <a:solidFill>
                <a:srgbClr val="0072CE"/>
              </a:solidFill>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60768"/>
          <a:stretch/>
        </p:blipFill>
        <p:spPr>
          <a:xfrm>
            <a:off x="7340057" y="98621"/>
            <a:ext cx="1664788" cy="1414493"/>
          </a:xfrm>
          <a:prstGeom prst="rect">
            <a:avLst/>
          </a:prstGeom>
        </p:spPr>
      </p:pic>
    </p:spTree>
    <p:extLst>
      <p:ext uri="{BB962C8B-B14F-4D97-AF65-F5344CB8AC3E}">
        <p14:creationId xmlns:p14="http://schemas.microsoft.com/office/powerpoint/2010/main" val="1800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US"/>
              <a:t>Plan International Belgium                Child Protection &amp; Innovation - Central African Republic                                                                 April 2019</a:t>
            </a:r>
            <a:endParaRPr lang="en-GB" dirty="0"/>
          </a:p>
        </p:txBody>
      </p:sp>
      <p:sp>
        <p:nvSpPr>
          <p:cNvPr id="3" name="Slide Number Placeholder 2"/>
          <p:cNvSpPr>
            <a:spLocks noGrp="1"/>
          </p:cNvSpPr>
          <p:nvPr>
            <p:ph type="sldNum" sz="quarter" idx="15"/>
          </p:nvPr>
        </p:nvSpPr>
        <p:spPr/>
        <p:txBody>
          <a:bodyPr/>
          <a:lstStyle/>
          <a:p>
            <a:fld id="{CB2ABBFD-A820-4820-BB68-F332EB00880D}" type="slidenum">
              <a:rPr lang="en-GB" smtClean="0"/>
              <a:pPr/>
              <a:t>9</a:t>
            </a:fld>
            <a:endParaRPr lang="en-GB" dirty="0"/>
          </a:p>
        </p:txBody>
      </p:sp>
      <p:sp>
        <p:nvSpPr>
          <p:cNvPr id="5" name="Text Placeholder 4"/>
          <p:cNvSpPr>
            <a:spLocks noGrp="1"/>
          </p:cNvSpPr>
          <p:nvPr>
            <p:ph type="body" sz="quarter" idx="17"/>
          </p:nvPr>
        </p:nvSpPr>
        <p:spPr>
          <a:xfrm>
            <a:off x="351065" y="1310994"/>
            <a:ext cx="5759034" cy="862875"/>
          </a:xfrm>
        </p:spPr>
        <p:txBody>
          <a:bodyPr/>
          <a:lstStyle/>
          <a:p>
            <a:r>
              <a:rPr lang="en-US" dirty="0">
                <a:latin typeface="+mj-lt"/>
              </a:rPr>
              <a:t>References</a:t>
            </a:r>
          </a:p>
        </p:txBody>
      </p:sp>
      <p:sp>
        <p:nvSpPr>
          <p:cNvPr id="6" name="Text Placeholder 4"/>
          <p:cNvSpPr txBox="1">
            <a:spLocks/>
          </p:cNvSpPr>
          <p:nvPr/>
        </p:nvSpPr>
        <p:spPr>
          <a:xfrm>
            <a:off x="428735" y="2048525"/>
            <a:ext cx="7985922" cy="2941590"/>
          </a:xfrm>
          <a:prstGeom prst="rect">
            <a:avLst/>
          </a:prstGeom>
        </p:spPr>
        <p:txBody>
          <a:bodyPr vert="horz" lIns="91440" tIns="45720" rIns="91440" bIns="45720" rtlCol="0">
            <a:noAutofit/>
          </a:bodyPr>
          <a:lstStyle>
            <a:lvl1pPr marL="0" indent="0" algn="l" defTabSz="685800" rtl="0" eaLnBrk="1" latinLnBrk="0" hangingPunct="1">
              <a:lnSpc>
                <a:spcPct val="75000"/>
              </a:lnSpc>
              <a:spcBef>
                <a:spcPts val="0"/>
              </a:spcBef>
              <a:spcAft>
                <a:spcPts val="450"/>
              </a:spcAft>
              <a:buFontTx/>
              <a:buNone/>
              <a:defRPr sz="3000" b="0" kern="1200" baseline="0">
                <a:solidFill>
                  <a:schemeClr val="accent1"/>
                </a:solidFill>
                <a:latin typeface="Veneer" panose="02000806000000000000" pitchFamily="50" charset="0"/>
                <a:ea typeface="+mn-ea"/>
                <a:cs typeface="+mn-cs"/>
              </a:defRPr>
            </a:lvl1pPr>
            <a:lvl2pPr marL="0" indent="0" algn="l" defTabSz="685800" rtl="0" eaLnBrk="1" latinLnBrk="0" hangingPunct="1">
              <a:lnSpc>
                <a:spcPct val="95000"/>
              </a:lnSpc>
              <a:spcBef>
                <a:spcPts val="0"/>
              </a:spcBef>
              <a:buClr>
                <a:schemeClr val="tx1"/>
              </a:buClr>
              <a:buFontTx/>
              <a:buNone/>
              <a:defRPr sz="1800" kern="1200">
                <a:solidFill>
                  <a:schemeClr val="accent2"/>
                </a:solidFill>
                <a:latin typeface="+mn-lt"/>
                <a:ea typeface="+mn-ea"/>
                <a:cs typeface="+mn-cs"/>
              </a:defRPr>
            </a:lvl2pPr>
            <a:lvl3pPr marL="317897" indent="-122635" algn="l" defTabSz="685800" rtl="0" eaLnBrk="1" latinLnBrk="0" hangingPunct="1">
              <a:lnSpc>
                <a:spcPct val="105000"/>
              </a:lnSpc>
              <a:spcBef>
                <a:spcPts val="375"/>
              </a:spcBef>
              <a:buClr>
                <a:schemeClr val="tx1"/>
              </a:buClr>
              <a:buFont typeface="Arial" panose="020B0604020202020204" pitchFamily="34" charset="0"/>
              <a:buChar char="–"/>
              <a:defRPr sz="1125" kern="1200">
                <a:solidFill>
                  <a:schemeClr val="tx1"/>
                </a:solidFill>
                <a:latin typeface="+mn-lt"/>
                <a:ea typeface="+mn-ea"/>
                <a:cs typeface="+mn-cs"/>
              </a:defRPr>
            </a:lvl3pPr>
            <a:lvl4pPr marL="426244"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4pPr>
            <a:lvl5pPr marL="541735" indent="-115491" algn="l" defTabSz="685800" rtl="0" eaLnBrk="1" latinLnBrk="0" hangingPunct="1">
              <a:lnSpc>
                <a:spcPct val="105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600" indent="-228600">
              <a:buAutoNum type="arabicPeriod"/>
            </a:pPr>
            <a:r>
              <a:rPr lang="en-US" sz="1600" dirty="0" err="1">
                <a:solidFill>
                  <a:schemeClr val="tx2"/>
                </a:solidFill>
                <a:latin typeface="+mj-lt"/>
              </a:rPr>
              <a:t>Nyangara</a:t>
            </a:r>
            <a:r>
              <a:rPr lang="en-US" sz="1600" dirty="0">
                <a:solidFill>
                  <a:schemeClr val="tx2"/>
                </a:solidFill>
                <a:latin typeface="+mj-lt"/>
              </a:rPr>
              <a:t>, F; Nyberg, B; Murphy, R; O’Donnell, K. (2008) </a:t>
            </a:r>
            <a:r>
              <a:rPr lang="en-US" sz="1600" i="1" dirty="0">
                <a:solidFill>
                  <a:schemeClr val="tx2"/>
                </a:solidFill>
                <a:latin typeface="+mj-lt"/>
              </a:rPr>
              <a:t>Child Status Index Made Easy. </a:t>
            </a:r>
            <a:r>
              <a:rPr lang="en-US" sz="1600" dirty="0">
                <a:solidFill>
                  <a:schemeClr val="tx2"/>
                </a:solidFill>
                <a:latin typeface="+mj-lt"/>
              </a:rPr>
              <a:t>MEASURE Evaluation, Carolina Population Center. North Carolina, USA.</a:t>
            </a:r>
          </a:p>
          <a:p>
            <a:pPr marL="228600" indent="-228600">
              <a:buAutoNum type="arabicPeriod"/>
            </a:pPr>
            <a:endParaRPr lang="en-US" sz="1600" dirty="0">
              <a:solidFill>
                <a:schemeClr val="tx2"/>
              </a:solidFill>
              <a:latin typeface="+mj-lt"/>
            </a:endParaRPr>
          </a:p>
          <a:p>
            <a:pPr marL="228600" indent="-228600">
              <a:buAutoNum type="arabicPeriod"/>
            </a:pPr>
            <a:r>
              <a:rPr lang="en-US" sz="1600" dirty="0">
                <a:solidFill>
                  <a:schemeClr val="tx2"/>
                </a:solidFill>
                <a:latin typeface="+mj-lt"/>
              </a:rPr>
              <a:t>Global Communities. (</a:t>
            </a:r>
            <a:r>
              <a:rPr lang="en-US" sz="1600" dirty="0" err="1">
                <a:solidFill>
                  <a:schemeClr val="tx2"/>
                </a:solidFill>
                <a:latin typeface="+mj-lt"/>
              </a:rPr>
              <a:t>n.d.</a:t>
            </a:r>
            <a:r>
              <a:rPr lang="en-US" sz="1600" dirty="0">
                <a:solidFill>
                  <a:schemeClr val="tx2"/>
                </a:solidFill>
                <a:latin typeface="+mj-lt"/>
              </a:rPr>
              <a:t>) </a:t>
            </a:r>
            <a:r>
              <a:rPr lang="en-US" sz="1600" i="1" dirty="0">
                <a:solidFill>
                  <a:schemeClr val="tx2"/>
                </a:solidFill>
                <a:latin typeface="+mj-lt"/>
              </a:rPr>
              <a:t>Household Resiliency Index</a:t>
            </a:r>
            <a:r>
              <a:rPr lang="en-US" sz="1600" dirty="0">
                <a:solidFill>
                  <a:schemeClr val="tx2"/>
                </a:solidFill>
                <a:latin typeface="+mj-lt"/>
              </a:rPr>
              <a:t>. USAID. </a:t>
            </a:r>
          </a:p>
          <a:p>
            <a:pPr marL="228600" indent="-228600">
              <a:buAutoNum type="arabicPeriod"/>
            </a:pPr>
            <a:endParaRPr lang="en-US" sz="1600" dirty="0">
              <a:solidFill>
                <a:schemeClr val="tx2"/>
              </a:solidFill>
              <a:latin typeface="+mj-lt"/>
            </a:endParaRPr>
          </a:p>
          <a:p>
            <a:pPr marL="228600" indent="-228600">
              <a:buAutoNum type="arabicPeriod"/>
            </a:pPr>
            <a:r>
              <a:rPr lang="en-US" sz="1600" dirty="0">
                <a:solidFill>
                  <a:schemeClr val="tx2"/>
                </a:solidFill>
                <a:latin typeface="+mj-lt"/>
              </a:rPr>
              <a:t>Knowledge and Use of Parenting scales, IRC developed </a:t>
            </a:r>
          </a:p>
          <a:p>
            <a:r>
              <a:rPr lang="en-US" sz="1600" dirty="0">
                <a:solidFill>
                  <a:schemeClr val="tx2"/>
                </a:solidFill>
                <a:latin typeface="+mj-lt"/>
              </a:rPr>
              <a:t>questionnaires, adapted from MICS Survey (</a:t>
            </a:r>
            <a:r>
              <a:rPr lang="en-US" sz="1600" dirty="0" err="1">
                <a:solidFill>
                  <a:schemeClr val="tx2"/>
                </a:solidFill>
                <a:latin typeface="+mj-lt"/>
              </a:rPr>
              <a:t>Unicef</a:t>
            </a:r>
            <a:r>
              <a:rPr lang="en-US" sz="1600" dirty="0">
                <a:solidFill>
                  <a:schemeClr val="tx2"/>
                </a:solidFill>
                <a:latin typeface="+mj-lt"/>
              </a:rPr>
              <a:t>); HSLC-10 (Hopkins </a:t>
            </a:r>
            <a:r>
              <a:rPr lang="en-US" sz="1600" dirty="0" err="1">
                <a:solidFill>
                  <a:schemeClr val="tx2"/>
                </a:solidFill>
                <a:latin typeface="+mj-lt"/>
              </a:rPr>
              <a:t>Syndrom</a:t>
            </a:r>
            <a:r>
              <a:rPr lang="en-US" sz="1600" dirty="0">
                <a:solidFill>
                  <a:schemeClr val="tx2"/>
                </a:solidFill>
                <a:latin typeface="+mj-lt"/>
              </a:rPr>
              <a:t> Checklist – 10); SDQ adapted (Strengths and Difficulties)</a:t>
            </a:r>
          </a:p>
          <a:p>
            <a:endParaRPr lang="en-US" sz="1600" dirty="0">
              <a:solidFill>
                <a:schemeClr val="tx2"/>
              </a:solidFill>
              <a:latin typeface="+mj-lt"/>
            </a:endParaRPr>
          </a:p>
          <a:p>
            <a:endParaRPr lang="en-US" sz="1600" dirty="0">
              <a:solidFill>
                <a:schemeClr val="tx2"/>
              </a:solidFill>
              <a:latin typeface="+mj-lt"/>
            </a:endParaRPr>
          </a:p>
          <a:p>
            <a:r>
              <a:rPr lang="en-US" sz="1600" i="1" dirty="0">
                <a:solidFill>
                  <a:srgbClr val="494949"/>
                </a:solidFill>
                <a:latin typeface="+mj-lt"/>
              </a:rPr>
              <a:t>Photos: an interactive parenting session in </a:t>
            </a:r>
            <a:r>
              <a:rPr lang="en-US" sz="1600" i="1" dirty="0" err="1">
                <a:solidFill>
                  <a:srgbClr val="494949"/>
                </a:solidFill>
                <a:latin typeface="+mj-lt"/>
              </a:rPr>
              <a:t>Berberati</a:t>
            </a:r>
            <a:r>
              <a:rPr lang="en-US" sz="1600" i="1" dirty="0">
                <a:solidFill>
                  <a:srgbClr val="494949"/>
                </a:solidFill>
                <a:latin typeface="+mj-lt"/>
              </a:rPr>
              <a:t>, in Plan International run child friendly space, discussing positive parental practices with foster care families. Thanks to </a:t>
            </a:r>
            <a:r>
              <a:rPr lang="en-US" sz="1600" i="1" dirty="0" err="1">
                <a:solidFill>
                  <a:srgbClr val="494949"/>
                </a:solidFill>
                <a:latin typeface="+mj-lt"/>
              </a:rPr>
              <a:t>Philomène</a:t>
            </a:r>
            <a:r>
              <a:rPr lang="en-US" sz="1600" i="1" dirty="0">
                <a:solidFill>
                  <a:srgbClr val="494949"/>
                </a:solidFill>
                <a:latin typeface="+mj-lt"/>
              </a:rPr>
              <a:t> Ndekolo and the caseworkers for authorizing usage of photos.</a:t>
            </a:r>
          </a:p>
        </p:txBody>
      </p:sp>
      <p:pic>
        <p:nvPicPr>
          <p:cNvPr id="7" name="Picture 9">
            <a:extLst>
              <a:ext uri="{FF2B5EF4-FFF2-40B4-BE49-F238E27FC236}">
                <a16:creationId xmlns:a16="http://schemas.microsoft.com/office/drawing/2014/main" id="{58046078-40A0-4762-910B-D1D64877C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46" y="185707"/>
            <a:ext cx="2340565" cy="540000"/>
          </a:xfrm>
          <a:prstGeom prst="rect">
            <a:avLst/>
          </a:prstGeom>
        </p:spPr>
      </p:pic>
      <p:pic>
        <p:nvPicPr>
          <p:cNvPr id="8" name="Picture 3">
            <a:extLst>
              <a:ext uri="{FF2B5EF4-FFF2-40B4-BE49-F238E27FC236}">
                <a16:creationId xmlns:a16="http://schemas.microsoft.com/office/drawing/2014/main" id="{69BAE17D-95A8-4783-AB1F-EEA9845D6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223" y="185707"/>
            <a:ext cx="1421739" cy="540000"/>
          </a:xfrm>
          <a:prstGeom prst="rect">
            <a:avLst/>
          </a:prstGeom>
        </p:spPr>
      </p:pic>
    </p:spTree>
    <p:extLst>
      <p:ext uri="{BB962C8B-B14F-4D97-AF65-F5344CB8AC3E}">
        <p14:creationId xmlns:p14="http://schemas.microsoft.com/office/powerpoint/2010/main" val="2932062937"/>
      </p:ext>
    </p:extLst>
  </p:cSld>
  <p:clrMapOvr>
    <a:masterClrMapping/>
  </p:clrMapOvr>
</p:sld>
</file>

<file path=ppt/theme/theme1.xml><?xml version="1.0" encoding="utf-8"?>
<a:theme xmlns:a="http://schemas.openxmlformats.org/drawingml/2006/main" name="Kantoorthema">
  <a:themeElements>
    <a:clrScheme name="Aangepast 5">
      <a:dk1>
        <a:srgbClr val="0072CE"/>
      </a:dk1>
      <a:lt1>
        <a:sysClr val="window" lastClr="FFFFFF"/>
      </a:lt1>
      <a:dk2>
        <a:srgbClr val="3F3F3F"/>
      </a:dk2>
      <a:lt2>
        <a:srgbClr val="98D7F0"/>
      </a:lt2>
      <a:accent1>
        <a:srgbClr val="0072CE"/>
      </a:accent1>
      <a:accent2>
        <a:srgbClr val="CD007D"/>
      </a:accent2>
      <a:accent3>
        <a:srgbClr val="AA00AA"/>
      </a:accent3>
      <a:accent4>
        <a:srgbClr val="8C84B9"/>
      </a:accent4>
      <a:accent5>
        <a:srgbClr val="98D7F0"/>
      </a:accent5>
      <a:accent6>
        <a:srgbClr val="57A2DF"/>
      </a:accent6>
      <a:hlink>
        <a:srgbClr val="3B3B37"/>
      </a:hlink>
      <a:folHlink>
        <a:srgbClr val="7676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200" dirty="0" smtClean="0"/>
        </a:defPPr>
      </a:lstStyle>
    </a:txDef>
  </a:objectDefaults>
  <a:extraClrSchemeLst/>
  <a:extLst>
    <a:ext uri="{05A4C25C-085E-4340-85A3-A5531E510DB2}">
      <thm15:themeFamily xmlns:thm15="http://schemas.microsoft.com/office/thememl/2012/main" name="Brand 2017 Powerpoint.potx" id="{11D3D5DC-CE15-42A1-9BF6-B30DC78508C5}" vid="{01A10FD3-77C7-41B8-A436-C02F8B87D5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lan Core Document Content Type" ma:contentTypeID="0x010100EDA1ED0CC29E40D1BD7FFB599015EB280024B8CC613753184094CBE969C298E20E" ma:contentTypeVersion="29" ma:contentTypeDescription="Plan Core Document Content Type" ma:contentTypeScope="" ma:versionID="34595f5a7cc3b8e6a259bb15f09d8f9a">
  <xsd:schema xmlns:xsd="http://www.w3.org/2001/XMLSchema" xmlns:xs="http://www.w3.org/2001/XMLSchema" xmlns:p="http://schemas.microsoft.com/office/2006/metadata/properties" xmlns:ns1="http://schemas.microsoft.com/sharepoint/v3" xmlns:ns2="abd790a8-4060-4d86-a330-db469739327f" xmlns:ns3="0d05f0d1-de04-45e0-a7e1-2f9d05b983ee" targetNamespace="http://schemas.microsoft.com/office/2006/metadata/properties" ma:root="true" ma:fieldsID="0bc76765467a3a04c98991aaf55047b2" ns1:_="" ns2:_="" ns3:_="">
    <xsd:import namespace="http://schemas.microsoft.com/sharepoint/v3"/>
    <xsd:import namespace="abd790a8-4060-4d86-a330-db469739327f"/>
    <xsd:import namespace="0d05f0d1-de04-45e0-a7e1-2f9d05b983ee"/>
    <xsd:element name="properties">
      <xsd:complexType>
        <xsd:sequence>
          <xsd:element name="documentManagement">
            <xsd:complexType>
              <xsd:all>
                <xsd:element ref="ns2:PlanDocumentDate"/>
                <xsd:element ref="ns1:Language" minOccurs="0"/>
                <xsd:element ref="ns2:PlanDocumentCountry" minOccurs="0"/>
                <xsd:element ref="ns2:PlanDocumentStatus" minOccurs="0"/>
                <xsd:element ref="ns2:PlanConfidentiality"/>
                <xsd:element ref="ns2:PlanOwnership"/>
                <xsd:element ref="ns2:PlanWorkAreas" minOccurs="0"/>
                <xsd:element ref="ns2:PlanRegionsTaxHTField0" minOccurs="0"/>
                <xsd:element ref="ns2:PlanDocumentTypesTaxHTField0" minOccurs="0"/>
                <xsd:element ref="ns3:TaxCatchAll" minOccurs="0"/>
                <xsd:element ref="ns2:PlanKeywordsTaxHTField0" minOccurs="0"/>
                <xsd:element ref="ns3:TaxCatchAllLabel" minOccurs="0"/>
                <xsd:element ref="ns2:Document" minOccurs="0"/>
                <xsd:element ref="ns2:File_x0020_format" minOccurs="0"/>
                <xsd:element ref="ns3:i517497ae73a48dd98943626454fd50b"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3" nillable="true" ma:displayName="Language" ma:default="English" ma:description="Please select the language in which the document is written."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abd790a8-4060-4d86-a330-db469739327f" elementFormDefault="qualified">
    <xsd:import namespace="http://schemas.microsoft.com/office/2006/documentManagement/types"/>
    <xsd:import namespace="http://schemas.microsoft.com/office/infopath/2007/PartnerControls"/>
    <xsd:element name="PlanDocumentDate" ma:index="2" ma:displayName="Document Creation Date" ma:description="Please enter the date the document was created NOT today's date." ma:format="DateOnly" ma:internalName="PlanDocumentDate" ma:readOnly="false">
      <xsd:simpleType>
        <xsd:restriction base="dms:DateTime"/>
      </xsd:simpleType>
    </xsd:element>
    <xsd:element name="PlanDocumentCountry" ma:index="4" nillable="true" ma:displayName="Country" ma:list="65c3f958-436a-4608-8f57-42055a4a987d" ma:internalName="PlanDocumentCountry" ma:showField="Title" ma:web="0d05f0d1-de04-45e0-a7e1-2f9d05b983ee">
      <xsd:complexType>
        <xsd:complexContent>
          <xsd:extension base="dms:MultiChoiceLookup">
            <xsd:sequence>
              <xsd:element name="Value" type="dms:Lookup" maxOccurs="unbounded" minOccurs="0" nillable="true"/>
            </xsd:sequence>
          </xsd:extension>
        </xsd:complexContent>
      </xsd:complexType>
    </xsd:element>
    <xsd:element name="PlanDocumentStatus" ma:index="5" nillable="true" ma:displayName="Document Status" ma:default="Final" ma:description="Please specific whether the document is a draft, final draft, final approved document or an archive document." ma:format="Dropdown" ma:internalName="PlanDocumentStatus" ma:readOnly="false">
      <xsd:simpleType>
        <xsd:restriction base="dms:Choice">
          <xsd:enumeration value="Arch"/>
          <xsd:enumeration value="Draft"/>
          <xsd:enumeration value="Final Draft"/>
          <xsd:enumeration value="Final"/>
        </xsd:restriction>
      </xsd:simpleType>
    </xsd:element>
    <xsd:element name="PlanConfidentiality" ma:index="6" ma:displayName="Confidentiality" ma:default="Open" ma:description="Please specify whether the document is open and accessible to all staff or is closed/confidential." ma:format="Dropdown" ma:internalName="PlanConfidentiality" ma:readOnly="false">
      <xsd:simpleType>
        <xsd:restriction base="dms:Choice">
          <xsd:enumeration value="Open"/>
          <xsd:enumeration value="Confidential"/>
        </xsd:restriction>
      </xsd:simpleType>
    </xsd:element>
    <xsd:element name="PlanOwnership" ma:index="7" ma:displayName="Ownership" ma:default="Plan" ma:format="Dropdown" ma:internalName="PlanOwnership">
      <xsd:simpleType>
        <xsd:restriction base="dms:Choice">
          <xsd:enumeration value="Plan"/>
          <xsd:enumeration value="Non Plan"/>
        </xsd:restriction>
      </xsd:simpleType>
    </xsd:element>
    <xsd:element name="PlanWorkAreas" ma:index="17" nillable="true" ma:displayName="Work Areas" ma:description="This refers to the Plan International department or work area that owns the document." ma:hidden="true" ma:internalName="PlanWorkAreas" ma:readOnly="false">
      <xsd:complexType>
        <xsd:complexContent>
          <xsd:extension base="dms:MultiChoice">
            <xsd:sequence>
              <xsd:element name="Value" maxOccurs="unbounded" minOccurs="0" nillable="true">
                <xsd:simpleType>
                  <xsd:restriction base="dms:Choice">
                    <xsd:enumeration value="Child Protection Policy"/>
                    <xsd:enumeration value="Communications"/>
                    <xsd:enumeration value="Disaster Risk Management"/>
                    <xsd:enumeration value="Finance"/>
                    <xsd:enumeration value="Global Assurance"/>
                    <xsd:enumeration value="Individual Giving/Sponsorship"/>
                    <xsd:enumeration value="Institutional Funding/Grants"/>
                    <xsd:enumeration value="Human Resources"/>
                    <xsd:enumeration value="IT"/>
                    <xsd:enumeration value="Legal and Governance"/>
                    <xsd:enumeration value="Marketing and Business Dev"/>
                    <xsd:enumeration value="Other"/>
                    <xsd:enumeration value="Plan-Wide"/>
                    <xsd:enumeration value="Programme"/>
                    <xsd:enumeration value="Procurement"/>
                    <xsd:enumeration value="Risk Management"/>
                    <xsd:enumeration value="Security"/>
                  </xsd:restriction>
                </xsd:simpleType>
              </xsd:element>
            </xsd:sequence>
          </xsd:extension>
        </xsd:complexContent>
      </xsd:complexType>
    </xsd:element>
    <xsd:element name="PlanRegionsTaxHTField0" ma:index="18" ma:taxonomy="true" ma:internalName="PlanRegionsTaxHTField0" ma:taxonomyFieldName="PlanRegions" ma:displayName="Plan Regions" ma:readOnly="false" ma:default="" ma:fieldId="{bbea32a8-92b3-4dce-a6a5-0dd3bc9546ab}" ma:taxonomyMulti="true" ma:sspId="7c8c3aeb-66a8-450a-92de-7fdfd18cf00c" ma:termSetId="457300ed-ead7-4c54-a8e2-086919c7596f" ma:anchorId="00000000-0000-0000-0000-000000000000" ma:open="false" ma:isKeyword="false">
      <xsd:complexType>
        <xsd:sequence>
          <xsd:element ref="pc:Terms" minOccurs="0" maxOccurs="1"/>
        </xsd:sequence>
      </xsd:complexType>
    </xsd:element>
    <xsd:element name="PlanDocumentTypesTaxHTField0" ma:index="19" ma:taxonomy="true" ma:internalName="PlanDocumentTypesTaxHTField0" ma:taxonomyFieldName="PlanDocumentType" ma:displayName="Document Type" ma:readOnly="false" ma:default="" ma:fieldId="{cbfd5309-cdbd-4ae0-acc5-e09aa4238f4f}" ma:sspId="7c8c3aeb-66a8-450a-92de-7fdfd18cf00c" ma:termSetId="8c8f6348-1575-488d-85f7-2a37e9ed3d0a" ma:anchorId="00000000-0000-0000-0000-000000000000" ma:open="false" ma:isKeyword="false">
      <xsd:complexType>
        <xsd:sequence>
          <xsd:element ref="pc:Terms" minOccurs="0" maxOccurs="1"/>
        </xsd:sequence>
      </xsd:complexType>
    </xsd:element>
    <xsd:element name="PlanKeywordsTaxHTField0" ma:index="21" nillable="true" ma:taxonomy="true" ma:internalName="PlanKeywordsTaxHTField0" ma:taxonomyFieldName="PlanKeywords" ma:displayName="Keywords" ma:readOnly="false" ma:default="" ma:fieldId="{7d94941a-b447-41c3-9c38-bfbcb34a57fd}" ma:taxonomyMulti="true" ma:sspId="7c8c3aeb-66a8-450a-92de-7fdfd18cf00c" ma:termSetId="35cb62ca-4b10-4647-98a9-2541d6d98258" ma:anchorId="00000000-0000-0000-0000-000000000000" ma:open="false" ma:isKeyword="false">
      <xsd:complexType>
        <xsd:sequence>
          <xsd:element ref="pc:Terms" minOccurs="0" maxOccurs="1"/>
        </xsd:sequence>
      </xsd:complexType>
    </xsd:element>
    <xsd:element name="Document" ma:index="24" nillable="true" ma:displayName="Document" ma:default="Agenda" ma:format="Dropdown" ma:internalName="Document">
      <xsd:simpleType>
        <xsd:restriction base="dms:Choice">
          <xsd:enumeration value="Agenda"/>
          <xsd:enumeration value="Document"/>
          <xsd:enumeration value="Graphic Elements"/>
          <xsd:enumeration value="Letter"/>
          <xsd:enumeration value="Minutes"/>
          <xsd:enumeration value="Newsletter"/>
          <xsd:enumeration value="Policy"/>
          <xsd:enumeration value="Poster"/>
          <xsd:enumeration value="PowerPoint"/>
          <xsd:enumeration value="Press release (1 page)"/>
          <xsd:enumeration value="Press release (2 pages)"/>
          <xsd:enumeration value="Report"/>
          <xsd:enumeration value="Success story"/>
          <xsd:enumeration value="OTHER"/>
        </xsd:restriction>
      </xsd:simpleType>
    </xsd:element>
    <xsd:element name="File_x0020_format" ma:index="25" nillable="true" ma:displayName="File format" ma:default="Microsoft Word" ma:format="Dropdown" ma:internalName="File_x0020_format">
      <xsd:simpleType>
        <xsd:restriction base="dms:Choice">
          <xsd:enumeration value="Microsoft Word"/>
          <xsd:enumeration value="Microsoft PowerPoint"/>
          <xsd:enumeration value="PDF"/>
          <xsd:enumeration value="WinZip"/>
        </xsd:restriction>
      </xsd:simpleType>
    </xsd:element>
  </xsd:schema>
  <xsd:schema xmlns:xsd="http://www.w3.org/2001/XMLSchema" xmlns:xs="http://www.w3.org/2001/XMLSchema" xmlns:dms="http://schemas.microsoft.com/office/2006/documentManagement/types" xmlns:pc="http://schemas.microsoft.com/office/infopath/2007/PartnerControls" targetNamespace="0d05f0d1-de04-45e0-a7e1-2f9d05b983e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90d83d3-aed9-4ec3-a534-f7cce60d36a3}" ma:internalName="TaxCatchAll" ma:showField="CatchAllData" ma:web="0d05f0d1-de04-45e0-a7e1-2f9d05b983ee">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hidden="true" ma:list="{b90d83d3-aed9-4ec3-a534-f7cce60d36a3}" ma:internalName="TaxCatchAllLabel" ma:readOnly="true" ma:showField="CatchAllDataLabel" ma:web="0d05f0d1-de04-45e0-a7e1-2f9d05b983ee">
      <xsd:complexType>
        <xsd:complexContent>
          <xsd:extension base="dms:MultiChoiceLookup">
            <xsd:sequence>
              <xsd:element name="Value" type="dms:Lookup" maxOccurs="unbounded" minOccurs="0" nillable="true"/>
            </xsd:sequence>
          </xsd:extension>
        </xsd:complexContent>
      </xsd:complexType>
    </xsd:element>
    <xsd:element name="i517497ae73a48dd98943626454fd50b" ma:index="26" nillable="true" ma:taxonomy="true" ma:internalName="i517497ae73a48dd98943626454fd50b" ma:taxonomyFieldName="Plan_x0020_Work_x0020_Areas" ma:displayName="Plan Work Areas" ma:readOnly="false" ma:default="" ma:fieldId="{2517497a-e73a-48dd-9894-3626454fd50b}" ma:sspId="7c8c3aeb-66a8-450a-92de-7fdfd18cf00c" ma:termSetId="ebb02785-29d3-48c1-aaa6-2d2f59514912" ma:anchorId="00000000-0000-0000-0000-000000000000" ma:open="false" ma:isKeyword="false">
      <xsd:complexType>
        <xsd:sequence>
          <xsd:element ref="pc:Terms" minOccurs="0" maxOccurs="1"/>
        </xsd:sequence>
      </xsd:complexType>
    </xsd:element>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lanDocumentDate xmlns="abd790a8-4060-4d86-a330-db469739327f">2016-05-17T23:00:00+00:00</PlanDocumentDate>
    <Language xmlns="http://schemas.microsoft.com/sharepoint/v3">English</Language>
    <PlanDocumentCountry xmlns="abd790a8-4060-4d86-a330-db469739327f">
      <Value>72</Value>
    </PlanDocumentCountry>
    <PlanOwnership xmlns="abd790a8-4060-4d86-a330-db469739327f">Plan</PlanOwnership>
    <PlanDocumentTypesTaxHTField0 xmlns="abd790a8-4060-4d86-a330-db469739327f">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ebcb2fda-7bf9-49c3-bc87-32f42b9f8175</TermId>
        </TermInfo>
      </Terms>
    </PlanDocumentTypesTaxHTField0>
    <PlanConfidentiality xmlns="abd790a8-4060-4d86-a330-db469739327f">Open</PlanConfidentiality>
    <PlanKeywordsTaxHTField0 xmlns="abd790a8-4060-4d86-a330-db469739327f">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53783cc7-dfeb-4e47-97bc-d29af49b8b7f</TermId>
        </TermInfo>
      </Terms>
    </PlanKeywordsTaxHTField0>
    <PlanRegionsTaxHTField0 xmlns="abd790a8-4060-4d86-a330-db469739327f">
      <Terms xmlns="http://schemas.microsoft.com/office/infopath/2007/PartnerControls">
        <TermInfo xmlns="http://schemas.microsoft.com/office/infopath/2007/PartnerControls">
          <TermName xmlns="http://schemas.microsoft.com/office/infopath/2007/PartnerControls">GLO</TermName>
          <TermId xmlns="http://schemas.microsoft.com/office/infopath/2007/PartnerControls">2eeb3e66-b4de-4e5e-bc1a-12be912226f8</TermId>
        </TermInfo>
      </Terms>
    </PlanRegionsTaxHTField0>
    <Document xmlns="abd790a8-4060-4d86-a330-db469739327f">PowerPoint</Document>
    <File_x0020_format xmlns="abd790a8-4060-4d86-a330-db469739327f">Microsoft PowerPoint</File_x0020_format>
    <PlanWorkAreas xmlns="abd790a8-4060-4d86-a330-db469739327f"/>
    <TaxCatchAll xmlns="0d05f0d1-de04-45e0-a7e1-2f9d05b983ee">
      <Value>5</Value>
      <Value>565</Value>
      <Value>51</Value>
    </TaxCatchAll>
    <PlanDocumentStatus xmlns="abd790a8-4060-4d86-a330-db469739327f">Final</PlanDocumentStatus>
    <i517497ae73a48dd98943626454fd50b xmlns="0d05f0d1-de04-45e0-a7e1-2f9d05b983ee">
      <Terms xmlns="http://schemas.microsoft.com/office/infopath/2007/PartnerControls"/>
    </i517497ae73a48dd98943626454fd50b>
    <_dlc_DocId xmlns="0d05f0d1-de04-45e0-a7e1-2f9d05b983ee">PLANET-384-48</_dlc_DocId>
    <_dlc_DocIdUrl xmlns="0d05f0d1-de04-45e0-a7e1-2f9d05b983ee">
      <Url>https://planet.planapps.org/StaffInfo/GlobalBrand/_layouts/15/DocIdRedir.aspx?ID=PLANET-384-48</Url>
      <Description>PLANET-384-48</Description>
    </_dlc_DocIdUrl>
  </documentManagement>
</p:properties>
</file>

<file path=customXml/itemProps1.xml><?xml version="1.0" encoding="utf-8"?>
<ds:datastoreItem xmlns:ds="http://schemas.openxmlformats.org/officeDocument/2006/customXml" ds:itemID="{1EB2D1A3-862D-45EB-9B95-F4625B646AB6}">
  <ds:schemaRefs>
    <ds:schemaRef ds:uri="http://schemas.microsoft.com/sharepoint/v3/contenttype/forms"/>
  </ds:schemaRefs>
</ds:datastoreItem>
</file>

<file path=customXml/itemProps2.xml><?xml version="1.0" encoding="utf-8"?>
<ds:datastoreItem xmlns:ds="http://schemas.openxmlformats.org/officeDocument/2006/customXml" ds:itemID="{D1BB49C2-FD57-4A39-9979-40D4B5B01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bd790a8-4060-4d86-a330-db469739327f"/>
    <ds:schemaRef ds:uri="0d05f0d1-de04-45e0-a7e1-2f9d05b98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07C6B6-2DB4-4251-A2D2-7B8EB2E5E431}">
  <ds:schemaRefs>
    <ds:schemaRef ds:uri="http://schemas.microsoft.com/sharepoint/events"/>
  </ds:schemaRefs>
</ds:datastoreItem>
</file>

<file path=customXml/itemProps4.xml><?xml version="1.0" encoding="utf-8"?>
<ds:datastoreItem xmlns:ds="http://schemas.openxmlformats.org/officeDocument/2006/customXml" ds:itemID="{7BFF023F-6C64-42DD-BDA3-8040A566361A}">
  <ds:schemaRefs>
    <ds:schemaRef ds:uri="http://purl.org/dc/terms/"/>
    <ds:schemaRef ds:uri="http://schemas.microsoft.com/office/2006/documentManagement/types"/>
    <ds:schemaRef ds:uri="http://www.w3.org/XML/1998/namespace"/>
    <ds:schemaRef ds:uri="abd790a8-4060-4d86-a330-db469739327f"/>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0d05f0d1-de04-45e0-a7e1-2f9d05b983e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2017 Powerpoint-All staff</Template>
  <TotalTime>3678</TotalTime>
  <Words>1272</Words>
  <Application>Microsoft Office PowerPoint</Application>
  <PresentationFormat>On-screen Show (4:3)</PresentationFormat>
  <Paragraphs>155</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Narrow</vt:lpstr>
      <vt:lpstr>Arial Regular</vt:lpstr>
      <vt:lpstr>Calibri</vt:lpstr>
      <vt:lpstr>Courier New</vt:lpstr>
      <vt:lpstr>Veneer</vt:lpstr>
      <vt:lpstr>Wingdings</vt:lpstr>
      <vt:lpstr>Kantoorthema</vt:lpstr>
      <vt:lpstr>Child protection &amp; 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Varrasso, Manuela</dc:creator>
  <cp:lastModifiedBy>Rebecca Liron</cp:lastModifiedBy>
  <cp:revision>221</cp:revision>
  <cp:lastPrinted>2018-03-05T08:59:43Z</cp:lastPrinted>
  <dcterms:created xsi:type="dcterms:W3CDTF">2018-01-24T14:15:09Z</dcterms:created>
  <dcterms:modified xsi:type="dcterms:W3CDTF">2019-04-26T01:33:03Z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0x010100EDA1ED0CC29E40D1BD7FFB599015EB280024B8CC613753184094CBE969C298E20E</vt:lpwstr>
  </property>
  <property fmtid="{D5CDD505-2E9C-101B-9397-08002B2CF9AE}" pid="3" name="TaxKeyword">
    <vt:lpwstr/>
  </property>
  <property fmtid="{D5CDD505-2E9C-101B-9397-08002B2CF9AE}" pid="4" name="PlanRegions">
    <vt:lpwstr>5;#GLO|2eeb3e66-b4de-4e5e-bc1a-12be912226f8</vt:lpwstr>
  </property>
  <property fmtid="{D5CDD505-2E9C-101B-9397-08002B2CF9AE}" pid="5" name="PlanDocumentType">
    <vt:lpwstr>51;#Template|ebcb2fda-7bf9-49c3-bc87-32f42b9f8175</vt:lpwstr>
  </property>
  <property fmtid="{D5CDD505-2E9C-101B-9397-08002B2CF9AE}" pid="6" name="PlanKeywords">
    <vt:lpwstr>565;#Brand|53783cc7-dfeb-4e47-97bc-d29af49b8b7f</vt:lpwstr>
  </property>
  <property fmtid="{D5CDD505-2E9C-101B-9397-08002B2CF9AE}" pid="7" name="TaxKeywordTaxHTField">
    <vt:lpwstr/>
  </property>
  <property fmtid="{D5CDD505-2E9C-101B-9397-08002B2CF9AE}" pid="8" name="_dlc_DocIdItemGuid">
    <vt:lpwstr>78aa8b0a-79c4-4237-85cb-5fcd48eb55cf</vt:lpwstr>
  </property>
  <property fmtid="{D5CDD505-2E9C-101B-9397-08002B2CF9AE}" pid="9" name="Plan_x0020_Work_x0020_Areas">
    <vt:lpwstr/>
  </property>
  <property fmtid="{D5CDD505-2E9C-101B-9397-08002B2CF9AE}" pid="10" name="Plan_x0020_Work_x0020_Areas1">
    <vt:lpwstr/>
  </property>
  <property fmtid="{D5CDD505-2E9C-101B-9397-08002B2CF9AE}" pid="11" name="h02b9f303fa745979dd2a4295251bc1f">
    <vt:lpwstr/>
  </property>
  <property fmtid="{D5CDD505-2E9C-101B-9397-08002B2CF9AE}" pid="12" name="Plan Work Areas1">
    <vt:lpwstr/>
  </property>
  <property fmtid="{D5CDD505-2E9C-101B-9397-08002B2CF9AE}" pid="13" name="Plan Work Areas">
    <vt:lpwstr/>
  </property>
</Properties>
</file>