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6858000" cx="12192000"/>
  <p:notesSz cx="6858000" cy="9144000"/>
  <p:embeddedFontLst>
    <p:embeddedFont>
      <p:font typeface="Roboto"/>
      <p:regular r:id="rId18"/>
      <p:bold r:id="rId19"/>
      <p:italic r:id="rId20"/>
      <p:boldItalic r:id="rId21"/>
    </p:embeddedFont>
    <p:embeddedFont>
      <p:font typeface="Helvetica Neue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6" roundtripDataSignature="AMtx7miutl9iuKS0yY2WSjN1U5Kx28oZ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italic.fntdata"/><Relationship Id="rId22" Type="http://schemas.openxmlformats.org/officeDocument/2006/relationships/font" Target="fonts/HelveticaNeue-regular.fntdata"/><Relationship Id="rId21" Type="http://schemas.openxmlformats.org/officeDocument/2006/relationships/font" Target="fonts/Roboto-boldItalic.fntdata"/><Relationship Id="rId24" Type="http://schemas.openxmlformats.org/officeDocument/2006/relationships/font" Target="fonts/HelveticaNeue-italic.fntdata"/><Relationship Id="rId23" Type="http://schemas.openxmlformats.org/officeDocument/2006/relationships/font" Target="fonts/HelveticaNeue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customschemas.google.com/relationships/presentationmetadata" Target="metadata"/><Relationship Id="rId25" Type="http://schemas.openxmlformats.org/officeDocument/2006/relationships/font" Target="fonts/HelveticaNeue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font" Target="fonts/Roboto-bold.fntdata"/><Relationship Id="rId18" Type="http://schemas.openxmlformats.org/officeDocument/2006/relationships/font" Target="fonts/Roboto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Additional hashtags to add in relation to your session: #ArmedViolence #ClimateShocks #Displacement #Escalation</a:t>
            </a:r>
            <a:endParaRPr/>
          </a:p>
        </p:txBody>
      </p:sp>
      <p:sp>
        <p:nvSpPr>
          <p:cNvPr id="221" name="Google Shape;22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0" name="Google Shape;34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5c7030c3a0_0_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4" name="Google Shape;354;g35c7030c3a0_0_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60a052eed9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8" name="Google Shape;388;g360a052eed9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60a052eed9_0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360a052eed9_0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g360a052eed9_0_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60b458987d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60b458987d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g360b458987d_0_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5c86038da1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0" name="Google Shape;240;g35c86038da1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7" name="Google Shape;25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0" name="Google Shape;27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2" name="Google Shape;28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5c7030c3a0_0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2" name="Google Shape;292;g35c7030c3a0_0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60a052eed9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4" name="Google Shape;304;g360a052eed9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5c7030c3a0_0_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6" name="Google Shape;316;g35c7030c3a0_0_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- Blue Background">
  <p:cSld name="Cover - Blue Background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6794">
              <a:alpha val="74117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9"/>
          <p:cNvSpPr txBox="1"/>
          <p:nvPr>
            <p:ph idx="1" type="body"/>
          </p:nvPr>
        </p:nvSpPr>
        <p:spPr>
          <a:xfrm>
            <a:off x="1828007" y="2076693"/>
            <a:ext cx="8535987" cy="6279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i="0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" name="Google Shape;15;p9"/>
          <p:cNvSpPr txBox="1"/>
          <p:nvPr>
            <p:ph idx="2" type="body"/>
          </p:nvPr>
        </p:nvSpPr>
        <p:spPr>
          <a:xfrm>
            <a:off x="1754188" y="3051922"/>
            <a:ext cx="8683625" cy="1455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" name="Google Shape;16;p9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05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- Green Background">
  <p:cSld name="Cover - Green Background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D7A">
              <a:alpha val="7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8"/>
          <p:cNvSpPr txBox="1"/>
          <p:nvPr>
            <p:ph idx="1" type="body"/>
          </p:nvPr>
        </p:nvSpPr>
        <p:spPr>
          <a:xfrm>
            <a:off x="1828007" y="2076693"/>
            <a:ext cx="8535987" cy="6279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i="0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18"/>
          <p:cNvSpPr txBox="1"/>
          <p:nvPr>
            <p:ph idx="2" type="body"/>
          </p:nvPr>
        </p:nvSpPr>
        <p:spPr>
          <a:xfrm>
            <a:off x="1754188" y="3051922"/>
            <a:ext cx="8683625" cy="1455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18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05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lit - Blue">
  <p:cSld name="Split - Blue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9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167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" name="Google Shape;74;p19"/>
          <p:cNvPicPr preferRelativeResize="0"/>
          <p:nvPr/>
        </p:nvPicPr>
        <p:blipFill rotWithShape="1">
          <a:blip r:embed="rId2">
            <a:alphaModFix amt="20000"/>
          </a:blip>
          <a:srcRect b="9028" l="4826" r="39371" t="9031"/>
          <a:stretch/>
        </p:blipFill>
        <p:spPr>
          <a:xfrm>
            <a:off x="0" y="0"/>
            <a:ext cx="35725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4100513" y="528638"/>
            <a:ext cx="7300912" cy="1271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6794"/>
              </a:buClr>
              <a:buSzPts val="3200"/>
              <a:buNone/>
              <a:defRPr b="1" sz="3200">
                <a:solidFill>
                  <a:srgbClr val="026794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19"/>
          <p:cNvSpPr txBox="1"/>
          <p:nvPr>
            <p:ph idx="2" type="body"/>
          </p:nvPr>
        </p:nvSpPr>
        <p:spPr>
          <a:xfrm>
            <a:off x="4100513" y="2400300"/>
            <a:ext cx="7300912" cy="21288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9"/>
          <p:cNvSpPr txBox="1"/>
          <p:nvPr>
            <p:ph idx="3" type="body"/>
          </p:nvPr>
        </p:nvSpPr>
        <p:spPr>
          <a:xfrm>
            <a:off x="284417" y="528638"/>
            <a:ext cx="2970847" cy="47992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lit - Teal">
  <p:cSld name="Split - Teal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20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167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" name="Google Shape;81;p20"/>
          <p:cNvPicPr preferRelativeResize="0"/>
          <p:nvPr/>
        </p:nvPicPr>
        <p:blipFill rotWithShape="1">
          <a:blip r:embed="rId2">
            <a:alphaModFix amt="20000"/>
          </a:blip>
          <a:srcRect b="9028" l="4826" r="39371" t="9031"/>
          <a:stretch/>
        </p:blipFill>
        <p:spPr>
          <a:xfrm>
            <a:off x="0" y="0"/>
            <a:ext cx="35725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20"/>
          <p:cNvSpPr txBox="1"/>
          <p:nvPr>
            <p:ph idx="1" type="body"/>
          </p:nvPr>
        </p:nvSpPr>
        <p:spPr>
          <a:xfrm>
            <a:off x="4100513" y="528638"/>
            <a:ext cx="7300912" cy="1271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3200"/>
              <a:buNone/>
              <a:defRPr b="1" sz="3200">
                <a:solidFill>
                  <a:schemeClr val="accent6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20"/>
          <p:cNvSpPr txBox="1"/>
          <p:nvPr>
            <p:ph idx="2" type="body"/>
          </p:nvPr>
        </p:nvSpPr>
        <p:spPr>
          <a:xfrm>
            <a:off x="4100513" y="2400300"/>
            <a:ext cx="7300912" cy="21288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20"/>
          <p:cNvSpPr txBox="1"/>
          <p:nvPr>
            <p:ph idx="3" type="body"/>
          </p:nvPr>
        </p:nvSpPr>
        <p:spPr>
          <a:xfrm>
            <a:off x="284417" y="528638"/>
            <a:ext cx="2970847" cy="47992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lit - Green">
  <p:cSld name="Split - Green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21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167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p21"/>
          <p:cNvPicPr preferRelativeResize="0"/>
          <p:nvPr/>
        </p:nvPicPr>
        <p:blipFill rotWithShape="1">
          <a:blip r:embed="rId2">
            <a:alphaModFix amt="20000"/>
          </a:blip>
          <a:srcRect b="9028" l="4826" r="39371" t="9031"/>
          <a:stretch/>
        </p:blipFill>
        <p:spPr>
          <a:xfrm>
            <a:off x="0" y="0"/>
            <a:ext cx="35725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21"/>
          <p:cNvSpPr txBox="1"/>
          <p:nvPr>
            <p:ph idx="1" type="body"/>
          </p:nvPr>
        </p:nvSpPr>
        <p:spPr>
          <a:xfrm>
            <a:off x="4100513" y="528638"/>
            <a:ext cx="7300912" cy="1271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b="1" sz="32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21"/>
          <p:cNvSpPr txBox="1"/>
          <p:nvPr>
            <p:ph idx="2" type="body"/>
          </p:nvPr>
        </p:nvSpPr>
        <p:spPr>
          <a:xfrm>
            <a:off x="4100513" y="2400300"/>
            <a:ext cx="7300912" cy="21288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21"/>
          <p:cNvSpPr txBox="1"/>
          <p:nvPr>
            <p:ph idx="3" type="body"/>
          </p:nvPr>
        </p:nvSpPr>
        <p:spPr>
          <a:xfrm>
            <a:off x="284417" y="528638"/>
            <a:ext cx="2970847" cy="47992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Text - Blue">
  <p:cSld name="Title &amp; Text - Blue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2"/>
          <p:cNvSpPr txBox="1"/>
          <p:nvPr>
            <p:ph type="title"/>
          </p:nvPr>
        </p:nvSpPr>
        <p:spPr>
          <a:xfrm>
            <a:off x="656023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Helvetica Neue"/>
              <a:buNone/>
              <a:defRPr b="1" sz="36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94" name="Google Shape;94;p22"/>
          <p:cNvCxnSpPr/>
          <p:nvPr/>
        </p:nvCxnSpPr>
        <p:spPr>
          <a:xfrm flipH="1" rot="10800000">
            <a:off x="656024" y="1635973"/>
            <a:ext cx="10820189" cy="33878"/>
          </a:xfrm>
          <a:prstGeom prst="straightConnector1">
            <a:avLst/>
          </a:prstGeom>
          <a:noFill/>
          <a:ln cap="flat" cmpd="sng" w="9525">
            <a:solidFill>
              <a:srgbClr val="036794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5" name="Google Shape;95;p22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rgbClr val="03679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2"/>
          <p:cNvSpPr txBox="1"/>
          <p:nvPr>
            <p:ph idx="1" type="body"/>
          </p:nvPr>
        </p:nvSpPr>
        <p:spPr>
          <a:xfrm>
            <a:off x="656022" y="1971675"/>
            <a:ext cx="10820015" cy="500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b="1">
                <a:solidFill>
                  <a:schemeClr val="accent3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22"/>
          <p:cNvSpPr txBox="1"/>
          <p:nvPr>
            <p:ph idx="2" type="body"/>
          </p:nvPr>
        </p:nvSpPr>
        <p:spPr>
          <a:xfrm>
            <a:off x="656021" y="2614613"/>
            <a:ext cx="10820015" cy="3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Text - Purple">
  <p:cSld name="Title &amp; Text - Purple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3"/>
          <p:cNvSpPr txBox="1"/>
          <p:nvPr>
            <p:ph type="title"/>
          </p:nvPr>
        </p:nvSpPr>
        <p:spPr>
          <a:xfrm>
            <a:off x="656023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Helvetica Neue"/>
              <a:buNone/>
              <a:defRPr b="1" sz="36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00" name="Google Shape;100;p23"/>
          <p:cNvCxnSpPr/>
          <p:nvPr/>
        </p:nvCxnSpPr>
        <p:spPr>
          <a:xfrm flipH="1" rot="10800000">
            <a:off x="656024" y="1635973"/>
            <a:ext cx="10820189" cy="33878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1" name="Google Shape;101;p23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3"/>
          </a:solidFill>
          <a:ln cap="flat" cmpd="sng" w="127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3"/>
          <p:cNvSpPr txBox="1"/>
          <p:nvPr>
            <p:ph idx="1" type="body"/>
          </p:nvPr>
        </p:nvSpPr>
        <p:spPr>
          <a:xfrm>
            <a:off x="656022" y="1971675"/>
            <a:ext cx="1082001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23"/>
          <p:cNvSpPr txBox="1"/>
          <p:nvPr>
            <p:ph idx="2" type="body"/>
          </p:nvPr>
        </p:nvSpPr>
        <p:spPr>
          <a:xfrm>
            <a:off x="656021" y="2614612"/>
            <a:ext cx="10820015" cy="3729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Text - Teal">
  <p:cSld name="Title &amp; Text - Teal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4"/>
          <p:cNvSpPr txBox="1"/>
          <p:nvPr>
            <p:ph type="title"/>
          </p:nvPr>
        </p:nvSpPr>
        <p:spPr>
          <a:xfrm>
            <a:off x="656023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Helvetica Neue"/>
              <a:buNone/>
              <a:defRPr b="1" sz="3600"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06" name="Google Shape;106;p24"/>
          <p:cNvCxnSpPr/>
          <p:nvPr/>
        </p:nvCxnSpPr>
        <p:spPr>
          <a:xfrm flipH="1" rot="10800000">
            <a:off x="656024" y="1635973"/>
            <a:ext cx="10820189" cy="33878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7" name="Google Shape;107;p24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5"/>
          </a:solidFill>
          <a:ln cap="flat" cmpd="sng" w="127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4"/>
          <p:cNvSpPr txBox="1"/>
          <p:nvPr>
            <p:ph idx="1" type="body"/>
          </p:nvPr>
        </p:nvSpPr>
        <p:spPr>
          <a:xfrm>
            <a:off x="656022" y="1971676"/>
            <a:ext cx="10820015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b="1">
                <a:solidFill>
                  <a:schemeClr val="accent6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24"/>
          <p:cNvSpPr txBox="1"/>
          <p:nvPr>
            <p:ph idx="2" type="body"/>
          </p:nvPr>
        </p:nvSpPr>
        <p:spPr>
          <a:xfrm>
            <a:off x="656021" y="2614612"/>
            <a:ext cx="10820015" cy="3729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Text - Green">
  <p:cSld name="Title &amp; Text - Green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5"/>
          <p:cNvSpPr txBox="1"/>
          <p:nvPr>
            <p:ph type="title"/>
          </p:nvPr>
        </p:nvSpPr>
        <p:spPr>
          <a:xfrm>
            <a:off x="656023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Helvetica Neue"/>
              <a:buNone/>
              <a:defRPr b="1" sz="3600">
                <a:solidFill>
                  <a:schemeClr val="accent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2" name="Google Shape;112;p25"/>
          <p:cNvCxnSpPr/>
          <p:nvPr/>
        </p:nvCxnSpPr>
        <p:spPr>
          <a:xfrm flipH="1" rot="10800000">
            <a:off x="656024" y="1635973"/>
            <a:ext cx="10820189" cy="33878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3" name="Google Shape;113;p25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4"/>
          </a:solidFill>
          <a:ln cap="flat" cmpd="sng" w="127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5"/>
          <p:cNvSpPr txBox="1"/>
          <p:nvPr>
            <p:ph idx="1" type="body"/>
          </p:nvPr>
        </p:nvSpPr>
        <p:spPr>
          <a:xfrm>
            <a:off x="656022" y="1971675"/>
            <a:ext cx="10820015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p25"/>
          <p:cNvSpPr txBox="1"/>
          <p:nvPr>
            <p:ph idx="2" type="body"/>
          </p:nvPr>
        </p:nvSpPr>
        <p:spPr>
          <a:xfrm>
            <a:off x="656021" y="2614612"/>
            <a:ext cx="10820015" cy="3729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Text with Dots - Blue">
  <p:cSld name="Title &amp; Text with Dots - Blue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26"/>
          <p:cNvGrpSpPr/>
          <p:nvPr/>
        </p:nvGrpSpPr>
        <p:grpSpPr>
          <a:xfrm>
            <a:off x="0" y="5303521"/>
            <a:ext cx="12192000" cy="1639827"/>
            <a:chOff x="0" y="5303521"/>
            <a:chExt cx="12192000" cy="1639827"/>
          </a:xfrm>
        </p:grpSpPr>
        <p:pic>
          <p:nvPicPr>
            <p:cNvPr id="118" name="Google Shape;118;p26"/>
            <p:cNvPicPr preferRelativeResize="0"/>
            <p:nvPr/>
          </p:nvPicPr>
          <p:blipFill rotWithShape="1">
            <a:blip r:embed="rId2">
              <a:alphaModFix amt="20000"/>
            </a:blip>
            <a:srcRect b="6770" l="59835" r="12103" t="10673"/>
            <a:stretch/>
          </p:blipFill>
          <p:spPr>
            <a:xfrm rot="5400000">
              <a:off x="2302155" y="3001365"/>
              <a:ext cx="1639827" cy="6244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26"/>
            <p:cNvPicPr preferRelativeResize="0"/>
            <p:nvPr/>
          </p:nvPicPr>
          <p:blipFill rotWithShape="1">
            <a:blip r:embed="rId2">
              <a:alphaModFix amt="20000"/>
            </a:blip>
            <a:srcRect b="6770" l="60063" r="11951" t="10673"/>
            <a:stretch/>
          </p:blipFill>
          <p:spPr>
            <a:xfrm rot="5400000">
              <a:off x="8439135" y="3108523"/>
              <a:ext cx="1557867" cy="59478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0" name="Google Shape;120;p26"/>
          <p:cNvSpPr txBox="1"/>
          <p:nvPr>
            <p:ph type="title"/>
          </p:nvPr>
        </p:nvSpPr>
        <p:spPr>
          <a:xfrm>
            <a:off x="656023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Helvetica Neue"/>
              <a:buNone/>
              <a:defRPr b="1" sz="36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6"/>
          <p:cNvSpPr txBox="1"/>
          <p:nvPr>
            <p:ph idx="1" type="body"/>
          </p:nvPr>
        </p:nvSpPr>
        <p:spPr>
          <a:xfrm>
            <a:off x="656023" y="1690688"/>
            <a:ext cx="10820015" cy="500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b="1">
                <a:solidFill>
                  <a:schemeClr val="accent3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26"/>
          <p:cNvSpPr txBox="1"/>
          <p:nvPr>
            <p:ph idx="2" type="body"/>
          </p:nvPr>
        </p:nvSpPr>
        <p:spPr>
          <a:xfrm>
            <a:off x="656022" y="2333626"/>
            <a:ext cx="10820015" cy="3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Text with Dots - Purple">
  <p:cSld name="Title &amp; Text with Dots - Purple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27"/>
          <p:cNvGrpSpPr/>
          <p:nvPr/>
        </p:nvGrpSpPr>
        <p:grpSpPr>
          <a:xfrm>
            <a:off x="0" y="5303521"/>
            <a:ext cx="12192000" cy="1639827"/>
            <a:chOff x="0" y="5303521"/>
            <a:chExt cx="12192000" cy="1639827"/>
          </a:xfrm>
        </p:grpSpPr>
        <p:pic>
          <p:nvPicPr>
            <p:cNvPr id="125" name="Google Shape;125;p27"/>
            <p:cNvPicPr preferRelativeResize="0"/>
            <p:nvPr/>
          </p:nvPicPr>
          <p:blipFill rotWithShape="1">
            <a:blip r:embed="rId2">
              <a:alphaModFix amt="20000"/>
            </a:blip>
            <a:srcRect b="6770" l="59835" r="12103" t="10673"/>
            <a:stretch/>
          </p:blipFill>
          <p:spPr>
            <a:xfrm rot="5400000">
              <a:off x="2302155" y="3001365"/>
              <a:ext cx="1639827" cy="6244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27"/>
            <p:cNvPicPr preferRelativeResize="0"/>
            <p:nvPr/>
          </p:nvPicPr>
          <p:blipFill rotWithShape="1">
            <a:blip r:embed="rId2">
              <a:alphaModFix amt="20000"/>
            </a:blip>
            <a:srcRect b="6770" l="60063" r="11951" t="10673"/>
            <a:stretch/>
          </p:blipFill>
          <p:spPr>
            <a:xfrm rot="5400000">
              <a:off x="8439135" y="3108523"/>
              <a:ext cx="1557867" cy="59478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7" name="Google Shape;127;p27"/>
          <p:cNvSpPr txBox="1"/>
          <p:nvPr>
            <p:ph type="title"/>
          </p:nvPr>
        </p:nvSpPr>
        <p:spPr>
          <a:xfrm>
            <a:off x="656023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Helvetica Neue"/>
              <a:buNone/>
              <a:defRPr b="1" sz="36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27"/>
          <p:cNvSpPr txBox="1"/>
          <p:nvPr>
            <p:ph idx="1" type="body"/>
          </p:nvPr>
        </p:nvSpPr>
        <p:spPr>
          <a:xfrm>
            <a:off x="656022" y="1690688"/>
            <a:ext cx="1082001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9" name="Google Shape;129;p27"/>
          <p:cNvSpPr txBox="1"/>
          <p:nvPr>
            <p:ph idx="2" type="body"/>
          </p:nvPr>
        </p:nvSpPr>
        <p:spPr>
          <a:xfrm>
            <a:off x="656021" y="2333625"/>
            <a:ext cx="10820015" cy="3729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0"/>
          <p:cNvSpPr txBox="1"/>
          <p:nvPr>
            <p:ph type="title"/>
          </p:nvPr>
        </p:nvSpPr>
        <p:spPr>
          <a:xfrm>
            <a:off x="6712238" y="4570639"/>
            <a:ext cx="488921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5E79"/>
              </a:buClr>
              <a:buSzPts val="4000"/>
              <a:buFont typeface="Helvetica Neue"/>
              <a:buNone/>
              <a:defRPr b="1" sz="4000">
                <a:solidFill>
                  <a:srgbClr val="405E7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9" name="Google Shape;19;p10"/>
          <p:cNvPicPr preferRelativeResize="0"/>
          <p:nvPr/>
        </p:nvPicPr>
        <p:blipFill rotWithShape="1">
          <a:blip r:embed="rId2">
            <a:alphaModFix/>
          </a:blip>
          <a:srcRect b="0" l="30622" r="34584" t="-2"/>
          <a:stretch/>
        </p:blipFill>
        <p:spPr>
          <a:xfrm>
            <a:off x="0" y="14990"/>
            <a:ext cx="4242216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Google Shape;20;p10"/>
          <p:cNvCxnSpPr/>
          <p:nvPr/>
        </p:nvCxnSpPr>
        <p:spPr>
          <a:xfrm>
            <a:off x="4737140" y="6016980"/>
            <a:ext cx="7454860" cy="0"/>
          </a:xfrm>
          <a:prstGeom prst="straightConnector1">
            <a:avLst/>
          </a:prstGeom>
          <a:noFill/>
          <a:ln cap="flat" cmpd="sng" w="9525">
            <a:solidFill>
              <a:srgbClr val="405E79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1" name="Google Shape;2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03790" y="3746756"/>
            <a:ext cx="1956048" cy="2028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Text with Dots- Green">
  <p:cSld name="Title &amp; Text with Dots- Green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28"/>
          <p:cNvGrpSpPr/>
          <p:nvPr/>
        </p:nvGrpSpPr>
        <p:grpSpPr>
          <a:xfrm>
            <a:off x="0" y="5303521"/>
            <a:ext cx="12192000" cy="1639827"/>
            <a:chOff x="0" y="5303521"/>
            <a:chExt cx="12192000" cy="1639827"/>
          </a:xfrm>
        </p:grpSpPr>
        <p:pic>
          <p:nvPicPr>
            <p:cNvPr id="132" name="Google Shape;132;p28"/>
            <p:cNvPicPr preferRelativeResize="0"/>
            <p:nvPr/>
          </p:nvPicPr>
          <p:blipFill rotWithShape="1">
            <a:blip r:embed="rId2">
              <a:alphaModFix amt="20000"/>
            </a:blip>
            <a:srcRect b="6770" l="59835" r="12103" t="10673"/>
            <a:stretch/>
          </p:blipFill>
          <p:spPr>
            <a:xfrm rot="5400000">
              <a:off x="2302155" y="3001365"/>
              <a:ext cx="1639827" cy="6244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28"/>
            <p:cNvPicPr preferRelativeResize="0"/>
            <p:nvPr/>
          </p:nvPicPr>
          <p:blipFill rotWithShape="1">
            <a:blip r:embed="rId2">
              <a:alphaModFix amt="20000"/>
            </a:blip>
            <a:srcRect b="6770" l="60063" r="11951" t="10673"/>
            <a:stretch/>
          </p:blipFill>
          <p:spPr>
            <a:xfrm rot="5400000">
              <a:off x="8439135" y="3108523"/>
              <a:ext cx="1557867" cy="59478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4" name="Google Shape;134;p28"/>
          <p:cNvSpPr txBox="1"/>
          <p:nvPr>
            <p:ph type="title"/>
          </p:nvPr>
        </p:nvSpPr>
        <p:spPr>
          <a:xfrm>
            <a:off x="656022" y="365125"/>
            <a:ext cx="10820013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Helvetica Neue"/>
              <a:buNone/>
              <a:defRPr b="1" sz="3600">
                <a:solidFill>
                  <a:schemeClr val="accent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8"/>
          <p:cNvSpPr txBox="1"/>
          <p:nvPr>
            <p:ph idx="1" type="body"/>
          </p:nvPr>
        </p:nvSpPr>
        <p:spPr>
          <a:xfrm>
            <a:off x="656022" y="1690688"/>
            <a:ext cx="10820015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6" name="Google Shape;136;p28"/>
          <p:cNvSpPr txBox="1"/>
          <p:nvPr>
            <p:ph idx="2" type="body"/>
          </p:nvPr>
        </p:nvSpPr>
        <p:spPr>
          <a:xfrm>
            <a:off x="656021" y="2333625"/>
            <a:ext cx="10820015" cy="3729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&amp; Text - Blue">
  <p:cSld name="Image &amp; Text - Blue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9"/>
          <p:cNvSpPr txBox="1"/>
          <p:nvPr>
            <p:ph type="title"/>
          </p:nvPr>
        </p:nvSpPr>
        <p:spPr>
          <a:xfrm>
            <a:off x="4890099" y="257176"/>
            <a:ext cx="694330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elvetica Neue"/>
              <a:buNone/>
              <a:defRPr b="1" sz="32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9" name="Google Shape;139;p29"/>
          <p:cNvCxnSpPr/>
          <p:nvPr/>
        </p:nvCxnSpPr>
        <p:spPr>
          <a:xfrm flipH="1" rot="10800000">
            <a:off x="5027117" y="1509236"/>
            <a:ext cx="6806284" cy="17612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0" name="Google Shape;140;p29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3"/>
          </a:solidFill>
          <a:ln cap="flat" cmpd="sng" w="127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9"/>
          <p:cNvSpPr/>
          <p:nvPr>
            <p:ph idx="2" type="pic"/>
          </p:nvPr>
        </p:nvSpPr>
        <p:spPr>
          <a:xfrm>
            <a:off x="0" y="0"/>
            <a:ext cx="4340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42" name="Google Shape;142;p29"/>
          <p:cNvSpPr txBox="1"/>
          <p:nvPr>
            <p:ph idx="1" type="body"/>
          </p:nvPr>
        </p:nvSpPr>
        <p:spPr>
          <a:xfrm>
            <a:off x="4890100" y="1907476"/>
            <a:ext cx="6943302" cy="4493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&amp; Text - Purple">
  <p:cSld name="Image &amp; Text - Purple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0"/>
          <p:cNvSpPr txBox="1"/>
          <p:nvPr>
            <p:ph type="title"/>
          </p:nvPr>
        </p:nvSpPr>
        <p:spPr>
          <a:xfrm>
            <a:off x="4890099" y="257176"/>
            <a:ext cx="694330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Helvetica Neue"/>
              <a:buNone/>
              <a:defRPr b="1" sz="32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5" name="Google Shape;145;p30"/>
          <p:cNvCxnSpPr/>
          <p:nvPr/>
        </p:nvCxnSpPr>
        <p:spPr>
          <a:xfrm flipH="1" rot="10800000">
            <a:off x="5027117" y="1509236"/>
            <a:ext cx="6806284" cy="17612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6" name="Google Shape;146;p30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30"/>
          <p:cNvSpPr/>
          <p:nvPr>
            <p:ph idx="2" type="pic"/>
          </p:nvPr>
        </p:nvSpPr>
        <p:spPr>
          <a:xfrm>
            <a:off x="0" y="0"/>
            <a:ext cx="4340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48" name="Google Shape;148;p30"/>
          <p:cNvSpPr txBox="1"/>
          <p:nvPr>
            <p:ph idx="1" type="body"/>
          </p:nvPr>
        </p:nvSpPr>
        <p:spPr>
          <a:xfrm>
            <a:off x="4890100" y="1907476"/>
            <a:ext cx="6943302" cy="4493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&amp; Text - Teal">
  <p:cSld name="Image &amp; Text - Teal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1"/>
          <p:cNvSpPr txBox="1"/>
          <p:nvPr>
            <p:ph type="title"/>
          </p:nvPr>
        </p:nvSpPr>
        <p:spPr>
          <a:xfrm>
            <a:off x="4890099" y="257176"/>
            <a:ext cx="694330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Helvetica Neue"/>
              <a:buNone/>
              <a:defRPr b="1" sz="3200"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1" name="Google Shape;151;p31"/>
          <p:cNvCxnSpPr/>
          <p:nvPr/>
        </p:nvCxnSpPr>
        <p:spPr>
          <a:xfrm flipH="1" rot="10800000">
            <a:off x="5027117" y="1509236"/>
            <a:ext cx="6806284" cy="17612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2" name="Google Shape;152;p31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31"/>
          <p:cNvSpPr/>
          <p:nvPr>
            <p:ph idx="2" type="pic"/>
          </p:nvPr>
        </p:nvSpPr>
        <p:spPr>
          <a:xfrm>
            <a:off x="0" y="0"/>
            <a:ext cx="4340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54" name="Google Shape;154;p31"/>
          <p:cNvSpPr txBox="1"/>
          <p:nvPr>
            <p:ph idx="1" type="body"/>
          </p:nvPr>
        </p:nvSpPr>
        <p:spPr>
          <a:xfrm>
            <a:off x="4890100" y="1907476"/>
            <a:ext cx="6943302" cy="4493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Two Column - Blue">
  <p:cSld name="Title &amp; Two Column - Blue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2"/>
          <p:cNvSpPr/>
          <p:nvPr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rgbClr val="016794"/>
          </a:solidFill>
          <a:ln cap="flat" cmpd="sng" w="12700">
            <a:solidFill>
              <a:srgbClr val="0147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7" name="Google Shape;157;p32"/>
          <p:cNvGrpSpPr/>
          <p:nvPr/>
        </p:nvGrpSpPr>
        <p:grpSpPr>
          <a:xfrm>
            <a:off x="-208787" y="0"/>
            <a:ext cx="12609574" cy="2174491"/>
            <a:chOff x="-1" y="5043119"/>
            <a:chExt cx="12192000" cy="1814883"/>
          </a:xfrm>
        </p:grpSpPr>
        <p:pic>
          <p:nvPicPr>
            <p:cNvPr id="158" name="Google Shape;158;p32"/>
            <p:cNvPicPr preferRelativeResize="0"/>
            <p:nvPr/>
          </p:nvPicPr>
          <p:blipFill rotWithShape="1">
            <a:blip r:embed="rId2">
              <a:alphaModFix amt="20000"/>
            </a:blip>
            <a:srcRect b="9029" l="50000" r="19089" t="7392"/>
            <a:stretch/>
          </p:blipFill>
          <p:spPr>
            <a:xfrm rot="5400000">
              <a:off x="2349106" y="2694015"/>
              <a:ext cx="1814881" cy="6513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32"/>
            <p:cNvPicPr preferRelativeResize="0"/>
            <p:nvPr/>
          </p:nvPicPr>
          <p:blipFill rotWithShape="1">
            <a:blip r:embed="rId2">
              <a:alphaModFix amt="20000"/>
            </a:blip>
            <a:srcRect b="9027" l="54597" r="16825" t="31445"/>
            <a:stretch/>
          </p:blipFill>
          <p:spPr>
            <a:xfrm rot="5400000">
              <a:off x="8435259" y="3077812"/>
              <a:ext cx="1791433" cy="57220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0" name="Google Shape;160;p32"/>
          <p:cNvSpPr txBox="1"/>
          <p:nvPr>
            <p:ph type="title"/>
          </p:nvPr>
        </p:nvSpPr>
        <p:spPr>
          <a:xfrm>
            <a:off x="656023" y="24659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lvetica Neue"/>
              <a:buNone/>
              <a:defRPr b="1"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32"/>
          <p:cNvSpPr txBox="1"/>
          <p:nvPr>
            <p:ph idx="1" type="body"/>
          </p:nvPr>
        </p:nvSpPr>
        <p:spPr>
          <a:xfrm>
            <a:off x="656022" y="1903943"/>
            <a:ext cx="10820015" cy="500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b="1">
                <a:solidFill>
                  <a:schemeClr val="accent3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2" name="Google Shape;162;p32"/>
          <p:cNvSpPr txBox="1"/>
          <p:nvPr>
            <p:ph idx="2" type="body"/>
          </p:nvPr>
        </p:nvSpPr>
        <p:spPr>
          <a:xfrm>
            <a:off x="656021" y="2479149"/>
            <a:ext cx="10820015" cy="5211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3" name="Google Shape;163;p32"/>
          <p:cNvSpPr txBox="1"/>
          <p:nvPr>
            <p:ph idx="3" type="body"/>
          </p:nvPr>
        </p:nvSpPr>
        <p:spPr>
          <a:xfrm>
            <a:off x="656022" y="3358502"/>
            <a:ext cx="4661045" cy="6050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b="1" sz="2400">
                <a:solidFill>
                  <a:schemeClr val="accent3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4" name="Google Shape;164;p32"/>
          <p:cNvSpPr txBox="1"/>
          <p:nvPr>
            <p:ph idx="4" type="body"/>
          </p:nvPr>
        </p:nvSpPr>
        <p:spPr>
          <a:xfrm>
            <a:off x="656022" y="4066959"/>
            <a:ext cx="4661046" cy="22387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5" name="Google Shape;165;p32"/>
          <p:cNvSpPr txBox="1"/>
          <p:nvPr>
            <p:ph idx="5" type="body"/>
          </p:nvPr>
        </p:nvSpPr>
        <p:spPr>
          <a:xfrm>
            <a:off x="6814990" y="3358502"/>
            <a:ext cx="4661045" cy="6050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b="1" sz="2400">
                <a:solidFill>
                  <a:schemeClr val="accent3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6" name="Google Shape;166;p32"/>
          <p:cNvSpPr txBox="1"/>
          <p:nvPr>
            <p:ph idx="6" type="body"/>
          </p:nvPr>
        </p:nvSpPr>
        <p:spPr>
          <a:xfrm>
            <a:off x="6814990" y="4066959"/>
            <a:ext cx="4661046" cy="22387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Two Column - Purple">
  <p:cSld name="Title &amp; Two Column - Purple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3"/>
          <p:cNvSpPr/>
          <p:nvPr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9" name="Google Shape;169;p33"/>
          <p:cNvGrpSpPr/>
          <p:nvPr/>
        </p:nvGrpSpPr>
        <p:grpSpPr>
          <a:xfrm>
            <a:off x="-208787" y="0"/>
            <a:ext cx="12609574" cy="2174491"/>
            <a:chOff x="-1" y="5043119"/>
            <a:chExt cx="12192000" cy="1814883"/>
          </a:xfrm>
        </p:grpSpPr>
        <p:pic>
          <p:nvPicPr>
            <p:cNvPr id="170" name="Google Shape;170;p33"/>
            <p:cNvPicPr preferRelativeResize="0"/>
            <p:nvPr/>
          </p:nvPicPr>
          <p:blipFill rotWithShape="1">
            <a:blip r:embed="rId2">
              <a:alphaModFix amt="20000"/>
            </a:blip>
            <a:srcRect b="9029" l="50000" r="19089" t="7392"/>
            <a:stretch/>
          </p:blipFill>
          <p:spPr>
            <a:xfrm rot="5400000">
              <a:off x="2349106" y="2694015"/>
              <a:ext cx="1814881" cy="6513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33"/>
            <p:cNvPicPr preferRelativeResize="0"/>
            <p:nvPr/>
          </p:nvPicPr>
          <p:blipFill rotWithShape="1">
            <a:blip r:embed="rId2">
              <a:alphaModFix amt="20000"/>
            </a:blip>
            <a:srcRect b="9027" l="54597" r="16825" t="31445"/>
            <a:stretch/>
          </p:blipFill>
          <p:spPr>
            <a:xfrm rot="5400000">
              <a:off x="8435259" y="3077812"/>
              <a:ext cx="1791433" cy="57220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33"/>
          <p:cNvSpPr txBox="1"/>
          <p:nvPr>
            <p:ph type="title"/>
          </p:nvPr>
        </p:nvSpPr>
        <p:spPr>
          <a:xfrm>
            <a:off x="656023" y="24659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lvetica Neue"/>
              <a:buNone/>
              <a:defRPr b="1"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33"/>
          <p:cNvSpPr txBox="1"/>
          <p:nvPr>
            <p:ph idx="1" type="body"/>
          </p:nvPr>
        </p:nvSpPr>
        <p:spPr>
          <a:xfrm>
            <a:off x="656022" y="1903943"/>
            <a:ext cx="10820015" cy="500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4" name="Google Shape;174;p33"/>
          <p:cNvSpPr txBox="1"/>
          <p:nvPr>
            <p:ph idx="2" type="body"/>
          </p:nvPr>
        </p:nvSpPr>
        <p:spPr>
          <a:xfrm>
            <a:off x="656021" y="2479149"/>
            <a:ext cx="10820015" cy="5211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5" name="Google Shape;175;p33"/>
          <p:cNvSpPr txBox="1"/>
          <p:nvPr>
            <p:ph idx="3" type="body"/>
          </p:nvPr>
        </p:nvSpPr>
        <p:spPr>
          <a:xfrm>
            <a:off x="656022" y="3358502"/>
            <a:ext cx="4661045" cy="6050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b="1" sz="2400">
                <a:solidFill>
                  <a:schemeClr val="accent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6" name="Google Shape;176;p33"/>
          <p:cNvSpPr txBox="1"/>
          <p:nvPr>
            <p:ph idx="4" type="body"/>
          </p:nvPr>
        </p:nvSpPr>
        <p:spPr>
          <a:xfrm>
            <a:off x="656022" y="4066959"/>
            <a:ext cx="4661046" cy="22387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7" name="Google Shape;177;p33"/>
          <p:cNvSpPr txBox="1"/>
          <p:nvPr>
            <p:ph idx="5" type="body"/>
          </p:nvPr>
        </p:nvSpPr>
        <p:spPr>
          <a:xfrm>
            <a:off x="6814990" y="3358502"/>
            <a:ext cx="4661045" cy="6050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b="1" sz="2400">
                <a:solidFill>
                  <a:schemeClr val="accent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8" name="Google Shape;178;p33"/>
          <p:cNvSpPr txBox="1"/>
          <p:nvPr>
            <p:ph idx="6" type="body"/>
          </p:nvPr>
        </p:nvSpPr>
        <p:spPr>
          <a:xfrm>
            <a:off x="6814990" y="4066959"/>
            <a:ext cx="4661046" cy="22387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Two Column - Green">
  <p:cSld name="Title &amp; Two Column - Green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4"/>
          <p:cNvSpPr/>
          <p:nvPr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1" name="Google Shape;181;p34"/>
          <p:cNvGrpSpPr/>
          <p:nvPr/>
        </p:nvGrpSpPr>
        <p:grpSpPr>
          <a:xfrm>
            <a:off x="-208787" y="0"/>
            <a:ext cx="12609574" cy="2174491"/>
            <a:chOff x="-1" y="5043119"/>
            <a:chExt cx="12192000" cy="1814883"/>
          </a:xfrm>
        </p:grpSpPr>
        <p:pic>
          <p:nvPicPr>
            <p:cNvPr id="182" name="Google Shape;182;p34"/>
            <p:cNvPicPr preferRelativeResize="0"/>
            <p:nvPr/>
          </p:nvPicPr>
          <p:blipFill rotWithShape="1">
            <a:blip r:embed="rId2">
              <a:alphaModFix amt="20000"/>
            </a:blip>
            <a:srcRect b="9029" l="50000" r="19089" t="7392"/>
            <a:stretch/>
          </p:blipFill>
          <p:spPr>
            <a:xfrm rot="5400000">
              <a:off x="2349106" y="2694015"/>
              <a:ext cx="1814881" cy="6513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34"/>
            <p:cNvPicPr preferRelativeResize="0"/>
            <p:nvPr/>
          </p:nvPicPr>
          <p:blipFill rotWithShape="1">
            <a:blip r:embed="rId2">
              <a:alphaModFix amt="20000"/>
            </a:blip>
            <a:srcRect b="9027" l="54597" r="16825" t="31445"/>
            <a:stretch/>
          </p:blipFill>
          <p:spPr>
            <a:xfrm rot="5400000">
              <a:off x="8435259" y="3077812"/>
              <a:ext cx="1791433" cy="57220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4" name="Google Shape;184;p34"/>
          <p:cNvSpPr txBox="1"/>
          <p:nvPr>
            <p:ph type="title"/>
          </p:nvPr>
        </p:nvSpPr>
        <p:spPr>
          <a:xfrm>
            <a:off x="656023" y="24659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lvetica Neue"/>
              <a:buNone/>
              <a:defRPr b="1"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34"/>
          <p:cNvSpPr txBox="1"/>
          <p:nvPr>
            <p:ph idx="1" type="body"/>
          </p:nvPr>
        </p:nvSpPr>
        <p:spPr>
          <a:xfrm>
            <a:off x="656022" y="1903943"/>
            <a:ext cx="10820015" cy="500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6" name="Google Shape;186;p34"/>
          <p:cNvSpPr txBox="1"/>
          <p:nvPr>
            <p:ph idx="2" type="body"/>
          </p:nvPr>
        </p:nvSpPr>
        <p:spPr>
          <a:xfrm>
            <a:off x="656021" y="2479149"/>
            <a:ext cx="10820015" cy="5211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7" name="Google Shape;187;p34"/>
          <p:cNvSpPr txBox="1"/>
          <p:nvPr>
            <p:ph idx="3" type="body"/>
          </p:nvPr>
        </p:nvSpPr>
        <p:spPr>
          <a:xfrm>
            <a:off x="656022" y="3358502"/>
            <a:ext cx="4661045" cy="6050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1" sz="2400">
                <a:solidFill>
                  <a:schemeClr val="accent2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8" name="Google Shape;188;p34"/>
          <p:cNvSpPr txBox="1"/>
          <p:nvPr>
            <p:ph idx="4" type="body"/>
          </p:nvPr>
        </p:nvSpPr>
        <p:spPr>
          <a:xfrm>
            <a:off x="656022" y="4066959"/>
            <a:ext cx="4661046" cy="22387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9" name="Google Shape;189;p34"/>
          <p:cNvSpPr txBox="1"/>
          <p:nvPr>
            <p:ph idx="5" type="body"/>
          </p:nvPr>
        </p:nvSpPr>
        <p:spPr>
          <a:xfrm>
            <a:off x="6814990" y="3358502"/>
            <a:ext cx="4661045" cy="6050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1" sz="2400">
                <a:solidFill>
                  <a:schemeClr val="accent2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0" name="Google Shape;190;p34"/>
          <p:cNvSpPr txBox="1"/>
          <p:nvPr>
            <p:ph idx="6" type="body"/>
          </p:nvPr>
        </p:nvSpPr>
        <p:spPr>
          <a:xfrm>
            <a:off x="6814990" y="4066959"/>
            <a:ext cx="4661046" cy="22387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 Colored Background - Blue">
  <p:cSld name="Title on Colored Background - Blue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5"/>
          <p:cNvSpPr/>
          <p:nvPr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35"/>
          <p:cNvSpPr/>
          <p:nvPr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cap="flat" cmpd="sng" w="5715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35"/>
          <p:cNvSpPr/>
          <p:nvPr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35"/>
          <p:cNvPicPr preferRelativeResize="0"/>
          <p:nvPr/>
        </p:nvPicPr>
        <p:blipFill rotWithShape="1">
          <a:blip r:embed="rId2">
            <a:alphaModFix amt="20000"/>
          </a:blip>
          <a:srcRect b="6458" l="60398" r="3320" t="16294"/>
          <a:stretch/>
        </p:blipFill>
        <p:spPr>
          <a:xfrm rot="5400000">
            <a:off x="4171319" y="95874"/>
            <a:ext cx="3849350" cy="12192003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5"/>
          <p:cNvSpPr txBox="1"/>
          <p:nvPr>
            <p:ph type="title"/>
          </p:nvPr>
        </p:nvSpPr>
        <p:spPr>
          <a:xfrm>
            <a:off x="2145791" y="3099692"/>
            <a:ext cx="7851649" cy="562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Helvetica Neue"/>
              <a:buNone/>
              <a:defRPr b="1" sz="3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35"/>
          <p:cNvSpPr txBox="1"/>
          <p:nvPr>
            <p:ph idx="1" type="body"/>
          </p:nvPr>
        </p:nvSpPr>
        <p:spPr>
          <a:xfrm>
            <a:off x="2610678" y="2678354"/>
            <a:ext cx="6997148" cy="3757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 Colored Background - Purple">
  <p:cSld name="Title on Colored Background - Purple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6"/>
          <p:cNvSpPr/>
          <p:nvPr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36"/>
          <p:cNvSpPr/>
          <p:nvPr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36"/>
          <p:cNvSpPr/>
          <p:nvPr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36"/>
          <p:cNvPicPr preferRelativeResize="0"/>
          <p:nvPr/>
        </p:nvPicPr>
        <p:blipFill rotWithShape="1">
          <a:blip r:embed="rId2">
            <a:alphaModFix amt="20000"/>
          </a:blip>
          <a:srcRect b="6458" l="60398" r="3320" t="16294"/>
          <a:stretch/>
        </p:blipFill>
        <p:spPr>
          <a:xfrm rot="5400000">
            <a:off x="4171319" y="95874"/>
            <a:ext cx="3849350" cy="12192003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6"/>
          <p:cNvSpPr txBox="1"/>
          <p:nvPr>
            <p:ph type="title"/>
          </p:nvPr>
        </p:nvSpPr>
        <p:spPr>
          <a:xfrm>
            <a:off x="2145791" y="3099692"/>
            <a:ext cx="7851649" cy="562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Helvetica Neue"/>
              <a:buNone/>
              <a:defRPr b="1" sz="3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36"/>
          <p:cNvSpPr txBox="1"/>
          <p:nvPr>
            <p:ph idx="1" type="body"/>
          </p:nvPr>
        </p:nvSpPr>
        <p:spPr>
          <a:xfrm>
            <a:off x="2610678" y="2678354"/>
            <a:ext cx="6997148" cy="3757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 Colored Background - Teal">
  <p:cSld name="Title on Colored Background - Teal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/>
          <p:nvPr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37"/>
          <p:cNvSpPr/>
          <p:nvPr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cap="flat" cmpd="sng" w="5715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37"/>
          <p:cNvSpPr/>
          <p:nvPr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37"/>
          <p:cNvPicPr preferRelativeResize="0"/>
          <p:nvPr/>
        </p:nvPicPr>
        <p:blipFill rotWithShape="1">
          <a:blip r:embed="rId2">
            <a:alphaModFix amt="20000"/>
          </a:blip>
          <a:srcRect b="6458" l="60398" r="3320" t="16294"/>
          <a:stretch/>
        </p:blipFill>
        <p:spPr>
          <a:xfrm rot="5400000">
            <a:off x="4171319" y="95874"/>
            <a:ext cx="3849350" cy="12192003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7"/>
          <p:cNvSpPr txBox="1"/>
          <p:nvPr>
            <p:ph type="title"/>
          </p:nvPr>
        </p:nvSpPr>
        <p:spPr>
          <a:xfrm>
            <a:off x="2145791" y="3099692"/>
            <a:ext cx="7851649" cy="562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Helvetica Neue"/>
              <a:buNone/>
              <a:defRPr b="1" sz="3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37"/>
          <p:cNvSpPr txBox="1"/>
          <p:nvPr>
            <p:ph idx="1" type="body"/>
          </p:nvPr>
        </p:nvSpPr>
        <p:spPr>
          <a:xfrm>
            <a:off x="2610678" y="2678354"/>
            <a:ext cx="6997148" cy="3757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Text with Dots - Teal">
  <p:cSld name="Title &amp; Text with Dots - Teal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1"/>
          <p:cNvSpPr txBox="1"/>
          <p:nvPr>
            <p:ph type="title"/>
          </p:nvPr>
        </p:nvSpPr>
        <p:spPr>
          <a:xfrm>
            <a:off x="656023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Helvetica Neue"/>
              <a:buNone/>
              <a:defRPr b="1" sz="3600"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1"/>
          <p:cNvSpPr txBox="1"/>
          <p:nvPr>
            <p:ph idx="1" type="body"/>
          </p:nvPr>
        </p:nvSpPr>
        <p:spPr>
          <a:xfrm>
            <a:off x="656022" y="1690688"/>
            <a:ext cx="10820015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b="1">
                <a:solidFill>
                  <a:schemeClr val="accent6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11"/>
          <p:cNvSpPr txBox="1"/>
          <p:nvPr>
            <p:ph idx="2" type="body"/>
          </p:nvPr>
        </p:nvSpPr>
        <p:spPr>
          <a:xfrm>
            <a:off x="656021" y="2333624"/>
            <a:ext cx="10820015" cy="3729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26" name="Google Shape;26;p11"/>
          <p:cNvGrpSpPr/>
          <p:nvPr/>
        </p:nvGrpSpPr>
        <p:grpSpPr>
          <a:xfrm>
            <a:off x="0" y="5303521"/>
            <a:ext cx="12192000" cy="1639827"/>
            <a:chOff x="0" y="5303521"/>
            <a:chExt cx="12192000" cy="1639827"/>
          </a:xfrm>
        </p:grpSpPr>
        <p:pic>
          <p:nvPicPr>
            <p:cNvPr id="27" name="Google Shape;27;p11"/>
            <p:cNvPicPr preferRelativeResize="0"/>
            <p:nvPr/>
          </p:nvPicPr>
          <p:blipFill rotWithShape="1">
            <a:blip r:embed="rId2">
              <a:alphaModFix amt="20000"/>
            </a:blip>
            <a:srcRect b="6770" l="59835" r="12103" t="10673"/>
            <a:stretch/>
          </p:blipFill>
          <p:spPr>
            <a:xfrm rot="5400000">
              <a:off x="2302155" y="3001365"/>
              <a:ext cx="1639827" cy="6244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28;p11"/>
            <p:cNvPicPr preferRelativeResize="0"/>
            <p:nvPr/>
          </p:nvPicPr>
          <p:blipFill rotWithShape="1">
            <a:blip r:embed="rId2">
              <a:alphaModFix amt="20000"/>
            </a:blip>
            <a:srcRect b="6770" l="60063" r="11951" t="10673"/>
            <a:stretch/>
          </p:blipFill>
          <p:spPr>
            <a:xfrm rot="5400000">
              <a:off x="8439135" y="3108523"/>
              <a:ext cx="1557867" cy="594786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 Colored Background - Green">
  <p:cSld name="Title on Colored Background - Green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8"/>
          <p:cNvSpPr/>
          <p:nvPr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38"/>
          <p:cNvSpPr/>
          <p:nvPr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cap="flat" cmpd="sng" w="571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38"/>
          <p:cNvSpPr/>
          <p:nvPr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p38"/>
          <p:cNvPicPr preferRelativeResize="0"/>
          <p:nvPr/>
        </p:nvPicPr>
        <p:blipFill rotWithShape="1">
          <a:blip r:embed="rId2">
            <a:alphaModFix amt="20000"/>
          </a:blip>
          <a:srcRect b="6458" l="60398" r="3320" t="16294"/>
          <a:stretch/>
        </p:blipFill>
        <p:spPr>
          <a:xfrm rot="5400000">
            <a:off x="4171319" y="95874"/>
            <a:ext cx="3849350" cy="12192003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8"/>
          <p:cNvSpPr txBox="1"/>
          <p:nvPr>
            <p:ph type="title"/>
          </p:nvPr>
        </p:nvSpPr>
        <p:spPr>
          <a:xfrm>
            <a:off x="2145791" y="3099692"/>
            <a:ext cx="7851649" cy="562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Helvetica Neue"/>
              <a:buNone/>
              <a:defRPr b="1" sz="3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38"/>
          <p:cNvSpPr txBox="1"/>
          <p:nvPr>
            <p:ph idx="1" type="body"/>
          </p:nvPr>
        </p:nvSpPr>
        <p:spPr>
          <a:xfrm>
            <a:off x="2610678" y="2678354"/>
            <a:ext cx="6997148" cy="3757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&amp; Text - Green">
  <p:cSld name="Image &amp; Text - Green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2"/>
          <p:cNvSpPr txBox="1"/>
          <p:nvPr>
            <p:ph type="title"/>
          </p:nvPr>
        </p:nvSpPr>
        <p:spPr>
          <a:xfrm>
            <a:off x="4890099" y="257176"/>
            <a:ext cx="694330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Helvetica Neue"/>
              <a:buNone/>
              <a:defRPr b="1" sz="3200">
                <a:solidFill>
                  <a:schemeClr val="accent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1" name="Google Shape;31;p12"/>
          <p:cNvCxnSpPr/>
          <p:nvPr/>
        </p:nvCxnSpPr>
        <p:spPr>
          <a:xfrm flipH="1" rot="10800000">
            <a:off x="5027117" y="1509236"/>
            <a:ext cx="6806284" cy="17612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2" name="Google Shape;32;p12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4"/>
          </a:solidFill>
          <a:ln cap="flat" cmpd="sng" w="127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12"/>
          <p:cNvSpPr/>
          <p:nvPr>
            <p:ph idx="2" type="pic"/>
          </p:nvPr>
        </p:nvSpPr>
        <p:spPr>
          <a:xfrm>
            <a:off x="0" y="0"/>
            <a:ext cx="4340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12"/>
          <p:cNvSpPr txBox="1"/>
          <p:nvPr>
            <p:ph idx="1" type="body"/>
          </p:nvPr>
        </p:nvSpPr>
        <p:spPr>
          <a:xfrm>
            <a:off x="4890100" y="1907476"/>
            <a:ext cx="6943302" cy="4493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lit - Purple">
  <p:cSld name="Split - Purple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13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167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Google Shape;38;p13"/>
          <p:cNvPicPr preferRelativeResize="0"/>
          <p:nvPr/>
        </p:nvPicPr>
        <p:blipFill rotWithShape="1">
          <a:blip r:embed="rId2">
            <a:alphaModFix amt="20000"/>
          </a:blip>
          <a:srcRect b="9028" l="4826" r="39371" t="9031"/>
          <a:stretch/>
        </p:blipFill>
        <p:spPr>
          <a:xfrm>
            <a:off x="0" y="0"/>
            <a:ext cx="35725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13"/>
          <p:cNvSpPr txBox="1"/>
          <p:nvPr>
            <p:ph idx="1" type="body"/>
          </p:nvPr>
        </p:nvSpPr>
        <p:spPr>
          <a:xfrm>
            <a:off x="4100513" y="528638"/>
            <a:ext cx="7300912" cy="1271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6794"/>
              </a:buClr>
              <a:buSzPts val="3200"/>
              <a:buNone/>
              <a:defRPr b="1" sz="3200">
                <a:solidFill>
                  <a:srgbClr val="026794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3"/>
          <p:cNvSpPr txBox="1"/>
          <p:nvPr>
            <p:ph idx="2" type="body"/>
          </p:nvPr>
        </p:nvSpPr>
        <p:spPr>
          <a:xfrm>
            <a:off x="4100513" y="2400300"/>
            <a:ext cx="7300912" cy="21288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13"/>
          <p:cNvSpPr txBox="1"/>
          <p:nvPr>
            <p:ph idx="3" type="body"/>
          </p:nvPr>
        </p:nvSpPr>
        <p:spPr>
          <a:xfrm>
            <a:off x="284417" y="528638"/>
            <a:ext cx="2970847" cy="47992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Two Column - Teal">
  <p:cSld name="Title &amp; Two Column - Teal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4"/>
          <p:cNvSpPr/>
          <p:nvPr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" name="Google Shape;44;p14"/>
          <p:cNvGrpSpPr/>
          <p:nvPr/>
        </p:nvGrpSpPr>
        <p:grpSpPr>
          <a:xfrm>
            <a:off x="-208787" y="0"/>
            <a:ext cx="12609574" cy="2174491"/>
            <a:chOff x="-1" y="5043119"/>
            <a:chExt cx="12192000" cy="1814883"/>
          </a:xfrm>
        </p:grpSpPr>
        <p:pic>
          <p:nvPicPr>
            <p:cNvPr id="45" name="Google Shape;45;p14"/>
            <p:cNvPicPr preferRelativeResize="0"/>
            <p:nvPr/>
          </p:nvPicPr>
          <p:blipFill rotWithShape="1">
            <a:blip r:embed="rId2">
              <a:alphaModFix amt="20000"/>
            </a:blip>
            <a:srcRect b="9029" l="50000" r="19089" t="7392"/>
            <a:stretch/>
          </p:blipFill>
          <p:spPr>
            <a:xfrm rot="5400000">
              <a:off x="2349106" y="2694015"/>
              <a:ext cx="1814881" cy="6513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46;p14"/>
            <p:cNvPicPr preferRelativeResize="0"/>
            <p:nvPr/>
          </p:nvPicPr>
          <p:blipFill rotWithShape="1">
            <a:blip r:embed="rId2">
              <a:alphaModFix amt="20000"/>
            </a:blip>
            <a:srcRect b="9027" l="54597" r="16825" t="31445"/>
            <a:stretch/>
          </p:blipFill>
          <p:spPr>
            <a:xfrm rot="5400000">
              <a:off x="8435259" y="3077812"/>
              <a:ext cx="1791433" cy="5722047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7" name="Google Shape;47;p14"/>
          <p:cNvCxnSpPr/>
          <p:nvPr/>
        </p:nvCxnSpPr>
        <p:spPr>
          <a:xfrm>
            <a:off x="6125488" y="3178428"/>
            <a:ext cx="0" cy="3127254"/>
          </a:xfrm>
          <a:prstGeom prst="straightConnector1">
            <a:avLst/>
          </a:prstGeom>
          <a:noFill/>
          <a:ln cap="flat" cmpd="sng" w="952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8" name="Google Shape;48;p14"/>
          <p:cNvSpPr txBox="1"/>
          <p:nvPr>
            <p:ph type="title"/>
          </p:nvPr>
        </p:nvSpPr>
        <p:spPr>
          <a:xfrm>
            <a:off x="656023" y="24659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lvetica Neue"/>
              <a:buNone/>
              <a:defRPr b="1"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4"/>
          <p:cNvSpPr txBox="1"/>
          <p:nvPr>
            <p:ph idx="1" type="body"/>
          </p:nvPr>
        </p:nvSpPr>
        <p:spPr>
          <a:xfrm>
            <a:off x="656022" y="1903943"/>
            <a:ext cx="10820015" cy="500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b="1">
                <a:solidFill>
                  <a:schemeClr val="accent6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14"/>
          <p:cNvSpPr txBox="1"/>
          <p:nvPr>
            <p:ph idx="2" type="body"/>
          </p:nvPr>
        </p:nvSpPr>
        <p:spPr>
          <a:xfrm>
            <a:off x="656021" y="2479149"/>
            <a:ext cx="10820015" cy="5211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14"/>
          <p:cNvSpPr txBox="1"/>
          <p:nvPr>
            <p:ph idx="3" type="body"/>
          </p:nvPr>
        </p:nvSpPr>
        <p:spPr>
          <a:xfrm>
            <a:off x="656022" y="3358502"/>
            <a:ext cx="4661045" cy="6050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b="1" sz="2400">
                <a:solidFill>
                  <a:schemeClr val="accent6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14"/>
          <p:cNvSpPr txBox="1"/>
          <p:nvPr>
            <p:ph idx="4" type="body"/>
          </p:nvPr>
        </p:nvSpPr>
        <p:spPr>
          <a:xfrm>
            <a:off x="656022" y="4066959"/>
            <a:ext cx="4661046" cy="22387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14"/>
          <p:cNvSpPr txBox="1"/>
          <p:nvPr>
            <p:ph idx="5" type="body"/>
          </p:nvPr>
        </p:nvSpPr>
        <p:spPr>
          <a:xfrm>
            <a:off x="6814990" y="3358502"/>
            <a:ext cx="4661045" cy="6050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b="1" sz="2400">
                <a:solidFill>
                  <a:schemeClr val="accent6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14"/>
          <p:cNvSpPr txBox="1"/>
          <p:nvPr>
            <p:ph idx="6" type="body"/>
          </p:nvPr>
        </p:nvSpPr>
        <p:spPr>
          <a:xfrm>
            <a:off x="6814990" y="4066959"/>
            <a:ext cx="4661046" cy="22387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- Purple Background">
  <p:cSld name="Cover - Purple Background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467D">
              <a:alpha val="76862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16"/>
          <p:cNvSpPr txBox="1"/>
          <p:nvPr>
            <p:ph idx="1" type="body"/>
          </p:nvPr>
        </p:nvSpPr>
        <p:spPr>
          <a:xfrm>
            <a:off x="1828007" y="2076693"/>
            <a:ext cx="8535987" cy="6279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i="0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16"/>
          <p:cNvSpPr txBox="1"/>
          <p:nvPr>
            <p:ph idx="2" type="body"/>
          </p:nvPr>
        </p:nvSpPr>
        <p:spPr>
          <a:xfrm>
            <a:off x="1754188" y="3051922"/>
            <a:ext cx="8683625" cy="1455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16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05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- Teal Background">
  <p:cSld name="Cover - Teal Background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B2B4">
              <a:alpha val="76862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7"/>
          <p:cNvSpPr txBox="1"/>
          <p:nvPr>
            <p:ph idx="1" type="body"/>
          </p:nvPr>
        </p:nvSpPr>
        <p:spPr>
          <a:xfrm>
            <a:off x="1828007" y="2076693"/>
            <a:ext cx="8535987" cy="6279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i="0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17"/>
          <p:cNvSpPr txBox="1"/>
          <p:nvPr>
            <p:ph idx="2" type="body"/>
          </p:nvPr>
        </p:nvSpPr>
        <p:spPr>
          <a:xfrm>
            <a:off x="1754188" y="3051922"/>
            <a:ext cx="8683625" cy="1455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17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05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theme" Target="../theme/theme2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0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Relationship Id="rId4" Type="http://schemas.openxmlformats.org/officeDocument/2006/relationships/image" Target="../media/image33.png"/><Relationship Id="rId5" Type="http://schemas.openxmlformats.org/officeDocument/2006/relationships/image" Target="../media/image10.png"/><Relationship Id="rId6" Type="http://schemas.openxmlformats.org/officeDocument/2006/relationships/image" Target="../media/image17.jpg"/><Relationship Id="rId7" Type="http://schemas.openxmlformats.org/officeDocument/2006/relationships/image" Target="../media/image11.png"/><Relationship Id="rId8" Type="http://schemas.openxmlformats.org/officeDocument/2006/relationships/image" Target="../media/image3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17.jpg"/><Relationship Id="rId5" Type="http://schemas.openxmlformats.org/officeDocument/2006/relationships/image" Target="../media/image11.png"/><Relationship Id="rId6" Type="http://schemas.openxmlformats.org/officeDocument/2006/relationships/image" Target="../media/image3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jpg"/><Relationship Id="rId4" Type="http://schemas.openxmlformats.org/officeDocument/2006/relationships/image" Target="../media/image10.png"/><Relationship Id="rId5" Type="http://schemas.openxmlformats.org/officeDocument/2006/relationships/image" Target="../media/image17.jpg"/><Relationship Id="rId6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Relationship Id="rId5" Type="http://schemas.openxmlformats.org/officeDocument/2006/relationships/image" Target="../media/image27.png"/><Relationship Id="rId6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Relationship Id="rId4" Type="http://schemas.openxmlformats.org/officeDocument/2006/relationships/image" Target="../media/image8.jpg"/><Relationship Id="rId5" Type="http://schemas.openxmlformats.org/officeDocument/2006/relationships/image" Target="../media/image1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5.jpg"/><Relationship Id="rId4" Type="http://schemas.openxmlformats.org/officeDocument/2006/relationships/image" Target="../media/image17.jpg"/><Relationship Id="rId9" Type="http://schemas.openxmlformats.org/officeDocument/2006/relationships/image" Target="../media/image12.png"/><Relationship Id="rId5" Type="http://schemas.openxmlformats.org/officeDocument/2006/relationships/image" Target="../media/image11.png"/><Relationship Id="rId6" Type="http://schemas.openxmlformats.org/officeDocument/2006/relationships/image" Target="../media/image10.png"/><Relationship Id="rId7" Type="http://schemas.openxmlformats.org/officeDocument/2006/relationships/image" Target="../media/image13.png"/><Relationship Id="rId8" Type="http://schemas.openxmlformats.org/officeDocument/2006/relationships/image" Target="../media/image6.png"/><Relationship Id="rId11" Type="http://schemas.openxmlformats.org/officeDocument/2006/relationships/image" Target="../media/image19.png"/><Relationship Id="rId10" Type="http://schemas.openxmlformats.org/officeDocument/2006/relationships/image" Target="../media/image2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11.png"/><Relationship Id="rId5" Type="http://schemas.openxmlformats.org/officeDocument/2006/relationships/image" Target="../media/image21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Relationship Id="rId8" Type="http://schemas.openxmlformats.org/officeDocument/2006/relationships/image" Target="../media/image1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5.jpg"/><Relationship Id="rId4" Type="http://schemas.openxmlformats.org/officeDocument/2006/relationships/image" Target="../media/image10.png"/><Relationship Id="rId5" Type="http://schemas.openxmlformats.org/officeDocument/2006/relationships/image" Target="../media/image17.jpg"/><Relationship Id="rId6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17.jpg"/><Relationship Id="rId5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jpg"/><Relationship Id="rId4" Type="http://schemas.openxmlformats.org/officeDocument/2006/relationships/image" Target="../media/image10.png"/><Relationship Id="rId5" Type="http://schemas.openxmlformats.org/officeDocument/2006/relationships/image" Target="../media/image17.jpg"/><Relationship Id="rId6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17.jpg"/><Relationship Id="rId5" Type="http://schemas.openxmlformats.org/officeDocument/2006/relationships/image" Target="../media/image11.png"/><Relationship Id="rId6" Type="http://schemas.openxmlformats.org/officeDocument/2006/relationships/image" Target="../media/image3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7.jpg"/><Relationship Id="rId5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"/>
          <p:cNvSpPr txBox="1"/>
          <p:nvPr>
            <p:ph idx="1" type="body"/>
          </p:nvPr>
        </p:nvSpPr>
        <p:spPr>
          <a:xfrm>
            <a:off x="1828050" y="1316008"/>
            <a:ext cx="8535900" cy="13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183515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-US" sz="3170">
                <a:solidFill>
                  <a:srgbClr val="FFFFFF"/>
                </a:solidFill>
              </a:rPr>
              <a:t>Shifting power to children and communities for locally owned and led child protection </a:t>
            </a:r>
            <a:endParaRPr sz="3170"/>
          </a:p>
        </p:txBody>
      </p:sp>
      <p:sp>
        <p:nvSpPr>
          <p:cNvPr id="224" name="Google Shape;224;p1"/>
          <p:cNvSpPr txBox="1"/>
          <p:nvPr>
            <p:ph idx="2" type="body"/>
          </p:nvPr>
        </p:nvSpPr>
        <p:spPr>
          <a:xfrm>
            <a:off x="1754250" y="2944948"/>
            <a:ext cx="86835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/>
              <a:t>#AM2025  #CPHA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6"/>
          <p:cNvSpPr txBox="1"/>
          <p:nvPr>
            <p:ph type="title"/>
          </p:nvPr>
        </p:nvSpPr>
        <p:spPr>
          <a:xfrm>
            <a:off x="656023" y="24659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lvetica Neue"/>
              <a:buNone/>
            </a:pPr>
            <a:r>
              <a:rPr lang="en-US"/>
              <a:t>Community Led Child Protection: </a:t>
            </a:r>
            <a:r>
              <a:rPr lang="en-US"/>
              <a:t>Facilitating community ownership of CP. </a:t>
            </a:r>
            <a:endParaRPr/>
          </a:p>
        </p:txBody>
      </p:sp>
      <p:sp>
        <p:nvSpPr>
          <p:cNvPr id="343" name="Google Shape;343;p6"/>
          <p:cNvSpPr txBox="1"/>
          <p:nvPr>
            <p:ph idx="1" type="body"/>
          </p:nvPr>
        </p:nvSpPr>
        <p:spPr>
          <a:xfrm>
            <a:off x="656022" y="1903943"/>
            <a:ext cx="10820015" cy="500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</a:pPr>
            <a:r>
              <a:rPr lang="en-US"/>
              <a:t>Our experience from practice and research: </a:t>
            </a:r>
            <a:endParaRPr/>
          </a:p>
        </p:txBody>
      </p:sp>
      <p:sp>
        <p:nvSpPr>
          <p:cNvPr id="344" name="Google Shape;344;p6"/>
          <p:cNvSpPr txBox="1"/>
          <p:nvPr/>
        </p:nvSpPr>
        <p:spPr>
          <a:xfrm>
            <a:off x="9493608" y="6561442"/>
            <a:ext cx="3735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#AM2024 #ChildrenInCrises #CPHA</a:t>
            </a:r>
            <a:endParaRPr b="0" i="0" sz="1400" u="none" cap="none" strike="noStrike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5" name="Google Shape;34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024" y="3380899"/>
            <a:ext cx="3506376" cy="2035126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6"/>
          <p:cNvSpPr/>
          <p:nvPr/>
        </p:nvSpPr>
        <p:spPr>
          <a:xfrm>
            <a:off x="5683700" y="2774100"/>
            <a:ext cx="725100" cy="3803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47" name="Google Shape;347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3625" y="3010802"/>
            <a:ext cx="3735001" cy="2585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05031" y="5967800"/>
            <a:ext cx="666144" cy="64537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349" name="Google Shape;349;p6" title="_WC_Logo_COLOR_RGB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74725" y="6157586"/>
            <a:ext cx="369435" cy="357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103306" y="6171440"/>
            <a:ext cx="1239402" cy="330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6"/>
          <p:cNvPicPr preferRelativeResize="0"/>
          <p:nvPr/>
        </p:nvPicPr>
        <p:blipFill rotWithShape="1">
          <a:blip r:embed="rId8">
            <a:alphaModFix/>
          </a:blip>
          <a:srcRect b="13608" l="43526" r="24489" t="14578"/>
          <a:stretch/>
        </p:blipFill>
        <p:spPr>
          <a:xfrm>
            <a:off x="9236250" y="2431288"/>
            <a:ext cx="2330827" cy="3271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5c7030c3a0_0_48"/>
          <p:cNvSpPr txBox="1"/>
          <p:nvPr>
            <p:ph type="title"/>
          </p:nvPr>
        </p:nvSpPr>
        <p:spPr>
          <a:xfrm>
            <a:off x="4890099" y="257176"/>
            <a:ext cx="6943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lvetica Neue"/>
              <a:buNone/>
            </a:pPr>
            <a:r>
              <a:rPr lang="en-US"/>
              <a:t>Added value in the times of a humanitarian reset: </a:t>
            </a:r>
            <a:endParaRPr/>
          </a:p>
        </p:txBody>
      </p:sp>
      <p:sp>
        <p:nvSpPr>
          <p:cNvPr id="357" name="Google Shape;357;g35c7030c3a0_0_48"/>
          <p:cNvSpPr txBox="1"/>
          <p:nvPr>
            <p:ph idx="1" type="body"/>
          </p:nvPr>
        </p:nvSpPr>
        <p:spPr>
          <a:xfrm>
            <a:off x="4174525" y="2876375"/>
            <a:ext cx="6943200" cy="48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</a:pPr>
            <a:r>
              <a:rPr lang="en-US" sz="2200">
                <a:solidFill>
                  <a:srgbClr val="000000"/>
                </a:solidFill>
                <a:highlight>
                  <a:srgbClr val="FFFFFF"/>
                </a:highlight>
              </a:rPr>
              <a:t> </a:t>
            </a:r>
            <a:endParaRPr sz="22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358" name="Google Shape;358;g35c7030c3a0_0_48"/>
          <p:cNvSpPr txBox="1"/>
          <p:nvPr/>
        </p:nvSpPr>
        <p:spPr>
          <a:xfrm>
            <a:off x="9369583" y="6550192"/>
            <a:ext cx="3735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#AM2024 #ChildrenInCrises #CPHA</a:t>
            </a:r>
            <a:endParaRPr b="0" i="0" sz="1400" u="none" cap="none" strike="noStrike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9" name="Google Shape;359;g35c7030c3a0_0_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05031" y="5967800"/>
            <a:ext cx="666144" cy="64537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360" name="Google Shape;360;g35c7030c3a0_0_48" title="_WC_Logo_COLOR_RGB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74725" y="6157586"/>
            <a:ext cx="369435" cy="357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g35c7030c3a0_0_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03306" y="6171440"/>
            <a:ext cx="1239402" cy="330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g35c7030c3a0_0_48" title="Fotografia.8.jpg"/>
          <p:cNvPicPr preferRelativeResize="0"/>
          <p:nvPr/>
        </p:nvPicPr>
        <p:blipFill rotWithShape="1">
          <a:blip r:embed="rId6">
            <a:alphaModFix/>
          </a:blip>
          <a:srcRect b="0" l="-4959" r="49732" t="0"/>
          <a:stretch/>
        </p:blipFill>
        <p:spPr>
          <a:xfrm>
            <a:off x="-1436575" y="0"/>
            <a:ext cx="489922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g35c7030c3a0_0_48"/>
          <p:cNvSpPr txBox="1"/>
          <p:nvPr/>
        </p:nvSpPr>
        <p:spPr>
          <a:xfrm>
            <a:off x="-88700" y="6239975"/>
            <a:ext cx="37350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Photo: Seeds Community Dialogue in Chocó,, Colombia</a:t>
            </a:r>
            <a:endParaRPr sz="16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364" name="Google Shape;364;g35c7030c3a0_0_48"/>
          <p:cNvGrpSpPr/>
          <p:nvPr/>
        </p:nvGrpSpPr>
        <p:grpSpPr>
          <a:xfrm>
            <a:off x="7327277" y="1622814"/>
            <a:ext cx="4643886" cy="4887734"/>
            <a:chOff x="4192863" y="1002150"/>
            <a:chExt cx="3679200" cy="3139200"/>
          </a:xfrm>
        </p:grpSpPr>
        <p:sp>
          <p:nvSpPr>
            <p:cNvPr id="365" name="Google Shape;365;g35c7030c3a0_0_48"/>
            <p:cNvSpPr/>
            <p:nvPr/>
          </p:nvSpPr>
          <p:spPr>
            <a:xfrm>
              <a:off x="4192863" y="1002150"/>
              <a:ext cx="3679200" cy="3139200"/>
            </a:xfrm>
            <a:prstGeom prst="round2DiagRect">
              <a:avLst>
                <a:gd fmla="val 0" name="adj1"/>
                <a:gd fmla="val 17764" name="adj2"/>
              </a:avLst>
            </a:prstGeom>
            <a:solidFill>
              <a:srgbClr val="155B5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366" name="Google Shape;366;g35c7030c3a0_0_48"/>
            <p:cNvSpPr txBox="1"/>
            <p:nvPr/>
          </p:nvSpPr>
          <p:spPr>
            <a:xfrm>
              <a:off x="5511757" y="1449610"/>
              <a:ext cx="2021400" cy="204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8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“We must both regroup and renew at the same time. I propose we do so on the foundation of three strategic priorities: the best possible crisis response with the resources we have; urgent work to reform and reimagine how we work; and shift power to our humanitarian leaders in country, and the people we serve.” (Tom Fletcher, 2025)</a:t>
              </a:r>
              <a:endParaRPr sz="114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67" name="Google Shape;367;g35c7030c3a0_0_48"/>
          <p:cNvGrpSpPr/>
          <p:nvPr/>
        </p:nvGrpSpPr>
        <p:grpSpPr>
          <a:xfrm>
            <a:off x="6094747" y="1622523"/>
            <a:ext cx="2454474" cy="2446692"/>
            <a:chOff x="3216519" y="1002150"/>
            <a:chExt cx="1944600" cy="1569600"/>
          </a:xfrm>
        </p:grpSpPr>
        <p:sp>
          <p:nvSpPr>
            <p:cNvPr id="368" name="Google Shape;368;g35c7030c3a0_0_48"/>
            <p:cNvSpPr/>
            <p:nvPr/>
          </p:nvSpPr>
          <p:spPr>
            <a:xfrm flipH="1">
              <a:off x="3216519" y="1002150"/>
              <a:ext cx="1944600" cy="1569600"/>
            </a:xfrm>
            <a:prstGeom prst="round2DiagRect">
              <a:avLst>
                <a:gd fmla="val 0" name="adj1"/>
                <a:gd fmla="val 17764" name="adj2"/>
              </a:avLst>
            </a:prstGeom>
            <a:solidFill>
              <a:srgbClr val="1D7E7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g35c7030c3a0_0_48"/>
            <p:cNvSpPr txBox="1"/>
            <p:nvPr/>
          </p:nvSpPr>
          <p:spPr>
            <a:xfrm>
              <a:off x="3461163" y="1244660"/>
              <a:ext cx="1451700" cy="45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Re-imagining the sector based on good practices and evidence:</a:t>
              </a:r>
              <a:endParaRPr b="1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70" name="Google Shape;370;g35c7030c3a0_0_48"/>
            <p:cNvSpPr txBox="1"/>
            <p:nvPr/>
          </p:nvSpPr>
          <p:spPr>
            <a:xfrm>
              <a:off x="3461163" y="1973059"/>
              <a:ext cx="1451700" cy="51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lang="en-US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Sustainability + cost effectiveness. Evidence of impact. 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71" name="Google Shape;371;g35c7030c3a0_0_48"/>
          <p:cNvGrpSpPr/>
          <p:nvPr/>
        </p:nvGrpSpPr>
        <p:grpSpPr>
          <a:xfrm>
            <a:off x="3646291" y="1622523"/>
            <a:ext cx="2454474" cy="2446692"/>
            <a:chOff x="1271925" y="1002150"/>
            <a:chExt cx="1944600" cy="1569600"/>
          </a:xfrm>
        </p:grpSpPr>
        <p:sp>
          <p:nvSpPr>
            <p:cNvPr id="372" name="Google Shape;372;g35c7030c3a0_0_48"/>
            <p:cNvSpPr/>
            <p:nvPr/>
          </p:nvSpPr>
          <p:spPr>
            <a:xfrm rot="10800000">
              <a:off x="1271925" y="1002150"/>
              <a:ext cx="1944600" cy="1569600"/>
            </a:xfrm>
            <a:prstGeom prst="round2DiagRect">
              <a:avLst>
                <a:gd fmla="val 0" name="adj1"/>
                <a:gd fmla="val 17764" name="adj2"/>
              </a:avLst>
            </a:prstGeom>
            <a:solidFill>
              <a:srgbClr val="249C9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g35c7030c3a0_0_48"/>
            <p:cNvSpPr txBox="1"/>
            <p:nvPr/>
          </p:nvSpPr>
          <p:spPr>
            <a:xfrm>
              <a:off x="1496688" y="1244660"/>
              <a:ext cx="1451700" cy="45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5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Shifting power to communities</a:t>
              </a:r>
              <a:endPara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74" name="Google Shape;374;g35c7030c3a0_0_48"/>
            <p:cNvSpPr txBox="1"/>
            <p:nvPr/>
          </p:nvSpPr>
          <p:spPr>
            <a:xfrm>
              <a:off x="1496688" y="1704627"/>
              <a:ext cx="1451700" cy="51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lang="en-US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</a:t>
              </a:r>
              <a:r>
                <a:rPr lang="en-US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entral question: who holds the power to take decisions? “if it doesn’t come from a community it isn’t a community led approach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75" name="Google Shape;375;g35c7030c3a0_0_48"/>
          <p:cNvGrpSpPr/>
          <p:nvPr/>
        </p:nvGrpSpPr>
        <p:grpSpPr>
          <a:xfrm>
            <a:off x="3646291" y="4063647"/>
            <a:ext cx="2454474" cy="2446692"/>
            <a:chOff x="1271925" y="2571750"/>
            <a:chExt cx="1944600" cy="1569600"/>
          </a:xfrm>
        </p:grpSpPr>
        <p:sp>
          <p:nvSpPr>
            <p:cNvPr id="376" name="Google Shape;376;g35c7030c3a0_0_48"/>
            <p:cNvSpPr/>
            <p:nvPr/>
          </p:nvSpPr>
          <p:spPr>
            <a:xfrm flipH="1">
              <a:off x="1271925" y="2571750"/>
              <a:ext cx="1944600" cy="1569600"/>
            </a:xfrm>
            <a:prstGeom prst="round2DiagRect">
              <a:avLst>
                <a:gd fmla="val 0" name="adj1"/>
                <a:gd fmla="val 17764" name="adj2"/>
              </a:avLst>
            </a:prstGeom>
            <a:solidFill>
              <a:srgbClr val="1D7E7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g35c7030c3a0_0_48"/>
            <p:cNvSpPr txBox="1"/>
            <p:nvPr/>
          </p:nvSpPr>
          <p:spPr>
            <a:xfrm>
              <a:off x="1496688" y="2814260"/>
              <a:ext cx="1451700" cy="45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5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Collective effort and mutual support:</a:t>
              </a:r>
              <a:endPara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78" name="Google Shape;378;g35c7030c3a0_0_48"/>
            <p:cNvSpPr txBox="1"/>
            <p:nvPr/>
          </p:nvSpPr>
          <p:spPr>
            <a:xfrm>
              <a:off x="1496688" y="3373895"/>
              <a:ext cx="1451700" cy="51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lang="en-US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Communities as agents that drive change.  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79" name="Google Shape;379;g35c7030c3a0_0_48"/>
          <p:cNvGrpSpPr/>
          <p:nvPr/>
        </p:nvGrpSpPr>
        <p:grpSpPr>
          <a:xfrm>
            <a:off x="6094747" y="4063647"/>
            <a:ext cx="2454474" cy="2446692"/>
            <a:chOff x="3216519" y="2571750"/>
            <a:chExt cx="1944600" cy="1569600"/>
          </a:xfrm>
        </p:grpSpPr>
        <p:sp>
          <p:nvSpPr>
            <p:cNvPr id="380" name="Google Shape;380;g35c7030c3a0_0_48"/>
            <p:cNvSpPr/>
            <p:nvPr/>
          </p:nvSpPr>
          <p:spPr>
            <a:xfrm rot="10800000">
              <a:off x="3216519" y="2571750"/>
              <a:ext cx="1944600" cy="1569600"/>
            </a:xfrm>
            <a:prstGeom prst="round2DiagRect">
              <a:avLst>
                <a:gd fmla="val 0" name="adj1"/>
                <a:gd fmla="val 17764" name="adj2"/>
              </a:avLst>
            </a:prstGeom>
            <a:solidFill>
              <a:srgbClr val="249C9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g35c7030c3a0_0_48"/>
            <p:cNvSpPr txBox="1"/>
            <p:nvPr/>
          </p:nvSpPr>
          <p:spPr>
            <a:xfrm>
              <a:off x="3461163" y="2814260"/>
              <a:ext cx="1451700" cy="45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5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Connection of systems for sustainability:</a:t>
              </a:r>
              <a:endPara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82" name="Google Shape;382;g35c7030c3a0_0_48"/>
            <p:cNvSpPr txBox="1"/>
            <p:nvPr/>
          </p:nvSpPr>
          <p:spPr>
            <a:xfrm>
              <a:off x="3461163" y="3419168"/>
              <a:ext cx="1451700" cy="51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lang="en-US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communities on the driver’s seat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83" name="Google Shape;383;g35c7030c3a0_0_48"/>
          <p:cNvGrpSpPr/>
          <p:nvPr/>
        </p:nvGrpSpPr>
        <p:grpSpPr>
          <a:xfrm>
            <a:off x="5889062" y="3812513"/>
            <a:ext cx="421761" cy="520827"/>
            <a:chOff x="3157188" y="909150"/>
            <a:chExt cx="470400" cy="470400"/>
          </a:xfrm>
        </p:grpSpPr>
        <p:sp>
          <p:nvSpPr>
            <p:cNvPr id="384" name="Google Shape;384;g35c7030c3a0_0_48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g35c7030c3a0_0_48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fmla="val 9900" name="adj1"/>
              </a:avLst>
            </a:prstGeom>
            <a:solidFill>
              <a:srgbClr val="1D7E7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60a052eed9_0_11"/>
          <p:cNvSpPr txBox="1"/>
          <p:nvPr>
            <p:ph type="title"/>
          </p:nvPr>
        </p:nvSpPr>
        <p:spPr>
          <a:xfrm>
            <a:off x="4890099" y="257176"/>
            <a:ext cx="6943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lvetica Neue"/>
              <a:buNone/>
            </a:pPr>
            <a:r>
              <a:rPr lang="en-US"/>
              <a:t>A message from the communities:</a:t>
            </a:r>
            <a:endParaRPr/>
          </a:p>
        </p:txBody>
      </p:sp>
      <p:pic>
        <p:nvPicPr>
          <p:cNvPr id="391" name="Google Shape;391;g360a052eed9_0_11" title="6O5A5692.JP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36650" r="21170" t="0"/>
          <a:stretch/>
        </p:blipFill>
        <p:spPr>
          <a:xfrm>
            <a:off x="0" y="0"/>
            <a:ext cx="434010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g360a052eed9_0_11"/>
          <p:cNvSpPr txBox="1"/>
          <p:nvPr>
            <p:ph idx="1" type="body"/>
          </p:nvPr>
        </p:nvSpPr>
        <p:spPr>
          <a:xfrm>
            <a:off x="4890100" y="1872775"/>
            <a:ext cx="6943200" cy="48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i="1" lang="en-US" sz="2600">
                <a:solidFill>
                  <a:schemeClr val="dk2"/>
                </a:solidFill>
              </a:rPr>
              <a:t>“Now there is greater interest in community issues. Before, they (the community members) didn't give their opinion, now they propose things and say what they think [...] Among the mothers, they are exchanging to teach something to the children and teenagers per week."</a:t>
            </a:r>
            <a:endParaRPr sz="22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393" name="Google Shape;393;g360a052eed9_0_11"/>
          <p:cNvSpPr txBox="1"/>
          <p:nvPr/>
        </p:nvSpPr>
        <p:spPr>
          <a:xfrm>
            <a:off x="9369583" y="6550192"/>
            <a:ext cx="3735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#AM2024 #ChildrenInCrises #CPHA</a:t>
            </a:r>
            <a:endParaRPr b="0" i="0" sz="1400" u="none" cap="none" strike="noStrike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4" name="Google Shape;394;g360a052eed9_0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05031" y="5967800"/>
            <a:ext cx="666144" cy="64537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395" name="Google Shape;395;g360a052eed9_0_11" title="_WC_Logo_COLOR_RGB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74725" y="6157586"/>
            <a:ext cx="369435" cy="357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g360a052eed9_0_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03306" y="6171440"/>
            <a:ext cx="1239402" cy="330208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g360a052eed9_0_11"/>
          <p:cNvSpPr txBox="1"/>
          <p:nvPr/>
        </p:nvSpPr>
        <p:spPr>
          <a:xfrm>
            <a:off x="73700" y="6239975"/>
            <a:ext cx="37350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Photo: Seeds </a:t>
            </a:r>
            <a:r>
              <a:rPr lang="en-US" sz="1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youth</a:t>
            </a:r>
            <a:r>
              <a:rPr lang="en-US" sz="1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participants, Cali, Colombia</a:t>
            </a:r>
            <a:endParaRPr sz="16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60a052eed9_0_23"/>
          <p:cNvSpPr txBox="1"/>
          <p:nvPr>
            <p:ph type="title"/>
          </p:nvPr>
        </p:nvSpPr>
        <p:spPr>
          <a:xfrm>
            <a:off x="516224" y="209626"/>
            <a:ext cx="69432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Our Speakers: </a:t>
            </a:r>
            <a:endParaRPr/>
          </a:p>
        </p:txBody>
      </p:sp>
      <p:sp>
        <p:nvSpPr>
          <p:cNvPr id="404" name="Google Shape;404;g360a052eed9_0_23"/>
          <p:cNvSpPr/>
          <p:nvPr/>
        </p:nvSpPr>
        <p:spPr>
          <a:xfrm>
            <a:off x="893800" y="2714675"/>
            <a:ext cx="1770900" cy="1842300"/>
          </a:xfrm>
          <a:prstGeom prst="ellipse">
            <a:avLst/>
          </a:prstGeom>
          <a:solidFill>
            <a:srgbClr val="35B2B4">
              <a:alpha val="76860"/>
            </a:srgbClr>
          </a:solidFill>
          <a:ln cap="flat" cmpd="sng" w="9525">
            <a:solidFill>
              <a:srgbClr val="35B2B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5" name="Google Shape;405;g360a052eed9_0_23"/>
          <p:cNvSpPr/>
          <p:nvPr/>
        </p:nvSpPr>
        <p:spPr>
          <a:xfrm>
            <a:off x="4032738" y="2714675"/>
            <a:ext cx="1770900" cy="1842300"/>
          </a:xfrm>
          <a:prstGeom prst="ellipse">
            <a:avLst/>
          </a:prstGeom>
          <a:solidFill>
            <a:srgbClr val="35B2B4">
              <a:alpha val="76860"/>
            </a:srgbClr>
          </a:solidFill>
          <a:ln cap="flat" cmpd="sng" w="9525">
            <a:solidFill>
              <a:srgbClr val="35B2B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6" name="Google Shape;406;g360a052eed9_0_23"/>
          <p:cNvSpPr/>
          <p:nvPr/>
        </p:nvSpPr>
        <p:spPr>
          <a:xfrm>
            <a:off x="7017850" y="2714675"/>
            <a:ext cx="1770900" cy="1842300"/>
          </a:xfrm>
          <a:prstGeom prst="ellipse">
            <a:avLst/>
          </a:prstGeom>
          <a:solidFill>
            <a:srgbClr val="35B2B4">
              <a:alpha val="76860"/>
            </a:srgbClr>
          </a:solidFill>
          <a:ln cap="flat" cmpd="sng" w="9525">
            <a:solidFill>
              <a:srgbClr val="35B2B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7" name="Google Shape;407;g360a052eed9_0_23"/>
          <p:cNvSpPr/>
          <p:nvPr/>
        </p:nvSpPr>
        <p:spPr>
          <a:xfrm>
            <a:off x="10002950" y="2714675"/>
            <a:ext cx="1770900" cy="1842300"/>
          </a:xfrm>
          <a:prstGeom prst="ellipse">
            <a:avLst/>
          </a:prstGeom>
          <a:solidFill>
            <a:srgbClr val="35B2B4">
              <a:alpha val="76860"/>
            </a:srgbClr>
          </a:solidFill>
          <a:ln cap="flat" cmpd="sng" w="9525">
            <a:solidFill>
              <a:srgbClr val="35B2B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08" name="Google Shape;408;g360a052eed9_0_23" title="cropped_circle_image (5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51650" y="2799075"/>
            <a:ext cx="1673499" cy="167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360a052eed9_0_23" title="cropped_circle_image (4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6554" y="2799079"/>
            <a:ext cx="1673500" cy="167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g360a052eed9_0_23" title="cropped_circle_image (3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81438" y="2799075"/>
            <a:ext cx="1673500" cy="167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g360a052eed9_0_23" title="cropped_circle_image (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500" y="2796601"/>
            <a:ext cx="1673500" cy="167845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g360a052eed9_0_23"/>
          <p:cNvSpPr txBox="1"/>
          <p:nvPr/>
        </p:nvSpPr>
        <p:spPr>
          <a:xfrm>
            <a:off x="525350" y="4889750"/>
            <a:ext cx="2484000" cy="16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1818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Rannulu Keshan Hirantha Dheerasingue De Zoysa</a:t>
            </a:r>
            <a:endParaRPr b="1"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81818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Youth Leader</a:t>
            </a:r>
            <a:br>
              <a:rPr b="1" lang="en-US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en-US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Sri Lanka</a:t>
            </a:r>
            <a:endParaRPr b="1"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3" name="Google Shape;413;g360a052eed9_0_23"/>
          <p:cNvSpPr txBox="1"/>
          <p:nvPr/>
        </p:nvSpPr>
        <p:spPr>
          <a:xfrm>
            <a:off x="3676200" y="4889750"/>
            <a:ext cx="2484000" cy="16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1818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Atta ul Haq Khaderzai</a:t>
            </a:r>
            <a:endParaRPr b="1"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81818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Founder and Technical advisor of the Youth Association for Development (YAD)</a:t>
            </a:r>
            <a:br>
              <a:rPr b="1" lang="en-US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en-US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Pakistan</a:t>
            </a:r>
            <a:endParaRPr b="1"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81818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4" name="Google Shape;414;g360a052eed9_0_23"/>
          <p:cNvSpPr txBox="1"/>
          <p:nvPr/>
        </p:nvSpPr>
        <p:spPr>
          <a:xfrm>
            <a:off x="6661300" y="4889750"/>
            <a:ext cx="2484000" cy="16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1818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Connolly Butterfield</a:t>
            </a:r>
            <a:endParaRPr b="1"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Senior Program Manager-Protection at InterAction</a:t>
            </a:r>
            <a:endParaRPr b="1"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5" name="Google Shape;415;g360a052eed9_0_23"/>
          <p:cNvSpPr txBox="1"/>
          <p:nvPr/>
        </p:nvSpPr>
        <p:spPr>
          <a:xfrm>
            <a:off x="9646400" y="4889750"/>
            <a:ext cx="2484000" cy="16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2272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Amé Atsu David</a:t>
            </a:r>
            <a:endParaRPr b="1"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02272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Africa Regional Co Director </a:t>
            </a:r>
            <a:br>
              <a:rPr b="1" lang="en-US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en-US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Global Fund For Children</a:t>
            </a:r>
            <a:br>
              <a:rPr b="1" lang="en-US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en-US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Liberia</a:t>
            </a:r>
            <a:endParaRPr b="1"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02272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81818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60b458987d_0_11"/>
          <p:cNvSpPr txBox="1"/>
          <p:nvPr>
            <p:ph type="title"/>
          </p:nvPr>
        </p:nvSpPr>
        <p:spPr>
          <a:xfrm>
            <a:off x="596598" y="1987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quick introduction</a:t>
            </a:r>
            <a:endParaRPr/>
          </a:p>
        </p:txBody>
      </p:sp>
      <p:sp>
        <p:nvSpPr>
          <p:cNvPr id="231" name="Google Shape;231;g360b458987d_0_11"/>
          <p:cNvSpPr txBox="1"/>
          <p:nvPr>
            <p:ph idx="1" type="body"/>
          </p:nvPr>
        </p:nvSpPr>
        <p:spPr>
          <a:xfrm>
            <a:off x="7514025" y="1524425"/>
            <a:ext cx="3827100" cy="571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Our vision of localization at War Child: </a:t>
            </a:r>
            <a:endParaRPr/>
          </a:p>
        </p:txBody>
      </p:sp>
      <p:sp>
        <p:nvSpPr>
          <p:cNvPr id="232" name="Google Shape;232;g360b458987d_0_11"/>
          <p:cNvSpPr txBox="1"/>
          <p:nvPr>
            <p:ph idx="2" type="body"/>
          </p:nvPr>
        </p:nvSpPr>
        <p:spPr>
          <a:xfrm>
            <a:off x="7514025" y="2309625"/>
            <a:ext cx="4082700" cy="3377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A world where affected communities, local/national actors have the autonomy, access to the necessary networks, resources and decision-making power to identify, design, collaborate and implement strategies that yield meaningful, sustainable outcomes for and with children and youth affected by conflict.</a:t>
            </a:r>
            <a:endParaRPr/>
          </a:p>
        </p:txBody>
      </p:sp>
      <p:sp>
        <p:nvSpPr>
          <p:cNvPr id="233" name="Google Shape;233;g360b458987d_0_11"/>
          <p:cNvSpPr txBox="1"/>
          <p:nvPr>
            <p:ph idx="1" type="body"/>
          </p:nvPr>
        </p:nvSpPr>
        <p:spPr>
          <a:xfrm>
            <a:off x="665825" y="1524425"/>
            <a:ext cx="4706700" cy="571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Myself (situated knowledge):</a:t>
            </a:r>
            <a:endParaRPr/>
          </a:p>
        </p:txBody>
      </p:sp>
      <p:pic>
        <p:nvPicPr>
          <p:cNvPr id="234" name="Google Shape;234;g360b458987d_0_11" title="WhatsApp Image 2025-04-29 at 7.47.41 AM (3).jpeg"/>
          <p:cNvPicPr preferRelativeResize="0"/>
          <p:nvPr/>
        </p:nvPicPr>
        <p:blipFill rotWithShape="1">
          <a:blip r:embed="rId3">
            <a:alphaModFix/>
          </a:blip>
          <a:srcRect b="0" l="18447" r="0" t="0"/>
          <a:stretch/>
        </p:blipFill>
        <p:spPr>
          <a:xfrm>
            <a:off x="4531825" y="2191025"/>
            <a:ext cx="1906460" cy="150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360b458987d_0_11" title="WhatsApp Image 2025-04-29 at 7.47.41 AM (2).jpeg"/>
          <p:cNvPicPr preferRelativeResize="0"/>
          <p:nvPr/>
        </p:nvPicPr>
        <p:blipFill rotWithShape="1">
          <a:blip r:embed="rId4">
            <a:alphaModFix/>
          </a:blip>
          <a:srcRect b="9453" l="17100" r="13527" t="0"/>
          <a:stretch/>
        </p:blipFill>
        <p:spPr>
          <a:xfrm>
            <a:off x="2567450" y="2191024"/>
            <a:ext cx="1791096" cy="150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360b458987d_0_11" title="WhatsApp Image 2025-04-29 at 7.47.41 AM (1).jpeg"/>
          <p:cNvPicPr preferRelativeResize="0"/>
          <p:nvPr/>
        </p:nvPicPr>
        <p:blipFill rotWithShape="1">
          <a:blip r:embed="rId5">
            <a:alphaModFix/>
          </a:blip>
          <a:srcRect b="2704" l="14484" r="16142" t="0"/>
          <a:stretch/>
        </p:blipFill>
        <p:spPr>
          <a:xfrm>
            <a:off x="727400" y="2191025"/>
            <a:ext cx="1666774" cy="1509826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g360b458987d_0_11"/>
          <p:cNvSpPr txBox="1"/>
          <p:nvPr/>
        </p:nvSpPr>
        <p:spPr>
          <a:xfrm>
            <a:off x="727400" y="3831925"/>
            <a:ext cx="5372400" cy="15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Juan José Castellanos, 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Colombian, 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Regional CP Advisor Africa + Colombia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War Child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juan.castellanos@warchild.net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g35c86038da1_0_1" title="6O5A5696.JP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8911" r="28907" t="0"/>
          <a:stretch/>
        </p:blipFill>
        <p:spPr>
          <a:xfrm>
            <a:off x="0" y="0"/>
            <a:ext cx="434022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35c86038da1_0_1"/>
          <p:cNvSpPr txBox="1"/>
          <p:nvPr/>
        </p:nvSpPr>
        <p:spPr>
          <a:xfrm>
            <a:off x="9369583" y="6550192"/>
            <a:ext cx="3735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#AM2024 #ChildrenInCrises #CPHA</a:t>
            </a:r>
            <a:endParaRPr b="0" i="0" sz="1400" u="none" cap="none" strike="noStrike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g35c86038da1_0_1"/>
          <p:cNvSpPr/>
          <p:nvPr/>
        </p:nvSpPr>
        <p:spPr>
          <a:xfrm>
            <a:off x="4333866" y="3588150"/>
            <a:ext cx="7679700" cy="291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g35c86038da1_0_1"/>
          <p:cNvSpPr txBox="1"/>
          <p:nvPr/>
        </p:nvSpPr>
        <p:spPr>
          <a:xfrm>
            <a:off x="4744725" y="313775"/>
            <a:ext cx="6858000" cy="14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Community of practice on Community-Led Child Protection</a:t>
            </a:r>
            <a:endParaRPr b="1" sz="2800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6" name="Google Shape;246;g35c86038da1_0_1" title="_WC_Logo_COLOR_RGB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4950" y="2095049"/>
            <a:ext cx="830550" cy="83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35c86038da1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9249" y="2127199"/>
            <a:ext cx="2786376" cy="76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35c86038da1_0_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74250" y="1750700"/>
            <a:ext cx="1497600" cy="14976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49" name="Google Shape;249;g35c86038da1_0_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54175" y="3209275"/>
            <a:ext cx="1126899" cy="11268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50" name="Google Shape;250;g35c86038da1_0_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04345" y="3375263"/>
            <a:ext cx="2208125" cy="67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g35c86038da1_0_1"/>
          <p:cNvSpPr txBox="1"/>
          <p:nvPr/>
        </p:nvSpPr>
        <p:spPr>
          <a:xfrm>
            <a:off x="5084950" y="4894413"/>
            <a:ext cx="6724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Together we practice constant collective reflection around practice.</a:t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2" name="Google Shape;252;g35c86038da1_0_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402945" y="3209275"/>
            <a:ext cx="1219050" cy="1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g35c86038da1_0_1" title="a636b298657a283f52bcd8e7e49fadcb.jpg"/>
          <p:cNvPicPr preferRelativeResize="0"/>
          <p:nvPr/>
        </p:nvPicPr>
        <p:blipFill rotWithShape="1">
          <a:blip r:embed="rId10">
            <a:alphaModFix/>
          </a:blip>
          <a:srcRect b="0" l="0" r="15454" t="0"/>
          <a:stretch/>
        </p:blipFill>
        <p:spPr>
          <a:xfrm>
            <a:off x="0" y="0"/>
            <a:ext cx="44349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g35c86038da1_0_1" title="Capture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436550" y="769150"/>
            <a:ext cx="998400" cy="149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"/>
          <p:cNvSpPr txBox="1"/>
          <p:nvPr>
            <p:ph type="title"/>
          </p:nvPr>
        </p:nvSpPr>
        <p:spPr>
          <a:xfrm>
            <a:off x="9189975" y="2262750"/>
            <a:ext cx="2831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Helvetica Neue"/>
              <a:buNone/>
            </a:pPr>
            <a:r>
              <a:rPr lang="en-US"/>
              <a:t>A brief reflection </a:t>
            </a:r>
            <a:endParaRPr/>
          </a:p>
        </p:txBody>
      </p:sp>
      <p:sp>
        <p:nvSpPr>
          <p:cNvPr id="260" name="Google Shape;260;p3"/>
          <p:cNvSpPr txBox="1"/>
          <p:nvPr/>
        </p:nvSpPr>
        <p:spPr>
          <a:xfrm>
            <a:off x="9245508" y="6550192"/>
            <a:ext cx="3735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#AM2024 #ChildrenInCrises #CPHA</a:t>
            </a:r>
            <a:endParaRPr b="0" i="0" sz="1400" u="none" cap="none" strike="noStrike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" name="Google Shape;261;p3"/>
          <p:cNvPicPr preferRelativeResize="0"/>
          <p:nvPr/>
        </p:nvPicPr>
        <p:blipFill rotWithShape="1">
          <a:blip r:embed="rId3">
            <a:alphaModFix/>
          </a:blip>
          <a:srcRect b="7895" l="16993" r="13217" t="9432"/>
          <a:stretch/>
        </p:blipFill>
        <p:spPr>
          <a:xfrm>
            <a:off x="309050" y="167475"/>
            <a:ext cx="4946726" cy="366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"/>
          <p:cNvPicPr preferRelativeResize="0"/>
          <p:nvPr/>
        </p:nvPicPr>
        <p:blipFill rotWithShape="1">
          <a:blip r:embed="rId4">
            <a:alphaModFix/>
          </a:blip>
          <a:srcRect b="7477" l="23801" r="21078" t="9071"/>
          <a:stretch/>
        </p:blipFill>
        <p:spPr>
          <a:xfrm>
            <a:off x="5315250" y="193400"/>
            <a:ext cx="3815251" cy="36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"/>
          <p:cNvPicPr preferRelativeResize="0"/>
          <p:nvPr/>
        </p:nvPicPr>
        <p:blipFill rotWithShape="1">
          <a:blip r:embed="rId5">
            <a:alphaModFix/>
          </a:blip>
          <a:srcRect b="7840" l="17018" r="17018" t="12395"/>
          <a:stretch/>
        </p:blipFill>
        <p:spPr>
          <a:xfrm>
            <a:off x="600250" y="3588450"/>
            <a:ext cx="4364323" cy="329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"/>
          <p:cNvPicPr preferRelativeResize="0"/>
          <p:nvPr/>
        </p:nvPicPr>
        <p:blipFill rotWithShape="1">
          <a:blip r:embed="rId6">
            <a:alphaModFix/>
          </a:blip>
          <a:srcRect b="5672" l="22962" r="2820" t="15649"/>
          <a:stretch/>
        </p:blipFill>
        <p:spPr>
          <a:xfrm>
            <a:off x="4721137" y="3803663"/>
            <a:ext cx="4524374" cy="299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320527" y="5753850"/>
            <a:ext cx="818173" cy="7963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66" name="Google Shape;266;p3" title="_WC_Logo_COLOR_RGB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318150" y="5988033"/>
            <a:ext cx="453749" cy="44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844542" y="6005128"/>
            <a:ext cx="1522260" cy="407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"/>
          <p:cNvSpPr txBox="1"/>
          <p:nvPr>
            <p:ph type="title"/>
          </p:nvPr>
        </p:nvSpPr>
        <p:spPr>
          <a:xfrm>
            <a:off x="4890099" y="257176"/>
            <a:ext cx="694330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Helvetica Neue"/>
              <a:buNone/>
            </a:pPr>
            <a:r>
              <a:rPr lang="en-US"/>
              <a:t>What happens when we think and act on communities as passive actors?</a:t>
            </a:r>
            <a:endParaRPr/>
          </a:p>
        </p:txBody>
      </p:sp>
      <p:pic>
        <p:nvPicPr>
          <p:cNvPr id="273" name="Google Shape;273;p4" title="6O5A5696.JP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8911" r="28907" t="0"/>
          <a:stretch/>
        </p:blipFill>
        <p:spPr>
          <a:xfrm>
            <a:off x="0" y="0"/>
            <a:ext cx="434022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"/>
          <p:cNvSpPr txBox="1"/>
          <p:nvPr>
            <p:ph idx="1" type="body"/>
          </p:nvPr>
        </p:nvSpPr>
        <p:spPr>
          <a:xfrm>
            <a:off x="4890100" y="1907476"/>
            <a:ext cx="6943302" cy="4493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64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Char char="•"/>
            </a:pPr>
            <a:r>
              <a:rPr lang="en-US" sz="2400"/>
              <a:t>If we think of communities as </a:t>
            </a:r>
            <a:r>
              <a:rPr lang="en-US" sz="2200"/>
              <a:t>"occupiers of a passive soil" we will not acknowledge or recognize their capacity to initiate action, their historical cultural value and their </a:t>
            </a:r>
            <a:r>
              <a:rPr lang="en-US" sz="2200"/>
              <a:t>possibilities</a:t>
            </a:r>
            <a:r>
              <a:rPr lang="en-US" sz="2200"/>
              <a:t> to achieve change and create new possible worlds (Escobar, 2022).</a:t>
            </a:r>
            <a:endParaRPr sz="2200"/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4000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Char char="•"/>
            </a:pPr>
            <a:r>
              <a:rPr lang="en-US" sz="2100"/>
              <a:t>Evidence reviews show that the commonly used approaches have limitations: self-silencing, backlash, weak sustainability and community ownership (Wessells, 2015).</a:t>
            </a:r>
            <a:endParaRPr sz="2100"/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-3619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Font typeface="Helvetica Neue"/>
              <a:buChar char="•"/>
            </a:pPr>
            <a:r>
              <a:rPr lang="en-US" sz="2100"/>
              <a:t>We miss a great opportunity to shift power, to reflect and to collectively work towards achieving prevention of VACS and social and institutional change from the ground up. </a:t>
            </a:r>
            <a:endParaRPr sz="2100"/>
          </a:p>
        </p:txBody>
      </p:sp>
      <p:sp>
        <p:nvSpPr>
          <p:cNvPr id="275" name="Google Shape;275;p4"/>
          <p:cNvSpPr txBox="1"/>
          <p:nvPr/>
        </p:nvSpPr>
        <p:spPr>
          <a:xfrm>
            <a:off x="9369583" y="6550192"/>
            <a:ext cx="3735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#AM2024 #ChildrenInCrises #CPHA</a:t>
            </a:r>
            <a:endParaRPr b="0" i="0" sz="1400" u="none" cap="none" strike="noStrike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05031" y="5967800"/>
            <a:ext cx="666144" cy="64537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77" name="Google Shape;277;p4" title="_WC_Logo_COLOR_RGB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74725" y="6157586"/>
            <a:ext cx="369435" cy="357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03306" y="6171440"/>
            <a:ext cx="1239402" cy="330208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"/>
          <p:cNvSpPr txBox="1"/>
          <p:nvPr/>
        </p:nvSpPr>
        <p:spPr>
          <a:xfrm>
            <a:off x="73700" y="6239975"/>
            <a:ext cx="37350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Photo: Seeds participant in Cali Colombia</a:t>
            </a:r>
            <a:endParaRPr sz="16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5"/>
          <p:cNvSpPr txBox="1"/>
          <p:nvPr>
            <p:ph idx="1" type="body"/>
          </p:nvPr>
        </p:nvSpPr>
        <p:spPr>
          <a:xfrm>
            <a:off x="4100513" y="528638"/>
            <a:ext cx="7300912" cy="1271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6794"/>
              </a:buClr>
              <a:buSzPts val="3200"/>
              <a:buNone/>
            </a:pPr>
            <a:r>
              <a:rPr lang="en-US"/>
              <a:t>Understanding communities as active actors: promoting community ownership</a:t>
            </a:r>
            <a:endParaRPr/>
          </a:p>
        </p:txBody>
      </p:sp>
      <p:sp>
        <p:nvSpPr>
          <p:cNvPr id="285" name="Google Shape;285;p5"/>
          <p:cNvSpPr txBox="1"/>
          <p:nvPr>
            <p:ph idx="2" type="body"/>
          </p:nvPr>
        </p:nvSpPr>
        <p:spPr>
          <a:xfrm>
            <a:off x="4100525" y="2400300"/>
            <a:ext cx="7300800" cy="32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-US" sz="2770"/>
              <a:t>“the extent to which communities have strong concerns about issues that affect children, see work to support vulnerable children as their own responsibility, and engage in self-motivated action to improve children’s lives”</a:t>
            </a:r>
            <a:endParaRPr sz="2770"/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70"/>
              <a:buNone/>
            </a:pPr>
            <a:r>
              <a:t/>
            </a:r>
            <a:endParaRPr sz="2170"/>
          </a:p>
        </p:txBody>
      </p:sp>
      <p:sp>
        <p:nvSpPr>
          <p:cNvPr id="286" name="Google Shape;286;p5"/>
          <p:cNvSpPr txBox="1"/>
          <p:nvPr/>
        </p:nvSpPr>
        <p:spPr>
          <a:xfrm>
            <a:off x="9357175" y="6526625"/>
            <a:ext cx="3735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#AM2024 #ChildrenInCrises #CPHA</a:t>
            </a:r>
            <a:endParaRPr b="0" i="0" sz="1400" u="none" cap="none" strike="noStrike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Google Shape;28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05031" y="5967800"/>
            <a:ext cx="666144" cy="64537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88" name="Google Shape;288;p5" title="_WC_Logo_COLOR_RGB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74725" y="6157586"/>
            <a:ext cx="369435" cy="357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03306" y="6171440"/>
            <a:ext cx="1239402" cy="330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5c7030c3a0_0_22"/>
          <p:cNvSpPr txBox="1"/>
          <p:nvPr>
            <p:ph type="title"/>
          </p:nvPr>
        </p:nvSpPr>
        <p:spPr>
          <a:xfrm>
            <a:off x="4890099" y="257176"/>
            <a:ext cx="6943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lvetica Neue"/>
              <a:buNone/>
            </a:pPr>
            <a:r>
              <a:rPr lang="en-US"/>
              <a:t>Key messages:</a:t>
            </a:r>
            <a:endParaRPr/>
          </a:p>
        </p:txBody>
      </p:sp>
      <p:pic>
        <p:nvPicPr>
          <p:cNvPr id="295" name="Google Shape;295;g35c7030c3a0_0_22" title="2.3.2 Fotografia Caloto 19.01.2025 (26).jpe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6186" r="26191" t="0"/>
          <a:stretch/>
        </p:blipFill>
        <p:spPr>
          <a:xfrm>
            <a:off x="0" y="0"/>
            <a:ext cx="43401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g35c7030c3a0_0_22"/>
          <p:cNvSpPr txBox="1"/>
          <p:nvPr>
            <p:ph idx="1" type="body"/>
          </p:nvPr>
        </p:nvSpPr>
        <p:spPr>
          <a:xfrm>
            <a:off x="4890100" y="1907476"/>
            <a:ext cx="6943200" cy="44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6593"/>
              </a:buClr>
              <a:buSzPts val="2700"/>
              <a:buFont typeface="Helvetica Neue"/>
              <a:buChar char="•"/>
            </a:pPr>
            <a:r>
              <a:rPr lang="en-US" sz="2400">
                <a:solidFill>
                  <a:srgbClr val="026593"/>
                </a:solidFill>
              </a:rPr>
              <a:t>Communities are </a:t>
            </a:r>
            <a:r>
              <a:rPr b="1" lang="en-US" sz="2400">
                <a:solidFill>
                  <a:srgbClr val="026593"/>
                </a:solidFill>
              </a:rPr>
              <a:t>key local actors</a:t>
            </a:r>
            <a:r>
              <a:rPr lang="en-US" sz="2400">
                <a:solidFill>
                  <a:srgbClr val="026593"/>
                </a:solidFill>
              </a:rPr>
              <a:t> too with </a:t>
            </a:r>
            <a:r>
              <a:rPr b="1" lang="en-US" sz="2400">
                <a:solidFill>
                  <a:srgbClr val="026593"/>
                </a:solidFill>
              </a:rPr>
              <a:t>agency </a:t>
            </a:r>
            <a:r>
              <a:rPr lang="en-US" sz="2400">
                <a:solidFill>
                  <a:srgbClr val="026593"/>
                </a:solidFill>
              </a:rPr>
              <a:t>to drive change.</a:t>
            </a:r>
            <a:endParaRPr sz="2400">
              <a:solidFill>
                <a:srgbClr val="026593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26593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6593"/>
              </a:buClr>
              <a:buSzPts val="2400"/>
              <a:buFont typeface="Helvetica Neue"/>
              <a:buChar char="•"/>
            </a:pPr>
            <a:r>
              <a:rPr lang="en-US" sz="2400">
                <a:solidFill>
                  <a:srgbClr val="026593"/>
                </a:solidFill>
              </a:rPr>
              <a:t>Communities are already protecting children and have walked a path to develop </a:t>
            </a:r>
            <a:r>
              <a:rPr b="1" lang="en-US" sz="2400">
                <a:solidFill>
                  <a:srgbClr val="026593"/>
                </a:solidFill>
              </a:rPr>
              <a:t>self organized actions</a:t>
            </a:r>
            <a:r>
              <a:rPr lang="en-US" sz="2400">
                <a:solidFill>
                  <a:srgbClr val="026593"/>
                </a:solidFill>
              </a:rPr>
              <a:t> to promote child protection. </a:t>
            </a:r>
            <a:endParaRPr sz="2400">
              <a:solidFill>
                <a:srgbClr val="026593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297" name="Google Shape;297;g35c7030c3a0_0_22"/>
          <p:cNvSpPr txBox="1"/>
          <p:nvPr/>
        </p:nvSpPr>
        <p:spPr>
          <a:xfrm>
            <a:off x="9369583" y="6550192"/>
            <a:ext cx="3735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#AM2024 #ChildrenInCrises #CPHA</a:t>
            </a:r>
            <a:endParaRPr b="0" i="0" sz="1400" u="none" cap="none" strike="noStrike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8" name="Google Shape;298;g35c7030c3a0_0_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05031" y="5967800"/>
            <a:ext cx="666144" cy="64537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99" name="Google Shape;299;g35c7030c3a0_0_22" title="_WC_Logo_COLOR_RGB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74725" y="6157586"/>
            <a:ext cx="369435" cy="357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g35c7030c3a0_0_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03306" y="6171440"/>
            <a:ext cx="1239402" cy="330208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g35c7030c3a0_0_22"/>
          <p:cNvSpPr txBox="1"/>
          <p:nvPr/>
        </p:nvSpPr>
        <p:spPr>
          <a:xfrm>
            <a:off x="73700" y="6239975"/>
            <a:ext cx="37350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Photo: Seeds Community Dialogue in Cauca, Colombia</a:t>
            </a:r>
            <a:endParaRPr sz="16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60a052eed9_0_1"/>
          <p:cNvSpPr txBox="1"/>
          <p:nvPr>
            <p:ph type="title"/>
          </p:nvPr>
        </p:nvSpPr>
        <p:spPr>
          <a:xfrm>
            <a:off x="4890099" y="257176"/>
            <a:ext cx="6943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lvetica Neue"/>
              <a:buNone/>
            </a:pPr>
            <a:r>
              <a:rPr lang="en-US"/>
              <a:t>Key messages: </a:t>
            </a:r>
            <a:endParaRPr/>
          </a:p>
        </p:txBody>
      </p:sp>
      <p:sp>
        <p:nvSpPr>
          <p:cNvPr id="307" name="Google Shape;307;g360a052eed9_0_1"/>
          <p:cNvSpPr txBox="1"/>
          <p:nvPr>
            <p:ph idx="1" type="body"/>
          </p:nvPr>
        </p:nvSpPr>
        <p:spPr>
          <a:xfrm>
            <a:off x="4890100" y="1907476"/>
            <a:ext cx="6943200" cy="44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6593"/>
              </a:buClr>
              <a:buSzPts val="2200"/>
              <a:buFont typeface="Helvetica Neue"/>
              <a:buChar char="•"/>
            </a:pPr>
            <a:r>
              <a:rPr b="1" lang="en-US" sz="2200">
                <a:solidFill>
                  <a:srgbClr val="026593"/>
                </a:solidFill>
              </a:rPr>
              <a:t>Shift decision-making power</a:t>
            </a:r>
            <a:r>
              <a:rPr lang="en-US" sz="2200">
                <a:solidFill>
                  <a:srgbClr val="026593"/>
                </a:solidFill>
              </a:rPr>
              <a:t> to communities for collective action.</a:t>
            </a:r>
            <a:endParaRPr sz="2200">
              <a:solidFill>
                <a:srgbClr val="026593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6593"/>
              </a:buClr>
              <a:buSzPts val="2200"/>
              <a:buFont typeface="Helvetica Neue"/>
              <a:buChar char="•"/>
            </a:pPr>
            <a:r>
              <a:rPr b="1" lang="en-US" sz="2200">
                <a:solidFill>
                  <a:srgbClr val="026593"/>
                </a:solidFill>
              </a:rPr>
              <a:t>Trust communities</a:t>
            </a:r>
            <a:r>
              <a:rPr lang="en-US" sz="2200">
                <a:solidFill>
                  <a:srgbClr val="026593"/>
                </a:solidFill>
              </a:rPr>
              <a:t> to lead in protecting children.</a:t>
            </a:r>
            <a:endParaRPr sz="2200">
              <a:solidFill>
                <a:srgbClr val="026593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6593"/>
              </a:buClr>
              <a:buSzPts val="2200"/>
              <a:buFont typeface="Helvetica Neue"/>
              <a:buChar char="•"/>
            </a:pPr>
            <a:r>
              <a:rPr lang="en-US" sz="2200">
                <a:solidFill>
                  <a:srgbClr val="026593"/>
                </a:solidFill>
              </a:rPr>
              <a:t>Take a </a:t>
            </a:r>
            <a:r>
              <a:rPr b="1" lang="en-US" sz="2200">
                <a:solidFill>
                  <a:srgbClr val="026593"/>
                </a:solidFill>
              </a:rPr>
              <a:t>strengths-based</a:t>
            </a:r>
            <a:r>
              <a:rPr lang="en-US" sz="2200">
                <a:solidFill>
                  <a:srgbClr val="026593"/>
                </a:solidFill>
              </a:rPr>
              <a:t> rather than a deficit-based approach.</a:t>
            </a:r>
            <a:endParaRPr sz="2200">
              <a:solidFill>
                <a:srgbClr val="026593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6593"/>
              </a:buClr>
              <a:buSzPts val="2200"/>
              <a:buFont typeface="Helvetica Neue"/>
              <a:buChar char="•"/>
            </a:pPr>
            <a:r>
              <a:rPr lang="en-US" sz="2200">
                <a:solidFill>
                  <a:srgbClr val="026593"/>
                </a:solidFill>
              </a:rPr>
              <a:t>Strengthen institutional learning and </a:t>
            </a:r>
            <a:r>
              <a:rPr b="1" lang="en-US" sz="2200">
                <a:solidFill>
                  <a:srgbClr val="026593"/>
                </a:solidFill>
              </a:rPr>
              <a:t>change mindsets</a:t>
            </a:r>
            <a:r>
              <a:rPr lang="en-US" sz="2200">
                <a:solidFill>
                  <a:srgbClr val="026593"/>
                </a:solidFill>
              </a:rPr>
              <a:t> to remove barriers that limit the promotion community ownership.</a:t>
            </a:r>
            <a:endParaRPr sz="2200">
              <a:solidFill>
                <a:srgbClr val="026593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6593"/>
              </a:buClr>
              <a:buSzPts val="2200"/>
              <a:buFont typeface="Helvetica Neue"/>
              <a:buChar char="•"/>
            </a:pPr>
            <a:r>
              <a:rPr lang="en-US" sz="2200">
                <a:solidFill>
                  <a:srgbClr val="026593"/>
                </a:solidFill>
              </a:rPr>
              <a:t>Shift from an expert-led approach to a </a:t>
            </a:r>
            <a:r>
              <a:rPr b="1" lang="en-US" sz="2200">
                <a:solidFill>
                  <a:srgbClr val="026593"/>
                </a:solidFill>
              </a:rPr>
              <a:t>facilitation approach</a:t>
            </a:r>
            <a:endParaRPr sz="2900"/>
          </a:p>
        </p:txBody>
      </p:sp>
      <p:sp>
        <p:nvSpPr>
          <p:cNvPr id="308" name="Google Shape;308;g360a052eed9_0_1"/>
          <p:cNvSpPr txBox="1"/>
          <p:nvPr/>
        </p:nvSpPr>
        <p:spPr>
          <a:xfrm>
            <a:off x="9369583" y="6550192"/>
            <a:ext cx="3735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#AM2024 #ChildrenInCrises #CPHA</a:t>
            </a:r>
            <a:endParaRPr b="0" i="0" sz="1400" u="none" cap="none" strike="noStrike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g360a052eed9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05031" y="5967800"/>
            <a:ext cx="666144" cy="64537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310" name="Google Shape;310;g360a052eed9_0_1" title="_WC_Logo_COLOR_RGB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74725" y="6157586"/>
            <a:ext cx="369435" cy="357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g360a052eed9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03306" y="6171440"/>
            <a:ext cx="1239402" cy="330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360a052eed9_0_1" title="2.3.2 Fotografia Caloto 19.01.2025 (34).jpeg"/>
          <p:cNvPicPr preferRelativeResize="0"/>
          <p:nvPr/>
        </p:nvPicPr>
        <p:blipFill rotWithShape="1">
          <a:blip r:embed="rId6">
            <a:alphaModFix/>
          </a:blip>
          <a:srcRect b="0" l="23847" r="27820" t="0"/>
          <a:stretch/>
        </p:blipFill>
        <p:spPr>
          <a:xfrm>
            <a:off x="0" y="0"/>
            <a:ext cx="440494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g360a052eed9_0_1"/>
          <p:cNvSpPr txBox="1"/>
          <p:nvPr/>
        </p:nvSpPr>
        <p:spPr>
          <a:xfrm>
            <a:off x="73700" y="6239975"/>
            <a:ext cx="37350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Photo: Seeds Community Dialogue in Cauca, Colombia</a:t>
            </a:r>
            <a:endParaRPr sz="16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5c7030c3a0_0_36"/>
          <p:cNvSpPr txBox="1"/>
          <p:nvPr>
            <p:ph idx="1" type="body"/>
          </p:nvPr>
        </p:nvSpPr>
        <p:spPr>
          <a:xfrm>
            <a:off x="3945988" y="439213"/>
            <a:ext cx="7300800" cy="12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6794"/>
              </a:buClr>
              <a:buSzPts val="3200"/>
              <a:buNone/>
            </a:pPr>
            <a:r>
              <a:rPr lang="en-US"/>
              <a:t>Our collective pathway: </a:t>
            </a:r>
            <a:endParaRPr/>
          </a:p>
        </p:txBody>
      </p:sp>
      <p:sp>
        <p:nvSpPr>
          <p:cNvPr id="319" name="Google Shape;319;g35c7030c3a0_0_36"/>
          <p:cNvSpPr txBox="1"/>
          <p:nvPr>
            <p:ph idx="2" type="body"/>
          </p:nvPr>
        </p:nvSpPr>
        <p:spPr>
          <a:xfrm>
            <a:off x="4041900" y="1132975"/>
            <a:ext cx="7300800" cy="14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•"/>
            </a:pPr>
            <a:r>
              <a:rPr lang="en-US" sz="1800"/>
              <a:t>True change begins within. To shift child protection programming in a meaningful way, we must first reflect honestly on our own assumptions, roles, and ways of working.</a:t>
            </a:r>
            <a:endParaRPr sz="18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70"/>
              <a:buNone/>
            </a:pPr>
            <a:r>
              <a:t/>
            </a:r>
            <a:endParaRPr sz="2170"/>
          </a:p>
        </p:txBody>
      </p:sp>
      <p:sp>
        <p:nvSpPr>
          <p:cNvPr id="320" name="Google Shape;320;g35c7030c3a0_0_36"/>
          <p:cNvSpPr txBox="1"/>
          <p:nvPr>
            <p:ph idx="3" type="body"/>
          </p:nvPr>
        </p:nvSpPr>
        <p:spPr>
          <a:xfrm>
            <a:off x="284417" y="528638"/>
            <a:ext cx="2970900" cy="47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/>
              <a:t>Constant individual and collective reflection as a pathway for learning. </a:t>
            </a:r>
            <a:endParaRPr/>
          </a:p>
        </p:txBody>
      </p:sp>
      <p:sp>
        <p:nvSpPr>
          <p:cNvPr id="321" name="Google Shape;321;g35c7030c3a0_0_36"/>
          <p:cNvSpPr txBox="1"/>
          <p:nvPr/>
        </p:nvSpPr>
        <p:spPr>
          <a:xfrm>
            <a:off x="9357175" y="6526625"/>
            <a:ext cx="3735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#AM2024 #ChildrenInCrises #CPHA</a:t>
            </a:r>
            <a:endParaRPr b="0" i="0" sz="1400" u="none" cap="none" strike="noStrike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2" name="Google Shape;322;g35c7030c3a0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05031" y="5967800"/>
            <a:ext cx="666144" cy="64537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323" name="Google Shape;323;g35c7030c3a0_0_36" title="_WC_Logo_COLOR_RGB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74725" y="6157586"/>
            <a:ext cx="369435" cy="357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g35c7030c3a0_0_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03306" y="6171440"/>
            <a:ext cx="1239402" cy="330208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g35c7030c3a0_0_36"/>
          <p:cNvSpPr/>
          <p:nvPr/>
        </p:nvSpPr>
        <p:spPr>
          <a:xfrm rot="-3166576">
            <a:off x="5921976" y="3637312"/>
            <a:ext cx="1331065" cy="1358748"/>
          </a:xfrm>
          <a:prstGeom prst="ellipse">
            <a:avLst/>
          </a:prstGeom>
          <a:solidFill>
            <a:srgbClr val="A1C2FA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6" name="Google Shape;326;g35c7030c3a0_0_36"/>
          <p:cNvGrpSpPr/>
          <p:nvPr/>
        </p:nvGrpSpPr>
        <p:grpSpPr>
          <a:xfrm>
            <a:off x="6184551" y="3289287"/>
            <a:ext cx="3112294" cy="3237327"/>
            <a:chOff x="4184863" y="1520198"/>
            <a:chExt cx="2958454" cy="3298347"/>
          </a:xfrm>
        </p:grpSpPr>
        <p:sp>
          <p:nvSpPr>
            <p:cNvPr id="327" name="Google Shape;327;g35c7030c3a0_0_36"/>
            <p:cNvSpPr/>
            <p:nvPr/>
          </p:nvSpPr>
          <p:spPr>
            <a:xfrm rot="-3280088">
              <a:off x="4136321" y="2563569"/>
              <a:ext cx="3184127" cy="1211606"/>
            </a:xfrm>
            <a:custGeom>
              <a:rect b="b" l="l" r="r" t="t"/>
              <a:pathLst>
                <a:path extrusionOk="0" h="187" w="492">
                  <a:moveTo>
                    <a:pt x="457" y="0"/>
                  </a:moveTo>
                  <a:cubicBezTo>
                    <a:pt x="416" y="91"/>
                    <a:pt x="325" y="155"/>
                    <a:pt x="218" y="155"/>
                  </a:cubicBezTo>
                  <a:cubicBezTo>
                    <a:pt x="137" y="155"/>
                    <a:pt x="64" y="118"/>
                    <a:pt x="17" y="60"/>
                  </a:cubicBezTo>
                  <a:cubicBezTo>
                    <a:pt x="11" y="70"/>
                    <a:pt x="5" y="80"/>
                    <a:pt x="0" y="90"/>
                  </a:cubicBezTo>
                  <a:cubicBezTo>
                    <a:pt x="54" y="150"/>
                    <a:pt x="132" y="187"/>
                    <a:pt x="218" y="187"/>
                  </a:cubicBezTo>
                  <a:cubicBezTo>
                    <a:pt x="343" y="187"/>
                    <a:pt x="449" y="109"/>
                    <a:pt x="492" y="0"/>
                  </a:cubicBezTo>
                  <a:cubicBezTo>
                    <a:pt x="480" y="0"/>
                    <a:pt x="468" y="1"/>
                    <a:pt x="457" y="0"/>
                  </a:cubicBezTo>
                  <a:close/>
                </a:path>
              </a:pathLst>
            </a:custGeom>
            <a:solidFill>
              <a:srgbClr val="95CD7A">
                <a:alpha val="72160"/>
              </a:srgbClr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g35c7030c3a0_0_36"/>
            <p:cNvSpPr/>
            <p:nvPr/>
          </p:nvSpPr>
          <p:spPr>
            <a:xfrm rot="-3280088">
              <a:off x="4100923" y="2460157"/>
              <a:ext cx="2729637" cy="1205146"/>
            </a:xfrm>
            <a:custGeom>
              <a:rect b="b" l="l" r="r" t="t"/>
              <a:pathLst>
                <a:path extrusionOk="0" h="194" w="440">
                  <a:moveTo>
                    <a:pt x="262" y="39"/>
                  </a:moveTo>
                  <a:cubicBezTo>
                    <a:pt x="206" y="71"/>
                    <a:pt x="134" y="53"/>
                    <a:pt x="100" y="0"/>
                  </a:cubicBezTo>
                  <a:cubicBezTo>
                    <a:pt x="57" y="25"/>
                    <a:pt x="24" y="60"/>
                    <a:pt x="0" y="99"/>
                  </a:cubicBezTo>
                  <a:cubicBezTo>
                    <a:pt x="47" y="157"/>
                    <a:pt x="120" y="194"/>
                    <a:pt x="201" y="194"/>
                  </a:cubicBezTo>
                  <a:cubicBezTo>
                    <a:pt x="308" y="194"/>
                    <a:pt x="399" y="130"/>
                    <a:pt x="440" y="39"/>
                  </a:cubicBezTo>
                  <a:cubicBezTo>
                    <a:pt x="393" y="37"/>
                    <a:pt x="346" y="24"/>
                    <a:pt x="303" y="0"/>
                  </a:cubicBezTo>
                  <a:cubicBezTo>
                    <a:pt x="292" y="15"/>
                    <a:pt x="279" y="29"/>
                    <a:pt x="262" y="39"/>
                  </a:cubicBezTo>
                  <a:close/>
                </a:path>
              </a:pathLst>
            </a:custGeom>
            <a:solidFill>
              <a:srgbClr val="95CD7A">
                <a:alpha val="72160"/>
              </a:srgbClr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g35c7030c3a0_0_36"/>
            <p:cNvSpPr txBox="1"/>
            <p:nvPr/>
          </p:nvSpPr>
          <p:spPr>
            <a:xfrm rot="-3779206">
              <a:off x="4733052" y="2863735"/>
              <a:ext cx="1577952" cy="563236"/>
            </a:xfrm>
            <a:prstGeom prst="rect">
              <a:avLst/>
            </a:prstGeom>
            <a:solidFill>
              <a:srgbClr val="95CD7A">
                <a:alpha val="72160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Learning from Practice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30" name="Google Shape;330;g35c7030c3a0_0_36"/>
          <p:cNvGrpSpPr/>
          <p:nvPr/>
        </p:nvGrpSpPr>
        <p:grpSpPr>
          <a:xfrm>
            <a:off x="4788408" y="1727200"/>
            <a:ext cx="3464843" cy="3163292"/>
            <a:chOff x="2857731" y="-71332"/>
            <a:chExt cx="3293577" cy="3222916"/>
          </a:xfrm>
        </p:grpSpPr>
        <p:sp>
          <p:nvSpPr>
            <p:cNvPr id="331" name="Google Shape;331;g35c7030c3a0_0_36"/>
            <p:cNvSpPr/>
            <p:nvPr/>
          </p:nvSpPr>
          <p:spPr>
            <a:xfrm rot="-3280089">
              <a:off x="3410337" y="297186"/>
              <a:ext cx="2188366" cy="2485879"/>
            </a:xfrm>
            <a:custGeom>
              <a:rect b="b" l="l" r="r" t="t"/>
              <a:pathLst>
                <a:path extrusionOk="0" h="384" w="338">
                  <a:moveTo>
                    <a:pt x="45" y="32"/>
                  </a:moveTo>
                  <a:cubicBezTo>
                    <a:pt x="189" y="32"/>
                    <a:pt x="306" y="148"/>
                    <a:pt x="306" y="292"/>
                  </a:cubicBezTo>
                  <a:cubicBezTo>
                    <a:pt x="306" y="325"/>
                    <a:pt x="300" y="355"/>
                    <a:pt x="289" y="384"/>
                  </a:cubicBezTo>
                  <a:cubicBezTo>
                    <a:pt x="301" y="384"/>
                    <a:pt x="312" y="384"/>
                    <a:pt x="324" y="383"/>
                  </a:cubicBezTo>
                  <a:cubicBezTo>
                    <a:pt x="333" y="354"/>
                    <a:pt x="338" y="324"/>
                    <a:pt x="338" y="292"/>
                  </a:cubicBezTo>
                  <a:cubicBezTo>
                    <a:pt x="338" y="131"/>
                    <a:pt x="207" y="0"/>
                    <a:pt x="45" y="0"/>
                  </a:cubicBezTo>
                  <a:cubicBezTo>
                    <a:pt x="30" y="0"/>
                    <a:pt x="15" y="1"/>
                    <a:pt x="0" y="3"/>
                  </a:cubicBezTo>
                  <a:cubicBezTo>
                    <a:pt x="6" y="13"/>
                    <a:pt x="12" y="23"/>
                    <a:pt x="18" y="33"/>
                  </a:cubicBezTo>
                  <a:cubicBezTo>
                    <a:pt x="27" y="32"/>
                    <a:pt x="36" y="32"/>
                    <a:pt x="45" y="32"/>
                  </a:cubicBezTo>
                  <a:close/>
                </a:path>
              </a:pathLst>
            </a:custGeom>
            <a:solidFill>
              <a:srgbClr val="35B2B4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g35c7030c3a0_0_36"/>
            <p:cNvSpPr/>
            <p:nvPr/>
          </p:nvSpPr>
          <p:spPr>
            <a:xfrm rot="-3280088">
              <a:off x="3667674" y="581521"/>
              <a:ext cx="1790169" cy="2186080"/>
            </a:xfrm>
            <a:custGeom>
              <a:rect b="b" l="l" r="r" t="t"/>
              <a:pathLst>
                <a:path extrusionOk="0" h="352" w="288">
                  <a:moveTo>
                    <a:pt x="27" y="0"/>
                  </a:moveTo>
                  <a:cubicBezTo>
                    <a:pt x="18" y="0"/>
                    <a:pt x="9" y="0"/>
                    <a:pt x="0" y="1"/>
                  </a:cubicBezTo>
                  <a:cubicBezTo>
                    <a:pt x="21" y="43"/>
                    <a:pt x="34" y="90"/>
                    <a:pt x="35" y="140"/>
                  </a:cubicBezTo>
                  <a:cubicBezTo>
                    <a:pt x="74" y="142"/>
                    <a:pt x="111" y="163"/>
                    <a:pt x="132" y="200"/>
                  </a:cubicBezTo>
                  <a:cubicBezTo>
                    <a:pt x="153" y="236"/>
                    <a:pt x="153" y="279"/>
                    <a:pt x="136" y="315"/>
                  </a:cubicBezTo>
                  <a:cubicBezTo>
                    <a:pt x="179" y="339"/>
                    <a:pt x="225" y="351"/>
                    <a:pt x="271" y="352"/>
                  </a:cubicBezTo>
                  <a:cubicBezTo>
                    <a:pt x="282" y="323"/>
                    <a:pt x="288" y="293"/>
                    <a:pt x="288" y="260"/>
                  </a:cubicBezTo>
                  <a:cubicBezTo>
                    <a:pt x="288" y="116"/>
                    <a:pt x="171" y="0"/>
                    <a:pt x="27" y="0"/>
                  </a:cubicBezTo>
                  <a:close/>
                </a:path>
              </a:pathLst>
            </a:custGeom>
            <a:solidFill>
              <a:srgbClr val="35B2B4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g35c7030c3a0_0_36"/>
            <p:cNvSpPr txBox="1"/>
            <p:nvPr/>
          </p:nvSpPr>
          <p:spPr>
            <a:xfrm>
              <a:off x="3782825" y="1153125"/>
              <a:ext cx="1578000" cy="563100"/>
            </a:xfrm>
            <a:prstGeom prst="rect">
              <a:avLst/>
            </a:prstGeom>
            <a:solidFill>
              <a:srgbClr val="35B2B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Individual and Collective reflection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34" name="Google Shape;334;g35c7030c3a0_0_36"/>
          <p:cNvGrpSpPr/>
          <p:nvPr/>
        </p:nvGrpSpPr>
        <p:grpSpPr>
          <a:xfrm>
            <a:off x="3843876" y="3450717"/>
            <a:ext cx="3602504" cy="3064516"/>
            <a:chOff x="1959887" y="1684671"/>
            <a:chExt cx="3424433" cy="3122279"/>
          </a:xfrm>
        </p:grpSpPr>
        <p:sp>
          <p:nvSpPr>
            <p:cNvPr id="335" name="Google Shape;335;g35c7030c3a0_0_36"/>
            <p:cNvSpPr/>
            <p:nvPr/>
          </p:nvSpPr>
          <p:spPr>
            <a:xfrm rot="-3280088">
              <a:off x="2859669" y="1740600"/>
              <a:ext cx="1624870" cy="3045726"/>
            </a:xfrm>
            <a:custGeom>
              <a:rect b="b" l="l" r="r" t="t"/>
              <a:pathLst>
                <a:path extrusionOk="0" h="470" w="251">
                  <a:moveTo>
                    <a:pt x="32" y="286"/>
                  </a:moveTo>
                  <a:cubicBezTo>
                    <a:pt x="32" y="157"/>
                    <a:pt x="127" y="49"/>
                    <a:pt x="251" y="29"/>
                  </a:cubicBezTo>
                  <a:cubicBezTo>
                    <a:pt x="245" y="19"/>
                    <a:pt x="239" y="9"/>
                    <a:pt x="233" y="0"/>
                  </a:cubicBezTo>
                  <a:cubicBezTo>
                    <a:pt x="100" y="28"/>
                    <a:pt x="0" y="145"/>
                    <a:pt x="0" y="286"/>
                  </a:cubicBezTo>
                  <a:cubicBezTo>
                    <a:pt x="0" y="356"/>
                    <a:pt x="25" y="420"/>
                    <a:pt x="65" y="470"/>
                  </a:cubicBezTo>
                  <a:cubicBezTo>
                    <a:pt x="70" y="460"/>
                    <a:pt x="76" y="450"/>
                    <a:pt x="82" y="440"/>
                  </a:cubicBezTo>
                  <a:cubicBezTo>
                    <a:pt x="51" y="397"/>
                    <a:pt x="32" y="344"/>
                    <a:pt x="32" y="286"/>
                  </a:cubicBezTo>
                  <a:close/>
                </a:path>
              </a:pathLst>
            </a:custGeom>
            <a:solidFill>
              <a:srgbClr val="026794">
                <a:alpha val="74120"/>
              </a:srgbClr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g35c7030c3a0_0_36"/>
            <p:cNvSpPr/>
            <p:nvPr/>
          </p:nvSpPr>
          <p:spPr>
            <a:xfrm rot="-3280089">
              <a:off x="3037225" y="1789647"/>
              <a:ext cx="1575644" cy="2550423"/>
            </a:xfrm>
            <a:custGeom>
              <a:rect b="b" l="l" r="r" t="t"/>
              <a:pathLst>
                <a:path extrusionOk="0" h="411" w="254">
                  <a:moveTo>
                    <a:pt x="152" y="311"/>
                  </a:moveTo>
                  <a:cubicBezTo>
                    <a:pt x="124" y="254"/>
                    <a:pt x="145" y="185"/>
                    <a:pt x="200" y="153"/>
                  </a:cubicBezTo>
                  <a:cubicBezTo>
                    <a:pt x="217" y="143"/>
                    <a:pt x="236" y="137"/>
                    <a:pt x="254" y="136"/>
                  </a:cubicBezTo>
                  <a:cubicBezTo>
                    <a:pt x="253" y="87"/>
                    <a:pt x="241" y="41"/>
                    <a:pt x="219" y="0"/>
                  </a:cubicBezTo>
                  <a:cubicBezTo>
                    <a:pt x="95" y="20"/>
                    <a:pt x="0" y="128"/>
                    <a:pt x="0" y="257"/>
                  </a:cubicBezTo>
                  <a:cubicBezTo>
                    <a:pt x="0" y="315"/>
                    <a:pt x="19" y="368"/>
                    <a:pt x="50" y="411"/>
                  </a:cubicBezTo>
                  <a:cubicBezTo>
                    <a:pt x="75" y="371"/>
                    <a:pt x="110" y="337"/>
                    <a:pt x="152" y="311"/>
                  </a:cubicBezTo>
                  <a:close/>
                </a:path>
              </a:pathLst>
            </a:custGeom>
            <a:solidFill>
              <a:srgbClr val="026794">
                <a:alpha val="74120"/>
              </a:srgbClr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g35c7030c3a0_0_36"/>
            <p:cNvSpPr txBox="1"/>
            <p:nvPr/>
          </p:nvSpPr>
          <p:spPr>
            <a:xfrm flipH="1" rot="3725110">
              <a:off x="2866277" y="2863871"/>
              <a:ext cx="1577671" cy="563103"/>
            </a:xfrm>
            <a:prstGeom prst="rect">
              <a:avLst/>
            </a:prstGeom>
            <a:solidFill>
              <a:srgbClr val="026794">
                <a:alpha val="74120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Research and Development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Custom 3">
      <a:dk1>
        <a:srgbClr val="545554"/>
      </a:dk1>
      <a:lt1>
        <a:srgbClr val="FFFFFF"/>
      </a:lt1>
      <a:dk2>
        <a:srgbClr val="212E3B"/>
      </a:dk2>
      <a:lt2>
        <a:srgbClr val="E7E6E6"/>
      </a:lt2>
      <a:accent1>
        <a:srgbClr val="02628C"/>
      </a:accent1>
      <a:accent2>
        <a:srgbClr val="0388C5"/>
      </a:accent2>
      <a:accent3>
        <a:srgbClr val="97467C"/>
      </a:accent3>
      <a:accent4>
        <a:srgbClr val="94CC7A"/>
      </a:accent4>
      <a:accent5>
        <a:srgbClr val="029FA0"/>
      </a:accent5>
      <a:accent6>
        <a:srgbClr val="405D78"/>
      </a:accent6>
      <a:hlink>
        <a:srgbClr val="67B7DB"/>
      </a:hlink>
      <a:folHlink>
        <a:srgbClr val="36A1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2017-12-20T18:51:03Z</dcterms:created>
  <dc:creator>Colleen Fitzgerald</dc:creator>
</cp:coreProperties>
</file>