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79uW+ZoM/UcC91s2Fb7TkjST7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1EAD9E-125D-43F7-8CC9-EECD599FD992}">
  <a:tblStyle styleId="{FD1EAD9E-125D-43F7-8CC9-EECD599FD9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AED"/>
          </a:solidFill>
        </a:fill>
      </a:tcStyle>
    </a:wholeTbl>
    <a:band1H>
      <a:tcTxStyle/>
      <a:tcStyle>
        <a:fill>
          <a:solidFill>
            <a:srgbClr val="CAD1DA"/>
          </a:solidFill>
        </a:fill>
      </a:tcStyle>
    </a:band1H>
    <a:band2H>
      <a:tcTxStyle/>
    </a:band2H>
    <a:band1V>
      <a:tcTxStyle/>
      <a:tcStyle>
        <a:fill>
          <a:solidFill>
            <a:srgbClr val="CAD1D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22" Type="http://schemas.openxmlformats.org/officeDocument/2006/relationships/font" Target="fonts/HelveticaNeueLight-italic.fntdata"/><Relationship Id="rId21" Type="http://schemas.openxmlformats.org/officeDocument/2006/relationships/font" Target="fonts/HelveticaNeueLight-bold.fntdata"/><Relationship Id="rId24" Type="http://customschemas.google.com/relationships/presentationmetadata" Target="metadata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Emergency preparedness is the activities and measures taken before a crisis to ensure a rapid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effective response.</a:t>
            </a:r>
            <a:endParaRPr/>
          </a:p>
        </p:txBody>
      </p:sp>
      <p:sp>
        <p:nvSpPr>
          <p:cNvPr id="261" name="Google Shape;2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A primary prevention approach is based on a comprehensive analysis of the risk and protective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factors that impact whether children experience harmful outcomes. It goes beyond the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of “What are the harmful outcomes to children occurring in this context?” (e.g., child marriage,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violence in schools, recruitment in armed forces, family separation). Prevention programming also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needs to know: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• “What are the risk factors leading to harmful outcomes for children?”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• “What are the protective factors that can prevent children from experiencing harmful outcomes?”17</a:t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5" name="Google Shape;2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2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b="1" sz="4000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 b="0" l="30622" r="34584" t="-2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2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cap="flat" cmpd="sng" w="9525">
            <a:solidFill>
              <a:srgbClr val="405E7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" name="Google Shape;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Blue">
  <p:cSld name="Split - Blu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3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 amt="20000"/>
          </a:blip>
          <a:srcRect b="9030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Teal">
  <p:cSld name="Split - Teal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4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4"/>
          <p:cNvPicPr preferRelativeResize="0"/>
          <p:nvPr/>
        </p:nvPicPr>
        <p:blipFill rotWithShape="1">
          <a:blip r:embed="rId2">
            <a:alphaModFix amt="20000"/>
          </a:blip>
          <a:srcRect b="9030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b="1"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Green">
  <p:cSld name="Split - Gree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5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5"/>
          <p:cNvPicPr preferRelativeResize="0"/>
          <p:nvPr/>
        </p:nvPicPr>
        <p:blipFill rotWithShape="1">
          <a:blip r:embed="rId2">
            <a:alphaModFix amt="20000"/>
          </a:blip>
          <a:srcRect b="9030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Blue">
  <p:cSld name="Title &amp; Text - Blu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6" name="Google Shape;96;p26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rgbClr val="03679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2" type="body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Purple">
  <p:cSld name="Title &amp; Text - Purp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b="1"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" name="Google Shape;102;p27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27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Teal">
  <p:cSld name="Title &amp; Text - Teal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b="1" sz="3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" name="Google Shape;108;p28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8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Green">
  <p:cSld name="Title &amp; Text - Gree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b="1"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" name="Google Shape;114;p29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9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Blue">
  <p:cSld name="Title &amp; Text with Dots - Blu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0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0" name="Google Shape;120;p30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6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30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3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30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2" type="body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Teal">
  <p:cSld name="Title &amp; Text with Dots - Te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b="1" sz="3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2" type="body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1" name="Google Shape;21;p13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22" name="Google Shape;22;p13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6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3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3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Purple">
  <p:cSld name="Title &amp; Text with Dots - Purp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1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7" name="Google Shape;127;p31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6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31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3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31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b="1"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2" type="body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- Green">
  <p:cSld name="Title &amp; Text with Dots- Gree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2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34" name="Google Shape;134;p32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6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32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3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32"/>
          <p:cNvSpPr txBox="1"/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b="1"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" type="body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2" type="body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Blue">
  <p:cSld name="Image &amp; Text - Blu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b="1"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" name="Google Shape;141;p33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33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3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3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Purple">
  <p:cSld name="Image &amp; Text - Purp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b="1" sz="3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" name="Google Shape;147;p34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34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4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Teal">
  <p:cSld name="Image &amp; Text - Teal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b="1" sz="32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3" name="Google Shape;153;p35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35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5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5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Green">
  <p:cSld name="Image &amp; Text - Gree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b="1" sz="3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" name="Google Shape;159;p36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36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6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6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Blue">
  <p:cSld name="Title &amp; Two Column - Blu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cap="flat" cmpd="sng" w="12700">
            <a:solidFill>
              <a:srgbClr val="0147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37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66" name="Google Shape;166;p37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7"/>
            <p:cNvPicPr preferRelativeResize="0"/>
            <p:nvPr/>
          </p:nvPicPr>
          <p:blipFill rotWithShape="1">
            <a:blip r:embed="rId2">
              <a:alphaModFix amt="20000"/>
            </a:blip>
            <a:srcRect b="9029" l="54597" r="16826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8" name="Google Shape;168;p3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9" name="Google Shape;169;p37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7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7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7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Purple">
  <p:cSld name="Title &amp; Two Column - Purp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38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79" name="Google Shape;179;p38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8"/>
            <p:cNvPicPr preferRelativeResize="0"/>
            <p:nvPr/>
          </p:nvPicPr>
          <p:blipFill rotWithShape="1">
            <a:blip r:embed="rId2">
              <a:alphaModFix amt="20000"/>
            </a:blip>
            <a:srcRect b="9029" l="54597" r="16826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1" name="Google Shape;181;p3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38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8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8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Teal">
  <p:cSld name="Title &amp; Two Column - Teal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9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92" name="Google Shape;192;p39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9"/>
            <p:cNvPicPr preferRelativeResize="0"/>
            <p:nvPr/>
          </p:nvPicPr>
          <p:blipFill rotWithShape="1">
            <a:blip r:embed="rId2">
              <a:alphaModFix amt="20000"/>
            </a:blip>
            <a:srcRect b="9029" l="54597" r="16826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4" name="Google Shape;194;p3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39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9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Green">
  <p:cSld name="Title &amp; Two Column - Green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40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205" name="Google Shape;205;p40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40"/>
            <p:cNvPicPr preferRelativeResize="0"/>
            <p:nvPr/>
          </p:nvPicPr>
          <p:blipFill rotWithShape="1">
            <a:blip r:embed="rId2">
              <a:alphaModFix amt="20000"/>
            </a:blip>
            <a:srcRect b="9029" l="54597" r="16826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7" name="Google Shape;207;p40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40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40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40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40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0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Purple">
  <p:cSld name="Split - Purp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4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 amt="20000"/>
          </a:blip>
          <a:srcRect b="9030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Blue">
  <p:cSld name="Title on Colored Background - Blu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1"/>
          <p:cNvPicPr preferRelativeResize="0"/>
          <p:nvPr/>
        </p:nvPicPr>
        <p:blipFill rotWithShape="1">
          <a:blip r:embed="rId2">
            <a:alphaModFix amt="20000"/>
          </a:blip>
          <a:srcRect b="6459" l="60398" r="3321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Purple">
  <p:cSld name="Title on Colored Background - Purpl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2">
            <a:alphaModFix amt="20000"/>
          </a:blip>
          <a:srcRect b="6459" l="60398" r="3321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Teal">
  <p:cSld name="Title on Colored Background - Teal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 amt="20000"/>
          </a:blip>
          <a:srcRect b="6459" l="60398" r="3321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Green">
  <p:cSld name="Title on Colored Background - Gree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 rotWithShape="1">
          <a:blip r:embed="rId2">
            <a:alphaModFix amt="20000"/>
          </a:blip>
          <a:srcRect b="6459" l="60398" r="3321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4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Green">
  <p:cSld name="1_Split - Gree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5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Teal">
  <p:cSld name="1_Split - Tea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6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b="1"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Blue">
  <p:cSld name="1_Split - Blu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7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Primary Prevention in the Programme Management Cycle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10"/>
          <p:cNvGraphicFramePr/>
          <p:nvPr/>
        </p:nvGraphicFramePr>
        <p:xfrm>
          <a:off x="3103663" y="33406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{FD1EAD9E-125D-43F7-8CC9-EECD599FD992}</a:tableStyleId>
              </a:tblPr>
              <a:tblGrid>
                <a:gridCol w="2091775"/>
                <a:gridCol w="2091775"/>
                <a:gridCol w="2091775"/>
              </a:tblGrid>
              <a:tr h="761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Setting: 1</a:t>
                      </a:r>
                      <a:endParaRPr/>
                    </a:p>
                  </a:txBody>
                  <a:tcPr marT="42775" marB="42775" marR="85525" marL="8552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Setting: 2</a:t>
                      </a:r>
                      <a:endParaRPr/>
                    </a:p>
                  </a:txBody>
                  <a:tcPr marT="42775" marB="42775" marR="85525" marL="8552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Setting:3</a:t>
                      </a:r>
                      <a:endParaRPr/>
                    </a:p>
                  </a:txBody>
                  <a:tcPr marT="42775" marB="42775" marR="85525" marL="85525" anchor="ctr">
                    <a:solidFill>
                      <a:srgbClr val="026794"/>
                    </a:solidFill>
                  </a:tcPr>
                </a:tc>
              </a:tr>
              <a:tr h="55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A8BED2"/>
                    </a:solidFill>
                  </a:tcPr>
                </a:tc>
              </a:tr>
              <a:tr h="55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D3DEE9"/>
                    </a:solidFill>
                  </a:tcPr>
                </a:tc>
              </a:tr>
              <a:tr h="55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A8BED2"/>
                    </a:solidFill>
                  </a:tcPr>
                </a:tc>
              </a:tr>
              <a:tr h="55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2775" marB="42775" marR="85525" marL="85525">
                    <a:solidFill>
                      <a:srgbClr val="D3DEE9"/>
                    </a:solidFill>
                  </a:tcPr>
                </a:tc>
              </a:tr>
            </a:tbl>
          </a:graphicData>
        </a:graphic>
      </p:graphicFrame>
      <p:pic>
        <p:nvPicPr>
          <p:cNvPr id="299" name="Google Shape;2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736" y="830882"/>
            <a:ext cx="3386757" cy="338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971" y="1600055"/>
            <a:ext cx="14351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4601" y="1463039"/>
            <a:ext cx="1109779" cy="10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3150" y="1600055"/>
            <a:ext cx="1054282" cy="8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"/>
          <p:cNvSpPr txBox="1"/>
          <p:nvPr>
            <p:ph type="title"/>
          </p:nvPr>
        </p:nvSpPr>
        <p:spPr>
          <a:xfrm>
            <a:off x="656023" y="16906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GB"/>
              <a:t>What are the Programme Management Cycle Steps?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 txBox="1"/>
          <p:nvPr>
            <p:ph idx="3" type="body"/>
          </p:nvPr>
        </p:nvSpPr>
        <p:spPr>
          <a:xfrm>
            <a:off x="284417" y="528638"/>
            <a:ext cx="3268408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/>
              <a:t>What are the Programme Management Cycle Steps?</a:t>
            </a:r>
            <a:endParaRPr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5444" y="54631"/>
            <a:ext cx="69235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/>
          <p:nvPr>
            <p:ph idx="3" type="body"/>
          </p:nvPr>
        </p:nvSpPr>
        <p:spPr>
          <a:xfrm>
            <a:off x="284417" y="528638"/>
            <a:ext cx="3135058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200"/>
              <a:t>Step 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200"/>
              <a:t>Preparedness</a:t>
            </a:r>
            <a:endParaRPr sz="3200"/>
          </a:p>
        </p:txBody>
      </p:sp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1184293"/>
            <a:ext cx="8311111" cy="353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/>
              <a:t>Step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/>
              <a:t>Assessment and Situation Analysis</a:t>
            </a:r>
            <a:endParaRPr/>
          </a:p>
        </p:txBody>
      </p:sp>
      <p:pic>
        <p:nvPicPr>
          <p:cNvPr id="270" name="Google Shape;2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6175" y="1546260"/>
            <a:ext cx="8144974" cy="315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/>
              <a:t>Step 3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/>
              <a:t>Design and Planning</a:t>
            </a:r>
            <a:endParaRPr/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9975" y="1415851"/>
            <a:ext cx="8469464" cy="337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/>
          <p:nvPr>
            <p:ph idx="3" type="body"/>
          </p:nvPr>
        </p:nvSpPr>
        <p:spPr>
          <a:xfrm>
            <a:off x="284417" y="528638"/>
            <a:ext cx="3268408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/>
              <a:t>Step 4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/>
              <a:t>Implementation and Monitoring</a:t>
            </a:r>
            <a:endParaRPr sz="3200"/>
          </a:p>
        </p:txBody>
      </p:sp>
      <p:pic>
        <p:nvPicPr>
          <p:cNvPr id="282" name="Google Shape;2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0" y="1723164"/>
            <a:ext cx="8239125" cy="281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/>
          <p:nvPr>
            <p:ph idx="3" type="body"/>
          </p:nvPr>
        </p:nvSpPr>
        <p:spPr>
          <a:xfrm>
            <a:off x="284417" y="528638"/>
            <a:ext cx="3135058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200"/>
              <a:t>Step 5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200"/>
              <a:t>Evaluation and Learning</a:t>
            </a:r>
            <a:endParaRPr sz="3200"/>
          </a:p>
        </p:txBody>
      </p:sp>
      <p:pic>
        <p:nvPicPr>
          <p:cNvPr id="288" name="Google Shape;2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1" y="1757737"/>
            <a:ext cx="8249982" cy="259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/>
          <p:nvPr>
            <p:ph type="title"/>
          </p:nvPr>
        </p:nvSpPr>
        <p:spPr>
          <a:xfrm>
            <a:off x="722698" y="360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2017-12-20T18:51:03Z</dcterms:created>
  <dc:creator>Colleen Fitzgerald</dc:creator>
</cp:coreProperties>
</file>