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Helvetica Neue" panose="02000503000000020004"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j6w6EZaC9brJ2HNxyW0ZlUWPrJI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8"/>
  </p:normalViewPr>
  <p:slideViewPr>
    <p:cSldViewPr snapToGrid="0">
      <p:cViewPr varScale="1">
        <p:scale>
          <a:sx n="98" d="100"/>
          <a:sy n="98" d="100"/>
        </p:scale>
        <p:origin x="21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font" Target="fonts/font4.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5" name="Google Shape;22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5" name="Google Shape;29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2" name="Google Shape;23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9" name="Google Shape;2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480" y="4343144"/>
            <a:ext cx="5486965" cy="41150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200"/>
              <a:buFont typeface="Calibri"/>
              <a:buNone/>
            </a:pPr>
            <a:r>
              <a:rPr lang="en-GB" sz="1100" b="1">
                <a:latin typeface="Arial"/>
                <a:ea typeface="Arial"/>
                <a:cs typeface="Arial"/>
                <a:sym typeface="Arial"/>
              </a:rPr>
              <a:t>Note à l’intention du facilitateur :</a:t>
            </a:r>
            <a:r>
              <a:rPr lang="en-GB" sz="1100">
                <a:latin typeface="Arial"/>
                <a:ea typeface="Arial"/>
                <a:cs typeface="Arial"/>
                <a:sym typeface="Arial"/>
              </a:rPr>
              <a:t> dans la bulle en bas à gauche, l’enfant est toujours pris en charge par sa tante. Cependant, le contact avec les parents a peut-être été perdu en raison de la situation d’urgence. C’est pourquoi une documentation peut être nécessaire pour rétablir les liens familiaux, même s’il n’y a pas encore besoin de prise en charge alternative à ce stade.</a:t>
            </a:r>
            <a:endParaRPr sz="1400"/>
          </a:p>
        </p:txBody>
      </p:sp>
      <p:sp>
        <p:nvSpPr>
          <p:cNvPr id="247" name="Google Shape;247;p4:notes"/>
          <p:cNvSpPr txBox="1">
            <a:spLocks noGrp="1"/>
          </p:cNvSpPr>
          <p:nvPr>
            <p:ph type="sldNum" idx="12"/>
          </p:nvPr>
        </p:nvSpPr>
        <p:spPr>
          <a:xfrm>
            <a:off x="3883851" y="8684826"/>
            <a:ext cx="2972447" cy="45763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5:notes"/>
          <p:cNvSpPr txBox="1">
            <a:spLocks noGrp="1"/>
          </p:cNvSpPr>
          <p:nvPr>
            <p:ph type="body" idx="1"/>
          </p:nvPr>
        </p:nvSpPr>
        <p:spPr>
          <a:xfrm>
            <a:off x="685480" y="4343144"/>
            <a:ext cx="5486965" cy="41150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200"/>
              <a:buFont typeface="Calibri"/>
              <a:buNone/>
            </a:pPr>
            <a:endParaRPr/>
          </a:p>
        </p:txBody>
      </p:sp>
      <p:sp>
        <p:nvSpPr>
          <p:cNvPr id="258" name="Google Shape;258;p5:notes"/>
          <p:cNvSpPr txBox="1">
            <a:spLocks noGrp="1"/>
          </p:cNvSpPr>
          <p:nvPr>
            <p:ph type="sldNum" idx="12"/>
          </p:nvPr>
        </p:nvSpPr>
        <p:spPr>
          <a:xfrm>
            <a:off x="3883851" y="8684826"/>
            <a:ext cx="2972447" cy="457631"/>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8" name="Google Shape;26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6" name="Google Shape;27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9" name="Google Shape;28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2"/>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8"/>
        <p:cNvGrpSpPr/>
        <p:nvPr/>
      </p:nvGrpSpPr>
      <p:grpSpPr>
        <a:xfrm>
          <a:off x="0" y="0"/>
          <a:ext cx="0" cy="0"/>
          <a:chOff x="0" y="0"/>
          <a:chExt cx="0" cy="0"/>
        </a:xfrm>
      </p:grpSpPr>
      <p:sp>
        <p:nvSpPr>
          <p:cNvPr id="59" name="Google Shape;5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2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1" name="Google Shape;61;p21"/>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2" name="Google Shape;62;p2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5"/>
        <p:cNvGrpSpPr/>
        <p:nvPr/>
      </p:nvGrpSpPr>
      <p:grpSpPr>
        <a:xfrm>
          <a:off x="0" y="0"/>
          <a:ext cx="0" cy="0"/>
          <a:chOff x="0" y="0"/>
          <a:chExt cx="0" cy="0"/>
        </a:xfrm>
      </p:grpSpPr>
      <p:sp>
        <p:nvSpPr>
          <p:cNvPr id="66" name="Google Shape;66;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2"/>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8" name="Google Shape;68;p22"/>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9" name="Google Shape;69;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4" name="Google Shape;74;p23"/>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75" name="Google Shape;75;p23"/>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 name="Google Shape;76;p2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8"/>
        <p:cNvGrpSpPr/>
        <p:nvPr/>
      </p:nvGrpSpPr>
      <p:grpSpPr>
        <a:xfrm>
          <a:off x="0" y="0"/>
          <a:ext cx="0" cy="0"/>
          <a:chOff x="0" y="0"/>
          <a:chExt cx="0" cy="0"/>
        </a:xfrm>
      </p:grpSpPr>
      <p:sp>
        <p:nvSpPr>
          <p:cNvPr id="79" name="Google Shape;79;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0" name="Google Shape;80;p24"/>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81" name="Google Shape;81;p24"/>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2" name="Google Shape;82;p24"/>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4"/>
        <p:cNvGrpSpPr/>
        <p:nvPr/>
      </p:nvGrpSpPr>
      <p:grpSpPr>
        <a:xfrm>
          <a:off x="0" y="0"/>
          <a:ext cx="0" cy="0"/>
          <a:chOff x="0" y="0"/>
          <a:chExt cx="0" cy="0"/>
        </a:xfrm>
      </p:grpSpPr>
      <p:sp>
        <p:nvSpPr>
          <p:cNvPr id="85" name="Google Shape;85;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6" name="Google Shape;86;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7" name="Google Shape;87;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90"/>
        <p:cNvGrpSpPr/>
        <p:nvPr/>
      </p:nvGrpSpPr>
      <p:grpSpPr>
        <a:xfrm>
          <a:off x="0" y="0"/>
          <a:ext cx="0" cy="0"/>
          <a:chOff x="0" y="0"/>
          <a:chExt cx="0" cy="0"/>
        </a:xfrm>
      </p:grpSpPr>
      <p:grpSp>
        <p:nvGrpSpPr>
          <p:cNvPr id="91" name="Google Shape;91;p26"/>
          <p:cNvGrpSpPr/>
          <p:nvPr/>
        </p:nvGrpSpPr>
        <p:grpSpPr>
          <a:xfrm>
            <a:off x="0" y="5303521"/>
            <a:ext cx="12192000" cy="1639827"/>
            <a:chOff x="0" y="5303521"/>
            <a:chExt cx="12192000" cy="1639827"/>
          </a:xfrm>
        </p:grpSpPr>
        <p:pic>
          <p:nvPicPr>
            <p:cNvPr id="92" name="Google Shape;92;p2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3" name="Google Shape;93;p2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4" name="Google Shape;94;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6"/>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26"/>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7"/>
        <p:cNvGrpSpPr/>
        <p:nvPr/>
      </p:nvGrpSpPr>
      <p:grpSpPr>
        <a:xfrm>
          <a:off x="0" y="0"/>
          <a:ext cx="0" cy="0"/>
          <a:chOff x="0" y="0"/>
          <a:chExt cx="0" cy="0"/>
        </a:xfrm>
      </p:grpSpPr>
      <p:grpSp>
        <p:nvGrpSpPr>
          <p:cNvPr id="98" name="Google Shape;98;p27"/>
          <p:cNvGrpSpPr/>
          <p:nvPr/>
        </p:nvGrpSpPr>
        <p:grpSpPr>
          <a:xfrm>
            <a:off x="0" y="5303521"/>
            <a:ext cx="12192000" cy="1639827"/>
            <a:chOff x="0" y="5303521"/>
            <a:chExt cx="12192000" cy="1639827"/>
          </a:xfrm>
        </p:grpSpPr>
        <p:pic>
          <p:nvPicPr>
            <p:cNvPr id="99" name="Google Shape;99;p27"/>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0" name="Google Shape;100;p27"/>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1" name="Google Shape;101;p2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27"/>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2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4"/>
        <p:cNvGrpSpPr/>
        <p:nvPr/>
      </p:nvGrpSpPr>
      <p:grpSpPr>
        <a:xfrm>
          <a:off x="0" y="0"/>
          <a:ext cx="0" cy="0"/>
          <a:chOff x="0" y="0"/>
          <a:chExt cx="0" cy="0"/>
        </a:xfrm>
      </p:grpSpPr>
      <p:sp>
        <p:nvSpPr>
          <p:cNvPr id="105" name="Google Shape;105;p2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8"/>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8"/>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8" name="Google Shape;108;p28"/>
          <p:cNvGrpSpPr/>
          <p:nvPr/>
        </p:nvGrpSpPr>
        <p:grpSpPr>
          <a:xfrm>
            <a:off x="0" y="5303521"/>
            <a:ext cx="12192000" cy="1639827"/>
            <a:chOff x="0" y="5303521"/>
            <a:chExt cx="12192000" cy="1639827"/>
          </a:xfrm>
        </p:grpSpPr>
        <p:pic>
          <p:nvPicPr>
            <p:cNvPr id="109" name="Google Shape;109;p28"/>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0" name="Google Shape;110;p28"/>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1"/>
        <p:cNvGrpSpPr/>
        <p:nvPr/>
      </p:nvGrpSpPr>
      <p:grpSpPr>
        <a:xfrm>
          <a:off x="0" y="0"/>
          <a:ext cx="0" cy="0"/>
          <a:chOff x="0" y="0"/>
          <a:chExt cx="0" cy="0"/>
        </a:xfrm>
      </p:grpSpPr>
      <p:grpSp>
        <p:nvGrpSpPr>
          <p:cNvPr id="112" name="Google Shape;112;p29"/>
          <p:cNvGrpSpPr/>
          <p:nvPr/>
        </p:nvGrpSpPr>
        <p:grpSpPr>
          <a:xfrm>
            <a:off x="0" y="5303521"/>
            <a:ext cx="12192000" cy="1639827"/>
            <a:chOff x="0" y="5303521"/>
            <a:chExt cx="12192000" cy="1639827"/>
          </a:xfrm>
        </p:grpSpPr>
        <p:pic>
          <p:nvPicPr>
            <p:cNvPr id="113" name="Google Shape;113;p29"/>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4" name="Google Shape;114;p29"/>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15" name="Google Shape;115;p29"/>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29"/>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2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8"/>
        <p:cNvGrpSpPr/>
        <p:nvPr/>
      </p:nvGrpSpPr>
      <p:grpSpPr>
        <a:xfrm>
          <a:off x="0" y="0"/>
          <a:ext cx="0" cy="0"/>
          <a:chOff x="0" y="0"/>
          <a:chExt cx="0" cy="0"/>
        </a:xfrm>
      </p:grpSpPr>
      <p:sp>
        <p:nvSpPr>
          <p:cNvPr id="119" name="Google Shape;119;p3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0" name="Google Shape;120;p30"/>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1" name="Google Shape;121;p30"/>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 name="Google Shape;122;p30"/>
          <p:cNvSpPr>
            <a:spLocks noGrp="1"/>
          </p:cNvSpPr>
          <p:nvPr>
            <p:ph type="pic" idx="2"/>
          </p:nvPr>
        </p:nvSpPr>
        <p:spPr>
          <a:xfrm>
            <a:off x="0" y="0"/>
            <a:ext cx="4340225" cy="6858000"/>
          </a:xfrm>
          <a:prstGeom prst="rect">
            <a:avLst/>
          </a:prstGeom>
          <a:noFill/>
          <a:ln>
            <a:noFill/>
          </a:ln>
        </p:spPr>
      </p:sp>
      <p:sp>
        <p:nvSpPr>
          <p:cNvPr id="123" name="Google Shape;123;p3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9" name="Google Shape;19;p1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20" name="Google Shape;20;p1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1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4"/>
        <p:cNvGrpSpPr/>
        <p:nvPr/>
      </p:nvGrpSpPr>
      <p:grpSpPr>
        <a:xfrm>
          <a:off x="0" y="0"/>
          <a:ext cx="0" cy="0"/>
          <a:chOff x="0" y="0"/>
          <a:chExt cx="0" cy="0"/>
        </a:xfrm>
      </p:grpSpPr>
      <p:sp>
        <p:nvSpPr>
          <p:cNvPr id="125" name="Google Shape;125;p3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6" name="Google Shape;126;p31"/>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7" name="Google Shape;127;p31"/>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 name="Google Shape;128;p31"/>
          <p:cNvSpPr>
            <a:spLocks noGrp="1"/>
          </p:cNvSpPr>
          <p:nvPr>
            <p:ph type="pic" idx="2"/>
          </p:nvPr>
        </p:nvSpPr>
        <p:spPr>
          <a:xfrm>
            <a:off x="0" y="0"/>
            <a:ext cx="4340225" cy="6858000"/>
          </a:xfrm>
          <a:prstGeom prst="rect">
            <a:avLst/>
          </a:prstGeom>
          <a:noFill/>
          <a:ln>
            <a:noFill/>
          </a:ln>
        </p:spPr>
      </p:sp>
      <p:sp>
        <p:nvSpPr>
          <p:cNvPr id="129" name="Google Shape;129;p3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30"/>
        <p:cNvGrpSpPr/>
        <p:nvPr/>
      </p:nvGrpSpPr>
      <p:grpSpPr>
        <a:xfrm>
          <a:off x="0" y="0"/>
          <a:ext cx="0" cy="0"/>
          <a:chOff x="0" y="0"/>
          <a:chExt cx="0" cy="0"/>
        </a:xfrm>
      </p:grpSpPr>
      <p:sp>
        <p:nvSpPr>
          <p:cNvPr id="131" name="Google Shape;131;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2" name="Google Shape;132;p32"/>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3" name="Google Shape;133;p32"/>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4" name="Google Shape;134;p32"/>
          <p:cNvSpPr>
            <a:spLocks noGrp="1"/>
          </p:cNvSpPr>
          <p:nvPr>
            <p:ph type="pic" idx="2"/>
          </p:nvPr>
        </p:nvSpPr>
        <p:spPr>
          <a:xfrm>
            <a:off x="0" y="0"/>
            <a:ext cx="4340225" cy="6858000"/>
          </a:xfrm>
          <a:prstGeom prst="rect">
            <a:avLst/>
          </a:prstGeom>
          <a:noFill/>
          <a:ln>
            <a:noFill/>
          </a:ln>
        </p:spPr>
      </p:sp>
      <p:sp>
        <p:nvSpPr>
          <p:cNvPr id="135" name="Google Shape;135;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6"/>
        <p:cNvGrpSpPr/>
        <p:nvPr/>
      </p:nvGrpSpPr>
      <p:grpSpPr>
        <a:xfrm>
          <a:off x="0" y="0"/>
          <a:ext cx="0" cy="0"/>
          <a:chOff x="0" y="0"/>
          <a:chExt cx="0" cy="0"/>
        </a:xfrm>
      </p:grpSpPr>
      <p:sp>
        <p:nvSpPr>
          <p:cNvPr id="137" name="Google Shape;137;p3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8" name="Google Shape;138;p33"/>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9" name="Google Shape;139;p33"/>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0" name="Google Shape;140;p33"/>
          <p:cNvSpPr>
            <a:spLocks noGrp="1"/>
          </p:cNvSpPr>
          <p:nvPr>
            <p:ph type="pic" idx="2"/>
          </p:nvPr>
        </p:nvSpPr>
        <p:spPr>
          <a:xfrm>
            <a:off x="0" y="0"/>
            <a:ext cx="4340225" cy="6858000"/>
          </a:xfrm>
          <a:prstGeom prst="rect">
            <a:avLst/>
          </a:prstGeom>
          <a:noFill/>
          <a:ln>
            <a:noFill/>
          </a:ln>
        </p:spPr>
      </p:sp>
      <p:sp>
        <p:nvSpPr>
          <p:cNvPr id="141" name="Google Shape;141;p3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2"/>
        <p:cNvGrpSpPr/>
        <p:nvPr/>
      </p:nvGrpSpPr>
      <p:grpSpPr>
        <a:xfrm>
          <a:off x="0" y="0"/>
          <a:ext cx="0" cy="0"/>
          <a:chOff x="0" y="0"/>
          <a:chExt cx="0" cy="0"/>
        </a:xfrm>
      </p:grpSpPr>
      <p:sp>
        <p:nvSpPr>
          <p:cNvPr id="143" name="Google Shape;143;p34"/>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4" name="Google Shape;144;p34"/>
          <p:cNvGrpSpPr/>
          <p:nvPr/>
        </p:nvGrpSpPr>
        <p:grpSpPr>
          <a:xfrm>
            <a:off x="-208788" y="0"/>
            <a:ext cx="12609575" cy="2174490"/>
            <a:chOff x="-1" y="5043119"/>
            <a:chExt cx="12192000" cy="1814883"/>
          </a:xfrm>
        </p:grpSpPr>
        <p:pic>
          <p:nvPicPr>
            <p:cNvPr id="145" name="Google Shape;145;p3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6" name="Google Shape;146;p34"/>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47" name="Google Shape;147;p3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8" name="Google Shape;148;p3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3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3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3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5"/>
        <p:cNvGrpSpPr/>
        <p:nvPr/>
      </p:nvGrpSpPr>
      <p:grpSpPr>
        <a:xfrm>
          <a:off x="0" y="0"/>
          <a:ext cx="0" cy="0"/>
          <a:chOff x="0" y="0"/>
          <a:chExt cx="0" cy="0"/>
        </a:xfrm>
      </p:grpSpPr>
      <p:sp>
        <p:nvSpPr>
          <p:cNvPr id="156" name="Google Shape;156;p3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57" name="Google Shape;157;p35"/>
          <p:cNvGrpSpPr/>
          <p:nvPr/>
        </p:nvGrpSpPr>
        <p:grpSpPr>
          <a:xfrm>
            <a:off x="-208788" y="0"/>
            <a:ext cx="12609575" cy="2174490"/>
            <a:chOff x="-1" y="5043119"/>
            <a:chExt cx="12192000" cy="1814883"/>
          </a:xfrm>
        </p:grpSpPr>
        <p:pic>
          <p:nvPicPr>
            <p:cNvPr id="158" name="Google Shape;158;p3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35"/>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60" name="Google Shape;160;p3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3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2" name="Google Shape;162;p3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3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3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3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3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8"/>
        <p:cNvGrpSpPr/>
        <p:nvPr/>
      </p:nvGrpSpPr>
      <p:grpSpPr>
        <a:xfrm>
          <a:off x="0" y="0"/>
          <a:ext cx="0" cy="0"/>
          <a:chOff x="0" y="0"/>
          <a:chExt cx="0" cy="0"/>
        </a:xfrm>
      </p:grpSpPr>
      <p:sp>
        <p:nvSpPr>
          <p:cNvPr id="169" name="Google Shape;169;p36"/>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0" name="Google Shape;170;p36"/>
          <p:cNvGrpSpPr/>
          <p:nvPr/>
        </p:nvGrpSpPr>
        <p:grpSpPr>
          <a:xfrm>
            <a:off x="-208788" y="0"/>
            <a:ext cx="12609575" cy="2174490"/>
            <a:chOff x="-1" y="5043119"/>
            <a:chExt cx="12192000" cy="1814883"/>
          </a:xfrm>
        </p:grpSpPr>
        <p:pic>
          <p:nvPicPr>
            <p:cNvPr id="171" name="Google Shape;171;p3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36"/>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3" name="Google Shape;173;p3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3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3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3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3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3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1"/>
        <p:cNvGrpSpPr/>
        <p:nvPr/>
      </p:nvGrpSpPr>
      <p:grpSpPr>
        <a:xfrm>
          <a:off x="0" y="0"/>
          <a:ext cx="0" cy="0"/>
          <a:chOff x="0" y="0"/>
          <a:chExt cx="0" cy="0"/>
        </a:xfrm>
      </p:grpSpPr>
      <p:sp>
        <p:nvSpPr>
          <p:cNvPr id="182" name="Google Shape;182;p37"/>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3" name="Google Shape;183;p37"/>
          <p:cNvGrpSpPr/>
          <p:nvPr/>
        </p:nvGrpSpPr>
        <p:grpSpPr>
          <a:xfrm>
            <a:off x="-208788" y="0"/>
            <a:ext cx="12609575" cy="2174490"/>
            <a:chOff x="-1" y="5043119"/>
            <a:chExt cx="12192000" cy="1814883"/>
          </a:xfrm>
        </p:grpSpPr>
        <p:pic>
          <p:nvPicPr>
            <p:cNvPr id="184" name="Google Shape;184;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37"/>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86" name="Google Shape;186;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4"/>
        <p:cNvGrpSpPr/>
        <p:nvPr/>
      </p:nvGrpSpPr>
      <p:grpSpPr>
        <a:xfrm>
          <a:off x="0" y="0"/>
          <a:ext cx="0" cy="0"/>
          <a:chOff x="0" y="0"/>
          <a:chExt cx="0" cy="0"/>
        </a:xfrm>
      </p:grpSpPr>
      <p:sp>
        <p:nvSpPr>
          <p:cNvPr id="195" name="Google Shape;195;p38"/>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6" name="Google Shape;196;p38"/>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7" name="Google Shape;197;p38"/>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98" name="Google Shape;198;p3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199" name="Google Shape;199;p3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3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1"/>
        <p:cNvGrpSpPr/>
        <p:nvPr/>
      </p:nvGrpSpPr>
      <p:grpSpPr>
        <a:xfrm>
          <a:off x="0" y="0"/>
          <a:ext cx="0" cy="0"/>
          <a:chOff x="0" y="0"/>
          <a:chExt cx="0" cy="0"/>
        </a:xfrm>
      </p:grpSpPr>
      <p:sp>
        <p:nvSpPr>
          <p:cNvPr id="202" name="Google Shape;202;p39"/>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39"/>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 name="Google Shape;204;p39"/>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5" name="Google Shape;205;p39"/>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6" name="Google Shape;206;p3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7" name="Google Shape;207;p3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8"/>
        <p:cNvGrpSpPr/>
        <p:nvPr/>
      </p:nvGrpSpPr>
      <p:grpSpPr>
        <a:xfrm>
          <a:off x="0" y="0"/>
          <a:ext cx="0" cy="0"/>
          <a:chOff x="0" y="0"/>
          <a:chExt cx="0" cy="0"/>
        </a:xfrm>
      </p:grpSpPr>
      <p:sp>
        <p:nvSpPr>
          <p:cNvPr id="209" name="Google Shape;209;p40"/>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 name="Google Shape;210;p40"/>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1" name="Google Shape;211;p40"/>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2" name="Google Shape;212;p40"/>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3" name="Google Shape;213;p4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4" name="Google Shape;214;p4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5"/>
        <p:cNvGrpSpPr/>
        <p:nvPr/>
      </p:nvGrpSpPr>
      <p:grpSpPr>
        <a:xfrm>
          <a:off x="0" y="0"/>
          <a:ext cx="0" cy="0"/>
          <a:chOff x="0" y="0"/>
          <a:chExt cx="0" cy="0"/>
        </a:xfrm>
      </p:grpSpPr>
      <p:sp>
        <p:nvSpPr>
          <p:cNvPr id="216" name="Google Shape;216;p41"/>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7" name="Google Shape;217;p41"/>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 name="Google Shape;218;p41"/>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9" name="Google Shape;219;p41"/>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20" name="Google Shape;220;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1" name="Google Shape;221;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4"/>
        <p:cNvGrpSpPr/>
        <p:nvPr/>
      </p:nvGrpSpPr>
      <p:grpSpPr>
        <a:xfrm>
          <a:off x="0" y="0"/>
          <a:ext cx="0" cy="0"/>
          <a:chOff x="0" y="0"/>
          <a:chExt cx="0" cy="0"/>
        </a:xfrm>
      </p:grpSpPr>
      <p:sp>
        <p:nvSpPr>
          <p:cNvPr id="25" name="Google Shape;25;p15"/>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 name="Google Shape;26;p1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1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5"/>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6"/>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Google Shape;31;p1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6"/>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7"/>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 name="Google Shape;36;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7"/>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9"/>
        <p:cNvGrpSpPr/>
        <p:nvPr/>
      </p:nvGrpSpPr>
      <p:grpSpPr>
        <a:xfrm>
          <a:off x="0" y="0"/>
          <a:ext cx="0" cy="0"/>
          <a:chOff x="0" y="0"/>
          <a:chExt cx="0" cy="0"/>
        </a:xfrm>
      </p:grpSpPr>
      <p:sp>
        <p:nvSpPr>
          <p:cNvPr id="40" name="Google Shape;40;p1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1" name="Google Shape;41;p18"/>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2" name="Google Shape;42;p1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3" name="Google Shape;43;p18"/>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4"/>
        <p:cNvGrpSpPr/>
        <p:nvPr/>
      </p:nvGrpSpPr>
      <p:grpSpPr>
        <a:xfrm>
          <a:off x="0" y="0"/>
          <a:ext cx="0" cy="0"/>
          <a:chOff x="0" y="0"/>
          <a:chExt cx="0" cy="0"/>
        </a:xfrm>
      </p:grpSpPr>
      <p:sp>
        <p:nvSpPr>
          <p:cNvPr id="45" name="Google Shape;4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1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47" name="Google Shape;47;p1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48" name="Google Shape;48;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1"/>
        <p:cNvGrpSpPr/>
        <p:nvPr/>
      </p:nvGrpSpPr>
      <p:grpSpPr>
        <a:xfrm>
          <a:off x="0" y="0"/>
          <a:ext cx="0" cy="0"/>
          <a:chOff x="0" y="0"/>
          <a:chExt cx="0" cy="0"/>
        </a:xfrm>
      </p:grpSpPr>
      <p:sp>
        <p:nvSpPr>
          <p:cNvPr id="52" name="Google Shape;5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2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4" name="Google Shape;54;p20"/>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5" name="Google Shape;55;p2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6"/>
        <p:cNvGrpSpPr/>
        <p:nvPr/>
      </p:nvGrpSpPr>
      <p:grpSpPr>
        <a:xfrm>
          <a:off x="0" y="0"/>
          <a:ext cx="0" cy="0"/>
          <a:chOff x="0" y="0"/>
          <a:chExt cx="0" cy="0"/>
        </a:xfrm>
      </p:grpSpPr>
      <p:sp>
        <p:nvSpPr>
          <p:cNvPr id="227" name="Google Shape;227;p1"/>
          <p:cNvSpPr txBox="1">
            <a:spLocks noGrp="1"/>
          </p:cNvSpPr>
          <p:nvPr>
            <p:ph type="body" idx="1"/>
          </p:nvPr>
        </p:nvSpPr>
        <p:spPr>
          <a:xfrm>
            <a:off x="1862254" y="1248895"/>
            <a:ext cx="8501740" cy="145573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ENAS  </a:t>
            </a:r>
            <a:endParaRPr/>
          </a:p>
          <a:p>
            <a:pPr marL="0" lvl="0" indent="0" algn="ctr" rtl="0">
              <a:lnSpc>
                <a:spcPct val="90000"/>
              </a:lnSpc>
              <a:spcBef>
                <a:spcPts val="1000"/>
              </a:spcBef>
              <a:spcAft>
                <a:spcPts val="0"/>
              </a:spcAft>
              <a:buSzPts val="2800"/>
              <a:buNone/>
            </a:pPr>
            <a:r>
              <a:rPr lang="en-GB"/>
              <a:t>Module 2.4 – Identification des ENAS</a:t>
            </a:r>
            <a:endParaRPr/>
          </a:p>
        </p:txBody>
      </p:sp>
      <p:sp>
        <p:nvSpPr>
          <p:cNvPr id="228" name="Google Shape;228;p1"/>
          <p:cNvSpPr txBox="1">
            <a:spLocks noGrp="1"/>
          </p:cNvSpPr>
          <p:nvPr>
            <p:ph type="body" idx="2"/>
          </p:nvPr>
        </p:nvSpPr>
        <p:spPr>
          <a:xfrm>
            <a:off x="1754188" y="3051922"/>
            <a:ext cx="8739110" cy="24121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GB" sz="1800" i="1">
                <a:latin typeface="Calibri"/>
                <a:ea typeface="Calibri"/>
                <a:cs typeface="Calibri"/>
                <a:sym typeface="Calibri"/>
              </a:rPr>
              <a:t>À la fin de la session, les participants seront en mesure de</a:t>
            </a:r>
            <a:r>
              <a:rPr lang="en-GB" sz="1800" b="0" i="1" u="none" strike="noStrike">
                <a:latin typeface="Calibri"/>
                <a:ea typeface="Calibri"/>
                <a:cs typeface="Calibri"/>
                <a:sym typeface="Calibri"/>
              </a:rPr>
              <a:t>:</a:t>
            </a:r>
            <a:endParaRPr/>
          </a:p>
          <a:p>
            <a:pPr marL="0" lvl="0" indent="0" algn="l" rtl="0">
              <a:lnSpc>
                <a:spcPct val="90000"/>
              </a:lnSpc>
              <a:spcBef>
                <a:spcPts val="0"/>
              </a:spcBef>
              <a:spcAft>
                <a:spcPts val="0"/>
              </a:spcAft>
              <a:buClr>
                <a:schemeClr val="lt1"/>
              </a:buClr>
              <a:buSzPts val="2800"/>
              <a:buNone/>
            </a:pPr>
            <a:endParaRPr b="0" i="1"/>
          </a:p>
          <a:p>
            <a:pPr marL="457200" lvl="0" indent="-457200" algn="l" rtl="0">
              <a:lnSpc>
                <a:spcPct val="90000"/>
              </a:lnSpc>
              <a:spcBef>
                <a:spcPts val="0"/>
              </a:spcBef>
              <a:spcAft>
                <a:spcPts val="0"/>
              </a:spcAft>
              <a:buSzPts val="1800"/>
              <a:buFont typeface="Noto Sans Symbols"/>
              <a:buChar char="✔"/>
            </a:pPr>
            <a:r>
              <a:rPr lang="en-GB" sz="1800">
                <a:latin typeface="Calibri"/>
                <a:ea typeface="Calibri"/>
                <a:cs typeface="Calibri"/>
                <a:sym typeface="Calibri"/>
              </a:rPr>
              <a:t>De définir le concept  ENAS et développer des critères de vulnérabilité</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457200" lvl="0" indent="-457200" algn="l" rtl="0">
              <a:lnSpc>
                <a:spcPct val="90000"/>
              </a:lnSpc>
              <a:spcBef>
                <a:spcPts val="0"/>
              </a:spcBef>
              <a:spcAft>
                <a:spcPts val="0"/>
              </a:spcAft>
              <a:buSzPts val="1800"/>
              <a:buFont typeface="Noto Sans Symbols"/>
              <a:buChar char="✔"/>
            </a:pPr>
            <a:r>
              <a:rPr lang="en-GB" sz="1800">
                <a:latin typeface="Calibri"/>
                <a:ea typeface="Calibri"/>
                <a:cs typeface="Calibri"/>
                <a:sym typeface="Calibri"/>
              </a:rPr>
              <a:t>Décrire comment mener l’identification dans le cadre d’une réponse de programme coordonnée</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457200" lvl="0" indent="-457200" algn="l" rtl="0">
              <a:lnSpc>
                <a:spcPct val="90000"/>
              </a:lnSpc>
              <a:spcBef>
                <a:spcPts val="0"/>
              </a:spcBef>
              <a:spcAft>
                <a:spcPts val="0"/>
              </a:spcAft>
              <a:buSzPts val="1800"/>
              <a:buFont typeface="Noto Sans Symbols"/>
              <a:buChar char="✔"/>
            </a:pPr>
            <a:r>
              <a:rPr lang="en-GB" sz="1800">
                <a:latin typeface="Calibri"/>
                <a:ea typeface="Calibri"/>
                <a:cs typeface="Calibri"/>
                <a:sym typeface="Calibri"/>
              </a:rPr>
              <a:t>Démontrer comment élaborer un plan d’action pour identifier les enfants séparés</a:t>
            </a:r>
            <a:r>
              <a:rPr lang="en-GB" sz="1800" b="0" i="0" u="none" strike="noStrike">
                <a:latin typeface="Calibri"/>
                <a:ea typeface="Calibri"/>
                <a:cs typeface="Calibri"/>
                <a:sym typeface="Calibri"/>
              </a:rPr>
              <a:t> </a:t>
            </a:r>
            <a:endParaRPr/>
          </a:p>
          <a:p>
            <a:pPr marL="0" lvl="0" indent="0" algn="ctr" rtl="0">
              <a:lnSpc>
                <a:spcPct val="90000"/>
              </a:lnSpc>
              <a:spcBef>
                <a:spcPts val="1000"/>
              </a:spcBef>
              <a:spcAft>
                <a:spcPts val="0"/>
              </a:spcAft>
              <a:buClr>
                <a:schemeClr val="lt1"/>
              </a:buClr>
              <a:buSzPts val="2800"/>
              <a:buNone/>
            </a:pPr>
            <a:endParaRPr/>
          </a:p>
        </p:txBody>
      </p:sp>
      <p:pic>
        <p:nvPicPr>
          <p:cNvPr id="3" name="Picture 2" descr="A black background with white text&#10;&#10;AI-generated content may be incorrect.">
            <a:extLst>
              <a:ext uri="{FF2B5EF4-FFF2-40B4-BE49-F238E27FC236}">
                <a16:creationId xmlns:a16="http://schemas.microsoft.com/office/drawing/2014/main" id="{0F276129-4CCF-8D78-3AB6-D200139EF357}"/>
              </a:ext>
            </a:extLst>
          </p:cNvPr>
          <p:cNvPicPr>
            <a:picLocks noChangeAspect="1"/>
          </p:cNvPicPr>
          <p:nvPr/>
        </p:nvPicPr>
        <p:blipFill>
          <a:blip r:embed="rId4"/>
          <a:stretch>
            <a:fillRect/>
          </a:stretch>
        </p:blipFill>
        <p:spPr>
          <a:xfrm>
            <a:off x="8981204" y="5609105"/>
            <a:ext cx="3210796" cy="121956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b="1" i="0">
                <a:latin typeface="Arial"/>
                <a:ea typeface="Arial"/>
                <a:cs typeface="Arial"/>
                <a:sym typeface="Arial"/>
              </a:rPr>
              <a:t>Activité 2 – Élaborer un plan d’action pour identifier les  ENAS</a:t>
            </a:r>
            <a:endParaRPr/>
          </a:p>
        </p:txBody>
      </p:sp>
      <p:sp>
        <p:nvSpPr>
          <p:cNvPr id="298" name="Google Shape;298;p10"/>
          <p:cNvSpPr txBox="1">
            <a:spLocks noGrp="1"/>
          </p:cNvSpPr>
          <p:nvPr>
            <p:ph type="body" idx="2"/>
          </p:nvPr>
        </p:nvSpPr>
        <p:spPr>
          <a:xfrm>
            <a:off x="656023" y="1839951"/>
            <a:ext cx="10820015" cy="480874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1000"/>
              </a:spcBef>
              <a:spcAft>
                <a:spcPts val="0"/>
              </a:spcAft>
              <a:buNone/>
            </a:pPr>
            <a:endParaRPr sz="1900" b="1">
              <a:latin typeface="Calibri"/>
              <a:ea typeface="Calibri"/>
              <a:cs typeface="Calibri"/>
              <a:sym typeface="Calibri"/>
            </a:endParaRPr>
          </a:p>
          <a:p>
            <a:pPr marL="0" lvl="0" indent="0" algn="l" rtl="0">
              <a:lnSpc>
                <a:spcPct val="90000"/>
              </a:lnSpc>
              <a:spcBef>
                <a:spcPts val="1000"/>
              </a:spcBef>
              <a:spcAft>
                <a:spcPts val="0"/>
              </a:spcAft>
              <a:buNone/>
            </a:pPr>
            <a:r>
              <a:rPr lang="en-GB" sz="1800" b="1" i="0">
                <a:latin typeface="Calibri"/>
                <a:ea typeface="Calibri"/>
                <a:cs typeface="Calibri"/>
                <a:sym typeface="Calibri"/>
              </a:rPr>
              <a:t>Prenez 15 minutes</a:t>
            </a:r>
            <a:r>
              <a:rPr lang="en-GB" sz="1800" i="0">
                <a:latin typeface="Calibri"/>
                <a:ea typeface="Calibri"/>
                <a:cs typeface="Calibri"/>
                <a:sym typeface="Calibri"/>
              </a:rPr>
              <a:t> pour élaborer un plan afin de localiser et d’identifier les ENAS en utilisant votre étude de cas.</a:t>
            </a:r>
            <a:endParaRPr sz="1800">
              <a:latin typeface="Calibri"/>
              <a:ea typeface="Calibri"/>
              <a:cs typeface="Calibri"/>
              <a:sym typeface="Calibri"/>
            </a:endParaRPr>
          </a:p>
          <a:p>
            <a:pPr marL="0" lvl="0" indent="0" algn="l" rtl="0">
              <a:lnSpc>
                <a:spcPct val="90000"/>
              </a:lnSpc>
              <a:spcBef>
                <a:spcPts val="1000"/>
              </a:spcBef>
              <a:spcAft>
                <a:spcPts val="0"/>
              </a:spcAft>
              <a:buNone/>
            </a:pPr>
            <a:r>
              <a:rPr lang="en-GB" sz="1800" b="1" i="0">
                <a:latin typeface="Calibri"/>
                <a:ea typeface="Calibri"/>
                <a:cs typeface="Calibri"/>
                <a:sym typeface="Calibri"/>
              </a:rPr>
              <a:t>Utilisez </a:t>
            </a:r>
            <a:r>
              <a:rPr lang="en-GB" sz="1800" i="0">
                <a:latin typeface="Calibri"/>
                <a:ea typeface="Calibri"/>
                <a:cs typeface="Calibri"/>
                <a:sym typeface="Calibri"/>
              </a:rPr>
              <a:t>ces questions comme guide :</a:t>
            </a:r>
            <a:endParaRPr sz="1800" i="0">
              <a:latin typeface="Calibri"/>
              <a:ea typeface="Calibri"/>
              <a:cs typeface="Calibri"/>
              <a:sym typeface="Calibri"/>
            </a:endParaRPr>
          </a:p>
          <a:p>
            <a:pPr marL="0" lvl="0" indent="0" algn="l" rtl="0">
              <a:lnSpc>
                <a:spcPct val="90000"/>
              </a:lnSpc>
              <a:spcBef>
                <a:spcPts val="1000"/>
              </a:spcBef>
              <a:spcAft>
                <a:spcPts val="0"/>
              </a:spcAft>
              <a:buNone/>
            </a:pPr>
            <a:endParaRPr sz="1800">
              <a:latin typeface="Calibri"/>
              <a:ea typeface="Calibri"/>
              <a:cs typeface="Calibri"/>
              <a:sym typeface="Calibri"/>
            </a:endParaRPr>
          </a:p>
          <a:p>
            <a:pPr marL="457200" lvl="0" indent="-342900" algn="l" rtl="0">
              <a:lnSpc>
                <a:spcPct val="90000"/>
              </a:lnSpc>
              <a:spcBef>
                <a:spcPts val="1000"/>
              </a:spcBef>
              <a:spcAft>
                <a:spcPts val="0"/>
              </a:spcAft>
              <a:buSzPts val="1800"/>
              <a:buFont typeface="Calibri"/>
              <a:buChar char="•"/>
            </a:pPr>
            <a:r>
              <a:rPr lang="en-GB" sz="1800" i="0">
                <a:latin typeface="Calibri"/>
                <a:ea typeface="Calibri"/>
                <a:cs typeface="Calibri"/>
                <a:sym typeface="Calibri"/>
              </a:rPr>
              <a:t>Quelles préparations </a:t>
            </a:r>
            <a:r>
              <a:rPr lang="en-GB" sz="1800">
                <a:latin typeface="Calibri"/>
                <a:ea typeface="Calibri"/>
                <a:cs typeface="Calibri"/>
                <a:sym typeface="Calibri"/>
              </a:rPr>
              <a:t>allez</a:t>
            </a:r>
            <a:r>
              <a:rPr lang="en-GB" sz="1800" i="0">
                <a:latin typeface="Calibri"/>
                <a:ea typeface="Calibri"/>
                <a:cs typeface="Calibri"/>
                <a:sym typeface="Calibri"/>
              </a:rPr>
              <a:t>-vous pour </a:t>
            </a:r>
            <a:r>
              <a:rPr lang="en-GB" sz="1800">
                <a:latin typeface="Calibri"/>
                <a:ea typeface="Calibri"/>
                <a:cs typeface="Calibri"/>
                <a:sym typeface="Calibri"/>
              </a:rPr>
              <a:t>réduire </a:t>
            </a:r>
            <a:r>
              <a:rPr lang="en-GB" sz="1800" i="0">
                <a:latin typeface="Calibri"/>
                <a:ea typeface="Calibri"/>
                <a:cs typeface="Calibri"/>
                <a:sym typeface="Calibri"/>
              </a:rPr>
              <a:t>les risques liés à l’identification ?</a:t>
            </a:r>
            <a:endParaRPr sz="1800">
              <a:latin typeface="Calibri"/>
              <a:ea typeface="Calibri"/>
              <a:cs typeface="Calibri"/>
              <a:sym typeface="Calibri"/>
            </a:endParaRPr>
          </a:p>
          <a:p>
            <a:pPr marL="457200" lvl="0" indent="-342900" algn="l" rtl="0">
              <a:lnSpc>
                <a:spcPct val="90000"/>
              </a:lnSpc>
              <a:spcBef>
                <a:spcPts val="1000"/>
              </a:spcBef>
              <a:spcAft>
                <a:spcPts val="0"/>
              </a:spcAft>
              <a:buSzPts val="1800"/>
              <a:buFont typeface="Calibri"/>
              <a:buChar char="•"/>
            </a:pPr>
            <a:r>
              <a:rPr lang="en-GB" sz="1800" i="0">
                <a:latin typeface="Calibri"/>
                <a:ea typeface="Calibri"/>
                <a:cs typeface="Calibri"/>
                <a:sym typeface="Calibri"/>
              </a:rPr>
              <a:t>Que communiquerez-vous et à qui ?</a:t>
            </a:r>
            <a:endParaRPr sz="1800">
              <a:latin typeface="Calibri"/>
              <a:ea typeface="Calibri"/>
              <a:cs typeface="Calibri"/>
              <a:sym typeface="Calibri"/>
            </a:endParaRPr>
          </a:p>
          <a:p>
            <a:pPr marL="457200" lvl="0" indent="-342900" algn="l" rtl="0">
              <a:lnSpc>
                <a:spcPct val="90000"/>
              </a:lnSpc>
              <a:spcBef>
                <a:spcPts val="1000"/>
              </a:spcBef>
              <a:spcAft>
                <a:spcPts val="0"/>
              </a:spcAft>
              <a:buSzPts val="1800"/>
              <a:buFont typeface="Calibri"/>
              <a:buChar char="•"/>
            </a:pPr>
            <a:r>
              <a:rPr lang="en-GB" sz="1800" i="0">
                <a:latin typeface="Calibri"/>
                <a:ea typeface="Calibri"/>
                <a:cs typeface="Calibri"/>
                <a:sym typeface="Calibri"/>
              </a:rPr>
              <a:t>Comment </a:t>
            </a:r>
            <a:r>
              <a:rPr lang="en-GB" sz="1800">
                <a:latin typeface="Calibri"/>
                <a:ea typeface="Calibri"/>
                <a:cs typeface="Calibri"/>
                <a:sym typeface="Calibri"/>
              </a:rPr>
              <a:t>allez</a:t>
            </a:r>
            <a:r>
              <a:rPr lang="en-GB" sz="1800" i="0">
                <a:latin typeface="Calibri"/>
                <a:ea typeface="Calibri"/>
                <a:cs typeface="Calibri"/>
                <a:sym typeface="Calibri"/>
              </a:rPr>
              <a:t>-vous essayer d</a:t>
            </a:r>
            <a:r>
              <a:rPr lang="en-GB" sz="1800">
                <a:latin typeface="Calibri"/>
                <a:ea typeface="Calibri"/>
                <a:cs typeface="Calibri"/>
                <a:sym typeface="Calibri"/>
              </a:rPr>
              <a:t>’atteindre </a:t>
            </a:r>
            <a:r>
              <a:rPr lang="en-GB" sz="1800" i="0">
                <a:latin typeface="Calibri"/>
                <a:ea typeface="Calibri"/>
                <a:cs typeface="Calibri"/>
                <a:sym typeface="Calibri"/>
              </a:rPr>
              <a:t>tous les ENAS ?</a:t>
            </a:r>
            <a:endParaRPr sz="1800" i="0">
              <a:latin typeface="Calibri"/>
              <a:ea typeface="Calibri"/>
              <a:cs typeface="Calibri"/>
              <a:sym typeface="Calibri"/>
            </a:endParaRPr>
          </a:p>
          <a:p>
            <a:pPr marL="457200" lvl="0" indent="-342900" algn="l" rtl="0">
              <a:spcBef>
                <a:spcPts val="1000"/>
              </a:spcBef>
              <a:spcAft>
                <a:spcPts val="0"/>
              </a:spcAft>
              <a:buSzPts val="1800"/>
              <a:buChar char="•"/>
            </a:pPr>
            <a:r>
              <a:rPr lang="en-GB" sz="1800">
                <a:solidFill>
                  <a:srgbClr val="000000"/>
                </a:solidFill>
                <a:latin typeface="Calibri"/>
                <a:ea typeface="Calibri"/>
                <a:cs typeface="Calibri"/>
                <a:sym typeface="Calibri"/>
              </a:rPr>
              <a:t>Quelles méthodes utiliserez-vous ?</a:t>
            </a:r>
            <a:br>
              <a:rPr lang="en-GB" sz="1800">
                <a:solidFill>
                  <a:srgbClr val="000000"/>
                </a:solidFill>
                <a:latin typeface="Calibri"/>
                <a:ea typeface="Calibri"/>
                <a:cs typeface="Calibri"/>
                <a:sym typeface="Calibri"/>
              </a:rPr>
            </a:br>
            <a:endParaRPr sz="1800">
              <a:solidFill>
                <a:srgbClr val="000000"/>
              </a:solidFill>
              <a:latin typeface="Calibri"/>
              <a:ea typeface="Calibri"/>
              <a:cs typeface="Calibri"/>
              <a:sym typeface="Calibri"/>
            </a:endParaRPr>
          </a:p>
          <a:p>
            <a:pPr marL="457200" lvl="0" indent="-342900" algn="l" rtl="0">
              <a:spcBef>
                <a:spcPts val="1000"/>
              </a:spcBef>
              <a:spcAft>
                <a:spcPts val="0"/>
              </a:spcAft>
              <a:buSzPts val="1800"/>
              <a:buChar char="•"/>
            </a:pPr>
            <a:r>
              <a:rPr lang="en-GB" sz="1800">
                <a:solidFill>
                  <a:srgbClr val="000000"/>
                </a:solidFill>
                <a:latin typeface="Calibri"/>
                <a:ea typeface="Calibri"/>
                <a:cs typeface="Calibri"/>
                <a:sym typeface="Calibri"/>
              </a:rPr>
              <a:t>Qui devrait effectuer l’exercice d’identification ?</a:t>
            </a:r>
            <a:br>
              <a:rPr lang="en-GB" sz="1800">
                <a:solidFill>
                  <a:srgbClr val="000000"/>
                </a:solidFill>
                <a:latin typeface="Calibri"/>
                <a:ea typeface="Calibri"/>
                <a:cs typeface="Calibri"/>
                <a:sym typeface="Calibri"/>
              </a:rPr>
            </a:br>
            <a:endParaRPr sz="1800">
              <a:solidFill>
                <a:srgbClr val="000000"/>
              </a:solidFill>
              <a:latin typeface="Calibri"/>
              <a:ea typeface="Calibri"/>
              <a:cs typeface="Calibri"/>
              <a:sym typeface="Calibri"/>
            </a:endParaRPr>
          </a:p>
          <a:p>
            <a:pPr marL="457200" lvl="0" indent="-342900" algn="l" rtl="0">
              <a:spcBef>
                <a:spcPts val="1000"/>
              </a:spcBef>
              <a:spcAft>
                <a:spcPts val="0"/>
              </a:spcAft>
              <a:buSzPts val="1800"/>
              <a:buChar char="•"/>
            </a:pPr>
            <a:r>
              <a:rPr lang="en-GB" sz="1800">
                <a:solidFill>
                  <a:srgbClr val="000000"/>
                </a:solidFill>
                <a:latin typeface="Calibri"/>
                <a:ea typeface="Calibri"/>
                <a:cs typeface="Calibri"/>
                <a:sym typeface="Calibri"/>
              </a:rPr>
              <a:t>Où iriez-vous et que feriez-vous pour identifier les enfants ?</a:t>
            </a:r>
            <a:endParaRPr sz="1800">
              <a:solidFill>
                <a:srgbClr val="000000"/>
              </a:solidFill>
              <a:latin typeface="Calibri"/>
              <a:ea typeface="Calibri"/>
              <a:cs typeface="Calibri"/>
              <a:sym typeface="Calibri"/>
            </a:endParaRPr>
          </a:p>
          <a:p>
            <a:pPr marL="0" lvl="0" indent="0" algn="l" rtl="0">
              <a:lnSpc>
                <a:spcPct val="90000"/>
              </a:lnSpc>
              <a:spcBef>
                <a:spcPts val="1000"/>
              </a:spcBef>
              <a:spcAft>
                <a:spcPts val="0"/>
              </a:spcAft>
              <a:buNone/>
            </a:pPr>
            <a:endParaRPr>
              <a:latin typeface="Arial"/>
              <a:ea typeface="Arial"/>
              <a:cs typeface="Arial"/>
              <a:sym typeface="Arial"/>
            </a:endParaRPr>
          </a:p>
          <a:p>
            <a:pPr marL="228600" lvl="0" indent="-64135" algn="l" rtl="0">
              <a:lnSpc>
                <a:spcPct val="90000"/>
              </a:lnSpc>
              <a:spcBef>
                <a:spcPts val="1000"/>
              </a:spcBef>
              <a:spcAft>
                <a:spcPts val="0"/>
              </a:spcAft>
              <a:buClr>
                <a:schemeClr val="accent3"/>
              </a:buClr>
              <a:buSzPts val="2800"/>
              <a:buNone/>
            </a:pPr>
            <a:endParaRPr/>
          </a:p>
        </p:txBody>
      </p:sp>
      <p:pic>
        <p:nvPicPr>
          <p:cNvPr id="299" name="Google Shape;299;p10"/>
          <p:cNvPicPr preferRelativeResize="0"/>
          <p:nvPr/>
        </p:nvPicPr>
        <p:blipFill rotWithShape="1">
          <a:blip r:embed="rId3">
            <a:alphaModFix/>
          </a:blip>
          <a:srcRect/>
          <a:stretch/>
        </p:blipFill>
        <p:spPr>
          <a:xfrm>
            <a:off x="10643571" y="2422320"/>
            <a:ext cx="1056103" cy="896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title"/>
          </p:nvPr>
        </p:nvSpPr>
        <p:spPr>
          <a:xfrm>
            <a:off x="658322" y="35188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GB"/>
              <a:t>Définitions</a:t>
            </a:r>
            <a:endParaRPr/>
          </a:p>
        </p:txBody>
      </p:sp>
      <p:sp>
        <p:nvSpPr>
          <p:cNvPr id="235" name="Google Shape;235;p2"/>
          <p:cNvSpPr txBox="1">
            <a:spLocks noGrp="1"/>
          </p:cNvSpPr>
          <p:nvPr>
            <p:ph type="body" idx="4294967295"/>
          </p:nvPr>
        </p:nvSpPr>
        <p:spPr>
          <a:xfrm>
            <a:off x="658322" y="1871787"/>
            <a:ext cx="10868270" cy="4736998"/>
          </a:xfrm>
          <a:prstGeom prst="rect">
            <a:avLst/>
          </a:prstGeom>
          <a:noFill/>
          <a:ln>
            <a:noFill/>
          </a:ln>
        </p:spPr>
        <p:txBody>
          <a:bodyPr spcFirstLastPara="1" wrap="square" lIns="91425" tIns="45700" rIns="91425" bIns="45700" anchor="t" anchorCtr="0">
            <a:normAutofit/>
          </a:bodyPr>
          <a:lstStyle/>
          <a:p>
            <a:pPr marL="0" lvl="0" indent="0" algn="ctr" rtl="0">
              <a:lnSpc>
                <a:spcPct val="80000"/>
              </a:lnSpc>
              <a:spcBef>
                <a:spcPts val="360"/>
              </a:spcBef>
              <a:spcAft>
                <a:spcPts val="0"/>
              </a:spcAft>
              <a:buClr>
                <a:schemeClr val="dk1"/>
              </a:buClr>
              <a:buSzPts val="1800"/>
              <a:buFont typeface="Arial"/>
              <a:buNone/>
            </a:pPr>
            <a:endParaRPr sz="1800">
              <a:latin typeface="Helvetica Neue"/>
              <a:ea typeface="Helvetica Neue"/>
              <a:cs typeface="Helvetica Neue"/>
              <a:sym typeface="Helvetica Neue"/>
            </a:endParaRPr>
          </a:p>
          <a:p>
            <a:pPr marL="0" lvl="0" indent="0" algn="l" rtl="0">
              <a:lnSpc>
                <a:spcPct val="80000"/>
              </a:lnSpc>
              <a:spcBef>
                <a:spcPts val="360"/>
              </a:spcBef>
              <a:spcAft>
                <a:spcPts val="0"/>
              </a:spcAft>
              <a:buClr>
                <a:srgbClr val="92D050"/>
              </a:buClr>
              <a:buSzPts val="1800"/>
              <a:buNone/>
            </a:pPr>
            <a:r>
              <a:rPr lang="en-GB" sz="1800" b="1">
                <a:solidFill>
                  <a:schemeClr val="accent4"/>
                </a:solidFill>
                <a:latin typeface="Calibri"/>
                <a:ea typeface="Calibri"/>
                <a:cs typeface="Calibri"/>
                <a:sym typeface="Calibri"/>
              </a:rPr>
              <a:t>Enfant : Toute personne âgée de moins de 18 ans, sauf si la législation d'un pays particulier fixe un âge inférieur pour  la majorité  (Article 1, CDE)</a:t>
            </a:r>
            <a:endParaRPr/>
          </a:p>
          <a:p>
            <a:pPr marL="0" lvl="0" indent="0" algn="l" rtl="0">
              <a:lnSpc>
                <a:spcPct val="80000"/>
              </a:lnSpc>
              <a:spcBef>
                <a:spcPts val="360"/>
              </a:spcBef>
              <a:spcAft>
                <a:spcPts val="0"/>
              </a:spcAft>
              <a:buClr>
                <a:srgbClr val="92D050"/>
              </a:buClr>
              <a:buSzPts val="1800"/>
              <a:buNone/>
            </a:pPr>
            <a:r>
              <a:rPr lang="en-GB" sz="1800" b="1">
                <a:latin typeface="Calibri"/>
                <a:ea typeface="Calibri"/>
                <a:cs typeface="Calibri"/>
                <a:sym typeface="Calibri"/>
              </a:rPr>
              <a:t>Les enfants séparés </a:t>
            </a:r>
            <a:r>
              <a:rPr lang="en-GB" sz="1800">
                <a:latin typeface="Calibri"/>
                <a:ea typeface="Calibri"/>
                <a:cs typeface="Calibri"/>
                <a:sym typeface="Calibri"/>
              </a:rPr>
              <a:t>sont ceux qui sont séparés de leurs deux parents ou de leur ancien tuteur légal ou coutumier, mais pas nécessairement d'autres membres de la famille. Il peut donc s'agir d'enfants accompagnés d'autres membres adultes de la famille</a:t>
            </a:r>
            <a:endParaRPr>
              <a:latin typeface="Calibri"/>
              <a:ea typeface="Calibri"/>
              <a:cs typeface="Calibri"/>
              <a:sym typeface="Calibri"/>
            </a:endParaRPr>
          </a:p>
          <a:p>
            <a:pPr marL="0" lvl="0" indent="0" algn="l" rtl="0">
              <a:lnSpc>
                <a:spcPct val="80000"/>
              </a:lnSpc>
              <a:spcBef>
                <a:spcPts val="360"/>
              </a:spcBef>
              <a:spcAft>
                <a:spcPts val="0"/>
              </a:spcAft>
              <a:buClr>
                <a:schemeClr val="dk1"/>
              </a:buClr>
              <a:buSzPts val="1800"/>
              <a:buFont typeface="Calibri"/>
              <a:buNone/>
            </a:pPr>
            <a:r>
              <a:rPr lang="en-GB" sz="1800" b="1">
                <a:latin typeface="Calibri"/>
                <a:ea typeface="Calibri"/>
                <a:cs typeface="Calibri"/>
                <a:sym typeface="Calibri"/>
              </a:rPr>
              <a:t> </a:t>
            </a:r>
            <a:endParaRPr sz="1800">
              <a:latin typeface="Calibri"/>
              <a:ea typeface="Calibri"/>
              <a:cs typeface="Calibri"/>
              <a:sym typeface="Calibri"/>
            </a:endParaRPr>
          </a:p>
          <a:p>
            <a:pPr marL="0" lvl="0" indent="0" algn="l" rtl="0">
              <a:lnSpc>
                <a:spcPct val="80000"/>
              </a:lnSpc>
              <a:spcBef>
                <a:spcPts val="360"/>
              </a:spcBef>
              <a:spcAft>
                <a:spcPts val="0"/>
              </a:spcAft>
              <a:buClr>
                <a:srgbClr val="0070C0"/>
              </a:buClr>
              <a:buSzPts val="1800"/>
              <a:buNone/>
            </a:pPr>
            <a:r>
              <a:rPr lang="en-GB" sz="1800" b="1">
                <a:latin typeface="Calibri"/>
                <a:ea typeface="Calibri"/>
                <a:cs typeface="Calibri"/>
                <a:sym typeface="Calibri"/>
              </a:rPr>
              <a:t>Les enfants non accompagnés </a:t>
            </a:r>
            <a:r>
              <a:rPr lang="en-GB" sz="1800">
                <a:latin typeface="Calibri"/>
                <a:ea typeface="Calibri"/>
                <a:cs typeface="Calibri"/>
                <a:sym typeface="Calibri"/>
              </a:rPr>
              <a:t>sont des enfants qui ont été séparés de leurs deux parents et d’autres membres de leur famille et qui ne sont pas pris en charge par un adulte qui, en vertu de la loi ou de la coutume, en est responsable.</a:t>
            </a:r>
            <a:endParaRPr>
              <a:latin typeface="Calibri"/>
              <a:ea typeface="Calibri"/>
              <a:cs typeface="Calibri"/>
              <a:sym typeface="Calibri"/>
            </a:endParaRPr>
          </a:p>
          <a:p>
            <a:pPr marL="0" lvl="0" indent="0" algn="l" rtl="0">
              <a:lnSpc>
                <a:spcPct val="80000"/>
              </a:lnSpc>
              <a:spcBef>
                <a:spcPts val="360"/>
              </a:spcBef>
              <a:spcAft>
                <a:spcPts val="0"/>
              </a:spcAft>
              <a:buClr>
                <a:schemeClr val="dk1"/>
              </a:buClr>
              <a:buSzPts val="1800"/>
              <a:buFont typeface="Arial"/>
              <a:buNone/>
            </a:pPr>
            <a:endParaRPr sz="1800">
              <a:latin typeface="Calibri"/>
              <a:ea typeface="Calibri"/>
              <a:cs typeface="Calibri"/>
              <a:sym typeface="Calibri"/>
            </a:endParaRPr>
          </a:p>
          <a:p>
            <a:pPr marL="0" lvl="0" indent="0" algn="l" rtl="0">
              <a:lnSpc>
                <a:spcPct val="80000"/>
              </a:lnSpc>
              <a:spcBef>
                <a:spcPts val="360"/>
              </a:spcBef>
              <a:spcAft>
                <a:spcPts val="0"/>
              </a:spcAft>
              <a:buSzPts val="1800"/>
              <a:buNone/>
            </a:pPr>
            <a:r>
              <a:rPr lang="en-GB" sz="1800" b="1">
                <a:latin typeface="Calibri"/>
                <a:ea typeface="Calibri"/>
                <a:cs typeface="Calibri"/>
                <a:sym typeface="Calibri"/>
              </a:rPr>
              <a:t>Critères du programme </a:t>
            </a:r>
            <a:r>
              <a:rPr lang="en-GB" sz="1800">
                <a:latin typeface="Calibri"/>
                <a:ea typeface="Calibri"/>
                <a:cs typeface="Calibri"/>
                <a:sym typeface="Calibri"/>
              </a:rPr>
              <a:t>: tous les enfants non accompagnés et séparés identifiés (à moins que votre organisation/programme n'utilise des critères différents, auquel cas, reportez-vous à ceux-ci)</a:t>
            </a:r>
            <a:endParaRPr/>
          </a:p>
          <a:p>
            <a:pPr marL="0" lvl="0" indent="0" algn="l" rtl="0">
              <a:lnSpc>
                <a:spcPct val="80000"/>
              </a:lnSpc>
              <a:spcBef>
                <a:spcPts val="360"/>
              </a:spcBef>
              <a:spcAft>
                <a:spcPts val="0"/>
              </a:spcAft>
              <a:buSzPts val="1800"/>
              <a:buNone/>
            </a:pPr>
            <a:endParaRPr sz="1800">
              <a:latin typeface="Calibri"/>
              <a:ea typeface="Calibri"/>
              <a:cs typeface="Calibri"/>
              <a:sym typeface="Calibri"/>
            </a:endParaRPr>
          </a:p>
          <a:p>
            <a:pPr marL="0" lvl="0" indent="0" algn="l" rtl="0">
              <a:lnSpc>
                <a:spcPct val="80000"/>
              </a:lnSpc>
              <a:spcBef>
                <a:spcPts val="360"/>
              </a:spcBef>
              <a:spcAft>
                <a:spcPts val="0"/>
              </a:spcAft>
              <a:buClr>
                <a:srgbClr val="C00000"/>
              </a:buClr>
              <a:buSzPts val="1800"/>
              <a:buNone/>
            </a:pPr>
            <a:r>
              <a:rPr lang="en-GB" sz="1800" b="1">
                <a:latin typeface="Calibri"/>
                <a:ea typeface="Calibri"/>
                <a:cs typeface="Calibri"/>
                <a:sym typeface="Calibri"/>
              </a:rPr>
              <a:t>Objectifs de l'identification </a:t>
            </a:r>
            <a:r>
              <a:rPr lang="en-GB" sz="1800">
                <a:latin typeface="Calibri"/>
                <a:ea typeface="Calibri"/>
                <a:cs typeface="Calibri"/>
                <a:sym typeface="Calibri"/>
              </a:rPr>
              <a:t>: faciliter la recherche des familles et garantir que les enfants reçoivent des soins et une protection appropriés jusqu'à ce que la réunification ou des solutions alternatives à long terme soient trouvées.</a:t>
            </a:r>
            <a:endParaRPr>
              <a:latin typeface="Calibri"/>
              <a:ea typeface="Calibri"/>
              <a:cs typeface="Calibri"/>
              <a:sym typeface="Calibri"/>
            </a:endParaRPr>
          </a:p>
          <a:p>
            <a:pPr marL="0" lvl="0" indent="0" algn="l" rtl="0">
              <a:lnSpc>
                <a:spcPct val="80000"/>
              </a:lnSpc>
              <a:spcBef>
                <a:spcPts val="360"/>
              </a:spcBef>
              <a:spcAft>
                <a:spcPts val="0"/>
              </a:spcAft>
              <a:buClr>
                <a:schemeClr val="dk1"/>
              </a:buClr>
              <a:buSzPts val="1800"/>
              <a:buFont typeface="Calibri"/>
              <a:buNone/>
            </a:pPr>
            <a:r>
              <a:rPr lang="en-GB" sz="1800" b="1">
                <a:latin typeface="Helvetica Neue"/>
                <a:ea typeface="Helvetica Neue"/>
                <a:cs typeface="Helvetica Neue"/>
                <a:sym typeface="Helvetica Neue"/>
              </a:rPr>
              <a:t> </a:t>
            </a:r>
            <a:endParaRPr sz="1800">
              <a:latin typeface="Helvetica Neue"/>
              <a:ea typeface="Helvetica Neue"/>
              <a:cs typeface="Helvetica Neue"/>
              <a:sym typeface="Helvetica Neue"/>
            </a:endParaRPr>
          </a:p>
          <a:p>
            <a:pPr marL="342900" lvl="0" indent="-342900" algn="ctr" rtl="0">
              <a:lnSpc>
                <a:spcPct val="80000"/>
              </a:lnSpc>
              <a:spcBef>
                <a:spcPts val="245"/>
              </a:spcBef>
              <a:spcAft>
                <a:spcPts val="0"/>
              </a:spcAft>
              <a:buClr>
                <a:schemeClr val="dk1"/>
              </a:buClr>
              <a:buSzPts val="1400"/>
              <a:buNone/>
            </a:pPr>
            <a:endParaRPr sz="1225">
              <a:latin typeface="Helvetica Neue"/>
              <a:ea typeface="Helvetica Neue"/>
              <a:cs typeface="Helvetica Neue"/>
              <a:sym typeface="Helvetica Neue"/>
            </a:endParaRPr>
          </a:p>
        </p:txBody>
      </p:sp>
      <p:pic>
        <p:nvPicPr>
          <p:cNvPr id="236" name="Google Shape;236;p2" descr="Document"/>
          <p:cNvPicPr preferRelativeResize="0"/>
          <p:nvPr/>
        </p:nvPicPr>
        <p:blipFill rotWithShape="1">
          <a:blip r:embed="rId3">
            <a:alphaModFix/>
          </a:blip>
          <a:srcRect/>
          <a:stretch/>
        </p:blipFill>
        <p:spPr>
          <a:xfrm>
            <a:off x="10671717" y="447220"/>
            <a:ext cx="957106" cy="103589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p:nvPr/>
        </p:nvSpPr>
        <p:spPr>
          <a:xfrm>
            <a:off x="511872" y="2051222"/>
            <a:ext cx="11168256" cy="37856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Calibri"/>
                <a:ea typeface="Calibri"/>
                <a:cs typeface="Calibri"/>
                <a:sym typeface="Calibri"/>
              </a:rPr>
              <a:t>Les définitions de l‘ENAS nous aident à identifier de manière fiable le(s) groupe(s) cible(s)</a:t>
            </a: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4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400" b="1" i="0" u="none" strike="noStrike" cap="none">
                <a:solidFill>
                  <a:schemeClr val="accent3"/>
                </a:solidFill>
                <a:latin typeface="Calibri"/>
                <a:ea typeface="Calibri"/>
                <a:cs typeface="Calibri"/>
                <a:sym typeface="Calibri"/>
              </a:rPr>
              <a:t>Cependant,</a:t>
            </a:r>
            <a:r>
              <a:rPr lang="en-GB" sz="2400" b="0" i="0" u="none" strike="noStrike" cap="none">
                <a:solidFill>
                  <a:schemeClr val="dk1"/>
                </a:solidFill>
                <a:latin typeface="Calibri"/>
                <a:ea typeface="Calibri"/>
                <a:cs typeface="Calibri"/>
                <a:sym typeface="Calibri"/>
              </a:rPr>
              <a:t> une compréhension des croyances et des pratiques sociales et culturelles en matière de garde d’enfants est nécessaire lors de l’utilisation des définitions</a:t>
            </a: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400" b="0" i="0" u="none" strike="noStrike" cap="none">
                <a:solidFill>
                  <a:schemeClr val="dk1"/>
                </a:solidFill>
                <a:latin typeface="Calibri"/>
                <a:ea typeface="Calibri"/>
                <a:cs typeface="Calibri"/>
                <a:sym typeface="Calibri"/>
              </a:rPr>
              <a:t>Comment les définitions des enfants non accompagnés et séparés s’appliquent-elles et comment sont-elles susceptibles </a:t>
            </a:r>
            <a:r>
              <a:rPr lang="en-GB" sz="2400" b="1" i="0" u="none" strike="noStrike" cap="none">
                <a:solidFill>
                  <a:schemeClr val="accent3"/>
                </a:solidFill>
                <a:latin typeface="Calibri"/>
                <a:ea typeface="Calibri"/>
                <a:cs typeface="Calibri"/>
                <a:sym typeface="Calibri"/>
              </a:rPr>
              <a:t>d’être comprises par rapport aux pratiques et croyances locales en matière de garde d’enfants dans le contexte dans lequel vous travaillez ?</a:t>
            </a:r>
            <a:endParaRPr b="1">
              <a:solidFill>
                <a:schemeClr val="accent3"/>
              </a:solidFil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242" name="Google Shape;242;p3"/>
          <p:cNvSpPr/>
          <p:nvPr/>
        </p:nvSpPr>
        <p:spPr>
          <a:xfrm>
            <a:off x="467544" y="579245"/>
            <a:ext cx="9294294"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400" b="1" i="0" u="none" strike="noStrike" cap="none">
                <a:solidFill>
                  <a:schemeClr val="accent1"/>
                </a:solidFill>
                <a:latin typeface="Helvetica Neue"/>
                <a:ea typeface="Helvetica Neue"/>
                <a:cs typeface="Helvetica Neue"/>
                <a:sym typeface="Helvetica Neue"/>
              </a:rPr>
              <a:t>L'impact de la culture/du contexte et la prise en compte de la résilience/vulnérabilité dans la priorisation des dossiers</a:t>
            </a:r>
            <a:endParaRPr sz="2400" b="1" i="0" u="none" strike="noStrike" cap="none">
              <a:solidFill>
                <a:schemeClr val="accent1"/>
              </a:solidFill>
              <a:latin typeface="Helvetica Neue"/>
              <a:ea typeface="Helvetica Neue"/>
              <a:cs typeface="Helvetica Neue"/>
              <a:sym typeface="Helvetica Neue"/>
            </a:endParaRPr>
          </a:p>
        </p:txBody>
      </p:sp>
      <p:pic>
        <p:nvPicPr>
          <p:cNvPr id="243" name="Google Shape;243;p3"/>
          <p:cNvPicPr preferRelativeResize="0"/>
          <p:nvPr/>
        </p:nvPicPr>
        <p:blipFill rotWithShape="1">
          <a:blip r:embed="rId3">
            <a:alphaModFix/>
          </a:blip>
          <a:srcRect/>
          <a:stretch/>
        </p:blipFill>
        <p:spPr>
          <a:xfrm>
            <a:off x="10661912" y="5467501"/>
            <a:ext cx="1109779" cy="10768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p:nvPr/>
        </p:nvSpPr>
        <p:spPr>
          <a:xfrm>
            <a:off x="2024129" y="540913"/>
            <a:ext cx="7091100" cy="2042718"/>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1800" b="0" i="0" u="none" strike="noStrike" cap="none">
                <a:solidFill>
                  <a:schemeClr val="dk1"/>
                </a:solidFill>
                <a:latin typeface="Calibri"/>
                <a:ea typeface="Calibri"/>
                <a:cs typeface="Calibri"/>
                <a:sym typeface="Calibri"/>
              </a:rPr>
              <a:t>Les enfants séparés sont ceux qui sont séparés de leurs deux parents ou de leurs anciens tuteurs légaux ou coutumiers, mais pas nécessairement de leurs proches. Il peut donc s'agir d'enfants séparés accompagnés d'un membre de leur famille..</a:t>
            </a:r>
            <a:endParaRPr sz="4000" b="0" i="0" u="none" strike="noStrike" cap="none">
              <a:solidFill>
                <a:schemeClr val="dk1"/>
              </a:solidFill>
              <a:latin typeface="Calibri"/>
              <a:ea typeface="Calibri"/>
              <a:cs typeface="Calibri"/>
              <a:sym typeface="Calibri"/>
            </a:endParaRPr>
          </a:p>
        </p:txBody>
      </p:sp>
      <p:sp>
        <p:nvSpPr>
          <p:cNvPr id="250" name="Google Shape;250;p4"/>
          <p:cNvSpPr/>
          <p:nvPr/>
        </p:nvSpPr>
        <p:spPr>
          <a:xfrm>
            <a:off x="1584101" y="2333624"/>
            <a:ext cx="3775199" cy="2328528"/>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GB" sz="1800" i="0" u="none" strike="noStrike" cap="none">
                <a:solidFill>
                  <a:schemeClr val="dk2"/>
                </a:solidFill>
                <a:latin typeface="Calibri"/>
                <a:ea typeface="Calibri"/>
                <a:cs typeface="Calibri"/>
                <a:sym typeface="Calibri"/>
              </a:rPr>
              <a:t>L'enfant identifié comme étant sous la garde d'une tante qui était </a:t>
            </a:r>
            <a:r>
              <a:rPr lang="en-GB" sz="1800">
                <a:solidFill>
                  <a:schemeClr val="dk2"/>
                </a:solidFill>
                <a:latin typeface="Calibri"/>
                <a:ea typeface="Calibri"/>
                <a:cs typeface="Calibri"/>
                <a:sym typeface="Calibri"/>
              </a:rPr>
              <a:t>l</a:t>
            </a:r>
            <a:r>
              <a:rPr lang="en-GB" sz="1800" i="0" u="none" strike="noStrike" cap="none">
                <a:solidFill>
                  <a:schemeClr val="dk2"/>
                </a:solidFill>
                <a:latin typeface="Calibri"/>
                <a:ea typeface="Calibri"/>
                <a:cs typeface="Calibri"/>
                <a:sym typeface="Calibri"/>
              </a:rPr>
              <a:t>a principale personne qui</a:t>
            </a:r>
            <a:r>
              <a:rPr lang="en-GB" sz="1800">
                <a:solidFill>
                  <a:schemeClr val="dk2"/>
                </a:solidFill>
                <a:latin typeface="Calibri"/>
                <a:ea typeface="Calibri"/>
                <a:cs typeface="Calibri"/>
                <a:sym typeface="Calibri"/>
              </a:rPr>
              <a:t> </a:t>
            </a:r>
            <a:r>
              <a:rPr lang="en-GB" sz="1800" i="0" u="none" strike="noStrike" cap="none">
                <a:solidFill>
                  <a:schemeClr val="dk2"/>
                </a:solidFill>
                <a:latin typeface="Calibri"/>
                <a:ea typeface="Calibri"/>
                <a:cs typeface="Calibri"/>
                <a:sym typeface="Calibri"/>
              </a:rPr>
              <a:t>s</a:t>
            </a:r>
            <a:r>
              <a:rPr lang="en-GB" sz="1800">
                <a:solidFill>
                  <a:schemeClr val="dk2"/>
                </a:solidFill>
                <a:latin typeface="Calibri"/>
                <a:ea typeface="Calibri"/>
                <a:cs typeface="Calibri"/>
                <a:sym typeface="Calibri"/>
              </a:rPr>
              <a:t>’en chargeait </a:t>
            </a:r>
            <a:r>
              <a:rPr lang="en-GB" sz="1800" i="0" u="none" strike="noStrike" cap="none">
                <a:solidFill>
                  <a:schemeClr val="dk2"/>
                </a:solidFill>
                <a:latin typeface="Calibri"/>
                <a:ea typeface="Calibri"/>
                <a:cs typeface="Calibri"/>
                <a:sym typeface="Calibri"/>
              </a:rPr>
              <a:t> avant l'urgence (même si ses parents étaient vivants) </a:t>
            </a:r>
            <a:r>
              <a:rPr lang="en-GB" sz="1800" b="1" i="0" u="none" strike="noStrike" cap="none">
                <a:solidFill>
                  <a:schemeClr val="accent3"/>
                </a:solidFill>
                <a:latin typeface="Calibri"/>
                <a:ea typeface="Calibri"/>
                <a:cs typeface="Calibri"/>
                <a:sym typeface="Calibri"/>
              </a:rPr>
              <a:t>n'est pas séparé</a:t>
            </a:r>
            <a:endParaRPr sz="1800" b="1" i="0" u="none" strike="noStrike" cap="none">
              <a:solidFill>
                <a:schemeClr val="accent3"/>
              </a:solidFill>
              <a:latin typeface="Calibri"/>
              <a:ea typeface="Calibri"/>
              <a:cs typeface="Calibri"/>
              <a:sym typeface="Calibri"/>
            </a:endParaRPr>
          </a:p>
        </p:txBody>
      </p:sp>
      <p:sp>
        <p:nvSpPr>
          <p:cNvPr id="251" name="Google Shape;251;p4"/>
          <p:cNvSpPr/>
          <p:nvPr/>
        </p:nvSpPr>
        <p:spPr>
          <a:xfrm>
            <a:off x="1393064" y="4602182"/>
            <a:ext cx="3011400" cy="21354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GB" sz="1800" b="1" i="0" u="none" strike="noStrike" cap="none">
                <a:solidFill>
                  <a:schemeClr val="accent3"/>
                </a:solidFill>
                <a:latin typeface="Calibri"/>
                <a:ea typeface="Calibri"/>
                <a:cs typeface="Calibri"/>
                <a:sym typeface="Calibri"/>
              </a:rPr>
              <a:t>MAIS</a:t>
            </a:r>
            <a:r>
              <a:rPr lang="en-GB" sz="1800" b="0" i="0" u="none" strike="noStrike" cap="none">
                <a:solidFill>
                  <a:schemeClr val="dk1"/>
                </a:solidFill>
                <a:latin typeface="Calibri"/>
                <a:ea typeface="Calibri"/>
                <a:cs typeface="Calibri"/>
                <a:sym typeface="Calibri"/>
              </a:rPr>
              <a:t> si le contact familial a été perdu à cause de l'urgence, une documentation peut être nécessaire</a:t>
            </a:r>
            <a:endParaRPr sz="1800" b="0" i="0" u="none" strike="noStrike" cap="none">
              <a:solidFill>
                <a:schemeClr val="dk1"/>
              </a:solidFill>
              <a:latin typeface="Calibri"/>
              <a:ea typeface="Calibri"/>
              <a:cs typeface="Calibri"/>
              <a:sym typeface="Calibri"/>
            </a:endParaRPr>
          </a:p>
        </p:txBody>
      </p:sp>
      <p:sp>
        <p:nvSpPr>
          <p:cNvPr id="252" name="Google Shape;252;p4"/>
          <p:cNvSpPr/>
          <p:nvPr/>
        </p:nvSpPr>
        <p:spPr>
          <a:xfrm>
            <a:off x="6908799" y="1957589"/>
            <a:ext cx="3445815" cy="2062036"/>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1800" i="0" u="none" strike="noStrike" cap="none">
                <a:solidFill>
                  <a:schemeClr val="dk2"/>
                </a:solidFill>
                <a:latin typeface="Calibri"/>
                <a:ea typeface="Calibri"/>
                <a:cs typeface="Calibri"/>
                <a:sym typeface="Calibri"/>
              </a:rPr>
              <a:t>L'enfant identifié comme étant sous la garde d'une tante alors qu'il vivait avec ses parents avant l'urgence </a:t>
            </a:r>
            <a:r>
              <a:rPr lang="en-GB" sz="1800" b="1" i="0" u="none" strike="noStrike" cap="none">
                <a:solidFill>
                  <a:schemeClr val="accent3"/>
                </a:solidFill>
                <a:latin typeface="Calibri"/>
                <a:ea typeface="Calibri"/>
                <a:cs typeface="Calibri"/>
                <a:sym typeface="Calibri"/>
              </a:rPr>
              <a:t>est séparé</a:t>
            </a:r>
            <a:endParaRPr sz="1800" b="1" i="0" u="none" strike="noStrike" cap="none">
              <a:solidFill>
                <a:schemeClr val="accent3"/>
              </a:solidFill>
              <a:latin typeface="Calibri"/>
              <a:ea typeface="Calibri"/>
              <a:cs typeface="Calibri"/>
              <a:sym typeface="Calibri"/>
            </a:endParaRPr>
          </a:p>
        </p:txBody>
      </p:sp>
      <p:sp>
        <p:nvSpPr>
          <p:cNvPr id="253" name="Google Shape;253;p4"/>
          <p:cNvSpPr/>
          <p:nvPr/>
        </p:nvSpPr>
        <p:spPr>
          <a:xfrm>
            <a:off x="8229700" y="3451538"/>
            <a:ext cx="2652948" cy="2017228"/>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GB" sz="1800" b="1" i="0" u="none" strike="noStrike" cap="none">
                <a:solidFill>
                  <a:schemeClr val="accent3"/>
                </a:solidFill>
                <a:latin typeface="Calibri"/>
                <a:ea typeface="Calibri"/>
                <a:cs typeface="Calibri"/>
                <a:sym typeface="Calibri"/>
              </a:rPr>
              <a:t>Mais </a:t>
            </a:r>
            <a:r>
              <a:rPr lang="en-GB" sz="1800" b="0" i="0" u="none" strike="noStrike" cap="none">
                <a:solidFill>
                  <a:schemeClr val="dk1"/>
                </a:solidFill>
                <a:latin typeface="Calibri"/>
                <a:ea typeface="Calibri"/>
                <a:cs typeface="Calibri"/>
                <a:sym typeface="Calibri"/>
              </a:rPr>
              <a:t>si le contact familial n’a pas été perdu, la documentation peut ne pas être nécessaire</a:t>
            </a:r>
            <a:endParaRPr sz="1800" b="0" i="0" u="none" strike="noStrike" cap="none">
              <a:solidFill>
                <a:schemeClr val="dk1"/>
              </a:solidFill>
              <a:latin typeface="Calibri"/>
              <a:ea typeface="Calibri"/>
              <a:cs typeface="Calibri"/>
              <a:sym typeface="Calibri"/>
            </a:endParaRPr>
          </a:p>
        </p:txBody>
      </p:sp>
      <p:sp>
        <p:nvSpPr>
          <p:cNvPr id="254" name="Google Shape;254;p4"/>
          <p:cNvSpPr/>
          <p:nvPr/>
        </p:nvSpPr>
        <p:spPr>
          <a:xfrm>
            <a:off x="6682859" y="4993478"/>
            <a:ext cx="2792100" cy="1912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1600" b="1" i="0" u="none" strike="noStrike" cap="none">
                <a:solidFill>
                  <a:schemeClr val="accent3"/>
                </a:solidFill>
                <a:latin typeface="Calibri"/>
                <a:ea typeface="Calibri"/>
                <a:cs typeface="Calibri"/>
                <a:sym typeface="Calibri"/>
              </a:rPr>
              <a:t>et/ou </a:t>
            </a:r>
            <a:r>
              <a:rPr lang="en-GB" sz="1600" b="0" i="0" u="none" strike="noStrike" cap="none">
                <a:solidFill>
                  <a:schemeClr val="dk1"/>
                </a:solidFill>
                <a:latin typeface="Calibri"/>
                <a:ea typeface="Calibri"/>
                <a:cs typeface="Calibri"/>
                <a:sym typeface="Calibri"/>
              </a:rPr>
              <a:t>une évaluation individuelle du cas peut être nécessaire</a:t>
            </a:r>
            <a:r>
              <a:rPr lang="en-GB" sz="1600">
                <a:solidFill>
                  <a:schemeClr val="dk1"/>
                </a:solidFill>
                <a:latin typeface="Calibri"/>
                <a:ea typeface="Calibri"/>
                <a:cs typeface="Calibri"/>
                <a:sym typeface="Calibri"/>
              </a:rPr>
              <a:t> en cas de préoccupations c</a:t>
            </a:r>
            <a:r>
              <a:rPr lang="en-GB" sz="1600" b="0" i="0" u="none" strike="noStrike" cap="none">
                <a:solidFill>
                  <a:schemeClr val="dk1"/>
                </a:solidFill>
                <a:latin typeface="Calibri"/>
                <a:ea typeface="Calibri"/>
                <a:cs typeface="Calibri"/>
                <a:sym typeface="Calibri"/>
              </a:rPr>
              <a:t>oncernant le mode de </a:t>
            </a:r>
            <a:r>
              <a:rPr lang="en-GB" sz="1600">
                <a:solidFill>
                  <a:schemeClr val="dk1"/>
                </a:solidFill>
                <a:latin typeface="Calibri"/>
                <a:ea typeface="Calibri"/>
                <a:cs typeface="Calibri"/>
                <a:sym typeface="Calibri"/>
              </a:rPr>
              <a:t>prise en charge</a:t>
            </a:r>
            <a:endParaRPr sz="1600" b="0" i="0" u="none" strike="noStrike" cap="non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5"/>
          <p:cNvSpPr/>
          <p:nvPr/>
        </p:nvSpPr>
        <p:spPr>
          <a:xfrm>
            <a:off x="2833352" y="472090"/>
            <a:ext cx="5962918" cy="1601407"/>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1800" b="0" i="0" u="none" strike="noStrike" cap="none">
                <a:solidFill>
                  <a:schemeClr val="dk1"/>
                </a:solidFill>
                <a:latin typeface="Calibri"/>
                <a:ea typeface="Calibri"/>
                <a:cs typeface="Calibri"/>
                <a:sym typeface="Calibri"/>
              </a:rPr>
              <a:t>Les enfants non accompagnés (également appelés mineurs non accompagnés) sont des enfants qui ont été séparés de leurs deux parents et d'autres membres de leur famille et qui ne sont pris en charge par </a:t>
            </a:r>
            <a:r>
              <a:rPr lang="en-GB" sz="1800">
                <a:solidFill>
                  <a:schemeClr val="dk1"/>
                </a:solidFill>
                <a:latin typeface="Calibri"/>
                <a:ea typeface="Calibri"/>
                <a:cs typeface="Calibri"/>
                <a:sym typeface="Calibri"/>
              </a:rPr>
              <a:t>aucun </a:t>
            </a:r>
            <a:r>
              <a:rPr lang="en-GB" sz="1800" b="0" i="0" u="none" strike="noStrike" cap="none">
                <a:solidFill>
                  <a:schemeClr val="dk1"/>
                </a:solidFill>
                <a:latin typeface="Calibri"/>
                <a:ea typeface="Calibri"/>
                <a:cs typeface="Calibri"/>
                <a:sym typeface="Calibri"/>
              </a:rPr>
              <a:t>adulte légalement ou traditionnellement responsable d</a:t>
            </a:r>
            <a:r>
              <a:rPr lang="en-GB" sz="1800">
                <a:solidFill>
                  <a:schemeClr val="dk1"/>
                </a:solidFill>
                <a:latin typeface="Calibri"/>
                <a:ea typeface="Calibri"/>
                <a:cs typeface="Calibri"/>
                <a:sym typeface="Calibri"/>
              </a:rPr>
              <a:t>’eux</a:t>
            </a:r>
            <a:r>
              <a:rPr lang="en-GB" sz="1800" b="0" i="0" u="none" strike="noStrike" cap="none">
                <a:solidFill>
                  <a:schemeClr val="dk1"/>
                </a:solidFill>
                <a:latin typeface="Calibri"/>
                <a:ea typeface="Calibri"/>
                <a:cs typeface="Calibri"/>
                <a:sym typeface="Calibri"/>
              </a:rPr>
              <a:t>. </a:t>
            </a:r>
            <a:endParaRPr sz="1800" b="0" i="0" u="none" strike="noStrike" cap="none">
              <a:solidFill>
                <a:schemeClr val="dk1"/>
              </a:solidFill>
              <a:latin typeface="Calibri"/>
              <a:ea typeface="Calibri"/>
              <a:cs typeface="Calibri"/>
              <a:sym typeface="Calibri"/>
            </a:endParaRPr>
          </a:p>
        </p:txBody>
      </p:sp>
      <p:sp>
        <p:nvSpPr>
          <p:cNvPr id="261" name="Google Shape;261;p5"/>
          <p:cNvSpPr/>
          <p:nvPr/>
        </p:nvSpPr>
        <p:spPr>
          <a:xfrm>
            <a:off x="593025" y="1858175"/>
            <a:ext cx="4283400" cy="28221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GB" sz="1800" i="0" u="none" strike="noStrike" cap="none">
                <a:solidFill>
                  <a:schemeClr val="dk2"/>
                </a:solidFill>
                <a:latin typeface="Calibri"/>
                <a:ea typeface="Calibri"/>
                <a:cs typeface="Calibri"/>
                <a:sym typeface="Calibri"/>
              </a:rPr>
              <a:t>Un enfant identifié comme étant pris en charge par un membre de son groupe social ou ethnique, par exemple au sein d'un système de clan</a:t>
            </a:r>
            <a:r>
              <a:rPr lang="en-GB" sz="1800">
                <a:solidFill>
                  <a:schemeClr val="dk2"/>
                </a:solidFill>
                <a:latin typeface="Calibri"/>
                <a:ea typeface="Calibri"/>
                <a:cs typeface="Calibri"/>
                <a:sym typeface="Calibri"/>
              </a:rPr>
              <a:t> </a:t>
            </a:r>
            <a:r>
              <a:rPr lang="en-GB" sz="1800" i="0" u="none" strike="noStrike" cap="none">
                <a:solidFill>
                  <a:schemeClr val="dk2"/>
                </a:solidFill>
                <a:latin typeface="Calibri"/>
                <a:ea typeface="Calibri"/>
                <a:cs typeface="Calibri"/>
                <a:sym typeface="Calibri"/>
              </a:rPr>
              <a:t>dans la culture somalienne, </a:t>
            </a:r>
            <a:r>
              <a:rPr lang="en-GB" sz="1800" b="1" i="0" u="none" strike="noStrike" cap="none">
                <a:solidFill>
                  <a:schemeClr val="accent3"/>
                </a:solidFill>
                <a:latin typeface="Calibri"/>
                <a:ea typeface="Calibri"/>
                <a:cs typeface="Calibri"/>
                <a:sym typeface="Calibri"/>
              </a:rPr>
              <a:t>n</a:t>
            </a:r>
            <a:r>
              <a:rPr lang="en-GB" sz="1800" b="1">
                <a:solidFill>
                  <a:schemeClr val="accent3"/>
                </a:solidFill>
                <a:latin typeface="Calibri"/>
                <a:ea typeface="Calibri"/>
                <a:cs typeface="Calibri"/>
                <a:sym typeface="Calibri"/>
              </a:rPr>
              <a:t>’</a:t>
            </a:r>
            <a:r>
              <a:rPr lang="en-GB" sz="1800" b="1" i="0" u="none" strike="noStrike" cap="none">
                <a:solidFill>
                  <a:schemeClr val="accent3"/>
                </a:solidFill>
                <a:latin typeface="Calibri"/>
                <a:ea typeface="Calibri"/>
                <a:cs typeface="Calibri"/>
                <a:sym typeface="Calibri"/>
              </a:rPr>
              <a:t>est pas être nécessairement  considéré comme non accompagné.</a:t>
            </a:r>
            <a:endParaRPr sz="1800" b="1" i="0" u="none" strike="noStrike" cap="none">
              <a:solidFill>
                <a:schemeClr val="accent3"/>
              </a:solidFill>
              <a:latin typeface="Calibri"/>
              <a:ea typeface="Calibri"/>
              <a:cs typeface="Calibri"/>
              <a:sym typeface="Calibri"/>
            </a:endParaRPr>
          </a:p>
        </p:txBody>
      </p:sp>
      <p:sp>
        <p:nvSpPr>
          <p:cNvPr id="262" name="Google Shape;262;p5"/>
          <p:cNvSpPr/>
          <p:nvPr/>
        </p:nvSpPr>
        <p:spPr>
          <a:xfrm>
            <a:off x="463512" y="4521095"/>
            <a:ext cx="3520200" cy="2533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r>
              <a:rPr lang="en-GB" sz="1800" b="1" i="0" u="none" strike="noStrike" cap="none">
                <a:solidFill>
                  <a:schemeClr val="accent3"/>
                </a:solidFill>
                <a:latin typeface="Calibri"/>
                <a:ea typeface="Calibri"/>
                <a:cs typeface="Calibri"/>
                <a:sym typeface="Calibri"/>
              </a:rPr>
              <a:t>Et</a:t>
            </a:r>
            <a:r>
              <a:rPr lang="en-GB" sz="1800" b="0" i="0" u="none" strike="noStrike" cap="none">
                <a:solidFill>
                  <a:schemeClr val="dk1"/>
                </a:solidFill>
                <a:latin typeface="Calibri"/>
                <a:ea typeface="Calibri"/>
                <a:cs typeface="Calibri"/>
                <a:sym typeface="Calibri"/>
              </a:rPr>
              <a:t> la documentation pour l</a:t>
            </a:r>
            <a:r>
              <a:rPr lang="en-GB" sz="1800">
                <a:solidFill>
                  <a:schemeClr val="dk1"/>
                </a:solidFill>
                <a:latin typeface="Calibri"/>
                <a:ea typeface="Calibri"/>
                <a:cs typeface="Calibri"/>
                <a:sym typeface="Calibri"/>
              </a:rPr>
              <a:t>a recherche </a:t>
            </a:r>
            <a:r>
              <a:rPr lang="en-GB" sz="1800" b="0" i="0" u="none" strike="noStrike" cap="none">
                <a:solidFill>
                  <a:schemeClr val="dk1"/>
                </a:solidFill>
                <a:latin typeface="Calibri"/>
                <a:ea typeface="Calibri"/>
                <a:cs typeface="Calibri"/>
                <a:sym typeface="Calibri"/>
              </a:rPr>
              <a:t> ne sera peut- être pas nécessaire si l</a:t>
            </a:r>
            <a:r>
              <a:rPr lang="en-GB" sz="1800">
                <a:solidFill>
                  <a:schemeClr val="dk1"/>
                </a:solidFill>
                <a:latin typeface="Calibri"/>
                <a:ea typeface="Calibri"/>
                <a:cs typeface="Calibri"/>
                <a:sym typeface="Calibri"/>
              </a:rPr>
              <a:t>a recherche</a:t>
            </a:r>
            <a:r>
              <a:rPr lang="en-GB" sz="1800" b="0" i="0" u="none" strike="noStrike" cap="none">
                <a:solidFill>
                  <a:schemeClr val="dk1"/>
                </a:solidFill>
                <a:latin typeface="Calibri"/>
                <a:ea typeface="Calibri"/>
                <a:cs typeface="Calibri"/>
                <a:sym typeface="Calibri"/>
              </a:rPr>
              <a:t>  peut être effectué via le système de clan</a:t>
            </a:r>
            <a:endParaRPr sz="1800" b="0" i="0" u="none" strike="noStrike" cap="none">
              <a:solidFill>
                <a:schemeClr val="dk1"/>
              </a:solidFill>
              <a:latin typeface="Calibri"/>
              <a:ea typeface="Calibri"/>
              <a:cs typeface="Calibri"/>
              <a:sym typeface="Calibri"/>
            </a:endParaRPr>
          </a:p>
        </p:txBody>
      </p:sp>
      <p:sp>
        <p:nvSpPr>
          <p:cNvPr id="263" name="Google Shape;263;p5"/>
          <p:cNvSpPr/>
          <p:nvPr/>
        </p:nvSpPr>
        <p:spPr>
          <a:xfrm>
            <a:off x="7511525" y="1858175"/>
            <a:ext cx="4060500" cy="2533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800"/>
              <a:buFont typeface="Calibri"/>
              <a:buNone/>
            </a:pPr>
            <a:r>
              <a:rPr lang="en-GB" sz="1800">
                <a:latin typeface="Calibri"/>
                <a:ea typeface="Calibri"/>
                <a:cs typeface="Calibri"/>
                <a:sym typeface="Calibri"/>
              </a:rPr>
              <a:t>Un enfant identifié comme étant pris en charge par une famille de son village, dans des cultures où la prise en charge des enfants en dehors de la famille n’est pas la norme, est considéré comme </a:t>
            </a:r>
            <a:r>
              <a:rPr lang="en-GB" sz="1800" b="1">
                <a:latin typeface="Calibri"/>
                <a:ea typeface="Calibri"/>
                <a:cs typeface="Calibri"/>
                <a:sym typeface="Calibri"/>
              </a:rPr>
              <a:t>n</a:t>
            </a:r>
            <a:r>
              <a:rPr lang="en-GB" sz="1800" b="1">
                <a:solidFill>
                  <a:schemeClr val="accent3"/>
                </a:solidFill>
                <a:latin typeface="Calibri"/>
                <a:ea typeface="Calibri"/>
                <a:cs typeface="Calibri"/>
                <a:sym typeface="Calibri"/>
              </a:rPr>
              <a:t>on accompagné</a:t>
            </a:r>
            <a:endParaRPr sz="1800" b="1" i="0" u="none" strike="noStrike" cap="none">
              <a:solidFill>
                <a:schemeClr val="accent3"/>
              </a:solidFill>
              <a:latin typeface="Calibri"/>
              <a:ea typeface="Calibri"/>
              <a:cs typeface="Calibri"/>
              <a:sym typeface="Calibri"/>
            </a:endParaRPr>
          </a:p>
        </p:txBody>
      </p:sp>
      <p:sp>
        <p:nvSpPr>
          <p:cNvPr id="264" name="Google Shape;264;p5"/>
          <p:cNvSpPr/>
          <p:nvPr/>
        </p:nvSpPr>
        <p:spPr>
          <a:xfrm>
            <a:off x="8467673" y="4255900"/>
            <a:ext cx="2966700" cy="22503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FF0000"/>
              </a:buClr>
              <a:buSzPts val="1800"/>
              <a:buFont typeface="Calibri"/>
              <a:buNone/>
            </a:pPr>
            <a:r>
              <a:rPr lang="en-GB" sz="1800" b="1">
                <a:solidFill>
                  <a:schemeClr val="accent3"/>
                </a:solidFill>
                <a:latin typeface="Calibri"/>
                <a:ea typeface="Calibri"/>
                <a:cs typeface="Calibri"/>
                <a:sym typeface="Calibri"/>
              </a:rPr>
              <a:t>Et </a:t>
            </a:r>
            <a:r>
              <a:rPr lang="en-GB" sz="1800">
                <a:solidFill>
                  <a:schemeClr val="dk1"/>
                </a:solidFill>
                <a:latin typeface="Calibri"/>
                <a:ea typeface="Calibri"/>
                <a:cs typeface="Calibri"/>
                <a:sym typeface="Calibri"/>
              </a:rPr>
              <a:t> la documentation pour la recherche  sera probablement nécessaire.</a:t>
            </a:r>
            <a:endParaRPr sz="1800" b="0" i="0" u="none" strike="noStrike" cap="none">
              <a:solidFill>
                <a:schemeClr val="dk1"/>
              </a:solidFill>
              <a:latin typeface="Calibri"/>
              <a:ea typeface="Calibri"/>
              <a:cs typeface="Calibri"/>
              <a:sym typeface="Calibri"/>
            </a:endParaRPr>
          </a:p>
        </p:txBody>
      </p:sp>
      <p:sp>
        <p:nvSpPr>
          <p:cNvPr id="265" name="Google Shape;265;p5"/>
          <p:cNvSpPr/>
          <p:nvPr/>
        </p:nvSpPr>
        <p:spPr>
          <a:xfrm>
            <a:off x="3331367" y="5363652"/>
            <a:ext cx="3660600" cy="128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GB" sz="1800" b="0" i="0" u="none" strike="noStrike" cap="none">
                <a:solidFill>
                  <a:schemeClr val="dk1"/>
                </a:solidFill>
                <a:latin typeface="Calibri"/>
                <a:ea typeface="Calibri"/>
                <a:cs typeface="Calibri"/>
                <a:sym typeface="Calibri"/>
              </a:rPr>
              <a:t>Une évaluation individuelle du cas peut cependant être nécessaire en cas de préoccupations concernant les modalités de prise en charge.</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6"/>
          <p:cNvSpPr txBox="1">
            <a:spLocks noGrp="1"/>
          </p:cNvSpPr>
          <p:nvPr>
            <p:ph type="title"/>
          </p:nvPr>
        </p:nvSpPr>
        <p:spPr>
          <a:xfrm>
            <a:off x="403654" y="461871"/>
            <a:ext cx="11537521" cy="103347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26794"/>
              </a:buClr>
              <a:buSzPts val="1400"/>
              <a:buFont typeface="Helvetica Neue"/>
              <a:buNone/>
            </a:pPr>
            <a:r>
              <a:rPr lang="en-GB" b="1" i="0">
                <a:latin typeface="Arial"/>
                <a:ea typeface="Arial"/>
                <a:cs typeface="Arial"/>
                <a:sym typeface="Arial"/>
              </a:rPr>
              <a:t>Activité 1 - Critères de vulnérabilité et de résilience spécifiques au contexte </a:t>
            </a:r>
            <a:r>
              <a:rPr lang="en-GB" b="0" i="0">
                <a:latin typeface="Arial"/>
                <a:ea typeface="Arial"/>
                <a:cs typeface="Arial"/>
                <a:sym typeface="Arial"/>
              </a:rPr>
              <a:t>.</a:t>
            </a:r>
            <a:endParaRPr/>
          </a:p>
        </p:txBody>
      </p:sp>
      <p:sp>
        <p:nvSpPr>
          <p:cNvPr id="271" name="Google Shape;271;p6"/>
          <p:cNvSpPr txBox="1">
            <a:spLocks noGrp="1"/>
          </p:cNvSpPr>
          <p:nvPr>
            <p:ph type="body" idx="4294967295"/>
          </p:nvPr>
        </p:nvSpPr>
        <p:spPr>
          <a:xfrm>
            <a:off x="403654" y="2645272"/>
            <a:ext cx="11384692" cy="4044694"/>
          </a:xfrm>
          <a:prstGeom prst="rect">
            <a:avLst/>
          </a:prstGeom>
          <a:noFill/>
          <a:ln>
            <a:noFill/>
          </a:ln>
        </p:spPr>
        <p:txBody>
          <a:bodyPr spcFirstLastPara="1" wrap="square" lIns="91425" tIns="45700" rIns="91425" bIns="45700" anchor="t" anchorCtr="0">
            <a:noAutofit/>
          </a:bodyPr>
          <a:lstStyle/>
          <a:p>
            <a:pPr marL="457200" lvl="0" indent="-406400" algn="l" rtl="0">
              <a:lnSpc>
                <a:spcPct val="90000"/>
              </a:lnSpc>
              <a:spcBef>
                <a:spcPts val="1000"/>
              </a:spcBef>
              <a:spcAft>
                <a:spcPts val="0"/>
              </a:spcAft>
              <a:buSzPts val="2800"/>
              <a:buChar char="•"/>
            </a:pPr>
            <a:r>
              <a:rPr lang="en-GB" b="0" i="0">
                <a:latin typeface="Arial"/>
                <a:ea typeface="Arial"/>
                <a:cs typeface="Arial"/>
                <a:sym typeface="Arial"/>
              </a:rPr>
              <a:t>Prendre en compte….</a:t>
            </a:r>
            <a:endParaRPr/>
          </a:p>
          <a:p>
            <a:pPr marL="457200" lvl="0" indent="-406400" algn="l" rtl="0">
              <a:lnSpc>
                <a:spcPct val="90000"/>
              </a:lnSpc>
              <a:spcBef>
                <a:spcPts val="1000"/>
              </a:spcBef>
              <a:spcAft>
                <a:spcPts val="0"/>
              </a:spcAft>
              <a:buSzPts val="2800"/>
              <a:buFont typeface="Arial"/>
              <a:buAutoNum type="arabicPeriod"/>
            </a:pPr>
            <a:r>
              <a:rPr lang="en-GB" b="0" i="0">
                <a:latin typeface="Arial"/>
                <a:ea typeface="Arial"/>
                <a:cs typeface="Arial"/>
                <a:sym typeface="Arial"/>
              </a:rPr>
              <a:t>Les degrés de séparation</a:t>
            </a:r>
            <a:endParaRPr/>
          </a:p>
          <a:p>
            <a:pPr marL="457200" lvl="0" indent="-406400" algn="l" rtl="0">
              <a:lnSpc>
                <a:spcPct val="90000"/>
              </a:lnSpc>
              <a:spcBef>
                <a:spcPts val="1000"/>
              </a:spcBef>
              <a:spcAft>
                <a:spcPts val="0"/>
              </a:spcAft>
              <a:buSzPts val="2800"/>
              <a:buFont typeface="Arial"/>
              <a:buAutoNum type="arabicPeriod"/>
            </a:pPr>
            <a:r>
              <a:rPr lang="en-GB" b="0" i="0">
                <a:latin typeface="Arial"/>
                <a:ea typeface="Arial"/>
                <a:cs typeface="Arial"/>
                <a:sym typeface="Arial"/>
              </a:rPr>
              <a:t>Le contact avec le</a:t>
            </a:r>
            <a:r>
              <a:rPr lang="en-GB">
                <a:latin typeface="Arial"/>
                <a:ea typeface="Arial"/>
                <a:cs typeface="Arial"/>
                <a:sym typeface="Arial"/>
              </a:rPr>
              <a:t>s personnes responsable </a:t>
            </a:r>
            <a:r>
              <a:rPr lang="en-GB" b="0" i="0">
                <a:latin typeface="Arial"/>
                <a:ea typeface="Arial"/>
                <a:cs typeface="Arial"/>
                <a:sym typeface="Arial"/>
              </a:rPr>
              <a:t>(e)</a:t>
            </a:r>
            <a:endParaRPr b="0" i="0">
              <a:latin typeface="Arial"/>
              <a:ea typeface="Arial"/>
              <a:cs typeface="Arial"/>
              <a:sym typeface="Arial"/>
            </a:endParaRPr>
          </a:p>
          <a:p>
            <a:pPr marL="457200" lvl="0" indent="0" algn="l" rtl="0">
              <a:lnSpc>
                <a:spcPct val="90000"/>
              </a:lnSpc>
              <a:spcBef>
                <a:spcPts val="1000"/>
              </a:spcBef>
              <a:spcAft>
                <a:spcPts val="0"/>
              </a:spcAft>
              <a:buNone/>
            </a:pPr>
            <a:r>
              <a:rPr lang="en-GB" b="0" i="0">
                <a:latin typeface="Arial"/>
                <a:ea typeface="Arial"/>
                <a:cs typeface="Arial"/>
                <a:sym typeface="Arial"/>
              </a:rPr>
              <a:t> ou la famille d’origine</a:t>
            </a:r>
            <a:endParaRPr/>
          </a:p>
          <a:p>
            <a:pPr marL="457200" lvl="0" indent="-406400" algn="l" rtl="0">
              <a:lnSpc>
                <a:spcPct val="90000"/>
              </a:lnSpc>
              <a:spcBef>
                <a:spcPts val="1000"/>
              </a:spcBef>
              <a:spcAft>
                <a:spcPts val="0"/>
              </a:spcAft>
              <a:buSzPts val="2800"/>
              <a:buFont typeface="Arial"/>
              <a:buAutoNum type="arabicPeriod"/>
            </a:pPr>
            <a:r>
              <a:rPr lang="en-GB" b="0" i="0">
                <a:latin typeface="Arial"/>
                <a:ea typeface="Arial"/>
                <a:cs typeface="Arial"/>
                <a:sym typeface="Arial"/>
              </a:rPr>
              <a:t>Les raisons de la séparation</a:t>
            </a:r>
            <a:endParaRPr/>
          </a:p>
          <a:p>
            <a:pPr marL="457200" lvl="0" indent="-406400" algn="l" rtl="0">
              <a:lnSpc>
                <a:spcPct val="90000"/>
              </a:lnSpc>
              <a:spcBef>
                <a:spcPts val="1000"/>
              </a:spcBef>
              <a:spcAft>
                <a:spcPts val="0"/>
              </a:spcAft>
              <a:buSzPts val="2800"/>
              <a:buFont typeface="Arial"/>
              <a:buAutoNum type="arabicPeriod"/>
            </a:pPr>
            <a:r>
              <a:rPr lang="en-GB" b="0" i="0">
                <a:latin typeface="Arial"/>
                <a:ea typeface="Arial"/>
                <a:cs typeface="Arial"/>
                <a:sym typeface="Arial"/>
              </a:rPr>
              <a:t>Les problématiques de protection</a:t>
            </a:r>
            <a:endParaRPr/>
          </a:p>
          <a:p>
            <a:pPr marL="457200" lvl="0" indent="-406400" algn="l" rtl="0">
              <a:lnSpc>
                <a:spcPct val="90000"/>
              </a:lnSpc>
              <a:spcBef>
                <a:spcPts val="1000"/>
              </a:spcBef>
              <a:spcAft>
                <a:spcPts val="0"/>
              </a:spcAft>
              <a:buSzPts val="2800"/>
              <a:buFont typeface="Arial"/>
              <a:buAutoNum type="arabicPeriod"/>
            </a:pPr>
            <a:r>
              <a:rPr lang="en-GB" b="0" i="0">
                <a:latin typeface="Arial"/>
                <a:ea typeface="Arial"/>
                <a:cs typeface="Arial"/>
                <a:sym typeface="Arial"/>
              </a:rPr>
              <a:t>Les caractéristiques individuelles de vulnérabilité/résilience</a:t>
            </a:r>
            <a:endParaRPr/>
          </a:p>
          <a:p>
            <a:pPr marL="342900" lvl="0" indent="-342900" algn="l" rtl="0">
              <a:lnSpc>
                <a:spcPct val="100000"/>
              </a:lnSpc>
              <a:spcBef>
                <a:spcPts val="480"/>
              </a:spcBef>
              <a:spcAft>
                <a:spcPts val="0"/>
              </a:spcAft>
              <a:buClr>
                <a:schemeClr val="dk1"/>
              </a:buClr>
              <a:buSzPts val="1400"/>
              <a:buNone/>
            </a:pPr>
            <a:endParaRPr sz="2500">
              <a:latin typeface="Calibri"/>
              <a:ea typeface="Calibri"/>
              <a:cs typeface="Calibri"/>
              <a:sym typeface="Calibri"/>
            </a:endParaRPr>
          </a:p>
        </p:txBody>
      </p:sp>
      <p:pic>
        <p:nvPicPr>
          <p:cNvPr id="272" name="Google Shape;272;p6"/>
          <p:cNvPicPr preferRelativeResize="0"/>
          <p:nvPr/>
        </p:nvPicPr>
        <p:blipFill rotWithShape="1">
          <a:blip r:embed="rId3">
            <a:alphaModFix/>
          </a:blip>
          <a:srcRect/>
          <a:stretch/>
        </p:blipFill>
        <p:spPr>
          <a:xfrm>
            <a:off x="8980825" y="2382900"/>
            <a:ext cx="2807524" cy="3190075"/>
          </a:xfrm>
          <a:prstGeom prst="rect">
            <a:avLst/>
          </a:prstGeom>
          <a:noFill/>
          <a:ln>
            <a:noFill/>
          </a:ln>
        </p:spPr>
      </p:pic>
      <p:sp>
        <p:nvSpPr>
          <p:cNvPr id="273" name="Google Shape;273;p6"/>
          <p:cNvSpPr txBox="1"/>
          <p:nvPr/>
        </p:nvSpPr>
        <p:spPr>
          <a:xfrm>
            <a:off x="403654" y="1905840"/>
            <a:ext cx="11384692" cy="830997"/>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dk1"/>
              </a:buClr>
              <a:buSzPts val="1400"/>
              <a:buFont typeface="Arial"/>
              <a:buNone/>
            </a:pPr>
            <a:r>
              <a:rPr lang="en-GB" sz="2400" b="1" i="0" u="none" strike="noStrike" cap="none">
                <a:solidFill>
                  <a:srgbClr val="000000"/>
                </a:solidFill>
                <a:latin typeface="Arial"/>
                <a:ea typeface="Arial"/>
                <a:cs typeface="Arial"/>
                <a:sym typeface="Arial"/>
              </a:rPr>
              <a:t>Quelles sont toutes les différentes manières possibles dont l’expérience des enfants </a:t>
            </a:r>
            <a:r>
              <a:rPr lang="en-GB" sz="2400" b="1"/>
              <a:t>peuvent</a:t>
            </a:r>
            <a:r>
              <a:rPr lang="en-GB" sz="2400" b="1" i="0" u="none" strike="noStrike" cap="none">
                <a:solidFill>
                  <a:srgbClr val="000000"/>
                </a:solidFill>
                <a:latin typeface="Arial"/>
                <a:ea typeface="Arial"/>
                <a:cs typeface="Arial"/>
                <a:sym typeface="Arial"/>
              </a:rPr>
              <a:t> varier ?</a:t>
            </a:r>
            <a:endParaRPr sz="2400" b="1" i="0" u="none" strike="noStrike" cap="non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7"/>
          <p:cNvSpPr/>
          <p:nvPr/>
        </p:nvSpPr>
        <p:spPr>
          <a:xfrm>
            <a:off x="611559" y="2107580"/>
            <a:ext cx="10262400" cy="3477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2400"/>
              <a:t>Quelles pourraient être les conséquences si nous n’avons pas une approche claire et cohérente pour l’identification des enfants non accompagnés et séparés (ENAS)</a:t>
            </a:r>
            <a:r>
              <a:rPr lang="en-GB" sz="2400" i="0" u="none" strike="noStrike" cap="none">
                <a:solidFill>
                  <a:srgbClr val="000000"/>
                </a:solidFill>
              </a:rPr>
              <a:t> ? </a:t>
            </a:r>
            <a:endParaRPr sz="2400" i="0" u="none" strike="noStrike" cap="none">
              <a:solidFill>
                <a:srgbClr val="000000"/>
              </a:solidFill>
            </a:endParaRPr>
          </a:p>
          <a:p>
            <a:pPr marL="0" marR="0" lvl="0" indent="0" algn="l" rtl="0">
              <a:lnSpc>
                <a:spcPct val="100000"/>
              </a:lnSpc>
              <a:spcBef>
                <a:spcPts val="0"/>
              </a:spcBef>
              <a:spcAft>
                <a:spcPts val="0"/>
              </a:spcAft>
              <a:buClr>
                <a:srgbClr val="000000"/>
              </a:buClr>
              <a:buSzPts val="3200"/>
              <a:buFont typeface="Arial"/>
              <a:buNone/>
            </a:pPr>
            <a:endParaRPr sz="2400"/>
          </a:p>
          <a:p>
            <a:pPr marL="0" marR="0" lvl="0" indent="0" algn="l" rtl="0">
              <a:lnSpc>
                <a:spcPct val="100000"/>
              </a:lnSpc>
              <a:spcBef>
                <a:spcPts val="0"/>
              </a:spcBef>
              <a:spcAft>
                <a:spcPts val="0"/>
              </a:spcAft>
              <a:buClr>
                <a:srgbClr val="000000"/>
              </a:buClr>
              <a:buSzPts val="3200"/>
              <a:buFont typeface="Arial"/>
              <a:buNone/>
            </a:pPr>
            <a:r>
              <a:rPr lang="en-GB" sz="2400" i="0" u="none" strike="noStrike" cap="none">
                <a:solidFill>
                  <a:srgbClr val="000000"/>
                </a:solidFill>
              </a:rPr>
              <a:t>(c’est-à-dire définitions, critères, objectifs</a:t>
            </a:r>
            <a:r>
              <a:rPr lang="en-GB" sz="4000" i="0" u="none" strike="noStrike" cap="none">
                <a:solidFill>
                  <a:srgbClr val="000000"/>
                </a:solidFill>
              </a:rPr>
              <a:t>)</a:t>
            </a: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p:txBody>
      </p:sp>
      <p:pic>
        <p:nvPicPr>
          <p:cNvPr id="279" name="Google Shape;279;p7" descr="Help"/>
          <p:cNvPicPr preferRelativeResize="0"/>
          <p:nvPr/>
        </p:nvPicPr>
        <p:blipFill rotWithShape="1">
          <a:blip r:embed="rId3">
            <a:alphaModFix/>
          </a:blip>
          <a:srcRect/>
          <a:stretch/>
        </p:blipFill>
        <p:spPr>
          <a:xfrm>
            <a:off x="9821342" y="531270"/>
            <a:ext cx="1385356" cy="995530"/>
          </a:xfrm>
          <a:prstGeom prst="rect">
            <a:avLst/>
          </a:prstGeom>
          <a:noFill/>
          <a:ln>
            <a:noFill/>
          </a:ln>
        </p:spPr>
      </p:pic>
      <p:sp>
        <p:nvSpPr>
          <p:cNvPr id="280" name="Google Shape;280;p7"/>
          <p:cNvSpPr txBox="1"/>
          <p:nvPr/>
        </p:nvSpPr>
        <p:spPr>
          <a:xfrm>
            <a:off x="283029" y="449712"/>
            <a:ext cx="7598227"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a:solidFill>
                  <a:srgbClr val="000000"/>
                </a:solidFill>
                <a:latin typeface="Arial"/>
                <a:ea typeface="Arial"/>
                <a:cs typeface="Arial"/>
                <a:sym typeface="Arial"/>
              </a:rPr>
              <a:t>Étapes pour identifier les enfants non accompagnés ou séparés (ENAS)</a:t>
            </a:r>
            <a:endParaRPr sz="2400" b="0" i="0" u="none" strike="noStrike" cap="none">
              <a:solidFill>
                <a:schemeClr val="accent1"/>
              </a:solidFill>
              <a:latin typeface="Calibri"/>
              <a:ea typeface="Calibri"/>
              <a:cs typeface="Calibri"/>
              <a:sym typeface="Calibri"/>
            </a:endParaRPr>
          </a:p>
        </p:txBody>
      </p:sp>
      <p:pic>
        <p:nvPicPr>
          <p:cNvPr id="281" name="Google Shape;281;p7" descr="BLIS Community Mapping - Mozilla Firefox"/>
          <p:cNvPicPr preferRelativeResize="0"/>
          <p:nvPr/>
        </p:nvPicPr>
        <p:blipFill rotWithShape="1">
          <a:blip r:embed="rId4">
            <a:alphaModFix/>
          </a:blip>
          <a:srcRect l="38507" t="43267" r="37761" b="28367"/>
          <a:stretch/>
        </p:blipFill>
        <p:spPr>
          <a:xfrm>
            <a:off x="7000359" y="3429000"/>
            <a:ext cx="4759672" cy="29792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8"/>
          <p:cNvSpPr/>
          <p:nvPr/>
        </p:nvSpPr>
        <p:spPr>
          <a:xfrm>
            <a:off x="412600" y="703349"/>
            <a:ext cx="11485800" cy="5782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1">
                <a:solidFill>
                  <a:schemeClr val="accent3"/>
                </a:solidFill>
              </a:rPr>
              <a:t>Potentiel</a:t>
            </a:r>
            <a:r>
              <a:rPr lang="en-GB" sz="2800" b="1" i="0" u="none" strike="noStrike" cap="none">
                <a:solidFill>
                  <a:schemeClr val="accent3"/>
                </a:solidFill>
                <a:latin typeface="Arial"/>
                <a:ea typeface="Arial"/>
                <a:cs typeface="Arial"/>
                <a:sym typeface="Arial"/>
              </a:rPr>
              <a:t> de causer du tort</a:t>
            </a:r>
            <a:br>
              <a:rPr lang="en-GB" sz="2400" b="0" i="0" u="none" strike="noStrike" cap="none">
                <a:solidFill>
                  <a:schemeClr val="dk1"/>
                </a:solidFill>
                <a:latin typeface="Helvetica Neue"/>
                <a:ea typeface="Helvetica Neue"/>
                <a:cs typeface="Helvetica Neue"/>
                <a:sym typeface="Helvetica Neue"/>
              </a:rPr>
            </a:br>
            <a:endParaRPr sz="2400" b="0" i="0" u="none" strike="noStrike" cap="none">
              <a:solidFill>
                <a:schemeClr val="dk1"/>
              </a:solidFill>
              <a:latin typeface="Helvetica Neue"/>
              <a:ea typeface="Helvetica Neue"/>
              <a:cs typeface="Helvetica Neue"/>
              <a:sym typeface="Helvetica Neue"/>
            </a:endParaRPr>
          </a:p>
          <a:p>
            <a:pPr marL="0" lvl="0" indent="0" algn="l" rtl="0">
              <a:lnSpc>
                <a:spcPct val="115000"/>
              </a:lnSpc>
              <a:spcBef>
                <a:spcPts val="0"/>
              </a:spcBef>
              <a:spcAft>
                <a:spcPts val="0"/>
              </a:spcAft>
              <a:buNone/>
            </a:pPr>
            <a:endParaRPr sz="1800">
              <a:solidFill>
                <a:srgbClr val="0388C5"/>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Perturber les dispositifs de prise en charge existants pour les ENAS</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Créer de nouvelles séparations</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800">
              <a:latin typeface="Calibri"/>
              <a:ea typeface="Calibri"/>
              <a:cs typeface="Calibri"/>
              <a:sym typeface="Calibri"/>
            </a:endParaRPr>
          </a:p>
          <a:p>
            <a:pPr marL="0" lvl="0" indent="0" algn="l" rtl="0">
              <a:lnSpc>
                <a:spcPct val="115000"/>
              </a:lnSpc>
              <a:spcBef>
                <a:spcPts val="0"/>
              </a:spcBef>
              <a:spcAft>
                <a:spcPts val="0"/>
              </a:spcAft>
              <a:buNone/>
            </a:pPr>
            <a:r>
              <a:rPr lang="en-GB" sz="1800">
                <a:latin typeface="Calibri"/>
                <a:ea typeface="Calibri"/>
                <a:cs typeface="Calibri"/>
                <a:sym typeface="Calibri"/>
              </a:rPr>
              <a:t>Ces actions peuvent entraîner une séparation à long terme ou permanente.</a:t>
            </a:r>
            <a:br>
              <a:rPr lang="en-GB" sz="1800" i="1">
                <a:solidFill>
                  <a:schemeClr val="dk1"/>
                </a:solidFill>
                <a:latin typeface="Calibri"/>
                <a:ea typeface="Calibri"/>
                <a:cs typeface="Calibri"/>
                <a:sym typeface="Calibri"/>
              </a:rPr>
            </a:br>
            <a:endParaRPr sz="1800" i="1">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Les enfants séparés peuvent être délibérément cachés.</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Les filles (y compris celles qui sont enceintes ou jeunes mères) peuvent être difficiles à identifier.</a:t>
            </a:r>
            <a:br>
              <a:rPr lang="en-GB" sz="1800">
                <a:latin typeface="Calibri"/>
                <a:ea typeface="Calibri"/>
                <a:cs typeface="Calibri"/>
                <a:sym typeface="Calibri"/>
              </a:rPr>
            </a:br>
            <a:r>
              <a:rPr lang="en-GB" sz="1800">
                <a:solidFill>
                  <a:srgbClr val="0388C5"/>
                </a:solidFill>
                <a:latin typeface="Calibri"/>
                <a:ea typeface="Calibri"/>
                <a:cs typeface="Calibri"/>
                <a:sym typeface="Calibri"/>
              </a:rPr>
              <a:t>•</a:t>
            </a:r>
            <a:r>
              <a:rPr lang="en-GB" sz="1800">
                <a:latin typeface="Calibri"/>
                <a:ea typeface="Calibri"/>
                <a:cs typeface="Calibri"/>
                <a:sym typeface="Calibri"/>
              </a:rPr>
              <a:t>Certains ENAS, par exemple les enfants migrants ou victimes de trafic, peuvent être méfiants ou craintifs.</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Les réfugiés vivant en milieu urbain peuvent être réticents à s’enregistrer, surtout lorsqu’il existe des politiques gouvernementales de regroupement en camps.</a:t>
            </a:r>
            <a:endParaRPr sz="18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800">
                <a:solidFill>
                  <a:srgbClr val="0388C5"/>
                </a:solidFill>
                <a:latin typeface="Calibri"/>
                <a:ea typeface="Calibri"/>
                <a:cs typeface="Calibri"/>
                <a:sym typeface="Calibri"/>
              </a:rPr>
              <a:t>•</a:t>
            </a:r>
            <a:r>
              <a:rPr lang="en-GB" sz="1800">
                <a:latin typeface="Calibri"/>
                <a:ea typeface="Calibri"/>
                <a:cs typeface="Calibri"/>
                <a:sym typeface="Calibri"/>
              </a:rPr>
              <a:t>Ne pas être clair et cohérent peut entraîner : des ENAS non identifiés, des enfants qui ne sont pas des ENAS enregistrés à tort, c’est-à-dire de fausses séparations.</a:t>
            </a:r>
            <a:endParaRPr sz="1800">
              <a:latin typeface="Calibri"/>
              <a:ea typeface="Calibri"/>
              <a:cs typeface="Calibri"/>
              <a:sym typeface="Calibri"/>
            </a:endParaRPr>
          </a:p>
          <a:p>
            <a:pPr marL="457200" marR="0" lvl="0" indent="0" algn="l" rtl="0">
              <a:lnSpc>
                <a:spcPct val="100000"/>
              </a:lnSpc>
              <a:spcBef>
                <a:spcPts val="0"/>
              </a:spcBef>
              <a:spcAft>
                <a:spcPts val="0"/>
              </a:spcAft>
              <a:buNone/>
            </a:pPr>
            <a:endParaRPr sz="2400"/>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b="1" i="0">
                <a:latin typeface="Arial"/>
                <a:ea typeface="Arial"/>
                <a:cs typeface="Arial"/>
                <a:sym typeface="Arial"/>
              </a:rPr>
              <a:t>Situation des réfugiés</a:t>
            </a:r>
            <a:endParaRPr/>
          </a:p>
        </p:txBody>
      </p:sp>
      <p:sp>
        <p:nvSpPr>
          <p:cNvPr id="292" name="Google Shape;292;p9"/>
          <p:cNvSpPr txBox="1">
            <a:spLocks noGrp="1"/>
          </p:cNvSpPr>
          <p:nvPr>
            <p:ph type="body" idx="2"/>
          </p:nvPr>
        </p:nvSpPr>
        <p:spPr>
          <a:xfrm>
            <a:off x="563177" y="1795346"/>
            <a:ext cx="10912859" cy="4591167"/>
          </a:xfrm>
          <a:prstGeom prst="rect">
            <a:avLst/>
          </a:prstGeom>
          <a:noFill/>
          <a:ln>
            <a:noFill/>
          </a:ln>
        </p:spPr>
        <p:txBody>
          <a:bodyPr spcFirstLastPara="1" wrap="square" lIns="91425" tIns="45700" rIns="91425" bIns="45700" anchor="t" anchorCtr="0">
            <a:normAutofit fontScale="92500" lnSpcReduction="20000"/>
          </a:bodyPr>
          <a:lstStyle/>
          <a:p>
            <a:pPr marL="457200" lvl="0" indent="-393065" algn="l" rtl="0">
              <a:lnSpc>
                <a:spcPct val="90000"/>
              </a:lnSpc>
              <a:spcBef>
                <a:spcPts val="1000"/>
              </a:spcBef>
              <a:spcAft>
                <a:spcPts val="0"/>
              </a:spcAft>
              <a:buSzPct val="100000"/>
              <a:buFont typeface="Arial"/>
              <a:buChar char="•"/>
            </a:pPr>
            <a:r>
              <a:rPr lang="en-GB" b="0" i="0">
                <a:latin typeface="Arial"/>
                <a:ea typeface="Arial"/>
                <a:cs typeface="Arial"/>
                <a:sym typeface="Arial"/>
              </a:rPr>
              <a:t>Le premier point d’identification des enfants non accompagnés ou séparés (ENAS) peut être les agents des frontières/de l’immigration, ou le personnel d’enregistrement du gouvernement ou du HCR.</a:t>
            </a:r>
            <a:endParaRPr b="0" i="0">
              <a:latin typeface="Arial"/>
              <a:ea typeface="Arial"/>
              <a:cs typeface="Arial"/>
              <a:sym typeface="Arial"/>
            </a:endParaRPr>
          </a:p>
          <a:p>
            <a:pPr marL="457200" lvl="0" indent="0" algn="l" rtl="0">
              <a:lnSpc>
                <a:spcPct val="90000"/>
              </a:lnSpc>
              <a:spcBef>
                <a:spcPts val="1000"/>
              </a:spcBef>
              <a:spcAft>
                <a:spcPts val="0"/>
              </a:spcAft>
              <a:buNone/>
            </a:pPr>
            <a:endParaRPr>
              <a:latin typeface="Arial"/>
              <a:ea typeface="Arial"/>
              <a:cs typeface="Arial"/>
              <a:sym typeface="Arial"/>
            </a:endParaRPr>
          </a:p>
          <a:p>
            <a:pPr marL="457200" lvl="0" indent="-393065" algn="l" rtl="0">
              <a:lnSpc>
                <a:spcPct val="90000"/>
              </a:lnSpc>
              <a:spcBef>
                <a:spcPts val="1000"/>
              </a:spcBef>
              <a:spcAft>
                <a:spcPts val="0"/>
              </a:spcAft>
              <a:buSzPct val="100000"/>
              <a:buFont typeface="Arial"/>
              <a:buChar char="•"/>
            </a:pPr>
            <a:r>
              <a:rPr lang="en-GB" b="0" i="0">
                <a:latin typeface="Arial"/>
                <a:ea typeface="Arial"/>
                <a:cs typeface="Arial"/>
                <a:sym typeface="Arial"/>
              </a:rPr>
              <a:t>Lorsque la détermination individuelle du statut de réfugié (DSR) est </a:t>
            </a:r>
            <a:r>
              <a:rPr lang="en-GB">
                <a:latin typeface="Arial"/>
                <a:ea typeface="Arial"/>
                <a:cs typeface="Arial"/>
                <a:sym typeface="Arial"/>
              </a:rPr>
              <a:t>effectuée </a:t>
            </a:r>
            <a:r>
              <a:rPr lang="en-GB" b="0" i="0">
                <a:latin typeface="Arial"/>
                <a:ea typeface="Arial"/>
                <a:cs typeface="Arial"/>
                <a:sym typeface="Arial"/>
              </a:rPr>
              <a:t>par l’État ou lorsqu</a:t>
            </a:r>
            <a:r>
              <a:rPr lang="en-GB">
                <a:latin typeface="Arial"/>
                <a:ea typeface="Arial"/>
                <a:cs typeface="Arial"/>
                <a:sym typeface="Arial"/>
              </a:rPr>
              <a:t>e la DSR </a:t>
            </a:r>
            <a:r>
              <a:rPr lang="en-GB" b="0" i="0">
                <a:latin typeface="Arial"/>
                <a:ea typeface="Arial"/>
                <a:cs typeface="Arial"/>
                <a:sym typeface="Arial"/>
              </a:rPr>
              <a:t>mandatée est réalisée par le HCR, l’enfant devra être </a:t>
            </a:r>
            <a:r>
              <a:rPr lang="en-GB">
                <a:latin typeface="Arial"/>
                <a:ea typeface="Arial"/>
                <a:cs typeface="Arial"/>
                <a:sym typeface="Arial"/>
              </a:rPr>
              <a:t>prioritairement</a:t>
            </a:r>
            <a:r>
              <a:rPr lang="en-GB" b="0" i="0">
                <a:latin typeface="Arial"/>
                <a:ea typeface="Arial"/>
                <a:cs typeface="Arial"/>
                <a:sym typeface="Arial"/>
              </a:rPr>
              <a:t> référé </a:t>
            </a:r>
            <a:r>
              <a:rPr lang="en-GB">
                <a:latin typeface="Arial"/>
                <a:ea typeface="Arial"/>
                <a:cs typeface="Arial"/>
                <a:sym typeface="Arial"/>
              </a:rPr>
              <a:t>à la D</a:t>
            </a:r>
            <a:r>
              <a:rPr lang="en-GB" b="0" i="0">
                <a:latin typeface="Arial"/>
                <a:ea typeface="Arial"/>
                <a:cs typeface="Arial"/>
                <a:sym typeface="Arial"/>
              </a:rPr>
              <a:t>SR.</a:t>
            </a:r>
            <a:endParaRPr b="0" i="0">
              <a:latin typeface="Arial"/>
              <a:ea typeface="Arial"/>
              <a:cs typeface="Arial"/>
              <a:sym typeface="Arial"/>
            </a:endParaRPr>
          </a:p>
          <a:p>
            <a:pPr marL="457200" lvl="0" indent="0" algn="l" rtl="0">
              <a:lnSpc>
                <a:spcPct val="90000"/>
              </a:lnSpc>
              <a:spcBef>
                <a:spcPts val="1000"/>
              </a:spcBef>
              <a:spcAft>
                <a:spcPts val="0"/>
              </a:spcAft>
              <a:buNone/>
            </a:pPr>
            <a:endParaRPr>
              <a:latin typeface="Arial"/>
              <a:ea typeface="Arial"/>
              <a:cs typeface="Arial"/>
              <a:sym typeface="Arial"/>
            </a:endParaRPr>
          </a:p>
          <a:p>
            <a:pPr marL="457200" lvl="0" indent="-393065" algn="l" rtl="0">
              <a:lnSpc>
                <a:spcPct val="90000"/>
              </a:lnSpc>
              <a:spcBef>
                <a:spcPts val="1000"/>
              </a:spcBef>
              <a:spcAft>
                <a:spcPts val="0"/>
              </a:spcAft>
              <a:buSzPct val="100000"/>
              <a:buFont typeface="Arial"/>
              <a:buChar char="•"/>
            </a:pPr>
            <a:r>
              <a:rPr lang="en-GB" b="0" i="0">
                <a:latin typeface="Arial"/>
                <a:ea typeface="Arial"/>
                <a:cs typeface="Arial"/>
                <a:sym typeface="Arial"/>
              </a:rPr>
              <a:t>Le HCR encourage la détermination individuelle du statut de réfugié pour les enfants, y compris ceux arrivant avec leurs parents.</a:t>
            </a:r>
            <a:endParaRPr/>
          </a:p>
          <a:p>
            <a:pPr marL="0" lvl="0" indent="0" algn="l" rtl="0">
              <a:lnSpc>
                <a:spcPct val="90000"/>
              </a:lnSpc>
              <a:spcBef>
                <a:spcPts val="1600"/>
              </a:spcBef>
              <a:spcAft>
                <a:spcPts val="0"/>
              </a:spcAft>
              <a:buSzPct val="100000"/>
              <a:buNone/>
            </a:pPr>
            <a:br>
              <a:rPr lang="en-GB"/>
            </a:br>
            <a:endParaRPr/>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1186</Words>
  <Application>Microsoft Macintosh PowerPoint</Application>
  <PresentationFormat>Widescreen</PresentationFormat>
  <Paragraphs>83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Helvetica Neue</vt:lpstr>
      <vt:lpstr>Noto Sans Symbols</vt:lpstr>
      <vt:lpstr>Office Theme</vt:lpstr>
      <vt:lpstr>PowerPoint Presentation</vt:lpstr>
      <vt:lpstr>Définitions</vt:lpstr>
      <vt:lpstr>PowerPoint Presentation</vt:lpstr>
      <vt:lpstr>PowerPoint Presentation</vt:lpstr>
      <vt:lpstr>PowerPoint Presentation</vt:lpstr>
      <vt:lpstr>Activité 1 - Critères de vulnérabilité et de résilience spécifiques au contexte .</vt:lpstr>
      <vt:lpstr>PowerPoint Presentation</vt:lpstr>
      <vt:lpstr>PowerPoint Presentation</vt:lpstr>
      <vt:lpstr>Situation des réfugiés</vt:lpstr>
      <vt:lpstr>Activité 2 – Élaborer un plan d’action pour identifier les  ENAS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Colleen Fitzgerald</dc:creator>
  <cp:lastModifiedBy>Kyra Loat</cp:lastModifiedBy>
  <cp:revision>1</cp:revision>
  <dcterms:created xsi:type="dcterms:W3CDTF">2017-12-20T18:51:03Z</dcterms:created>
  <dcterms:modified xsi:type="dcterms:W3CDTF">2026-01-07T19:44:40Z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140800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