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embeddedFontLst>
    <p:embeddedFont>
      <p:font typeface="Helvetica Neue" panose="02000503000000020004" pitchFamily="2"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9" roundtripDataSignature="AMtx7mg6Tdum8SIJ3LkkuWvQoTyWBdekE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C8F5D25-77FC-4FB4-A0BF-8280A788DE0A}">
  <a:tblStyle styleId="{1C8F5D25-77FC-4FB4-A0BF-8280A788DE0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AED"/>
          </a:solidFill>
        </a:fill>
      </a:tcStyle>
    </a:wholeTbl>
    <a:band1H>
      <a:tcTxStyle b="off" i="off"/>
      <a:tcStyle>
        <a:tcBdr/>
        <a:fill>
          <a:solidFill>
            <a:srgbClr val="CAD1DA"/>
          </a:solidFill>
        </a:fill>
      </a:tcStyle>
    </a:band1H>
    <a:band2H>
      <a:tcTxStyle b="off" i="off"/>
      <a:tcStyle>
        <a:tcBdr/>
      </a:tcStyle>
    </a:band2H>
    <a:band1V>
      <a:tcTxStyle b="off" i="off"/>
      <a:tcStyle>
        <a:tcBdr/>
        <a:fill>
          <a:solidFill>
            <a:srgbClr val="CAD1DA"/>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28"/>
  </p:normalViewPr>
  <p:slideViewPr>
    <p:cSldViewPr snapToGrid="0">
      <p:cViewPr varScale="1">
        <p:scale>
          <a:sx n="98" d="100"/>
          <a:sy n="98" d="100"/>
        </p:scale>
        <p:origin x="216" y="192"/>
      </p:cViewPr>
      <p:guideLst>
        <p:guide orient="horz" pos="2160"/>
        <p:guide pos="384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4" name="Google Shape;22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5" name="Google Shape;28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a:solidFill>
                <a:srgbClr val="000000"/>
              </a:solidFill>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GB" sz="1100">
                <a:latin typeface="Arial"/>
                <a:ea typeface="Arial"/>
                <a:cs typeface="Arial"/>
                <a:sym typeface="Arial"/>
              </a:rPr>
              <a:t>Adapté de </a:t>
            </a:r>
            <a:r>
              <a:rPr lang="en-GB" sz="1100" i="1">
                <a:latin typeface="Arial"/>
                <a:ea typeface="Arial"/>
                <a:cs typeface="Arial"/>
                <a:sym typeface="Arial"/>
              </a:rPr>
              <a:t>Introduction à la protection de l’enfance en situations d’urgence</a:t>
            </a:r>
            <a:r>
              <a:rPr lang="en-GB" sz="1100">
                <a:latin typeface="Arial"/>
                <a:ea typeface="Arial"/>
                <a:cs typeface="Arial"/>
                <a:sym typeface="Arial"/>
              </a:rPr>
              <a:t>, module de formation interagences,</a:t>
            </a:r>
            <a:br>
              <a:rPr lang="en-GB" sz="1100">
                <a:latin typeface="Arial"/>
                <a:ea typeface="Arial"/>
                <a:cs typeface="Arial"/>
                <a:sym typeface="Arial"/>
              </a:rPr>
            </a:br>
            <a:r>
              <a:rPr lang="en-GB" sz="1100">
                <a:latin typeface="Arial"/>
                <a:ea typeface="Arial"/>
                <a:cs typeface="Arial"/>
                <a:sym typeface="Arial"/>
              </a:rPr>
              <a:t> Enfants séparés et non accompagnés, Partie 3 – Répondre à la séparation</a:t>
            </a:r>
            <a:br>
              <a:rPr lang="en-GB" sz="1100">
                <a:latin typeface="Arial"/>
                <a:ea typeface="Arial"/>
                <a:cs typeface="Arial"/>
                <a:sym typeface="Arial"/>
              </a:rPr>
            </a:br>
            <a:r>
              <a:rPr lang="en-GB" sz="1100">
                <a:latin typeface="Arial"/>
                <a:ea typeface="Arial"/>
                <a:cs typeface="Arial"/>
                <a:sym typeface="Arial"/>
              </a:rPr>
              <a:t> (</a:t>
            </a:r>
            <a:r>
              <a:rPr lang="en-GB" sz="1100" i="1">
                <a:latin typeface="Arial"/>
                <a:ea typeface="Arial"/>
                <a:cs typeface="Arial"/>
                <a:sym typeface="Arial"/>
              </a:rPr>
              <a:t>Adapté de</a:t>
            </a:r>
            <a:r>
              <a:rPr lang="en-GB" sz="1100">
                <a:latin typeface="Arial"/>
                <a:ea typeface="Arial"/>
                <a:cs typeface="Arial"/>
                <a:sym typeface="Arial"/>
              </a:rPr>
              <a:t> </a:t>
            </a:r>
            <a:r>
              <a:rPr lang="en-GB" sz="1100" i="1">
                <a:latin typeface="Arial"/>
                <a:ea typeface="Arial"/>
                <a:cs typeface="Arial"/>
                <a:sym typeface="Arial"/>
              </a:rPr>
              <a:t>Mobility Mapping and Flow Diagrams: Tools for Family Tracing and Social Reintegration Work with Separated Children</a:t>
            </a:r>
            <a:r>
              <a:rPr lang="en-GB" sz="1100">
                <a:latin typeface="Arial"/>
                <a:ea typeface="Arial"/>
                <a:cs typeface="Arial"/>
                <a:sym typeface="Arial"/>
              </a:rPr>
              <a:t>, Washington DC, USAID, 2003)</a:t>
            </a:r>
            <a:endParaRPr sz="1100">
              <a:latin typeface="Arial"/>
              <a:ea typeface="Arial"/>
              <a:cs typeface="Arial"/>
              <a:sym typeface="Arial"/>
            </a:endParaRPr>
          </a:p>
          <a:p>
            <a:pPr marL="0" marR="0" lvl="0" indent="0" algn="l" rtl="0">
              <a:lnSpc>
                <a:spcPct val="100000"/>
              </a:lnSpc>
              <a:spcBef>
                <a:spcPts val="1200"/>
              </a:spcBef>
              <a:spcAft>
                <a:spcPts val="0"/>
              </a:spcAft>
              <a:buClr>
                <a:srgbClr val="000000"/>
              </a:buClr>
              <a:buSzPts val="1400"/>
              <a:buFont typeface="Arial"/>
              <a:buNone/>
            </a:pPr>
            <a:endParaRPr>
              <a:solidFill>
                <a:srgbClr val="000000"/>
              </a:solidFill>
              <a:latin typeface="Arial"/>
              <a:ea typeface="Arial"/>
              <a:cs typeface="Arial"/>
              <a:sym typeface="Arial"/>
            </a:endParaRPr>
          </a:p>
        </p:txBody>
      </p:sp>
      <p:sp>
        <p:nvSpPr>
          <p:cNvPr id="293" name="Google Shape;293;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Référez les participants à la formation sur la gestion de cas de l'Alliance et à la formation PFA de Save the Children pour plus d'informations sur le développement de l'enfant et les réactions au stress en fonction de l'étape de développement.</a:t>
            </a:r>
            <a:endParaRPr/>
          </a:p>
        </p:txBody>
      </p:sp>
      <p:sp>
        <p:nvSpPr>
          <p:cNvPr id="301" name="Google Shape;301;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Référez les participants à la formation sur la gestion de cas de l'Alliance et à la formation PFA de Save the Children pour plus d'informations sur le développement de l'enfant et les réactions au stress en fonction de l'étape de développement.</a:t>
            </a:r>
            <a:endParaRPr/>
          </a:p>
        </p:txBody>
      </p:sp>
      <p:sp>
        <p:nvSpPr>
          <p:cNvPr id="307" name="Google Shape;307;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2" name="Google Shape;31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8" name="Google Shape;318;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4" name="Google Shape;32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0" name="Google Shape;330;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En utilisant les différents types de questions, l'intervieweur devrait essayer de découvrir des informations sur la personne qu'il interviewe.</a:t>
            </a:r>
            <a:endParaRPr/>
          </a:p>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 L'observateur devrait commenter s'ils ont utilisé les différents types de questions et comment cela a affecté les réponses. </a:t>
            </a:r>
            <a:endParaRPr/>
          </a:p>
          <a:p>
            <a:pPr marL="0" marR="0" lvl="0" indent="0" algn="l" rtl="0">
              <a:lnSpc>
                <a:spcPct val="100000"/>
              </a:lnSpc>
              <a:spcBef>
                <a:spcPts val="0"/>
              </a:spcBef>
              <a:spcAft>
                <a:spcPts val="0"/>
              </a:spcAft>
              <a:buClr>
                <a:schemeClr val="dk1"/>
              </a:buClr>
              <a:buSzPts val="1200"/>
              <a:buFont typeface="Calibri"/>
              <a:buNone/>
            </a:pPr>
            <a:r>
              <a:rPr lang="en-GB" sz="1200" b="0" i="0" u="none" strike="noStrike" cap="none">
                <a:solidFill>
                  <a:schemeClr val="dk1"/>
                </a:solidFill>
                <a:latin typeface="Calibri"/>
                <a:ea typeface="Calibri"/>
                <a:cs typeface="Calibri"/>
                <a:sym typeface="Calibri"/>
              </a:rPr>
              <a:t>Changez de rôle afin que chacun ait l'opportunité d'être soit l'intervieweur, soit l'interviewé.</a:t>
            </a:r>
            <a:endParaRPr/>
          </a:p>
        </p:txBody>
      </p:sp>
      <p:sp>
        <p:nvSpPr>
          <p:cNvPr id="337" name="Google Shape;337;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1" name="Google Shape;23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sz="1100" b="1">
                <a:latin typeface="Arial"/>
                <a:ea typeface="Arial"/>
                <a:cs typeface="Arial"/>
                <a:sym typeface="Arial"/>
              </a:rPr>
              <a:t>BIA</a:t>
            </a:r>
            <a:r>
              <a:rPr lang="en-GB" sz="1100">
                <a:latin typeface="Arial"/>
                <a:ea typeface="Arial"/>
                <a:cs typeface="Arial"/>
                <a:sym typeface="Arial"/>
              </a:rPr>
              <a:t> = Évaluation de l’intérêt supérieur de l’enfant (Best Interests Assessment)</a:t>
            </a:r>
            <a:endParaRPr sz="1100">
              <a:latin typeface="Arial"/>
              <a:ea typeface="Arial"/>
              <a:cs typeface="Arial"/>
              <a:sym typeface="Arial"/>
            </a:endParaRPr>
          </a:p>
          <a:p>
            <a:pPr marL="0" lvl="0" indent="0" algn="l" rtl="0">
              <a:lnSpc>
                <a:spcPct val="100000"/>
              </a:lnSpc>
              <a:spcBef>
                <a:spcPts val="0"/>
              </a:spcBef>
              <a:spcAft>
                <a:spcPts val="0"/>
              </a:spcAft>
              <a:buSzPts val="1400"/>
              <a:buNone/>
            </a:pPr>
            <a:r>
              <a:rPr lang="en-GB" sz="1100" b="1">
                <a:latin typeface="Arial"/>
                <a:ea typeface="Arial"/>
                <a:cs typeface="Arial"/>
                <a:sym typeface="Arial"/>
              </a:rPr>
              <a:t>BID</a:t>
            </a:r>
            <a:r>
              <a:rPr lang="en-GB" sz="1100">
                <a:latin typeface="Arial"/>
                <a:ea typeface="Arial"/>
                <a:cs typeface="Arial"/>
                <a:sym typeface="Arial"/>
              </a:rPr>
              <a:t> = Détermination de l’intérêt supérieur de l’enfant (Best Interests Determination)</a:t>
            </a:r>
            <a:endParaRPr/>
          </a:p>
        </p:txBody>
      </p:sp>
      <p:sp>
        <p:nvSpPr>
          <p:cNvPr id="237" name="Google Shape;23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4" name="Google Shape;24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2" name="Google Shape;25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8" name="Google Shape;25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4" name="Google Shape;26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Refer to CMTF for template SOP</a:t>
            </a:r>
            <a:endParaRPr/>
          </a:p>
        </p:txBody>
      </p:sp>
      <p:sp>
        <p:nvSpPr>
          <p:cNvPr id="265" name="Google Shape;26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1" name="Google Shape;27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7" name="Google Shape;27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21"/>
          <p:cNvSpPr/>
          <p:nvPr/>
        </p:nvSpPr>
        <p:spPr>
          <a:xfrm>
            <a:off x="0" y="0"/>
            <a:ext cx="12192000" cy="6858000"/>
          </a:xfrm>
          <a:prstGeom prst="rect">
            <a:avLst/>
          </a:prstGeom>
          <a:solidFill>
            <a:srgbClr val="35B2B4">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2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 name="Google Shape;15;p2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 name="Google Shape;16;p21"/>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64"/>
        <p:cNvGrpSpPr/>
        <p:nvPr/>
      </p:nvGrpSpPr>
      <p:grpSpPr>
        <a:xfrm>
          <a:off x="0" y="0"/>
          <a:ext cx="0" cy="0"/>
          <a:chOff x="0" y="0"/>
          <a:chExt cx="0" cy="0"/>
        </a:xfrm>
      </p:grpSpPr>
      <p:sp>
        <p:nvSpPr>
          <p:cNvPr id="65" name="Google Shape;65;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6" name="Google Shape;66;p30"/>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67" name="Google Shape;67;p30"/>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68" name="Google Shape;68;p3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3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3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71"/>
        <p:cNvGrpSpPr/>
        <p:nvPr/>
      </p:nvGrpSpPr>
      <p:grpSpPr>
        <a:xfrm>
          <a:off x="0" y="0"/>
          <a:ext cx="0" cy="0"/>
          <a:chOff x="0" y="0"/>
          <a:chExt cx="0" cy="0"/>
        </a:xfrm>
      </p:grpSpPr>
      <p:sp>
        <p:nvSpPr>
          <p:cNvPr id="72" name="Google Shape;72;p3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73" name="Google Shape;73;p31"/>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74" name="Google Shape;74;p31"/>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5" name="Google Shape;75;p31"/>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31"/>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77"/>
        <p:cNvGrpSpPr/>
        <p:nvPr/>
      </p:nvGrpSpPr>
      <p:grpSpPr>
        <a:xfrm>
          <a:off x="0" y="0"/>
          <a:ext cx="0" cy="0"/>
          <a:chOff x="0" y="0"/>
          <a:chExt cx="0" cy="0"/>
        </a:xfrm>
      </p:grpSpPr>
      <p:sp>
        <p:nvSpPr>
          <p:cNvPr id="78" name="Google Shape;78;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79" name="Google Shape;79;p32"/>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80" name="Google Shape;80;p32"/>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1" name="Google Shape;81;p32"/>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3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83"/>
        <p:cNvGrpSpPr/>
        <p:nvPr/>
      </p:nvGrpSpPr>
      <p:grpSpPr>
        <a:xfrm>
          <a:off x="0" y="0"/>
          <a:ext cx="0" cy="0"/>
          <a:chOff x="0" y="0"/>
          <a:chExt cx="0" cy="0"/>
        </a:xfrm>
      </p:grpSpPr>
      <p:sp>
        <p:nvSpPr>
          <p:cNvPr id="84" name="Google Shape;84;p3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85" name="Google Shape;85;p33"/>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86" name="Google Shape;86;p33"/>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7" name="Google Shape;87;p33"/>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3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89"/>
        <p:cNvGrpSpPr/>
        <p:nvPr/>
      </p:nvGrpSpPr>
      <p:grpSpPr>
        <a:xfrm>
          <a:off x="0" y="0"/>
          <a:ext cx="0" cy="0"/>
          <a:chOff x="0" y="0"/>
          <a:chExt cx="0" cy="0"/>
        </a:xfrm>
      </p:grpSpPr>
      <p:grpSp>
        <p:nvGrpSpPr>
          <p:cNvPr id="90" name="Google Shape;90;p34"/>
          <p:cNvGrpSpPr/>
          <p:nvPr/>
        </p:nvGrpSpPr>
        <p:grpSpPr>
          <a:xfrm>
            <a:off x="0" y="5303521"/>
            <a:ext cx="12192000" cy="1639827"/>
            <a:chOff x="0" y="5303521"/>
            <a:chExt cx="12192000" cy="1639827"/>
          </a:xfrm>
        </p:grpSpPr>
        <p:pic>
          <p:nvPicPr>
            <p:cNvPr id="91" name="Google Shape;91;p34"/>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92" name="Google Shape;92;p34"/>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93" name="Google Shape;93;p3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34"/>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34"/>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96"/>
        <p:cNvGrpSpPr/>
        <p:nvPr/>
      </p:nvGrpSpPr>
      <p:grpSpPr>
        <a:xfrm>
          <a:off x="0" y="0"/>
          <a:ext cx="0" cy="0"/>
          <a:chOff x="0" y="0"/>
          <a:chExt cx="0" cy="0"/>
        </a:xfrm>
      </p:grpSpPr>
      <p:grpSp>
        <p:nvGrpSpPr>
          <p:cNvPr id="97" name="Google Shape;97;p35"/>
          <p:cNvGrpSpPr/>
          <p:nvPr/>
        </p:nvGrpSpPr>
        <p:grpSpPr>
          <a:xfrm>
            <a:off x="0" y="5303521"/>
            <a:ext cx="12192000" cy="1639827"/>
            <a:chOff x="0" y="5303521"/>
            <a:chExt cx="12192000" cy="1639827"/>
          </a:xfrm>
        </p:grpSpPr>
        <p:pic>
          <p:nvPicPr>
            <p:cNvPr id="98" name="Google Shape;98;p35"/>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99" name="Google Shape;99;p35"/>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100" name="Google Shape;100;p3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35"/>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35"/>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03"/>
        <p:cNvGrpSpPr/>
        <p:nvPr/>
      </p:nvGrpSpPr>
      <p:grpSpPr>
        <a:xfrm>
          <a:off x="0" y="0"/>
          <a:ext cx="0" cy="0"/>
          <a:chOff x="0" y="0"/>
          <a:chExt cx="0" cy="0"/>
        </a:xfrm>
      </p:grpSpPr>
      <p:sp>
        <p:nvSpPr>
          <p:cNvPr id="104" name="Google Shape;104;p3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 name="Google Shape;105;p36"/>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36"/>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07" name="Google Shape;107;p36"/>
          <p:cNvGrpSpPr/>
          <p:nvPr/>
        </p:nvGrpSpPr>
        <p:grpSpPr>
          <a:xfrm>
            <a:off x="0" y="5303521"/>
            <a:ext cx="12192000" cy="1639827"/>
            <a:chOff x="0" y="5303521"/>
            <a:chExt cx="12192000" cy="1639827"/>
          </a:xfrm>
        </p:grpSpPr>
        <p:pic>
          <p:nvPicPr>
            <p:cNvPr id="108" name="Google Shape;108;p36"/>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09" name="Google Shape;109;p36"/>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10"/>
        <p:cNvGrpSpPr/>
        <p:nvPr/>
      </p:nvGrpSpPr>
      <p:grpSpPr>
        <a:xfrm>
          <a:off x="0" y="0"/>
          <a:ext cx="0" cy="0"/>
          <a:chOff x="0" y="0"/>
          <a:chExt cx="0" cy="0"/>
        </a:xfrm>
      </p:grpSpPr>
      <p:grpSp>
        <p:nvGrpSpPr>
          <p:cNvPr id="111" name="Google Shape;111;p37"/>
          <p:cNvGrpSpPr/>
          <p:nvPr/>
        </p:nvGrpSpPr>
        <p:grpSpPr>
          <a:xfrm>
            <a:off x="0" y="5303521"/>
            <a:ext cx="12192000" cy="1639827"/>
            <a:chOff x="0" y="5303521"/>
            <a:chExt cx="12192000" cy="1639827"/>
          </a:xfrm>
        </p:grpSpPr>
        <p:pic>
          <p:nvPicPr>
            <p:cNvPr id="112" name="Google Shape;112;p37"/>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13" name="Google Shape;113;p37"/>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114" name="Google Shape;114;p37"/>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5" name="Google Shape;115;p37"/>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37"/>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17"/>
        <p:cNvGrpSpPr/>
        <p:nvPr/>
      </p:nvGrpSpPr>
      <p:grpSpPr>
        <a:xfrm>
          <a:off x="0" y="0"/>
          <a:ext cx="0" cy="0"/>
          <a:chOff x="0" y="0"/>
          <a:chExt cx="0" cy="0"/>
        </a:xfrm>
      </p:grpSpPr>
      <p:sp>
        <p:nvSpPr>
          <p:cNvPr id="118" name="Google Shape;118;p3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19" name="Google Shape;119;p38"/>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20" name="Google Shape;120;p38"/>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1" name="Google Shape;121;p38"/>
          <p:cNvSpPr>
            <a:spLocks noGrp="1"/>
          </p:cNvSpPr>
          <p:nvPr>
            <p:ph type="pic" idx="2"/>
          </p:nvPr>
        </p:nvSpPr>
        <p:spPr>
          <a:xfrm>
            <a:off x="0" y="0"/>
            <a:ext cx="4340225" cy="6858000"/>
          </a:xfrm>
          <a:prstGeom prst="rect">
            <a:avLst/>
          </a:prstGeom>
          <a:noFill/>
          <a:ln>
            <a:noFill/>
          </a:ln>
        </p:spPr>
      </p:sp>
      <p:sp>
        <p:nvSpPr>
          <p:cNvPr id="122" name="Google Shape;122;p3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23"/>
        <p:cNvGrpSpPr/>
        <p:nvPr/>
      </p:nvGrpSpPr>
      <p:grpSpPr>
        <a:xfrm>
          <a:off x="0" y="0"/>
          <a:ext cx="0" cy="0"/>
          <a:chOff x="0" y="0"/>
          <a:chExt cx="0" cy="0"/>
        </a:xfrm>
      </p:grpSpPr>
      <p:sp>
        <p:nvSpPr>
          <p:cNvPr id="124" name="Google Shape;124;p3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25" name="Google Shape;125;p39"/>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26" name="Google Shape;126;p39"/>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39"/>
          <p:cNvSpPr>
            <a:spLocks noGrp="1"/>
          </p:cNvSpPr>
          <p:nvPr>
            <p:ph type="pic" idx="2"/>
          </p:nvPr>
        </p:nvSpPr>
        <p:spPr>
          <a:xfrm>
            <a:off x="0" y="0"/>
            <a:ext cx="4340225" cy="6858000"/>
          </a:xfrm>
          <a:prstGeom prst="rect">
            <a:avLst/>
          </a:prstGeom>
          <a:noFill/>
          <a:ln>
            <a:noFill/>
          </a:ln>
        </p:spPr>
      </p:sp>
      <p:sp>
        <p:nvSpPr>
          <p:cNvPr id="128" name="Google Shape;128;p3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17"/>
        <p:cNvGrpSpPr/>
        <p:nvPr/>
      </p:nvGrpSpPr>
      <p:grpSpPr>
        <a:xfrm>
          <a:off x="0" y="0"/>
          <a:ext cx="0" cy="0"/>
          <a:chOff x="0" y="0"/>
          <a:chExt cx="0" cy="0"/>
        </a:xfrm>
      </p:grpSpPr>
      <p:sp>
        <p:nvSpPr>
          <p:cNvPr id="18" name="Google Shape;18;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2"/>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20" name="Google Shape;20;p22"/>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21" name="Google Shape;21;p22"/>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22"/>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22"/>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29"/>
        <p:cNvGrpSpPr/>
        <p:nvPr/>
      </p:nvGrpSpPr>
      <p:grpSpPr>
        <a:xfrm>
          <a:off x="0" y="0"/>
          <a:ext cx="0" cy="0"/>
          <a:chOff x="0" y="0"/>
          <a:chExt cx="0" cy="0"/>
        </a:xfrm>
      </p:grpSpPr>
      <p:sp>
        <p:nvSpPr>
          <p:cNvPr id="130" name="Google Shape;130;p4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31" name="Google Shape;131;p40"/>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32" name="Google Shape;132;p40"/>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3" name="Google Shape;133;p40"/>
          <p:cNvSpPr>
            <a:spLocks noGrp="1"/>
          </p:cNvSpPr>
          <p:nvPr>
            <p:ph type="pic" idx="2"/>
          </p:nvPr>
        </p:nvSpPr>
        <p:spPr>
          <a:xfrm>
            <a:off x="0" y="0"/>
            <a:ext cx="4340225" cy="6858000"/>
          </a:xfrm>
          <a:prstGeom prst="rect">
            <a:avLst/>
          </a:prstGeom>
          <a:noFill/>
          <a:ln>
            <a:noFill/>
          </a:ln>
        </p:spPr>
      </p:sp>
      <p:sp>
        <p:nvSpPr>
          <p:cNvPr id="134" name="Google Shape;134;p4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35"/>
        <p:cNvGrpSpPr/>
        <p:nvPr/>
      </p:nvGrpSpPr>
      <p:grpSpPr>
        <a:xfrm>
          <a:off x="0" y="0"/>
          <a:ext cx="0" cy="0"/>
          <a:chOff x="0" y="0"/>
          <a:chExt cx="0" cy="0"/>
        </a:xfrm>
      </p:grpSpPr>
      <p:sp>
        <p:nvSpPr>
          <p:cNvPr id="136" name="Google Shape;136;p41"/>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37" name="Google Shape;137;p41"/>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38" name="Google Shape;138;p41"/>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9" name="Google Shape;139;p41"/>
          <p:cNvSpPr>
            <a:spLocks noGrp="1"/>
          </p:cNvSpPr>
          <p:nvPr>
            <p:ph type="pic" idx="2"/>
          </p:nvPr>
        </p:nvSpPr>
        <p:spPr>
          <a:xfrm>
            <a:off x="0" y="0"/>
            <a:ext cx="4340225" cy="6858000"/>
          </a:xfrm>
          <a:prstGeom prst="rect">
            <a:avLst/>
          </a:prstGeom>
          <a:noFill/>
          <a:ln>
            <a:noFill/>
          </a:ln>
        </p:spPr>
      </p:sp>
      <p:sp>
        <p:nvSpPr>
          <p:cNvPr id="140" name="Google Shape;140;p41"/>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1"/>
        <p:cNvGrpSpPr/>
        <p:nvPr/>
      </p:nvGrpSpPr>
      <p:grpSpPr>
        <a:xfrm>
          <a:off x="0" y="0"/>
          <a:ext cx="0" cy="0"/>
          <a:chOff x="0" y="0"/>
          <a:chExt cx="0" cy="0"/>
        </a:xfrm>
      </p:grpSpPr>
      <p:sp>
        <p:nvSpPr>
          <p:cNvPr id="142" name="Google Shape;142;p42"/>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43" name="Google Shape;143;p42"/>
          <p:cNvGrpSpPr/>
          <p:nvPr/>
        </p:nvGrpSpPr>
        <p:grpSpPr>
          <a:xfrm>
            <a:off x="-208788" y="0"/>
            <a:ext cx="12609575" cy="2174490"/>
            <a:chOff x="-1" y="5043119"/>
            <a:chExt cx="12192000" cy="1814883"/>
          </a:xfrm>
        </p:grpSpPr>
        <p:pic>
          <p:nvPicPr>
            <p:cNvPr id="144" name="Google Shape;144;p42"/>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45" name="Google Shape;145;p42"/>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46" name="Google Shape;146;p42"/>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47" name="Google Shape;147;p4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8" name="Google Shape;148;p4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4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4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4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4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4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54"/>
        <p:cNvGrpSpPr/>
        <p:nvPr/>
      </p:nvGrpSpPr>
      <p:grpSpPr>
        <a:xfrm>
          <a:off x="0" y="0"/>
          <a:ext cx="0" cy="0"/>
          <a:chOff x="0" y="0"/>
          <a:chExt cx="0" cy="0"/>
        </a:xfrm>
      </p:grpSpPr>
      <p:sp>
        <p:nvSpPr>
          <p:cNvPr id="155" name="Google Shape;155;p43"/>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56" name="Google Shape;156;p43"/>
          <p:cNvGrpSpPr/>
          <p:nvPr/>
        </p:nvGrpSpPr>
        <p:grpSpPr>
          <a:xfrm>
            <a:off x="-208788" y="0"/>
            <a:ext cx="12609575" cy="2174490"/>
            <a:chOff x="-1" y="5043119"/>
            <a:chExt cx="12192000" cy="1814883"/>
          </a:xfrm>
        </p:grpSpPr>
        <p:pic>
          <p:nvPicPr>
            <p:cNvPr id="157" name="Google Shape;157;p4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8" name="Google Shape;158;p43"/>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59" name="Google Shape;159;p4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0" name="Google Shape;160;p4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1" name="Google Shape;161;p4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4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4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4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4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4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67"/>
        <p:cNvGrpSpPr/>
        <p:nvPr/>
      </p:nvGrpSpPr>
      <p:grpSpPr>
        <a:xfrm>
          <a:off x="0" y="0"/>
          <a:ext cx="0" cy="0"/>
          <a:chOff x="0" y="0"/>
          <a:chExt cx="0" cy="0"/>
        </a:xfrm>
      </p:grpSpPr>
      <p:sp>
        <p:nvSpPr>
          <p:cNvPr id="168" name="Google Shape;168;p44"/>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69" name="Google Shape;169;p44"/>
          <p:cNvGrpSpPr/>
          <p:nvPr/>
        </p:nvGrpSpPr>
        <p:grpSpPr>
          <a:xfrm>
            <a:off x="-208788" y="0"/>
            <a:ext cx="12609575" cy="2174490"/>
            <a:chOff x="-1" y="5043119"/>
            <a:chExt cx="12192000" cy="1814883"/>
          </a:xfrm>
        </p:grpSpPr>
        <p:pic>
          <p:nvPicPr>
            <p:cNvPr id="170" name="Google Shape;170;p44"/>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1" name="Google Shape;171;p44"/>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72" name="Google Shape;172;p44"/>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3" name="Google Shape;173;p4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4" name="Google Shape;174;p4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5" name="Google Shape;175;p4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4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4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4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0"/>
        <p:cNvGrpSpPr/>
        <p:nvPr/>
      </p:nvGrpSpPr>
      <p:grpSpPr>
        <a:xfrm>
          <a:off x="0" y="0"/>
          <a:ext cx="0" cy="0"/>
          <a:chOff x="0" y="0"/>
          <a:chExt cx="0" cy="0"/>
        </a:xfrm>
      </p:grpSpPr>
      <p:sp>
        <p:nvSpPr>
          <p:cNvPr id="181" name="Google Shape;181;p45"/>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82" name="Google Shape;182;p45"/>
          <p:cNvGrpSpPr/>
          <p:nvPr/>
        </p:nvGrpSpPr>
        <p:grpSpPr>
          <a:xfrm>
            <a:off x="-208788" y="0"/>
            <a:ext cx="12609575" cy="2174490"/>
            <a:chOff x="-1" y="5043119"/>
            <a:chExt cx="12192000" cy="1814883"/>
          </a:xfrm>
        </p:grpSpPr>
        <p:pic>
          <p:nvPicPr>
            <p:cNvPr id="183" name="Google Shape;183;p45"/>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4" name="Google Shape;184;p45"/>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85" name="Google Shape;185;p45"/>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6" name="Google Shape;186;p45"/>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7" name="Google Shape;187;p45"/>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45"/>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45"/>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45"/>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45"/>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45"/>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3"/>
        <p:cNvGrpSpPr/>
        <p:nvPr/>
      </p:nvGrpSpPr>
      <p:grpSpPr>
        <a:xfrm>
          <a:off x="0" y="0"/>
          <a:ext cx="0" cy="0"/>
          <a:chOff x="0" y="0"/>
          <a:chExt cx="0" cy="0"/>
        </a:xfrm>
      </p:grpSpPr>
      <p:sp>
        <p:nvSpPr>
          <p:cNvPr id="194" name="Google Shape;194;p46"/>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5" name="Google Shape;195;p46"/>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6" name="Google Shape;196;p46"/>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97" name="Google Shape;197;p46"/>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198" name="Google Shape;198;p4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9" name="Google Shape;199;p4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0"/>
        <p:cNvGrpSpPr/>
        <p:nvPr/>
      </p:nvGrpSpPr>
      <p:grpSpPr>
        <a:xfrm>
          <a:off x="0" y="0"/>
          <a:ext cx="0" cy="0"/>
          <a:chOff x="0" y="0"/>
          <a:chExt cx="0" cy="0"/>
        </a:xfrm>
      </p:grpSpPr>
      <p:sp>
        <p:nvSpPr>
          <p:cNvPr id="201" name="Google Shape;201;p47"/>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2" name="Google Shape;202;p47"/>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 name="Google Shape;203;p47"/>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04" name="Google Shape;204;p47"/>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05" name="Google Shape;205;p4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6" name="Google Shape;206;p4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07"/>
        <p:cNvGrpSpPr/>
        <p:nvPr/>
      </p:nvGrpSpPr>
      <p:grpSpPr>
        <a:xfrm>
          <a:off x="0" y="0"/>
          <a:ext cx="0" cy="0"/>
          <a:chOff x="0" y="0"/>
          <a:chExt cx="0" cy="0"/>
        </a:xfrm>
      </p:grpSpPr>
      <p:sp>
        <p:nvSpPr>
          <p:cNvPr id="208" name="Google Shape;208;p48"/>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9" name="Google Shape;209;p48"/>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0" name="Google Shape;210;p48"/>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11" name="Google Shape;211;p48"/>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12" name="Google Shape;212;p48"/>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48"/>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49"/>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6" name="Google Shape;216;p49"/>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7" name="Google Shape;217;p49"/>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18" name="Google Shape;218;p49"/>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19" name="Google Shape;219;p49"/>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0" name="Google Shape;220;p49"/>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24"/>
        <p:cNvGrpSpPr/>
        <p:nvPr/>
      </p:nvGrpSpPr>
      <p:grpSpPr>
        <a:xfrm>
          <a:off x="0" y="0"/>
          <a:ext cx="0" cy="0"/>
          <a:chOff x="0" y="0"/>
          <a:chExt cx="0" cy="0"/>
        </a:xfrm>
      </p:grpSpPr>
      <p:sp>
        <p:nvSpPr>
          <p:cNvPr id="25" name="Google Shape;25;p2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26" name="Google Shape;26;p23"/>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27" name="Google Shape;27;p23"/>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 name="Google Shape;28;p23"/>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2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30"/>
        <p:cNvGrpSpPr/>
        <p:nvPr/>
      </p:nvGrpSpPr>
      <p:grpSpPr>
        <a:xfrm>
          <a:off x="0" y="0"/>
          <a:ext cx="0" cy="0"/>
          <a:chOff x="0" y="0"/>
          <a:chExt cx="0" cy="0"/>
        </a:xfrm>
      </p:grpSpPr>
      <p:sp>
        <p:nvSpPr>
          <p:cNvPr id="31" name="Google Shape;31;p24"/>
          <p:cNvSpPr/>
          <p:nvPr/>
        </p:nvSpPr>
        <p:spPr>
          <a:xfrm>
            <a:off x="0" y="0"/>
            <a:ext cx="12192000" cy="6858000"/>
          </a:xfrm>
          <a:prstGeom prst="rect">
            <a:avLst/>
          </a:prstGeom>
          <a:solidFill>
            <a:srgbClr val="026794">
              <a:alpha val="7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 name="Google Shape;32;p24"/>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24"/>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24"/>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35"/>
        <p:cNvGrpSpPr/>
        <p:nvPr/>
      </p:nvGrpSpPr>
      <p:grpSpPr>
        <a:xfrm>
          <a:off x="0" y="0"/>
          <a:ext cx="0" cy="0"/>
          <a:chOff x="0" y="0"/>
          <a:chExt cx="0" cy="0"/>
        </a:xfrm>
      </p:grpSpPr>
      <p:sp>
        <p:nvSpPr>
          <p:cNvPr id="36" name="Google Shape;36;p25"/>
          <p:cNvSpPr/>
          <p:nvPr/>
        </p:nvSpPr>
        <p:spPr>
          <a:xfrm>
            <a:off x="0" y="0"/>
            <a:ext cx="12192000" cy="6858000"/>
          </a:xfrm>
          <a:prstGeom prst="rect">
            <a:avLst/>
          </a:prstGeom>
          <a:solidFill>
            <a:srgbClr val="97467D">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 name="Google Shape;37;p25"/>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25"/>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25"/>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40"/>
        <p:cNvGrpSpPr/>
        <p:nvPr/>
      </p:nvGrpSpPr>
      <p:grpSpPr>
        <a:xfrm>
          <a:off x="0" y="0"/>
          <a:ext cx="0" cy="0"/>
          <a:chOff x="0" y="0"/>
          <a:chExt cx="0" cy="0"/>
        </a:xfrm>
      </p:grpSpPr>
      <p:sp>
        <p:nvSpPr>
          <p:cNvPr id="41" name="Google Shape;41;p26"/>
          <p:cNvSpPr/>
          <p:nvPr/>
        </p:nvSpPr>
        <p:spPr>
          <a:xfrm>
            <a:off x="0" y="0"/>
            <a:ext cx="12192000" cy="6858000"/>
          </a:xfrm>
          <a:prstGeom prst="rect">
            <a:avLst/>
          </a:prstGeom>
          <a:solidFill>
            <a:srgbClr val="95CD7A">
              <a:alpha val="7254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2" name="Google Shape;42;p26"/>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26"/>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26"/>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45"/>
        <p:cNvGrpSpPr/>
        <p:nvPr/>
      </p:nvGrpSpPr>
      <p:grpSpPr>
        <a:xfrm>
          <a:off x="0" y="0"/>
          <a:ext cx="0" cy="0"/>
          <a:chOff x="0" y="0"/>
          <a:chExt cx="0" cy="0"/>
        </a:xfrm>
      </p:grpSpPr>
      <p:sp>
        <p:nvSpPr>
          <p:cNvPr id="46" name="Google Shape;46;p27"/>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7" name="Google Shape;47;p27"/>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48" name="Google Shape;48;p27"/>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49" name="Google Shape;49;p27"/>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50"/>
        <p:cNvGrpSpPr/>
        <p:nvPr/>
      </p:nvGrpSpPr>
      <p:grpSpPr>
        <a:xfrm>
          <a:off x="0" y="0"/>
          <a:ext cx="0" cy="0"/>
          <a:chOff x="0" y="0"/>
          <a:chExt cx="0" cy="0"/>
        </a:xfrm>
      </p:grpSpPr>
      <p:sp>
        <p:nvSpPr>
          <p:cNvPr id="51" name="Google Shape;51;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28"/>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53" name="Google Shape;53;p28"/>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54" name="Google Shape;54;p2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28"/>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2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57"/>
        <p:cNvGrpSpPr/>
        <p:nvPr/>
      </p:nvGrpSpPr>
      <p:grpSpPr>
        <a:xfrm>
          <a:off x="0" y="0"/>
          <a:ext cx="0" cy="0"/>
          <a:chOff x="0" y="0"/>
          <a:chExt cx="0" cy="0"/>
        </a:xfrm>
      </p:grpSpPr>
      <p:sp>
        <p:nvSpPr>
          <p:cNvPr id="58" name="Google Shape;58;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9" name="Google Shape;59;p29"/>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60" name="Google Shape;60;p29"/>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61" name="Google Shape;61;p2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2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2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8.jp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25"/>
        <p:cNvGrpSpPr/>
        <p:nvPr/>
      </p:nvGrpSpPr>
      <p:grpSpPr>
        <a:xfrm>
          <a:off x="0" y="0"/>
          <a:ext cx="0" cy="0"/>
          <a:chOff x="0" y="0"/>
          <a:chExt cx="0" cy="0"/>
        </a:xfrm>
      </p:grpSpPr>
      <p:sp>
        <p:nvSpPr>
          <p:cNvPr id="226" name="Google Shape;226;p1"/>
          <p:cNvSpPr txBox="1">
            <a:spLocks noGrp="1"/>
          </p:cNvSpPr>
          <p:nvPr>
            <p:ph type="body" idx="1"/>
          </p:nvPr>
        </p:nvSpPr>
        <p:spPr>
          <a:xfrm>
            <a:off x="1624356" y="990600"/>
            <a:ext cx="8739640" cy="1426030"/>
          </a:xfrm>
          <a:prstGeom prst="rect">
            <a:avLst/>
          </a:prstGeom>
          <a:noFill/>
          <a:ln>
            <a:noFill/>
          </a:ln>
        </p:spPr>
        <p:txBody>
          <a:bodyPr spcFirstLastPara="1" wrap="square" lIns="91425" tIns="45700" rIns="91425" bIns="45700" anchor="t" anchorCtr="0">
            <a:normAutofit fontScale="92500"/>
          </a:bodyPr>
          <a:lstStyle/>
          <a:p>
            <a:pPr marL="0" lvl="0" indent="0" algn="ctr" rtl="0">
              <a:lnSpc>
                <a:spcPct val="90000"/>
              </a:lnSpc>
              <a:spcBef>
                <a:spcPts val="0"/>
              </a:spcBef>
              <a:spcAft>
                <a:spcPts val="0"/>
              </a:spcAft>
              <a:buSzPts val="3027"/>
              <a:buNone/>
            </a:pPr>
            <a:r>
              <a:rPr lang="en-GB"/>
              <a:t>Formation des Formateurs sur les ENAS</a:t>
            </a:r>
            <a:endParaRPr/>
          </a:p>
          <a:p>
            <a:pPr marL="0" lvl="0" indent="0" algn="ctr" rtl="0">
              <a:lnSpc>
                <a:spcPct val="90000"/>
              </a:lnSpc>
              <a:spcBef>
                <a:spcPts val="0"/>
              </a:spcBef>
              <a:spcAft>
                <a:spcPts val="0"/>
              </a:spcAft>
              <a:buClr>
                <a:schemeClr val="lt1"/>
              </a:buClr>
              <a:buSzPts val="3027"/>
              <a:buNone/>
            </a:pPr>
            <a:br>
              <a:rPr lang="en-GB"/>
            </a:br>
            <a:br>
              <a:rPr lang="en-GB"/>
            </a:br>
            <a:r>
              <a:rPr lang="en-GB"/>
              <a:t>Module 2.5 – Documentation sur les ENAS</a:t>
            </a:r>
            <a:endParaRPr/>
          </a:p>
        </p:txBody>
      </p:sp>
      <p:sp>
        <p:nvSpPr>
          <p:cNvPr id="227" name="Google Shape;227;p1"/>
          <p:cNvSpPr txBox="1">
            <a:spLocks noGrp="1"/>
          </p:cNvSpPr>
          <p:nvPr>
            <p:ph type="body" idx="2"/>
          </p:nvPr>
        </p:nvSpPr>
        <p:spPr>
          <a:xfrm>
            <a:off x="2788331" y="3077175"/>
            <a:ext cx="8739641" cy="220587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GB" sz="1800" b="0" i="1" u="none" strike="noStrike">
                <a:latin typeface="Calibri"/>
                <a:ea typeface="Calibri"/>
                <a:cs typeface="Calibri"/>
                <a:sym typeface="Calibri"/>
              </a:rPr>
              <a:t>A la fin de cette session, les participants doivent être capable de:</a:t>
            </a:r>
            <a:br>
              <a:rPr lang="en-GB" sz="1800" b="0" i="1" u="none" strike="noStrike">
                <a:latin typeface="Calibri"/>
                <a:ea typeface="Calibri"/>
                <a:cs typeface="Calibri"/>
                <a:sym typeface="Calibri"/>
              </a:rPr>
            </a:br>
            <a:endParaRPr b="0" i="1"/>
          </a:p>
          <a:p>
            <a:pPr marL="285750" lvl="0" indent="-285750" algn="l" rtl="0">
              <a:lnSpc>
                <a:spcPct val="90000"/>
              </a:lnSpc>
              <a:spcBef>
                <a:spcPts val="0"/>
              </a:spcBef>
              <a:spcAft>
                <a:spcPts val="0"/>
              </a:spcAft>
              <a:buSzPts val="1800"/>
              <a:buFont typeface="Noto Sans Symbols"/>
              <a:buChar char="✔"/>
            </a:pPr>
            <a:r>
              <a:rPr lang="en-GB" sz="1800" i="1">
                <a:latin typeface="Calibri"/>
                <a:ea typeface="Calibri"/>
                <a:cs typeface="Calibri"/>
                <a:sym typeface="Calibri"/>
              </a:rPr>
              <a:t>Décrire les bonnes pratiques dans le processus de documentation</a:t>
            </a:r>
            <a:endParaRPr/>
          </a:p>
          <a:p>
            <a:pPr marL="285750" lvl="0" indent="-285750" algn="l" rtl="0">
              <a:lnSpc>
                <a:spcPct val="90000"/>
              </a:lnSpc>
              <a:spcBef>
                <a:spcPts val="0"/>
              </a:spcBef>
              <a:spcAft>
                <a:spcPts val="0"/>
              </a:spcAft>
              <a:buSzPts val="1800"/>
              <a:buFont typeface="Noto Sans Symbols"/>
              <a:buChar char="✔"/>
            </a:pPr>
            <a:r>
              <a:rPr lang="en-GB" sz="1800" i="1">
                <a:latin typeface="Calibri"/>
                <a:ea typeface="Calibri"/>
                <a:cs typeface="Calibri"/>
                <a:sym typeface="Calibri"/>
              </a:rPr>
              <a:t>Démontrer comment renseigner les formulaires de documentation des ENAS</a:t>
            </a:r>
            <a:endParaRPr/>
          </a:p>
          <a:p>
            <a:pPr marL="285750" lvl="0" indent="-285750" algn="l" rtl="0">
              <a:lnSpc>
                <a:spcPct val="90000"/>
              </a:lnSpc>
              <a:spcBef>
                <a:spcPts val="0"/>
              </a:spcBef>
              <a:spcAft>
                <a:spcPts val="0"/>
              </a:spcAft>
              <a:buSzPts val="1800"/>
              <a:buFont typeface="Noto Sans Symbols"/>
              <a:buChar char="✔"/>
            </a:pPr>
            <a:r>
              <a:rPr lang="en-GB" sz="1800" i="1">
                <a:latin typeface="Calibri"/>
                <a:ea typeface="Calibri"/>
                <a:cs typeface="Calibri"/>
                <a:sym typeface="Calibri"/>
              </a:rPr>
              <a:t>Démontrer les compétences en entretien avec les ENAS</a:t>
            </a:r>
            <a:endParaRPr/>
          </a:p>
        </p:txBody>
      </p:sp>
      <p:pic>
        <p:nvPicPr>
          <p:cNvPr id="3" name="Picture 2" descr="A black background with white text&#10;&#10;AI-generated content may be incorrect.">
            <a:extLst>
              <a:ext uri="{FF2B5EF4-FFF2-40B4-BE49-F238E27FC236}">
                <a16:creationId xmlns:a16="http://schemas.microsoft.com/office/drawing/2014/main" id="{97CD4A9E-BD7F-DA54-FB5E-9E6111E0CC27}"/>
              </a:ext>
            </a:extLst>
          </p:cNvPr>
          <p:cNvPicPr>
            <a:picLocks noChangeAspect="1"/>
          </p:cNvPicPr>
          <p:nvPr/>
        </p:nvPicPr>
        <p:blipFill>
          <a:blip r:embed="rId4"/>
          <a:stretch>
            <a:fillRect/>
          </a:stretch>
        </p:blipFill>
        <p:spPr>
          <a:xfrm>
            <a:off x="8376305" y="5408678"/>
            <a:ext cx="3815695" cy="144932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1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Consentement/assentiment éclairé</a:t>
            </a:r>
            <a:endParaRPr/>
          </a:p>
        </p:txBody>
      </p:sp>
      <p:sp>
        <p:nvSpPr>
          <p:cNvPr id="288" name="Google Shape;288;p11"/>
          <p:cNvSpPr txBox="1">
            <a:spLocks noGrp="1"/>
          </p:cNvSpPr>
          <p:nvPr>
            <p:ph type="body" idx="2"/>
          </p:nvPr>
        </p:nvSpPr>
        <p:spPr>
          <a:xfrm>
            <a:off x="576943" y="1926771"/>
            <a:ext cx="10899093" cy="4106635"/>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90000"/>
              </a:lnSpc>
              <a:spcBef>
                <a:spcPts val="0"/>
              </a:spcBef>
              <a:spcAft>
                <a:spcPts val="0"/>
              </a:spcAft>
              <a:buClr>
                <a:schemeClr val="accent1"/>
              </a:buClr>
              <a:buSzPct val="108108"/>
              <a:buNone/>
            </a:pPr>
            <a:endParaRPr>
              <a:latin typeface="Calibri"/>
              <a:ea typeface="Calibri"/>
              <a:cs typeface="Calibri"/>
              <a:sym typeface="Calibri"/>
            </a:endParaRPr>
          </a:p>
          <a:p>
            <a:pPr marL="228600" lvl="0" indent="-202306" algn="l" rtl="0">
              <a:lnSpc>
                <a:spcPct val="90000"/>
              </a:lnSpc>
              <a:spcBef>
                <a:spcPts val="0"/>
              </a:spcBef>
              <a:spcAft>
                <a:spcPts val="0"/>
              </a:spcAft>
              <a:buClr>
                <a:schemeClr val="accent1"/>
              </a:buClr>
              <a:buSzPct val="106323"/>
              <a:buChar char="•"/>
            </a:pPr>
            <a:r>
              <a:rPr lang="en-GB" sz="3590">
                <a:latin typeface="Calibri"/>
                <a:ea typeface="Calibri"/>
                <a:cs typeface="Calibri"/>
                <a:sym typeface="Calibri"/>
              </a:rPr>
              <a:t>Doit être obtenu</a:t>
            </a:r>
            <a:endParaRPr sz="3590"/>
          </a:p>
          <a:p>
            <a:pPr marL="228600" lvl="0" indent="-50800" algn="l" rtl="0">
              <a:lnSpc>
                <a:spcPct val="90000"/>
              </a:lnSpc>
              <a:spcBef>
                <a:spcPts val="0"/>
              </a:spcBef>
              <a:spcAft>
                <a:spcPts val="0"/>
              </a:spcAft>
              <a:buClr>
                <a:schemeClr val="accent1"/>
              </a:buClr>
              <a:buSzPct val="84307"/>
              <a:buNone/>
            </a:pPr>
            <a:endParaRPr sz="3590">
              <a:latin typeface="Calibri"/>
              <a:ea typeface="Calibri"/>
              <a:cs typeface="Calibri"/>
              <a:sym typeface="Calibri"/>
            </a:endParaRPr>
          </a:p>
          <a:p>
            <a:pPr marL="228600" lvl="0" indent="-50800" algn="l" rtl="0">
              <a:lnSpc>
                <a:spcPct val="90000"/>
              </a:lnSpc>
              <a:spcBef>
                <a:spcPts val="0"/>
              </a:spcBef>
              <a:spcAft>
                <a:spcPts val="0"/>
              </a:spcAft>
              <a:buClr>
                <a:schemeClr val="accent1"/>
              </a:buClr>
              <a:buSzPct val="84307"/>
              <a:buNone/>
            </a:pPr>
            <a:endParaRPr sz="3590">
              <a:latin typeface="Calibri"/>
              <a:ea typeface="Calibri"/>
              <a:cs typeface="Calibri"/>
              <a:sym typeface="Calibri"/>
            </a:endParaRPr>
          </a:p>
          <a:p>
            <a:pPr marL="228600" lvl="0" indent="-170935" algn="l" rtl="0">
              <a:lnSpc>
                <a:spcPct val="90000"/>
              </a:lnSpc>
              <a:spcBef>
                <a:spcPts val="0"/>
              </a:spcBef>
              <a:spcAft>
                <a:spcPts val="0"/>
              </a:spcAft>
              <a:buClr>
                <a:schemeClr val="accent1"/>
              </a:buClr>
              <a:buSzPct val="82023"/>
              <a:buChar char="•"/>
            </a:pPr>
            <a:r>
              <a:rPr lang="en-GB" sz="3690" b="1">
                <a:solidFill>
                  <a:srgbClr val="35B2B4"/>
                </a:solidFill>
                <a:latin typeface="Calibri"/>
                <a:ea typeface="Calibri"/>
                <a:cs typeface="Calibri"/>
                <a:sym typeface="Calibri"/>
              </a:rPr>
              <a:t>Enfants séparés </a:t>
            </a:r>
            <a:r>
              <a:rPr lang="en-GB" sz="3590">
                <a:latin typeface="Calibri"/>
                <a:ea typeface="Calibri"/>
                <a:cs typeface="Calibri"/>
                <a:sym typeface="Calibri"/>
              </a:rPr>
              <a:t>: obtenir le consentement éclairé ou l'assentiment éclairé de l'enfant, selon son âge ainsi que le consentement éclairé du tuteur ou responsable légal.</a:t>
            </a:r>
            <a:endParaRPr sz="3590"/>
          </a:p>
          <a:p>
            <a:pPr marL="228600" lvl="0" indent="-50800" algn="l" rtl="0">
              <a:lnSpc>
                <a:spcPct val="90000"/>
              </a:lnSpc>
              <a:spcBef>
                <a:spcPts val="0"/>
              </a:spcBef>
              <a:spcAft>
                <a:spcPts val="0"/>
              </a:spcAft>
              <a:buClr>
                <a:schemeClr val="accent1"/>
              </a:buClr>
              <a:buSzPct val="84307"/>
              <a:buNone/>
            </a:pPr>
            <a:endParaRPr sz="3590">
              <a:latin typeface="Calibri"/>
              <a:ea typeface="Calibri"/>
              <a:cs typeface="Calibri"/>
              <a:sym typeface="Calibri"/>
            </a:endParaRPr>
          </a:p>
          <a:p>
            <a:pPr marL="228600" lvl="0" indent="-50800" algn="l" rtl="0">
              <a:lnSpc>
                <a:spcPct val="90000"/>
              </a:lnSpc>
              <a:spcBef>
                <a:spcPts val="0"/>
              </a:spcBef>
              <a:spcAft>
                <a:spcPts val="0"/>
              </a:spcAft>
              <a:buClr>
                <a:schemeClr val="accent1"/>
              </a:buClr>
              <a:buSzPct val="84307"/>
              <a:buNone/>
            </a:pPr>
            <a:endParaRPr sz="3590">
              <a:latin typeface="Calibri"/>
              <a:ea typeface="Calibri"/>
              <a:cs typeface="Calibri"/>
              <a:sym typeface="Calibri"/>
            </a:endParaRPr>
          </a:p>
          <a:p>
            <a:pPr marL="228600" lvl="0" indent="-170935" algn="l" rtl="0">
              <a:lnSpc>
                <a:spcPct val="90000"/>
              </a:lnSpc>
              <a:spcBef>
                <a:spcPts val="0"/>
              </a:spcBef>
              <a:spcAft>
                <a:spcPts val="0"/>
              </a:spcAft>
              <a:buClr>
                <a:schemeClr val="accent1"/>
              </a:buClr>
              <a:buSzPct val="82023"/>
              <a:buChar char="•"/>
            </a:pPr>
            <a:r>
              <a:rPr lang="en-GB" sz="3690" b="1">
                <a:solidFill>
                  <a:srgbClr val="35B2B4"/>
                </a:solidFill>
                <a:latin typeface="Calibri"/>
                <a:ea typeface="Calibri"/>
                <a:cs typeface="Calibri"/>
                <a:sym typeface="Calibri"/>
              </a:rPr>
              <a:t>Enfants non accompagnés </a:t>
            </a:r>
            <a:r>
              <a:rPr lang="en-GB" sz="3590">
                <a:latin typeface="Calibri"/>
                <a:ea typeface="Calibri"/>
                <a:cs typeface="Calibri"/>
                <a:sym typeface="Calibri"/>
              </a:rPr>
              <a:t>: obtenir le consentement éclairé des enfants plus âgés, (c'est-à-dire que dans la plupart des cas, les adolescents de 15 à 18 seront en mesure de donner un consentement éclairé ), et assentiment éclairé des enfants plus jeunes.</a:t>
            </a:r>
            <a:endParaRPr sz="3590">
              <a:latin typeface="Calibri"/>
              <a:ea typeface="Calibri"/>
              <a:cs typeface="Calibri"/>
              <a:sym typeface="Calibri"/>
            </a:endParaRPr>
          </a:p>
          <a:p>
            <a:pPr marL="228600" lvl="0" indent="-50800" algn="l" rtl="0">
              <a:lnSpc>
                <a:spcPct val="90000"/>
              </a:lnSpc>
              <a:spcBef>
                <a:spcPts val="1000"/>
              </a:spcBef>
              <a:spcAft>
                <a:spcPts val="0"/>
              </a:spcAft>
              <a:buClr>
                <a:schemeClr val="accent1"/>
              </a:buClr>
              <a:buSzPct val="108108"/>
              <a:buNone/>
            </a:pPr>
            <a:endParaRPr>
              <a:latin typeface="Calibri"/>
              <a:ea typeface="Calibri"/>
              <a:cs typeface="Calibri"/>
              <a:sym typeface="Calibri"/>
            </a:endParaRPr>
          </a:p>
          <a:p>
            <a:pPr marL="228600" lvl="0" indent="-50800" algn="l" rtl="0">
              <a:lnSpc>
                <a:spcPct val="90000"/>
              </a:lnSpc>
              <a:spcBef>
                <a:spcPts val="1000"/>
              </a:spcBef>
              <a:spcAft>
                <a:spcPts val="0"/>
              </a:spcAft>
              <a:buClr>
                <a:schemeClr val="accent6"/>
              </a:buClr>
              <a:buSzPct val="103748"/>
              <a:buNone/>
            </a:pPr>
            <a:endParaRPr sz="2917"/>
          </a:p>
          <a:p>
            <a:pPr marL="228600" lvl="0" indent="-50800" algn="l" rtl="0">
              <a:lnSpc>
                <a:spcPct val="90000"/>
              </a:lnSpc>
              <a:spcBef>
                <a:spcPts val="1000"/>
              </a:spcBef>
              <a:spcAft>
                <a:spcPts val="0"/>
              </a:spcAft>
              <a:buClr>
                <a:schemeClr val="accent6"/>
              </a:buClr>
              <a:buSzPct val="108108"/>
              <a:buNone/>
            </a:pPr>
            <a:endParaRPr/>
          </a:p>
        </p:txBody>
      </p:sp>
      <p:pic>
        <p:nvPicPr>
          <p:cNvPr id="289" name="Google Shape;289;p11" descr="Document"/>
          <p:cNvPicPr preferRelativeResize="0"/>
          <p:nvPr/>
        </p:nvPicPr>
        <p:blipFill rotWithShape="1">
          <a:blip r:embed="rId3">
            <a:alphaModFix/>
          </a:blip>
          <a:srcRect/>
          <a:stretch/>
        </p:blipFill>
        <p:spPr>
          <a:xfrm>
            <a:off x="10783491" y="365125"/>
            <a:ext cx="776264" cy="7270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12"/>
          <p:cNvSpPr txBox="1">
            <a:spLocks noGrp="1"/>
          </p:cNvSpPr>
          <p:nvPr>
            <p:ph type="body" idx="2"/>
          </p:nvPr>
        </p:nvSpPr>
        <p:spPr>
          <a:xfrm>
            <a:off x="656021" y="1912483"/>
            <a:ext cx="11067893" cy="4618946"/>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100000"/>
              </a:lnSpc>
              <a:spcBef>
                <a:spcPts val="0"/>
              </a:spcBef>
              <a:spcAft>
                <a:spcPts val="0"/>
              </a:spcAft>
              <a:buClr>
                <a:srgbClr val="000000"/>
              </a:buClr>
              <a:buSzPct val="73513"/>
              <a:buNone/>
            </a:pPr>
            <a:r>
              <a:rPr lang="en-GB" sz="2500" b="1">
                <a:solidFill>
                  <a:schemeClr val="accent3"/>
                </a:solidFill>
                <a:latin typeface="Calibri"/>
                <a:ea typeface="Calibri"/>
                <a:cs typeface="Calibri"/>
                <a:sym typeface="Calibri"/>
              </a:rPr>
              <a:t>Abhati semble avoir environ 6 ans. Elle était à l'école lorsque le tremblement de terre a frappé son village</a:t>
            </a:r>
            <a:r>
              <a:rPr lang="en-GB"/>
              <a:t>.</a:t>
            </a:r>
            <a:endParaRPr/>
          </a:p>
          <a:p>
            <a:pPr marL="0" lvl="0" indent="0" algn="l" rtl="0">
              <a:lnSpc>
                <a:spcPct val="100000"/>
              </a:lnSpc>
              <a:spcBef>
                <a:spcPts val="0"/>
              </a:spcBef>
              <a:spcAft>
                <a:spcPts val="0"/>
              </a:spcAft>
              <a:buClr>
                <a:srgbClr val="000000"/>
              </a:buClr>
              <a:buSzPct val="65637"/>
              <a:buNone/>
            </a:pPr>
            <a:endParaRPr/>
          </a:p>
          <a:p>
            <a:pPr marL="0" lvl="0" indent="0" algn="l" rtl="0">
              <a:lnSpc>
                <a:spcPct val="100000"/>
              </a:lnSpc>
              <a:spcBef>
                <a:spcPts val="0"/>
              </a:spcBef>
              <a:spcAft>
                <a:spcPts val="0"/>
              </a:spcAft>
              <a:buClr>
                <a:srgbClr val="000000"/>
              </a:buClr>
              <a:buSzPct val="73513"/>
              <a:buNone/>
            </a:pPr>
            <a:r>
              <a:rPr lang="en-GB" sz="2500" b="1">
                <a:solidFill>
                  <a:srgbClr val="92D050"/>
                </a:solidFill>
                <a:latin typeface="Calibri"/>
                <a:ea typeface="Calibri"/>
                <a:cs typeface="Calibri"/>
                <a:sym typeface="Calibri"/>
              </a:rPr>
              <a:t>QUESTION 1</a:t>
            </a:r>
            <a:endParaRPr/>
          </a:p>
          <a:p>
            <a:pPr marL="0" lvl="0" indent="0" algn="l" rtl="0">
              <a:lnSpc>
                <a:spcPct val="100000"/>
              </a:lnSpc>
              <a:spcBef>
                <a:spcPts val="0"/>
              </a:spcBef>
              <a:spcAft>
                <a:spcPts val="0"/>
              </a:spcAft>
              <a:buClr>
                <a:srgbClr val="000000"/>
              </a:buClr>
              <a:buSzPct val="73513"/>
              <a:buNone/>
            </a:pPr>
            <a:r>
              <a:rPr lang="en-GB" sz="2500">
                <a:solidFill>
                  <a:srgbClr val="000000"/>
                </a:solidFill>
                <a:latin typeface="Calibri"/>
                <a:ea typeface="Calibri"/>
                <a:cs typeface="Calibri"/>
                <a:sym typeface="Calibri"/>
              </a:rPr>
              <a:t>Abhati n'a pas été capable de répondre aux questions sur sa famille ou la séparation. </a:t>
            </a:r>
            <a:endParaRPr/>
          </a:p>
          <a:p>
            <a:pPr marL="0" lvl="0" indent="0" algn="l" rtl="0">
              <a:lnSpc>
                <a:spcPct val="100000"/>
              </a:lnSpc>
              <a:spcBef>
                <a:spcPts val="0"/>
              </a:spcBef>
              <a:spcAft>
                <a:spcPts val="0"/>
              </a:spcAft>
              <a:buClr>
                <a:srgbClr val="000000"/>
              </a:buClr>
              <a:buSzPct val="73513"/>
              <a:buNone/>
            </a:pPr>
            <a:endParaRPr sz="2500">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000000"/>
              </a:buClr>
              <a:buSzPct val="73513"/>
              <a:buNone/>
            </a:pPr>
            <a:r>
              <a:rPr lang="en-GB" sz="2500">
                <a:solidFill>
                  <a:srgbClr val="000000"/>
                </a:solidFill>
                <a:latin typeface="Calibri"/>
                <a:ea typeface="Calibri"/>
                <a:cs typeface="Calibri"/>
                <a:sym typeface="Calibri"/>
              </a:rPr>
              <a:t>a)Vous continuez l'entretien et l'invitez à dessiner une image de sa maison et de son quartier.</a:t>
            </a:r>
            <a:endParaRPr/>
          </a:p>
          <a:p>
            <a:pPr marL="0" lvl="0" indent="0" algn="l" rtl="0">
              <a:lnSpc>
                <a:spcPct val="100000"/>
              </a:lnSpc>
              <a:spcBef>
                <a:spcPts val="0"/>
              </a:spcBef>
              <a:spcAft>
                <a:spcPts val="0"/>
              </a:spcAft>
              <a:buClr>
                <a:srgbClr val="000000"/>
              </a:buClr>
              <a:buSzPct val="73513"/>
              <a:buNone/>
            </a:pPr>
            <a:endParaRPr sz="2500">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000000"/>
              </a:buClr>
              <a:buSzPct val="73513"/>
              <a:buNone/>
            </a:pPr>
            <a:r>
              <a:rPr lang="en-GB" sz="2500">
                <a:solidFill>
                  <a:srgbClr val="000000"/>
                </a:solidFill>
                <a:latin typeface="Calibri"/>
                <a:ea typeface="Calibri"/>
                <a:cs typeface="Calibri"/>
                <a:sym typeface="Calibri"/>
              </a:rPr>
              <a:t>b) Vous interrompez l'entretien pour aujourd'hui et vous concentrez sur l'utilisation de sa photographie dans les efforts de recherche initiaux.</a:t>
            </a:r>
            <a:endParaRPr/>
          </a:p>
          <a:p>
            <a:pPr marL="0" lvl="0" indent="0" algn="l" rtl="0">
              <a:lnSpc>
                <a:spcPct val="100000"/>
              </a:lnSpc>
              <a:spcBef>
                <a:spcPts val="0"/>
              </a:spcBef>
              <a:spcAft>
                <a:spcPts val="0"/>
              </a:spcAft>
              <a:buClr>
                <a:srgbClr val="000000"/>
              </a:buClr>
              <a:buSzPct val="73513"/>
              <a:buNone/>
            </a:pPr>
            <a:endParaRPr sz="2500">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000000"/>
              </a:buClr>
              <a:buSzPct val="73513"/>
              <a:buNone/>
            </a:pPr>
            <a:r>
              <a:rPr lang="en-GB" sz="2500">
                <a:solidFill>
                  <a:srgbClr val="000000"/>
                </a:solidFill>
                <a:latin typeface="Calibri"/>
                <a:ea typeface="Calibri"/>
                <a:cs typeface="Calibri"/>
                <a:sym typeface="Calibri"/>
              </a:rPr>
              <a:t>c) Les deux A et B.</a:t>
            </a:r>
            <a:endParaRPr sz="2500">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000000"/>
              </a:buClr>
              <a:buSzPct val="43243"/>
              <a:buNone/>
            </a:pPr>
            <a:endParaRPr sz="250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ct val="73513"/>
              <a:buNone/>
            </a:pPr>
            <a:endParaRPr sz="2500">
              <a:solidFill>
                <a:srgbClr val="000000"/>
              </a:solidFill>
              <a:latin typeface="Calibri"/>
              <a:ea typeface="Calibri"/>
              <a:cs typeface="Calibri"/>
              <a:sym typeface="Calibri"/>
            </a:endParaRPr>
          </a:p>
          <a:p>
            <a:pPr marL="228600" lvl="0" indent="-50800" algn="l" rtl="0">
              <a:lnSpc>
                <a:spcPct val="90000"/>
              </a:lnSpc>
              <a:spcBef>
                <a:spcPts val="1000"/>
              </a:spcBef>
              <a:spcAft>
                <a:spcPts val="0"/>
              </a:spcAft>
              <a:buClr>
                <a:schemeClr val="accent6"/>
              </a:buClr>
              <a:buSzPct val="108108"/>
              <a:buNone/>
            </a:pPr>
            <a:endParaRPr/>
          </a:p>
        </p:txBody>
      </p:sp>
      <p:pic>
        <p:nvPicPr>
          <p:cNvPr id="296" name="Google Shape;296;p12"/>
          <p:cNvPicPr preferRelativeResize="0"/>
          <p:nvPr/>
        </p:nvPicPr>
        <p:blipFill rotWithShape="1">
          <a:blip r:embed="rId3">
            <a:alphaModFix/>
          </a:blip>
          <a:srcRect/>
          <a:stretch/>
        </p:blipFill>
        <p:spPr>
          <a:xfrm>
            <a:off x="10481697" y="2739607"/>
            <a:ext cx="1054282" cy="894854"/>
          </a:xfrm>
          <a:prstGeom prst="rect">
            <a:avLst/>
          </a:prstGeom>
          <a:noFill/>
          <a:ln>
            <a:noFill/>
          </a:ln>
        </p:spPr>
      </p:pic>
      <p:sp>
        <p:nvSpPr>
          <p:cNvPr id="297" name="Google Shape;297;p1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Mener un entretien avec les ENAS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13"/>
          <p:cNvSpPr txBox="1">
            <a:spLocks noGrp="1"/>
          </p:cNvSpPr>
          <p:nvPr>
            <p:ph type="body" idx="2"/>
          </p:nvPr>
        </p:nvSpPr>
        <p:spPr>
          <a:xfrm>
            <a:off x="522515" y="1839686"/>
            <a:ext cx="10953522" cy="4503963"/>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100000"/>
              </a:lnSpc>
              <a:spcBef>
                <a:spcPts val="0"/>
              </a:spcBef>
              <a:spcAft>
                <a:spcPts val="0"/>
              </a:spcAft>
              <a:buClr>
                <a:srgbClr val="000000"/>
              </a:buClr>
              <a:buSzPct val="80000"/>
              <a:buNone/>
            </a:pPr>
            <a:r>
              <a:rPr lang="en-GB" sz="2500" b="1">
                <a:solidFill>
                  <a:srgbClr val="92D050"/>
                </a:solidFill>
                <a:latin typeface="Calibri"/>
                <a:ea typeface="Calibri"/>
                <a:cs typeface="Calibri"/>
                <a:sym typeface="Calibri"/>
              </a:rPr>
              <a:t>QUESTION 2 </a:t>
            </a:r>
            <a:endParaRPr sz="2500" b="1">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000000"/>
              </a:buClr>
              <a:buSzPct val="80000"/>
              <a:buNone/>
            </a:pPr>
            <a:endParaRPr sz="250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ct val="80000"/>
              <a:buNone/>
            </a:pPr>
            <a:r>
              <a:rPr lang="en-GB" sz="2500">
                <a:latin typeface="Calibri"/>
                <a:ea typeface="Calibri"/>
                <a:cs typeface="Calibri"/>
                <a:sym typeface="Calibri"/>
              </a:rPr>
              <a:t>Vous expliquez que vous aimeriez en savoir plus sur elle afin d’aider à retrouver sa famille et ses proches, et qu'un moyen d'y parvenir est de dessiner des images (cartes) de l’endroit où l'enfant vivait avant la séparation. Abhati ne comprend pas ce que vous voulez dire par dessiner une image et ne semble pas intéressée. </a:t>
            </a:r>
            <a:endParaRPr/>
          </a:p>
          <a:p>
            <a:pPr marL="0" lvl="0" indent="0" algn="l" rtl="0">
              <a:lnSpc>
                <a:spcPct val="100000"/>
              </a:lnSpc>
              <a:spcBef>
                <a:spcPts val="0"/>
              </a:spcBef>
              <a:spcAft>
                <a:spcPts val="0"/>
              </a:spcAft>
              <a:buClr>
                <a:srgbClr val="000000"/>
              </a:buClr>
              <a:buSzPct val="80000"/>
              <a:buNone/>
            </a:pPr>
            <a:endParaRPr sz="2500">
              <a:latin typeface="Calibri"/>
              <a:ea typeface="Calibri"/>
              <a:cs typeface="Calibri"/>
              <a:sym typeface="Calibri"/>
            </a:endParaRPr>
          </a:p>
          <a:p>
            <a:pPr marL="0" lvl="0" indent="0" algn="l" rtl="0">
              <a:lnSpc>
                <a:spcPct val="100000"/>
              </a:lnSpc>
              <a:spcBef>
                <a:spcPts val="0"/>
              </a:spcBef>
              <a:spcAft>
                <a:spcPts val="0"/>
              </a:spcAft>
              <a:buClr>
                <a:srgbClr val="000000"/>
              </a:buClr>
              <a:buSzPct val="80000"/>
              <a:buNone/>
            </a:pPr>
            <a:r>
              <a:rPr lang="en-GB" sz="2500">
                <a:latin typeface="Calibri"/>
                <a:ea typeface="Calibri"/>
                <a:cs typeface="Calibri"/>
                <a:sym typeface="Calibri"/>
              </a:rPr>
              <a:t>a)Vous montrez les cartes dessinées par d'autres enfants ou présentez votre propre dessin comme exemple.</a:t>
            </a:r>
            <a:endParaRPr/>
          </a:p>
          <a:p>
            <a:pPr marL="0" lvl="0" indent="0" algn="l" rtl="0">
              <a:lnSpc>
                <a:spcPct val="100000"/>
              </a:lnSpc>
              <a:spcBef>
                <a:spcPts val="0"/>
              </a:spcBef>
              <a:spcAft>
                <a:spcPts val="0"/>
              </a:spcAft>
              <a:buClr>
                <a:srgbClr val="000000"/>
              </a:buClr>
              <a:buSzPct val="80000"/>
              <a:buNone/>
            </a:pPr>
            <a:endParaRPr sz="2500">
              <a:latin typeface="Calibri"/>
              <a:ea typeface="Calibri"/>
              <a:cs typeface="Calibri"/>
              <a:sym typeface="Calibri"/>
            </a:endParaRPr>
          </a:p>
          <a:p>
            <a:pPr marL="0" lvl="0" indent="0" algn="l" rtl="0">
              <a:lnSpc>
                <a:spcPct val="100000"/>
              </a:lnSpc>
              <a:spcBef>
                <a:spcPts val="0"/>
              </a:spcBef>
              <a:spcAft>
                <a:spcPts val="0"/>
              </a:spcAft>
              <a:buClr>
                <a:srgbClr val="000000"/>
              </a:buClr>
              <a:buSzPct val="80000"/>
              <a:buNone/>
            </a:pPr>
            <a:r>
              <a:rPr lang="en-GB" sz="2500">
                <a:latin typeface="Calibri"/>
                <a:ea typeface="Calibri"/>
                <a:cs typeface="Calibri"/>
                <a:sym typeface="Calibri"/>
              </a:rPr>
              <a:t>b) Vous expliquez que vous avez besoin de plus d'informations pour retrouver ses parents et qu'une carte peut aider à les localiser.</a:t>
            </a:r>
            <a:endParaRPr/>
          </a:p>
          <a:p>
            <a:pPr marL="0" lvl="0" indent="0" algn="l" rtl="0">
              <a:lnSpc>
                <a:spcPct val="100000"/>
              </a:lnSpc>
              <a:spcBef>
                <a:spcPts val="0"/>
              </a:spcBef>
              <a:spcAft>
                <a:spcPts val="0"/>
              </a:spcAft>
              <a:buClr>
                <a:srgbClr val="000000"/>
              </a:buClr>
              <a:buSzPct val="80000"/>
              <a:buNone/>
            </a:pPr>
            <a:endParaRPr sz="2500">
              <a:latin typeface="Calibri"/>
              <a:ea typeface="Calibri"/>
              <a:cs typeface="Calibri"/>
              <a:sym typeface="Calibri"/>
            </a:endParaRPr>
          </a:p>
          <a:p>
            <a:pPr marL="0" lvl="0" indent="0" algn="l" rtl="0">
              <a:lnSpc>
                <a:spcPct val="100000"/>
              </a:lnSpc>
              <a:spcBef>
                <a:spcPts val="0"/>
              </a:spcBef>
              <a:spcAft>
                <a:spcPts val="0"/>
              </a:spcAft>
              <a:buClr>
                <a:srgbClr val="000000"/>
              </a:buClr>
              <a:buSzPct val="80000"/>
              <a:buNone/>
            </a:pPr>
            <a:r>
              <a:rPr lang="en-GB" sz="2500">
                <a:latin typeface="Calibri"/>
                <a:ea typeface="Calibri"/>
                <a:cs typeface="Calibri"/>
                <a:sym typeface="Calibri"/>
              </a:rPr>
              <a:t>c) Les deux A et B.</a:t>
            </a:r>
            <a:endParaRPr/>
          </a:p>
          <a:p>
            <a:pPr marL="0" lvl="0" indent="0" algn="l" rtl="0">
              <a:lnSpc>
                <a:spcPct val="100000"/>
              </a:lnSpc>
              <a:spcBef>
                <a:spcPts val="0"/>
              </a:spcBef>
              <a:spcAft>
                <a:spcPts val="0"/>
              </a:spcAft>
              <a:buClr>
                <a:srgbClr val="000000"/>
              </a:buClr>
              <a:buSzPct val="80000"/>
              <a:buNone/>
            </a:pPr>
            <a:br>
              <a:rPr lang="en-GB" sz="2500">
                <a:solidFill>
                  <a:schemeClr val="dk1"/>
                </a:solidFill>
                <a:latin typeface="Calibri"/>
                <a:ea typeface="Calibri"/>
                <a:cs typeface="Calibri"/>
                <a:sym typeface="Calibri"/>
              </a:rPr>
            </a:br>
            <a:r>
              <a:rPr lang="en-GB" sz="2500">
                <a:solidFill>
                  <a:schemeClr val="dk1"/>
                </a:solidFill>
                <a:latin typeface="Calibri"/>
                <a:ea typeface="Calibri"/>
                <a:cs typeface="Calibri"/>
                <a:sym typeface="Calibri"/>
              </a:rPr>
              <a:t>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14"/>
          <p:cNvSpPr txBox="1">
            <a:spLocks noGrp="1"/>
          </p:cNvSpPr>
          <p:nvPr>
            <p:ph type="body" idx="2"/>
          </p:nvPr>
        </p:nvSpPr>
        <p:spPr>
          <a:xfrm>
            <a:off x="522515" y="1839686"/>
            <a:ext cx="10953522" cy="4503963"/>
          </a:xfrm>
          <a:prstGeom prst="rect">
            <a:avLst/>
          </a:prstGeom>
          <a:noFill/>
          <a:ln>
            <a:noFill/>
          </a:ln>
        </p:spPr>
        <p:txBody>
          <a:bodyPr spcFirstLastPara="1" wrap="square" lIns="91425" tIns="45700" rIns="91425" bIns="45700" anchor="t" anchorCtr="0">
            <a:normAutofit fontScale="92500"/>
          </a:bodyPr>
          <a:lstStyle/>
          <a:p>
            <a:pPr marL="0" marR="0" lvl="0" indent="0" algn="l" rtl="0">
              <a:lnSpc>
                <a:spcPct val="100000"/>
              </a:lnSpc>
              <a:spcBef>
                <a:spcPts val="0"/>
              </a:spcBef>
              <a:spcAft>
                <a:spcPts val="0"/>
              </a:spcAft>
              <a:buClr>
                <a:srgbClr val="000000"/>
              </a:buClr>
              <a:buSzPts val="1700"/>
              <a:buFont typeface="Arial"/>
              <a:buNone/>
            </a:pPr>
            <a:r>
              <a:rPr lang="en-GB" sz="2500" b="1" i="0" u="none" strike="noStrike" cap="none">
                <a:solidFill>
                  <a:srgbClr val="92D050"/>
                </a:solidFill>
                <a:latin typeface="Calibri"/>
                <a:ea typeface="Calibri"/>
                <a:cs typeface="Calibri"/>
                <a:sym typeface="Calibri"/>
              </a:rPr>
              <a:t>QUESTION 3</a:t>
            </a:r>
            <a:br>
              <a:rPr lang="en-GB" sz="2500" b="0" i="0" u="none" strike="noStrike" cap="none">
                <a:solidFill>
                  <a:srgbClr val="92D050"/>
                </a:solidFill>
                <a:latin typeface="Calibri"/>
                <a:ea typeface="Calibri"/>
                <a:cs typeface="Calibri"/>
                <a:sym typeface="Calibri"/>
              </a:rPr>
            </a:br>
            <a:r>
              <a:rPr lang="en-GB" sz="2500" b="0" i="0" u="none" strike="noStrike" cap="none">
                <a:solidFill>
                  <a:srgbClr val="92D050"/>
                </a:solidFill>
                <a:latin typeface="Calibri"/>
                <a:ea typeface="Calibri"/>
                <a:cs typeface="Calibri"/>
                <a:sym typeface="Calibri"/>
              </a:rPr>
              <a:t> </a:t>
            </a:r>
            <a:endParaRPr sz="2500" b="0" i="0" u="none" strike="noStrike" cap="none">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700"/>
              <a:buNone/>
            </a:pPr>
            <a:r>
              <a:rPr lang="en-GB" sz="2500">
                <a:latin typeface="Calibri"/>
                <a:ea typeface="Calibri"/>
                <a:cs typeface="Calibri"/>
                <a:sym typeface="Calibri"/>
              </a:rPr>
              <a:t>Vous donnez à Abhati un morceau de papier et un crayon. Elle est nerveuse et ne sait pas quoi faire. </a:t>
            </a:r>
            <a:endParaRPr/>
          </a:p>
          <a:p>
            <a:pPr marL="0" lvl="0" indent="0" algn="l" rtl="0">
              <a:lnSpc>
                <a:spcPct val="100000"/>
              </a:lnSpc>
              <a:spcBef>
                <a:spcPts val="0"/>
              </a:spcBef>
              <a:spcAft>
                <a:spcPts val="0"/>
              </a:spcAft>
              <a:buClr>
                <a:srgbClr val="000000"/>
              </a:buClr>
              <a:buSzPts val="1700"/>
              <a:buNone/>
            </a:pPr>
            <a:endParaRPr sz="2500">
              <a:latin typeface="Calibri"/>
              <a:ea typeface="Calibri"/>
              <a:cs typeface="Calibri"/>
              <a:sym typeface="Calibri"/>
            </a:endParaRPr>
          </a:p>
          <a:p>
            <a:pPr marL="457200" lvl="0" indent="-457200" algn="l" rtl="0">
              <a:lnSpc>
                <a:spcPct val="100000"/>
              </a:lnSpc>
              <a:spcBef>
                <a:spcPts val="0"/>
              </a:spcBef>
              <a:spcAft>
                <a:spcPts val="0"/>
              </a:spcAft>
              <a:buClr>
                <a:srgbClr val="000000"/>
              </a:buClr>
              <a:buSzPts val="1700"/>
              <a:buAutoNum type="alphaLcParenR"/>
            </a:pPr>
            <a:r>
              <a:rPr lang="en-GB" sz="2500">
                <a:latin typeface="Calibri"/>
                <a:ea typeface="Calibri"/>
                <a:cs typeface="Calibri"/>
                <a:sym typeface="Calibri"/>
              </a:rPr>
              <a:t>Vous tenez sa main dans la vôtre et commencez à dessiner la forme d'une maison. Vous l'invitez à continuer le dessin en ajoutant tous les endroits autour  de la maison où elle avait l'habitude d'aller. </a:t>
            </a:r>
            <a:endParaRPr sz="2500">
              <a:latin typeface="Calibri"/>
              <a:ea typeface="Calibri"/>
              <a:cs typeface="Calibri"/>
              <a:sym typeface="Calibri"/>
            </a:endParaRPr>
          </a:p>
          <a:p>
            <a:pPr marL="457200" lvl="0" indent="0" algn="l" rtl="0">
              <a:lnSpc>
                <a:spcPct val="100000"/>
              </a:lnSpc>
              <a:spcBef>
                <a:spcPts val="0"/>
              </a:spcBef>
              <a:spcAft>
                <a:spcPts val="0"/>
              </a:spcAft>
              <a:buNone/>
            </a:pPr>
            <a:endParaRPr sz="2500">
              <a:latin typeface="Calibri"/>
              <a:ea typeface="Calibri"/>
              <a:cs typeface="Calibri"/>
              <a:sym typeface="Calibri"/>
            </a:endParaRPr>
          </a:p>
          <a:p>
            <a:pPr marL="457200" lvl="0" indent="-457200" algn="l" rtl="0">
              <a:lnSpc>
                <a:spcPct val="100000"/>
              </a:lnSpc>
              <a:spcBef>
                <a:spcPts val="0"/>
              </a:spcBef>
              <a:spcAft>
                <a:spcPts val="0"/>
              </a:spcAft>
              <a:buClr>
                <a:srgbClr val="000000"/>
              </a:buClr>
              <a:buSzPts val="1700"/>
              <a:buAutoNum type="alphaLcParenR"/>
            </a:pPr>
            <a:r>
              <a:rPr lang="en-GB" sz="2500">
                <a:latin typeface="Calibri"/>
                <a:ea typeface="Calibri"/>
                <a:cs typeface="Calibri"/>
                <a:sym typeface="Calibri"/>
              </a:rPr>
              <a:t>Vous dessinez une petite maison au milieu du papier et expliquez que cela représente sa maison. Vous l'invitez à continuer le dessin en ajoutant tous les endroits autour de la maison où elle avait l’habitude d’aller.</a:t>
            </a:r>
            <a:endParaRPr sz="2500">
              <a:latin typeface="Calibri"/>
              <a:ea typeface="Calibri"/>
              <a:cs typeface="Calibri"/>
              <a:sym typeface="Calibri"/>
            </a:endParaRPr>
          </a:p>
          <a:p>
            <a:pPr marL="457200" lvl="0" indent="0" algn="l" rtl="0">
              <a:lnSpc>
                <a:spcPct val="100000"/>
              </a:lnSpc>
              <a:spcBef>
                <a:spcPts val="0"/>
              </a:spcBef>
              <a:spcAft>
                <a:spcPts val="0"/>
              </a:spcAft>
              <a:buNone/>
            </a:pPr>
            <a:endParaRPr sz="2500">
              <a:latin typeface="Calibri"/>
              <a:ea typeface="Calibri"/>
              <a:cs typeface="Calibri"/>
              <a:sym typeface="Calibri"/>
            </a:endParaRPr>
          </a:p>
          <a:p>
            <a:pPr marL="457200" lvl="0" indent="-457200" algn="l" rtl="0">
              <a:lnSpc>
                <a:spcPct val="100000"/>
              </a:lnSpc>
              <a:spcBef>
                <a:spcPts val="0"/>
              </a:spcBef>
              <a:spcAft>
                <a:spcPts val="0"/>
              </a:spcAft>
              <a:buClr>
                <a:srgbClr val="000000"/>
              </a:buClr>
              <a:buSzPts val="1700"/>
              <a:buAutoNum type="alphaLcParenR"/>
            </a:pPr>
            <a:r>
              <a:rPr lang="en-GB" sz="2500">
                <a:latin typeface="Calibri"/>
                <a:ea typeface="Calibri"/>
                <a:cs typeface="Calibri"/>
                <a:sym typeface="Calibri"/>
              </a:rPr>
              <a:t> A ou B</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15"/>
          <p:cNvSpPr/>
          <p:nvPr/>
        </p:nvSpPr>
        <p:spPr>
          <a:xfrm>
            <a:off x="380898" y="1851647"/>
            <a:ext cx="11299474" cy="4324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GB" sz="2500" b="1" i="0" u="none" strike="noStrike" cap="none">
                <a:solidFill>
                  <a:srgbClr val="92D050"/>
                </a:solidFill>
                <a:latin typeface="Calibri"/>
                <a:ea typeface="Calibri"/>
                <a:cs typeface="Calibri"/>
                <a:sym typeface="Calibri"/>
              </a:rPr>
              <a:t>QUESTION 4 </a:t>
            </a:r>
            <a:br>
              <a:rPr lang="en-GB" sz="2500" b="0" i="0" u="none" strike="noStrike" cap="none">
                <a:solidFill>
                  <a:srgbClr val="92D050"/>
                </a:solidFill>
                <a:latin typeface="Calibri"/>
                <a:ea typeface="Calibri"/>
                <a:cs typeface="Calibri"/>
                <a:sym typeface="Calibri"/>
              </a:rPr>
            </a:br>
            <a:endParaRPr sz="25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r>
              <a:rPr lang="en-GB" sz="2500" b="0" i="0" u="none" strike="noStrike" cap="none">
                <a:solidFill>
                  <a:schemeClr val="dk1"/>
                </a:solidFill>
                <a:latin typeface="Calibri"/>
                <a:ea typeface="Calibri"/>
                <a:cs typeface="Calibri"/>
                <a:sym typeface="Calibri"/>
              </a:rPr>
              <a:t>Abhati commence son dessin. Que fa</a:t>
            </a:r>
            <a:r>
              <a:rPr lang="en-GB" sz="2500">
                <a:solidFill>
                  <a:schemeClr val="dk1"/>
                </a:solidFill>
                <a:latin typeface="Calibri"/>
                <a:ea typeface="Calibri"/>
                <a:cs typeface="Calibri"/>
                <a:sym typeface="Calibri"/>
              </a:rPr>
              <a:t>îtes-vous</a:t>
            </a:r>
            <a:r>
              <a:rPr lang="en-GB" sz="2500" b="0" i="0" u="none" strike="noStrike" cap="none">
                <a:solidFill>
                  <a:schemeClr val="dk1"/>
                </a:solidFill>
                <a:latin typeface="Calibri"/>
                <a:ea typeface="Calibri"/>
                <a:cs typeface="Calibri"/>
                <a:sym typeface="Calibri"/>
              </a:rPr>
              <a:t> pendant qu'elle dessine ?</a:t>
            </a:r>
            <a:endParaRPr/>
          </a:p>
          <a:p>
            <a:pPr marL="0" marR="0" lvl="0" indent="0" algn="l" rtl="0">
              <a:lnSpc>
                <a:spcPct val="100000"/>
              </a:lnSpc>
              <a:spcBef>
                <a:spcPts val="0"/>
              </a:spcBef>
              <a:spcAft>
                <a:spcPts val="0"/>
              </a:spcAft>
              <a:buNone/>
            </a:pPr>
            <a:endParaRPr sz="2500" b="0" i="0" u="none" strike="noStrike" cap="none">
              <a:solidFill>
                <a:schemeClr val="dk1"/>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1700"/>
              <a:buFont typeface="Arial"/>
              <a:buAutoNum type="alphaLcParenR"/>
            </a:pPr>
            <a:r>
              <a:rPr lang="en-GB" sz="2500" b="0" i="0" u="none" strike="noStrike" cap="none">
                <a:solidFill>
                  <a:schemeClr val="dk1"/>
                </a:solidFill>
                <a:latin typeface="Calibri"/>
                <a:ea typeface="Calibri"/>
                <a:cs typeface="Calibri"/>
                <a:sym typeface="Calibri"/>
              </a:rPr>
              <a:t>Vous lui posez des questions pendant qu'elle dessine </a:t>
            </a:r>
            <a:r>
              <a:rPr lang="en-GB" sz="2500">
                <a:solidFill>
                  <a:schemeClr val="dk1"/>
                </a:solidFill>
                <a:latin typeface="Calibri"/>
                <a:ea typeface="Calibri"/>
                <a:cs typeface="Calibri"/>
                <a:sym typeface="Calibri"/>
              </a:rPr>
              <a:t>afin de faire ressortir d</a:t>
            </a:r>
            <a:r>
              <a:rPr lang="en-GB" sz="2500" b="0" i="0" u="none" strike="noStrike" cap="none">
                <a:solidFill>
                  <a:schemeClr val="dk1"/>
                </a:solidFill>
                <a:latin typeface="Calibri"/>
                <a:ea typeface="Calibri"/>
                <a:cs typeface="Calibri"/>
                <a:sym typeface="Calibri"/>
              </a:rPr>
              <a:t>es détails sur les personnes et les lieux représentés. </a:t>
            </a:r>
            <a:endParaRPr/>
          </a:p>
          <a:p>
            <a:pPr marL="0" marR="0" lvl="0" indent="0" algn="l" rtl="0">
              <a:lnSpc>
                <a:spcPct val="100000"/>
              </a:lnSpc>
              <a:spcBef>
                <a:spcPts val="0"/>
              </a:spcBef>
              <a:spcAft>
                <a:spcPts val="0"/>
              </a:spcAft>
              <a:buNone/>
            </a:pPr>
            <a:endParaRPr sz="2500" b="0" i="0" u="none" strike="noStrike" cap="none">
              <a:solidFill>
                <a:schemeClr val="dk1"/>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1700"/>
              <a:buFont typeface="Arial"/>
              <a:buAutoNum type="alphaLcParenR"/>
            </a:pPr>
            <a:r>
              <a:rPr lang="en-GB" sz="2500" b="0" i="0" u="none" strike="noStrike" cap="none">
                <a:solidFill>
                  <a:schemeClr val="dk1"/>
                </a:solidFill>
                <a:latin typeface="Calibri"/>
                <a:ea typeface="Calibri"/>
                <a:cs typeface="Calibri"/>
                <a:sym typeface="Calibri"/>
              </a:rPr>
              <a:t>Vous lui laissez du temps </a:t>
            </a:r>
            <a:r>
              <a:rPr lang="en-GB" sz="2500">
                <a:solidFill>
                  <a:schemeClr val="dk1"/>
                </a:solidFill>
                <a:latin typeface="Calibri"/>
                <a:ea typeface="Calibri"/>
                <a:cs typeface="Calibri"/>
                <a:sym typeface="Calibri"/>
              </a:rPr>
              <a:t>de </a:t>
            </a:r>
            <a:r>
              <a:rPr lang="en-GB" sz="2500" b="0" i="0" u="none" strike="noStrike" cap="none">
                <a:solidFill>
                  <a:schemeClr val="dk1"/>
                </a:solidFill>
                <a:latin typeface="Calibri"/>
                <a:ea typeface="Calibri"/>
                <a:cs typeface="Calibri"/>
                <a:sym typeface="Calibri"/>
              </a:rPr>
              <a:t>dessiner sans interruption. Vous </a:t>
            </a:r>
            <a:r>
              <a:rPr lang="en-GB" sz="2500">
                <a:solidFill>
                  <a:schemeClr val="dk1"/>
                </a:solidFill>
                <a:latin typeface="Calibri"/>
                <a:ea typeface="Calibri"/>
                <a:cs typeface="Calibri"/>
                <a:sym typeface="Calibri"/>
              </a:rPr>
              <a:t>faîtes preuve de </a:t>
            </a:r>
            <a:r>
              <a:rPr lang="en-GB" sz="2500" b="0" i="0" u="none" strike="noStrike" cap="none">
                <a:solidFill>
                  <a:schemeClr val="dk1"/>
                </a:solidFill>
                <a:latin typeface="Calibri"/>
                <a:ea typeface="Calibri"/>
                <a:cs typeface="Calibri"/>
                <a:sym typeface="Calibri"/>
              </a:rPr>
              <a:t>patien</a:t>
            </a:r>
            <a:r>
              <a:rPr lang="en-GB" sz="2500">
                <a:solidFill>
                  <a:schemeClr val="dk1"/>
                </a:solidFill>
                <a:latin typeface="Calibri"/>
                <a:ea typeface="Calibri"/>
                <a:cs typeface="Calibri"/>
                <a:sym typeface="Calibri"/>
              </a:rPr>
              <a:t>ce</a:t>
            </a:r>
            <a:r>
              <a:rPr lang="en-GB" sz="2500" b="0" i="0" u="none" strike="noStrike" cap="none">
                <a:solidFill>
                  <a:schemeClr val="dk1"/>
                </a:solidFill>
                <a:latin typeface="Calibri"/>
                <a:ea typeface="Calibri"/>
                <a:cs typeface="Calibri"/>
                <a:sym typeface="Calibri"/>
              </a:rPr>
              <a:t> et d</a:t>
            </a:r>
            <a:r>
              <a:rPr lang="en-GB" sz="2500">
                <a:solidFill>
                  <a:schemeClr val="dk1"/>
                </a:solidFill>
                <a:latin typeface="Calibri"/>
                <a:ea typeface="Calibri"/>
                <a:cs typeface="Calibri"/>
                <a:sym typeface="Calibri"/>
              </a:rPr>
              <a:t>’</a:t>
            </a:r>
            <a:r>
              <a:rPr lang="en-GB" sz="2500" b="0" i="0" u="none" strike="noStrike" cap="none">
                <a:solidFill>
                  <a:schemeClr val="dk1"/>
                </a:solidFill>
                <a:latin typeface="Calibri"/>
                <a:ea typeface="Calibri"/>
                <a:cs typeface="Calibri"/>
                <a:sym typeface="Calibri"/>
              </a:rPr>
              <a:t>encourage</a:t>
            </a:r>
            <a:r>
              <a:rPr lang="en-GB" sz="2500">
                <a:solidFill>
                  <a:schemeClr val="dk1"/>
                </a:solidFill>
                <a:latin typeface="Calibri"/>
                <a:ea typeface="Calibri"/>
                <a:cs typeface="Calibri"/>
                <a:sym typeface="Calibri"/>
              </a:rPr>
              <a:t>ment</a:t>
            </a:r>
            <a:r>
              <a:rPr lang="en-GB" sz="2500" b="0" i="0" u="none" strike="noStrike" cap="none">
                <a:solidFill>
                  <a:schemeClr val="dk1"/>
                </a:solidFill>
                <a:latin typeface="Calibri"/>
                <a:ea typeface="Calibri"/>
                <a:cs typeface="Calibri"/>
                <a:sym typeface="Calibri"/>
              </a:rPr>
              <a:t>. </a:t>
            </a:r>
            <a:endParaRPr/>
          </a:p>
          <a:p>
            <a:pPr marL="0" marR="0" lvl="0" indent="0" algn="l" rtl="0">
              <a:lnSpc>
                <a:spcPct val="100000"/>
              </a:lnSpc>
              <a:spcBef>
                <a:spcPts val="0"/>
              </a:spcBef>
              <a:spcAft>
                <a:spcPts val="0"/>
              </a:spcAft>
              <a:buNone/>
            </a:pPr>
            <a:endParaRPr sz="2500" b="0" i="0" u="none" strike="noStrike" cap="none">
              <a:solidFill>
                <a:schemeClr val="dk1"/>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1700"/>
              <a:buFont typeface="Arial"/>
              <a:buAutoNum type="alphaLcParenR"/>
            </a:pPr>
            <a:r>
              <a:rPr lang="en-GB" sz="2500" b="0" i="0" u="none" strike="noStrike" cap="none">
                <a:solidFill>
                  <a:schemeClr val="dk1"/>
                </a:solidFill>
                <a:latin typeface="Calibri"/>
                <a:ea typeface="Calibri"/>
                <a:cs typeface="Calibri"/>
                <a:sym typeface="Calibri"/>
              </a:rPr>
              <a:t>Les deux A et B.</a:t>
            </a:r>
            <a:endParaRPr sz="2500" b="0" i="0" u="none" strike="noStrike" cap="none">
              <a:solidFill>
                <a:schemeClr val="dk1"/>
              </a:solidFill>
              <a:latin typeface="Calibri"/>
              <a:ea typeface="Calibri"/>
              <a:cs typeface="Calibri"/>
              <a:sym typeface="Calibri"/>
            </a:endParaRPr>
          </a:p>
        </p:txBody>
      </p:sp>
      <p:pic>
        <p:nvPicPr>
          <p:cNvPr id="315" name="Google Shape;315;p15"/>
          <p:cNvPicPr preferRelativeResize="0"/>
          <p:nvPr/>
        </p:nvPicPr>
        <p:blipFill rotWithShape="1">
          <a:blip r:embed="rId3">
            <a:alphaModFix/>
          </a:blip>
          <a:srcRect/>
          <a:stretch/>
        </p:blipFill>
        <p:spPr>
          <a:xfrm>
            <a:off x="9970662" y="1941412"/>
            <a:ext cx="1054282" cy="89485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1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1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1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1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14">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16"/>
          <p:cNvSpPr/>
          <p:nvPr/>
        </p:nvSpPr>
        <p:spPr>
          <a:xfrm>
            <a:off x="235124" y="1851647"/>
            <a:ext cx="11299474" cy="4201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GB" sz="2500" b="1" i="0" u="none" strike="noStrike" cap="none">
                <a:solidFill>
                  <a:srgbClr val="92D050"/>
                </a:solidFill>
                <a:latin typeface="Calibri"/>
                <a:ea typeface="Calibri"/>
                <a:cs typeface="Calibri"/>
                <a:sym typeface="Calibri"/>
              </a:rPr>
              <a:t>QUESTION 5</a:t>
            </a:r>
            <a:br>
              <a:rPr lang="en-GB" sz="2500" b="0" i="0" u="none" strike="noStrike" cap="none">
                <a:solidFill>
                  <a:srgbClr val="92D050"/>
                </a:solidFill>
                <a:latin typeface="Calibri"/>
                <a:ea typeface="Calibri"/>
                <a:cs typeface="Calibri"/>
                <a:sym typeface="Calibri"/>
              </a:rPr>
            </a:br>
            <a:endParaRPr sz="25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r>
              <a:rPr lang="en-GB" sz="2500" b="0" i="0" u="none" strike="noStrike" cap="none">
                <a:solidFill>
                  <a:schemeClr val="dk1"/>
                </a:solidFill>
                <a:latin typeface="Calibri"/>
                <a:ea typeface="Calibri"/>
                <a:cs typeface="Calibri"/>
                <a:sym typeface="Calibri"/>
              </a:rPr>
              <a:t>Abhati dit qu'elle a terminé ses dessins. Que pouvez-vous lui demander de faire ? </a:t>
            </a:r>
            <a:endParaRPr/>
          </a:p>
          <a:p>
            <a:pPr marL="0" marR="0" lvl="0" indent="0" algn="l" rtl="0">
              <a:lnSpc>
                <a:spcPct val="100000"/>
              </a:lnSpc>
              <a:spcBef>
                <a:spcPts val="0"/>
              </a:spcBef>
              <a:spcAft>
                <a:spcPts val="0"/>
              </a:spcAft>
              <a:buNone/>
            </a:pPr>
            <a:endParaRPr sz="2500" b="0" i="0" u="none" strike="noStrike" cap="none">
              <a:solidFill>
                <a:schemeClr val="dk1"/>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2500"/>
              <a:buFont typeface="Arial"/>
              <a:buAutoNum type="alphaLcParenR"/>
            </a:pPr>
            <a:r>
              <a:rPr lang="en-GB" sz="2500" b="0" i="0" u="none" strike="noStrike" cap="none">
                <a:solidFill>
                  <a:schemeClr val="dk1"/>
                </a:solidFill>
                <a:latin typeface="Calibri"/>
                <a:ea typeface="Calibri"/>
                <a:cs typeface="Calibri"/>
                <a:sym typeface="Calibri"/>
              </a:rPr>
              <a:t>Vous posez des questions sur </a:t>
            </a:r>
            <a:r>
              <a:rPr lang="en-GB" sz="2500">
                <a:solidFill>
                  <a:schemeClr val="dk1"/>
                </a:solidFill>
                <a:latin typeface="Calibri"/>
                <a:ea typeface="Calibri"/>
                <a:cs typeface="Calibri"/>
                <a:sym typeface="Calibri"/>
              </a:rPr>
              <a:t>t</a:t>
            </a:r>
            <a:r>
              <a:rPr lang="en-GB" sz="2500" b="0" i="0" u="none" strike="noStrike" cap="none">
                <a:solidFill>
                  <a:schemeClr val="dk1"/>
                </a:solidFill>
                <a:latin typeface="Calibri"/>
                <a:ea typeface="Calibri"/>
                <a:cs typeface="Calibri"/>
                <a:sym typeface="Calibri"/>
              </a:rPr>
              <a:t>ous les lieux figurant sur la carte. </a:t>
            </a:r>
            <a:r>
              <a:rPr lang="en-GB" sz="2500">
                <a:solidFill>
                  <a:schemeClr val="dk1"/>
                </a:solidFill>
                <a:latin typeface="Calibri"/>
                <a:ea typeface="Calibri"/>
                <a:cs typeface="Calibri"/>
                <a:sym typeface="Calibri"/>
              </a:rPr>
              <a:t>Vous l’</a:t>
            </a:r>
            <a:r>
              <a:rPr lang="en-GB" sz="2500" b="0" i="0" u="none" strike="noStrike" cap="none">
                <a:solidFill>
                  <a:schemeClr val="dk1"/>
                </a:solidFill>
                <a:latin typeface="Calibri"/>
                <a:ea typeface="Calibri"/>
                <a:cs typeface="Calibri"/>
                <a:sym typeface="Calibri"/>
              </a:rPr>
              <a:t>invitez</a:t>
            </a:r>
            <a:r>
              <a:rPr lang="en-GB" sz="2500">
                <a:solidFill>
                  <a:schemeClr val="dk1"/>
                </a:solidFill>
                <a:latin typeface="Calibri"/>
                <a:ea typeface="Calibri"/>
                <a:cs typeface="Calibri"/>
                <a:sym typeface="Calibri"/>
              </a:rPr>
              <a:t> </a:t>
            </a:r>
            <a:r>
              <a:rPr lang="en-GB" sz="2500" b="0" i="0" u="none" strike="noStrike" cap="none">
                <a:solidFill>
                  <a:schemeClr val="dk1"/>
                </a:solidFill>
                <a:latin typeface="Calibri"/>
                <a:ea typeface="Calibri"/>
                <a:cs typeface="Calibri"/>
                <a:sym typeface="Calibri"/>
              </a:rPr>
              <a:t> à </a:t>
            </a:r>
            <a:r>
              <a:rPr lang="en-GB" sz="2500">
                <a:solidFill>
                  <a:schemeClr val="dk1"/>
                </a:solidFill>
                <a:latin typeface="Calibri"/>
                <a:ea typeface="Calibri"/>
                <a:cs typeface="Calibri"/>
                <a:sym typeface="Calibri"/>
              </a:rPr>
              <a:t>étiqueter chaque endroit ou vous étiquetez </a:t>
            </a:r>
            <a:r>
              <a:rPr lang="en-GB" sz="2500" b="0" i="0" u="none" strike="noStrike" cap="none">
                <a:solidFill>
                  <a:schemeClr val="dk1"/>
                </a:solidFill>
                <a:latin typeface="Calibri"/>
                <a:ea typeface="Calibri"/>
                <a:cs typeface="Calibri"/>
                <a:sym typeface="Calibri"/>
              </a:rPr>
              <a:t>pour elle si Abhati ne </a:t>
            </a:r>
            <a:r>
              <a:rPr lang="en-GB" sz="2500">
                <a:solidFill>
                  <a:schemeClr val="dk1"/>
                </a:solidFill>
                <a:latin typeface="Calibri"/>
                <a:ea typeface="Calibri"/>
                <a:cs typeface="Calibri"/>
                <a:sym typeface="Calibri"/>
              </a:rPr>
              <a:t>sait pas écrire</a:t>
            </a:r>
            <a:r>
              <a:rPr lang="en-GB" sz="2500" b="0" i="0" u="none" strike="noStrike" cap="none">
                <a:solidFill>
                  <a:schemeClr val="dk1"/>
                </a:solidFill>
                <a:latin typeface="Calibri"/>
                <a:ea typeface="Calibri"/>
                <a:cs typeface="Calibri"/>
                <a:sym typeface="Calibri"/>
              </a:rPr>
              <a:t>. </a:t>
            </a:r>
            <a:endParaRPr/>
          </a:p>
          <a:p>
            <a:pPr marL="457200" marR="0" lvl="0" indent="-457200" algn="l" rtl="0">
              <a:lnSpc>
                <a:spcPct val="100000"/>
              </a:lnSpc>
              <a:spcBef>
                <a:spcPts val="0"/>
              </a:spcBef>
              <a:spcAft>
                <a:spcPts val="0"/>
              </a:spcAft>
              <a:buClr>
                <a:srgbClr val="000000"/>
              </a:buClr>
              <a:buSzPts val="2500"/>
              <a:buFont typeface="Arial"/>
              <a:buAutoNum type="alphaLcParenR"/>
            </a:pPr>
            <a:r>
              <a:rPr lang="en-GB" sz="2500" b="0" i="0" u="none" strike="noStrike" cap="none">
                <a:solidFill>
                  <a:schemeClr val="dk1"/>
                </a:solidFill>
                <a:latin typeface="Calibri"/>
                <a:ea typeface="Calibri"/>
                <a:cs typeface="Calibri"/>
                <a:sym typeface="Calibri"/>
              </a:rPr>
              <a:t>Vous expliquez que vous </a:t>
            </a:r>
            <a:r>
              <a:rPr lang="en-GB" sz="2500">
                <a:solidFill>
                  <a:schemeClr val="dk1"/>
                </a:solidFill>
                <a:latin typeface="Calibri"/>
                <a:ea typeface="Calibri"/>
                <a:cs typeface="Calibri"/>
                <a:sym typeface="Calibri"/>
              </a:rPr>
              <a:t>souhaitez </a:t>
            </a:r>
            <a:r>
              <a:rPr lang="en-GB" sz="2500" b="0" i="0" u="none" strike="noStrike" cap="none">
                <a:solidFill>
                  <a:schemeClr val="dk1"/>
                </a:solidFill>
                <a:latin typeface="Calibri"/>
                <a:ea typeface="Calibri"/>
                <a:cs typeface="Calibri"/>
                <a:sym typeface="Calibri"/>
              </a:rPr>
              <a:t>en savoir plus sur son dessin et que vous aimeriez lui poser quelques questions. Vous lui demandez si cela lui convient  que vous notiez ce qu</a:t>
            </a:r>
            <a:r>
              <a:rPr lang="en-GB" sz="2500">
                <a:solidFill>
                  <a:schemeClr val="dk1"/>
                </a:solidFill>
                <a:latin typeface="Calibri"/>
                <a:ea typeface="Calibri"/>
                <a:cs typeface="Calibri"/>
                <a:sym typeface="Calibri"/>
              </a:rPr>
              <a:t>’elle dit</a:t>
            </a:r>
            <a:r>
              <a:rPr lang="en-GB" sz="2500" b="0" i="0" u="none" strike="noStrike" cap="none">
                <a:solidFill>
                  <a:schemeClr val="dk1"/>
                </a:solidFill>
                <a:latin typeface="Calibri"/>
                <a:ea typeface="Calibri"/>
                <a:cs typeface="Calibri"/>
                <a:sym typeface="Calibri"/>
              </a:rPr>
              <a:t>.</a:t>
            </a:r>
            <a:endParaRPr/>
          </a:p>
          <a:p>
            <a:pPr marL="457200" marR="0" lvl="0" indent="-457200" algn="l" rtl="0">
              <a:lnSpc>
                <a:spcPct val="100000"/>
              </a:lnSpc>
              <a:spcBef>
                <a:spcPts val="0"/>
              </a:spcBef>
              <a:spcAft>
                <a:spcPts val="0"/>
              </a:spcAft>
              <a:buClr>
                <a:srgbClr val="000000"/>
              </a:buClr>
              <a:buSzPts val="2500"/>
              <a:buFont typeface="Arial"/>
              <a:buAutoNum type="alphaLcParenR"/>
            </a:pPr>
            <a:r>
              <a:rPr lang="en-GB" sz="2500" b="0" i="0" u="none" strike="noStrike" cap="none">
                <a:solidFill>
                  <a:schemeClr val="dk1"/>
                </a:solidFill>
                <a:latin typeface="Calibri"/>
                <a:ea typeface="Calibri"/>
                <a:cs typeface="Calibri"/>
                <a:sym typeface="Calibri"/>
              </a:rPr>
              <a:t> Les deux A et B.</a:t>
            </a:r>
            <a:endParaRPr sz="25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chemeClr val="dk1"/>
              </a:solidFill>
              <a:latin typeface="Helvetica Neue"/>
              <a:ea typeface="Helvetica Neue"/>
              <a:cs typeface="Helvetica Neue"/>
              <a:sym typeface="Helvetica Neue"/>
            </a:endParaRPr>
          </a:p>
        </p:txBody>
      </p:sp>
      <p:pic>
        <p:nvPicPr>
          <p:cNvPr id="321" name="Google Shape;321;p16"/>
          <p:cNvPicPr preferRelativeResize="0"/>
          <p:nvPr/>
        </p:nvPicPr>
        <p:blipFill rotWithShape="1">
          <a:blip r:embed="rId3">
            <a:alphaModFix/>
          </a:blip>
          <a:srcRect/>
          <a:stretch/>
        </p:blipFill>
        <p:spPr>
          <a:xfrm>
            <a:off x="10340776" y="1851647"/>
            <a:ext cx="1054282" cy="89485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2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0">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0">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2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17"/>
          <p:cNvSpPr/>
          <p:nvPr/>
        </p:nvSpPr>
        <p:spPr>
          <a:xfrm>
            <a:off x="380898" y="1851647"/>
            <a:ext cx="11299474" cy="535527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GB" sz="2500" b="1" i="0" u="none" strike="noStrike" cap="none">
                <a:solidFill>
                  <a:srgbClr val="92D050"/>
                </a:solidFill>
                <a:latin typeface="Calibri"/>
                <a:ea typeface="Calibri"/>
                <a:cs typeface="Calibri"/>
                <a:sym typeface="Calibri"/>
              </a:rPr>
              <a:t>QUESTION 6 </a:t>
            </a:r>
            <a:endParaRPr sz="25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500"/>
              <a:buFont typeface="Arial"/>
              <a:buNone/>
            </a:pPr>
            <a:endParaRPr sz="25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GB" sz="2500" b="0" i="0" u="none" strike="noStrike" cap="none">
                <a:solidFill>
                  <a:schemeClr val="dk1"/>
                </a:solidFill>
                <a:latin typeface="Calibri"/>
                <a:ea typeface="Calibri"/>
                <a:cs typeface="Calibri"/>
                <a:sym typeface="Calibri"/>
              </a:rPr>
              <a:t>Vous continuez et posez des questions pour obtenir des informations. Quelles questions lui posez-vous ? </a:t>
            </a:r>
            <a:endParaRPr/>
          </a:p>
          <a:p>
            <a:pPr marL="0" marR="0" lvl="0" indent="0" algn="l" rtl="0">
              <a:lnSpc>
                <a:spcPct val="100000"/>
              </a:lnSpc>
              <a:spcBef>
                <a:spcPts val="0"/>
              </a:spcBef>
              <a:spcAft>
                <a:spcPts val="0"/>
              </a:spcAft>
              <a:buNone/>
            </a:pPr>
            <a:endParaRPr sz="2500" b="0" i="0" u="none" strike="noStrike" cap="none">
              <a:solidFill>
                <a:schemeClr val="dk1"/>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2500"/>
              <a:buFont typeface="Arial"/>
              <a:buAutoNum type="alphaLcParenR"/>
            </a:pPr>
            <a:r>
              <a:rPr lang="en-GB" sz="2500" b="0" i="0" u="none" strike="noStrike" cap="none">
                <a:solidFill>
                  <a:schemeClr val="dk1"/>
                </a:solidFill>
                <a:latin typeface="Calibri"/>
                <a:ea typeface="Calibri"/>
                <a:cs typeface="Calibri"/>
                <a:sym typeface="Calibri"/>
              </a:rPr>
              <a:t>Qu</a:t>
            </a:r>
            <a:r>
              <a:rPr lang="en-GB" sz="2500">
                <a:solidFill>
                  <a:schemeClr val="dk1"/>
                </a:solidFill>
                <a:latin typeface="Calibri"/>
                <a:ea typeface="Calibri"/>
                <a:cs typeface="Calibri"/>
                <a:sym typeface="Calibri"/>
              </a:rPr>
              <a:t>’</a:t>
            </a:r>
            <a:r>
              <a:rPr lang="en-GB" sz="2500" b="0" i="0" u="none" strike="noStrike" cap="none">
                <a:solidFill>
                  <a:schemeClr val="dk1"/>
                </a:solidFill>
                <a:latin typeface="Calibri"/>
                <a:ea typeface="Calibri"/>
                <a:cs typeface="Calibri"/>
                <a:sym typeface="Calibri"/>
              </a:rPr>
              <a:t>est ce</a:t>
            </a:r>
            <a:r>
              <a:rPr lang="en-GB" sz="2500">
                <a:solidFill>
                  <a:schemeClr val="dk1"/>
                </a:solidFill>
                <a:latin typeface="Calibri"/>
                <a:ea typeface="Calibri"/>
                <a:cs typeface="Calibri"/>
                <a:sym typeface="Calibri"/>
              </a:rPr>
              <a:t> qui</a:t>
            </a:r>
            <a:r>
              <a:rPr lang="en-GB" sz="2500" b="0" i="0" u="none" strike="noStrike" cap="none">
                <a:solidFill>
                  <a:schemeClr val="dk1"/>
                </a:solidFill>
                <a:latin typeface="Calibri"/>
                <a:ea typeface="Calibri"/>
                <a:cs typeface="Calibri"/>
                <a:sym typeface="Calibri"/>
              </a:rPr>
              <a:t> vous manque</a:t>
            </a:r>
            <a:r>
              <a:rPr lang="en-GB" sz="2500">
                <a:solidFill>
                  <a:schemeClr val="dk1"/>
                </a:solidFill>
                <a:latin typeface="Calibri"/>
                <a:ea typeface="Calibri"/>
                <a:cs typeface="Calibri"/>
                <a:sym typeface="Calibri"/>
              </a:rPr>
              <a:t> le plus dans ta maison</a:t>
            </a:r>
            <a:r>
              <a:rPr lang="en-GB" sz="2500" b="0" i="0" u="none" strike="noStrike" cap="none">
                <a:solidFill>
                  <a:schemeClr val="dk1"/>
                </a:solidFill>
                <a:latin typeface="Calibri"/>
                <a:ea typeface="Calibri"/>
                <a:cs typeface="Calibri"/>
                <a:sym typeface="Calibri"/>
              </a:rPr>
              <a:t>? Comment fais-tu sans </a:t>
            </a:r>
            <a:r>
              <a:rPr lang="en-GB" sz="2500">
                <a:solidFill>
                  <a:schemeClr val="dk1"/>
                </a:solidFill>
                <a:latin typeface="Calibri"/>
                <a:ea typeface="Calibri"/>
                <a:cs typeface="Calibri"/>
                <a:sym typeface="Calibri"/>
              </a:rPr>
              <a:t>te</a:t>
            </a:r>
            <a:r>
              <a:rPr lang="en-GB" sz="2500" b="0" i="0" u="none" strike="noStrike" cap="none">
                <a:solidFill>
                  <a:schemeClr val="dk1"/>
                </a:solidFill>
                <a:latin typeface="Calibri"/>
                <a:ea typeface="Calibri"/>
                <a:cs typeface="Calibri"/>
                <a:sym typeface="Calibri"/>
              </a:rPr>
              <a:t>s parents ? Que pensez-</a:t>
            </a:r>
            <a:r>
              <a:rPr lang="en-GB" sz="2500">
                <a:solidFill>
                  <a:schemeClr val="dk1"/>
                </a:solidFill>
                <a:latin typeface="Calibri"/>
                <a:ea typeface="Calibri"/>
                <a:cs typeface="Calibri"/>
                <a:sym typeface="Calibri"/>
              </a:rPr>
              <a:t>tu</a:t>
            </a:r>
            <a:r>
              <a:rPr lang="en-GB" sz="2500" b="0" i="0" u="none" strike="noStrike" cap="none">
                <a:solidFill>
                  <a:schemeClr val="dk1"/>
                </a:solidFill>
                <a:latin typeface="Calibri"/>
                <a:ea typeface="Calibri"/>
                <a:cs typeface="Calibri"/>
                <a:sym typeface="Calibri"/>
              </a:rPr>
              <a:t> qu'il soit arrivé à </a:t>
            </a:r>
            <a:r>
              <a:rPr lang="en-GB" sz="2500">
                <a:solidFill>
                  <a:schemeClr val="dk1"/>
                </a:solidFill>
                <a:latin typeface="Calibri"/>
                <a:ea typeface="Calibri"/>
                <a:cs typeface="Calibri"/>
                <a:sym typeface="Calibri"/>
              </a:rPr>
              <a:t>tes </a:t>
            </a:r>
            <a:r>
              <a:rPr lang="en-GB" sz="2500" b="0" i="0" u="none" strike="noStrike" cap="none">
                <a:solidFill>
                  <a:schemeClr val="dk1"/>
                </a:solidFill>
                <a:latin typeface="Calibri"/>
                <a:ea typeface="Calibri"/>
                <a:cs typeface="Calibri"/>
                <a:sym typeface="Calibri"/>
              </a:rPr>
              <a:t>parents ?</a:t>
            </a:r>
            <a:endParaRPr/>
          </a:p>
          <a:p>
            <a:pPr marL="457200" marR="0" lvl="0" indent="-298450" algn="l" rtl="0">
              <a:lnSpc>
                <a:spcPct val="100000"/>
              </a:lnSpc>
              <a:spcBef>
                <a:spcPts val="0"/>
              </a:spcBef>
              <a:spcAft>
                <a:spcPts val="0"/>
              </a:spcAft>
              <a:buClr>
                <a:srgbClr val="000000"/>
              </a:buClr>
              <a:buSzPts val="2500"/>
              <a:buFont typeface="Arial"/>
              <a:buNone/>
            </a:pPr>
            <a:endParaRPr sz="2500" b="0" i="0" u="none" strike="noStrike" cap="none">
              <a:solidFill>
                <a:schemeClr val="dk1"/>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2500"/>
              <a:buFont typeface="Arial"/>
              <a:buAutoNum type="alphaLcParenR"/>
            </a:pPr>
            <a:r>
              <a:rPr lang="en-GB" sz="2500" b="0" i="0" u="none" strike="noStrike" cap="none">
                <a:solidFill>
                  <a:schemeClr val="dk1"/>
                </a:solidFill>
                <a:latin typeface="Calibri"/>
                <a:ea typeface="Calibri"/>
                <a:cs typeface="Calibri"/>
                <a:sym typeface="Calibri"/>
              </a:rPr>
              <a:t> </a:t>
            </a:r>
            <a:r>
              <a:rPr lang="en-GB" sz="2500">
                <a:solidFill>
                  <a:schemeClr val="dk1"/>
                </a:solidFill>
                <a:latin typeface="Calibri"/>
                <a:ea typeface="Calibri"/>
                <a:cs typeface="Calibri"/>
                <a:sym typeface="Calibri"/>
              </a:rPr>
              <a:t>Es</a:t>
            </a:r>
            <a:r>
              <a:rPr lang="en-GB" sz="2500" b="0" i="0" u="none" strike="noStrike" cap="none">
                <a:solidFill>
                  <a:schemeClr val="dk1"/>
                </a:solidFill>
                <a:latin typeface="Calibri"/>
                <a:ea typeface="Calibri"/>
                <a:cs typeface="Calibri"/>
                <a:sym typeface="Calibri"/>
              </a:rPr>
              <a:t>-</a:t>
            </a:r>
            <a:r>
              <a:rPr lang="en-GB" sz="2500">
                <a:solidFill>
                  <a:schemeClr val="dk1"/>
                </a:solidFill>
                <a:latin typeface="Calibri"/>
                <a:ea typeface="Calibri"/>
                <a:cs typeface="Calibri"/>
                <a:sym typeface="Calibri"/>
              </a:rPr>
              <a:t>tu</a:t>
            </a:r>
            <a:r>
              <a:rPr lang="en-GB" sz="2500" b="0" i="0" u="none" strike="noStrike" cap="none">
                <a:solidFill>
                  <a:schemeClr val="dk1"/>
                </a:solidFill>
                <a:latin typeface="Calibri"/>
                <a:ea typeface="Calibri"/>
                <a:cs typeface="Calibri"/>
                <a:sym typeface="Calibri"/>
              </a:rPr>
              <a:t> déjà </a:t>
            </a:r>
            <a:r>
              <a:rPr lang="en-GB" sz="2500">
                <a:solidFill>
                  <a:schemeClr val="dk1"/>
                </a:solidFill>
                <a:latin typeface="Calibri"/>
                <a:ea typeface="Calibri"/>
                <a:cs typeface="Calibri"/>
                <a:sym typeface="Calibri"/>
              </a:rPr>
              <a:t>allé (e) dans </a:t>
            </a:r>
            <a:r>
              <a:rPr lang="en-GB" sz="2500" b="0" i="0" u="none" strike="noStrike" cap="none">
                <a:solidFill>
                  <a:schemeClr val="dk1"/>
                </a:solidFill>
                <a:latin typeface="Calibri"/>
                <a:ea typeface="Calibri"/>
                <a:cs typeface="Calibri"/>
                <a:sym typeface="Calibri"/>
              </a:rPr>
              <a:t>une ville voisine ? Où </a:t>
            </a:r>
            <a:r>
              <a:rPr lang="en-GB" sz="2500">
                <a:solidFill>
                  <a:schemeClr val="dk1"/>
                </a:solidFill>
                <a:latin typeface="Calibri"/>
                <a:ea typeface="Calibri"/>
                <a:cs typeface="Calibri"/>
                <a:sym typeface="Calibri"/>
              </a:rPr>
              <a:t>jouais-tu </a:t>
            </a:r>
            <a:r>
              <a:rPr lang="en-GB" sz="2500" b="0" i="0" u="none" strike="noStrike" cap="none">
                <a:solidFill>
                  <a:schemeClr val="dk1"/>
                </a:solidFill>
                <a:latin typeface="Calibri"/>
                <a:ea typeface="Calibri"/>
                <a:cs typeface="Calibri"/>
                <a:sym typeface="Calibri"/>
              </a:rPr>
              <a:t>avec </a:t>
            </a:r>
            <a:r>
              <a:rPr lang="en-GB" sz="2500">
                <a:solidFill>
                  <a:schemeClr val="dk1"/>
                </a:solidFill>
                <a:latin typeface="Calibri"/>
                <a:ea typeface="Calibri"/>
                <a:cs typeface="Calibri"/>
                <a:sym typeface="Calibri"/>
              </a:rPr>
              <a:t>t</a:t>
            </a:r>
            <a:r>
              <a:rPr lang="en-GB" sz="2500" b="0" i="0" u="none" strike="noStrike" cap="none">
                <a:solidFill>
                  <a:schemeClr val="dk1"/>
                </a:solidFill>
                <a:latin typeface="Calibri"/>
                <a:ea typeface="Calibri"/>
                <a:cs typeface="Calibri"/>
                <a:sym typeface="Calibri"/>
              </a:rPr>
              <a:t>es amis ? Où </a:t>
            </a:r>
            <a:r>
              <a:rPr lang="en-GB" sz="2500">
                <a:solidFill>
                  <a:schemeClr val="dk1"/>
                </a:solidFill>
                <a:latin typeface="Calibri"/>
                <a:ea typeface="Calibri"/>
                <a:cs typeface="Calibri"/>
                <a:sym typeface="Calibri"/>
              </a:rPr>
              <a:t>ton </a:t>
            </a:r>
            <a:r>
              <a:rPr lang="en-GB" sz="2500" b="0" i="0" u="none" strike="noStrike" cap="none">
                <a:solidFill>
                  <a:schemeClr val="dk1"/>
                </a:solidFill>
                <a:latin typeface="Calibri"/>
                <a:ea typeface="Calibri"/>
                <a:cs typeface="Calibri"/>
                <a:sym typeface="Calibri"/>
              </a:rPr>
              <a:t>père allait-il travailler ? </a:t>
            </a:r>
            <a:endParaRPr/>
          </a:p>
          <a:p>
            <a:pPr marL="457200" marR="0" lvl="0" indent="-298450" algn="l" rtl="0">
              <a:lnSpc>
                <a:spcPct val="100000"/>
              </a:lnSpc>
              <a:spcBef>
                <a:spcPts val="0"/>
              </a:spcBef>
              <a:spcAft>
                <a:spcPts val="0"/>
              </a:spcAft>
              <a:buClr>
                <a:srgbClr val="000000"/>
              </a:buClr>
              <a:buSzPts val="2500"/>
              <a:buFont typeface="Arial"/>
              <a:buNone/>
            </a:pPr>
            <a:endParaRPr sz="2500" b="0" i="0" u="none" strike="noStrike" cap="none">
              <a:solidFill>
                <a:schemeClr val="dk1"/>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2500"/>
              <a:buFont typeface="Arial"/>
              <a:buAutoNum type="alphaLcParenR"/>
            </a:pPr>
            <a:r>
              <a:rPr lang="en-GB" sz="2500" b="0" i="0" u="none" strike="noStrike" cap="none">
                <a:solidFill>
                  <a:schemeClr val="dk1"/>
                </a:solidFill>
                <a:latin typeface="Calibri"/>
                <a:ea typeface="Calibri"/>
                <a:cs typeface="Calibri"/>
                <a:sym typeface="Calibri"/>
              </a:rPr>
              <a:t>Les deux A et B.</a:t>
            </a:r>
            <a:br>
              <a:rPr lang="en-GB" sz="2500" b="0" i="0" u="none" strike="noStrike" cap="none">
                <a:solidFill>
                  <a:schemeClr val="dk1"/>
                </a:solidFill>
                <a:latin typeface="Calibri"/>
                <a:ea typeface="Calibri"/>
                <a:cs typeface="Calibri"/>
                <a:sym typeface="Calibri"/>
              </a:rPr>
            </a:br>
            <a:endParaRPr sz="25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chemeClr val="dk1"/>
              </a:solidFill>
              <a:latin typeface="Helvetica Neue"/>
              <a:ea typeface="Helvetica Neue"/>
              <a:cs typeface="Helvetica Neue"/>
              <a:sym typeface="Helvetica Neue"/>
            </a:endParaRPr>
          </a:p>
        </p:txBody>
      </p:sp>
      <p:pic>
        <p:nvPicPr>
          <p:cNvPr id="327" name="Google Shape;327;p17"/>
          <p:cNvPicPr preferRelativeResize="0"/>
          <p:nvPr/>
        </p:nvPicPr>
        <p:blipFill rotWithShape="1">
          <a:blip r:embed="rId3">
            <a:alphaModFix/>
          </a:blip>
          <a:srcRect/>
          <a:stretch/>
        </p:blipFill>
        <p:spPr>
          <a:xfrm>
            <a:off x="10340776" y="1851647"/>
            <a:ext cx="1054282" cy="89485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2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2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26">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26">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2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18"/>
          <p:cNvSpPr/>
          <p:nvPr/>
        </p:nvSpPr>
        <p:spPr>
          <a:xfrm>
            <a:off x="250370" y="1719874"/>
            <a:ext cx="11941629" cy="4324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2500" b="1" i="0" u="none" strike="noStrike" cap="none">
                <a:solidFill>
                  <a:srgbClr val="92D050"/>
                </a:solidFill>
                <a:latin typeface="Calibri"/>
                <a:ea typeface="Calibri"/>
                <a:cs typeface="Calibri"/>
                <a:sym typeface="Calibri"/>
              </a:rPr>
              <a:t>QUESTION 7 </a:t>
            </a:r>
            <a:endParaRPr sz="14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r>
              <a:rPr lang="en-GB" sz="2500" b="0" i="0" u="none" strike="noStrike" cap="none">
                <a:solidFill>
                  <a:schemeClr val="dk1"/>
                </a:solidFill>
                <a:latin typeface="Calibri"/>
                <a:ea typeface="Calibri"/>
                <a:cs typeface="Calibri"/>
                <a:sym typeface="Calibri"/>
              </a:rPr>
              <a:t>Au fur et </a:t>
            </a:r>
            <a:r>
              <a:rPr lang="en-GB" sz="2500">
                <a:solidFill>
                  <a:schemeClr val="dk1"/>
                </a:solidFill>
                <a:latin typeface="Calibri"/>
                <a:ea typeface="Calibri"/>
                <a:cs typeface="Calibri"/>
                <a:sym typeface="Calibri"/>
              </a:rPr>
              <a:t>à mesure </a:t>
            </a:r>
            <a:r>
              <a:rPr lang="en-GB" sz="2500" b="0" i="0" u="none" strike="noStrike" cap="none">
                <a:solidFill>
                  <a:schemeClr val="dk1"/>
                </a:solidFill>
                <a:latin typeface="Calibri"/>
                <a:ea typeface="Calibri"/>
                <a:cs typeface="Calibri"/>
                <a:sym typeface="Calibri"/>
              </a:rPr>
              <a:t>qu'Abhati se souvient de plus de détails, vous lui demandez d'ajouter chaque lieu et personne sur la carte. Vous </a:t>
            </a:r>
            <a:r>
              <a:rPr lang="en-GB" sz="2500">
                <a:solidFill>
                  <a:schemeClr val="dk1"/>
                </a:solidFill>
                <a:latin typeface="Calibri"/>
                <a:ea typeface="Calibri"/>
                <a:cs typeface="Calibri"/>
                <a:sym typeface="Calibri"/>
              </a:rPr>
              <a:t>continuer à l’</a:t>
            </a:r>
            <a:r>
              <a:rPr lang="en-GB" sz="2500" b="0" i="0" u="none" strike="noStrike" cap="none">
                <a:solidFill>
                  <a:schemeClr val="dk1"/>
                </a:solidFill>
                <a:latin typeface="Calibri"/>
                <a:ea typeface="Calibri"/>
                <a:cs typeface="Calibri"/>
                <a:sym typeface="Calibri"/>
              </a:rPr>
              <a:t>encourager </a:t>
            </a:r>
            <a:r>
              <a:rPr lang="en-GB" sz="2500">
                <a:solidFill>
                  <a:schemeClr val="dk1"/>
                </a:solidFill>
                <a:latin typeface="Calibri"/>
                <a:ea typeface="Calibri"/>
                <a:cs typeface="Calibri"/>
                <a:sym typeface="Calibri"/>
              </a:rPr>
              <a:t>tout</a:t>
            </a:r>
            <a:r>
              <a:rPr lang="en-GB" sz="2500" b="0" i="0" u="none" strike="noStrike" cap="none">
                <a:solidFill>
                  <a:schemeClr val="dk1"/>
                </a:solidFill>
                <a:latin typeface="Calibri"/>
                <a:ea typeface="Calibri"/>
                <a:cs typeface="Calibri"/>
                <a:sym typeface="Calibri"/>
              </a:rPr>
              <a:t> au long de l</a:t>
            </a:r>
            <a:r>
              <a:rPr lang="en-GB" sz="2500">
                <a:solidFill>
                  <a:schemeClr val="dk1"/>
                </a:solidFill>
                <a:latin typeface="Calibri"/>
                <a:ea typeface="Calibri"/>
                <a:cs typeface="Calibri"/>
                <a:sym typeface="Calibri"/>
              </a:rPr>
              <a:t>’exercice</a:t>
            </a:r>
            <a:r>
              <a:rPr lang="en-GB" sz="2500" b="0" i="0" u="none" strike="noStrike" cap="none">
                <a:solidFill>
                  <a:schemeClr val="dk1"/>
                </a:solidFill>
                <a:latin typeface="Calibri"/>
                <a:ea typeface="Calibri"/>
                <a:cs typeface="Calibri"/>
                <a:sym typeface="Calibri"/>
              </a:rPr>
              <a:t>. Comment terminez-vous l'interview ?</a:t>
            </a:r>
            <a:endParaRPr/>
          </a:p>
          <a:p>
            <a:pPr marL="0" marR="0" lvl="0" indent="0" algn="l" rtl="0">
              <a:lnSpc>
                <a:spcPct val="100000"/>
              </a:lnSpc>
              <a:spcBef>
                <a:spcPts val="0"/>
              </a:spcBef>
              <a:spcAft>
                <a:spcPts val="0"/>
              </a:spcAft>
              <a:buNone/>
            </a:pPr>
            <a:endParaRPr sz="2500" b="0" i="0" u="none" strike="noStrike" cap="none">
              <a:solidFill>
                <a:schemeClr val="dk1"/>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1400"/>
              <a:buFont typeface="Arial"/>
              <a:buAutoNum type="alphaLcParenR"/>
            </a:pPr>
            <a:r>
              <a:rPr lang="en-GB" sz="2500" b="0" i="0" u="none" strike="noStrike" cap="none">
                <a:solidFill>
                  <a:schemeClr val="dk1"/>
                </a:solidFill>
                <a:latin typeface="Calibri"/>
                <a:ea typeface="Calibri"/>
                <a:cs typeface="Calibri"/>
                <a:sym typeface="Calibri"/>
              </a:rPr>
              <a:t>Vous </a:t>
            </a:r>
            <a:r>
              <a:rPr lang="en-GB" sz="2500">
                <a:solidFill>
                  <a:schemeClr val="dk1"/>
                </a:solidFill>
                <a:latin typeface="Calibri"/>
                <a:ea typeface="Calibri"/>
                <a:cs typeface="Calibri"/>
                <a:sym typeface="Calibri"/>
              </a:rPr>
              <a:t>félicitez </a:t>
            </a:r>
            <a:r>
              <a:rPr lang="en-GB" sz="2500" b="0" i="0" u="none" strike="noStrike" cap="none">
                <a:solidFill>
                  <a:schemeClr val="dk1"/>
                </a:solidFill>
                <a:latin typeface="Calibri"/>
                <a:ea typeface="Calibri"/>
                <a:cs typeface="Calibri"/>
                <a:sym typeface="Calibri"/>
              </a:rPr>
              <a:t>Abhati pour ses efforts et passez en revue </a:t>
            </a:r>
            <a:r>
              <a:rPr lang="en-GB" sz="2500">
                <a:solidFill>
                  <a:schemeClr val="dk1"/>
                </a:solidFill>
                <a:latin typeface="Calibri"/>
                <a:ea typeface="Calibri"/>
                <a:cs typeface="Calibri"/>
                <a:sym typeface="Calibri"/>
              </a:rPr>
              <a:t>avec elle </a:t>
            </a:r>
            <a:r>
              <a:rPr lang="en-GB" sz="2500" b="0" i="0" u="none" strike="noStrike" cap="none">
                <a:solidFill>
                  <a:schemeClr val="dk1"/>
                </a:solidFill>
                <a:latin typeface="Calibri"/>
                <a:ea typeface="Calibri"/>
                <a:cs typeface="Calibri"/>
                <a:sym typeface="Calibri"/>
              </a:rPr>
              <a:t>les détails clés </a:t>
            </a:r>
            <a:r>
              <a:rPr lang="en-GB" sz="2500">
                <a:solidFill>
                  <a:schemeClr val="dk1"/>
                </a:solidFill>
                <a:latin typeface="Calibri"/>
                <a:ea typeface="Calibri"/>
                <a:cs typeface="Calibri"/>
                <a:sym typeface="Calibri"/>
              </a:rPr>
              <a:t>ainsi que la manière dont </a:t>
            </a:r>
            <a:r>
              <a:rPr lang="en-GB" sz="2500" b="0" i="0" u="none" strike="noStrike" cap="none">
                <a:solidFill>
                  <a:schemeClr val="dk1"/>
                </a:solidFill>
                <a:latin typeface="Calibri"/>
                <a:ea typeface="Calibri"/>
                <a:cs typeface="Calibri"/>
                <a:sym typeface="Calibri"/>
              </a:rPr>
              <a:t>ces informations </a:t>
            </a:r>
            <a:r>
              <a:rPr lang="en-GB" sz="2500">
                <a:solidFill>
                  <a:schemeClr val="dk1"/>
                </a:solidFill>
                <a:latin typeface="Calibri"/>
                <a:ea typeface="Calibri"/>
                <a:cs typeface="Calibri"/>
                <a:sym typeface="Calibri"/>
              </a:rPr>
              <a:t>pourront </a:t>
            </a:r>
            <a:r>
              <a:rPr lang="en-GB" sz="2500" b="0" i="0" u="none" strike="noStrike" cap="none">
                <a:solidFill>
                  <a:schemeClr val="dk1"/>
                </a:solidFill>
                <a:latin typeface="Calibri"/>
                <a:ea typeface="Calibri"/>
                <a:cs typeface="Calibri"/>
                <a:sym typeface="Calibri"/>
              </a:rPr>
              <a:t>être utilisées pour </a:t>
            </a:r>
            <a:r>
              <a:rPr lang="en-GB" sz="2500">
                <a:solidFill>
                  <a:schemeClr val="dk1"/>
                </a:solidFill>
                <a:latin typeface="Calibri"/>
                <a:ea typeface="Calibri"/>
                <a:cs typeface="Calibri"/>
                <a:sym typeface="Calibri"/>
              </a:rPr>
              <a:t>retrouver sa famille</a:t>
            </a:r>
            <a:r>
              <a:rPr lang="en-GB" sz="2500" b="0" i="0" u="none" strike="noStrike" cap="none">
                <a:solidFill>
                  <a:schemeClr val="dk1"/>
                </a:solidFill>
                <a:latin typeface="Calibri"/>
                <a:ea typeface="Calibri"/>
                <a:cs typeface="Calibri"/>
                <a:sym typeface="Calibri"/>
              </a:rPr>
              <a:t>. </a:t>
            </a:r>
            <a:endParaRPr/>
          </a:p>
          <a:p>
            <a:pPr marL="457200" marR="0" lvl="0" indent="-457200" algn="l" rtl="0">
              <a:lnSpc>
                <a:spcPct val="100000"/>
              </a:lnSpc>
              <a:spcBef>
                <a:spcPts val="0"/>
              </a:spcBef>
              <a:spcAft>
                <a:spcPts val="0"/>
              </a:spcAft>
              <a:buClr>
                <a:srgbClr val="000000"/>
              </a:buClr>
              <a:buSzPts val="1400"/>
              <a:buFont typeface="Arial"/>
              <a:buAutoNum type="alphaLcParenR"/>
            </a:pPr>
            <a:r>
              <a:rPr lang="en-GB" sz="2500" b="0" i="0" u="none" strike="noStrike" cap="none">
                <a:solidFill>
                  <a:schemeClr val="dk1"/>
                </a:solidFill>
                <a:latin typeface="Calibri"/>
                <a:ea typeface="Calibri"/>
                <a:cs typeface="Calibri"/>
                <a:sym typeface="Calibri"/>
              </a:rPr>
              <a:t>Vous remerciez Abhati et lui faites une copie de la carte. Vous l'encouragez à vous </a:t>
            </a:r>
            <a:r>
              <a:rPr lang="en-GB" sz="2500">
                <a:solidFill>
                  <a:schemeClr val="dk1"/>
                </a:solidFill>
                <a:latin typeface="Calibri"/>
                <a:ea typeface="Calibri"/>
                <a:cs typeface="Calibri"/>
                <a:sym typeface="Calibri"/>
              </a:rPr>
              <a:t>informer</a:t>
            </a:r>
            <a:r>
              <a:rPr lang="en-GB" sz="2500" b="0" i="0" u="none" strike="noStrike" cap="none">
                <a:solidFill>
                  <a:schemeClr val="dk1"/>
                </a:solidFill>
                <a:latin typeface="Calibri"/>
                <a:ea typeface="Calibri"/>
                <a:cs typeface="Calibri"/>
                <a:sym typeface="Calibri"/>
              </a:rPr>
              <a:t> si elle se souvient d'autres informations. Vous lui expliquez ce qui va se passer maintenant et comment elle sera tenue informée.</a:t>
            </a:r>
            <a:endParaRPr/>
          </a:p>
          <a:p>
            <a:pPr marL="457200" marR="0" lvl="0" indent="-457200" algn="l" rtl="0">
              <a:lnSpc>
                <a:spcPct val="100000"/>
              </a:lnSpc>
              <a:spcBef>
                <a:spcPts val="0"/>
              </a:spcBef>
              <a:spcAft>
                <a:spcPts val="0"/>
              </a:spcAft>
              <a:buClr>
                <a:srgbClr val="000000"/>
              </a:buClr>
              <a:buSzPts val="1400"/>
              <a:buFont typeface="Arial"/>
              <a:buAutoNum type="alphaLcParenR"/>
            </a:pPr>
            <a:r>
              <a:rPr lang="en-GB" sz="2500" b="0" i="0" u="none" strike="noStrike" cap="none">
                <a:solidFill>
                  <a:schemeClr val="dk1"/>
                </a:solidFill>
                <a:latin typeface="Calibri"/>
                <a:ea typeface="Calibri"/>
                <a:cs typeface="Calibri"/>
                <a:sym typeface="Calibri"/>
              </a:rPr>
              <a:t>Les deux A et B.</a:t>
            </a:r>
            <a:endParaRPr sz="2500" b="0" i="0" u="none" strike="noStrike" cap="none">
              <a:solidFill>
                <a:srgbClr val="000000"/>
              </a:solidFill>
              <a:latin typeface="Calibri"/>
              <a:ea typeface="Calibri"/>
              <a:cs typeface="Calibri"/>
              <a:sym typeface="Calibri"/>
            </a:endParaRPr>
          </a:p>
        </p:txBody>
      </p:sp>
      <p:pic>
        <p:nvPicPr>
          <p:cNvPr id="333" name="Google Shape;333;p18"/>
          <p:cNvPicPr preferRelativeResize="0"/>
          <p:nvPr/>
        </p:nvPicPr>
        <p:blipFill rotWithShape="1">
          <a:blip r:embed="rId3">
            <a:alphaModFix/>
          </a:blip>
          <a:srcRect/>
          <a:stretch/>
        </p:blipFill>
        <p:spPr>
          <a:xfrm>
            <a:off x="10550002" y="1810746"/>
            <a:ext cx="1054282" cy="89485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1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Activité 3 – Mener un entretien avec de jeunes enfants</a:t>
            </a:r>
            <a:endParaRPr/>
          </a:p>
        </p:txBody>
      </p:sp>
      <p:pic>
        <p:nvPicPr>
          <p:cNvPr id="340" name="Google Shape;340;p19" descr="mobility mapping and flow diagrams.pdf (application/pdf Object) - Mozilla Firefox"/>
          <p:cNvPicPr preferRelativeResize="0"/>
          <p:nvPr/>
        </p:nvPicPr>
        <p:blipFill rotWithShape="1">
          <a:blip r:embed="rId3">
            <a:alphaModFix/>
          </a:blip>
          <a:srcRect l="18591" t="28257" r="25523" b="6221"/>
          <a:stretch/>
        </p:blipFill>
        <p:spPr>
          <a:xfrm>
            <a:off x="8156340" y="4435824"/>
            <a:ext cx="3959459" cy="2356345"/>
          </a:xfrm>
          <a:prstGeom prst="rect">
            <a:avLst/>
          </a:prstGeom>
          <a:noFill/>
          <a:ln>
            <a:noFill/>
          </a:ln>
        </p:spPr>
      </p:pic>
      <p:pic>
        <p:nvPicPr>
          <p:cNvPr id="341" name="Google Shape;341;p19" descr="Image result for Interviewing children"/>
          <p:cNvPicPr preferRelativeResize="0"/>
          <p:nvPr/>
        </p:nvPicPr>
        <p:blipFill rotWithShape="1">
          <a:blip r:embed="rId4">
            <a:alphaModFix/>
          </a:blip>
          <a:srcRect/>
          <a:stretch/>
        </p:blipFill>
        <p:spPr>
          <a:xfrm>
            <a:off x="8232541" y="1929143"/>
            <a:ext cx="3883259" cy="2246971"/>
          </a:xfrm>
          <a:prstGeom prst="rect">
            <a:avLst/>
          </a:prstGeom>
          <a:noFill/>
          <a:ln>
            <a:noFill/>
          </a:ln>
        </p:spPr>
      </p:pic>
      <p:sp>
        <p:nvSpPr>
          <p:cNvPr id="342" name="Google Shape;342;p19"/>
          <p:cNvSpPr txBox="1"/>
          <p:nvPr/>
        </p:nvSpPr>
        <p:spPr>
          <a:xfrm>
            <a:off x="395535" y="1916831"/>
            <a:ext cx="7561922" cy="487533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2300" b="0" i="0" u="none" strike="noStrike" cap="none">
                <a:solidFill>
                  <a:schemeClr val="dk1"/>
                </a:solidFill>
                <a:latin typeface="Calibri"/>
                <a:ea typeface="Calibri"/>
                <a:cs typeface="Calibri"/>
                <a:sym typeface="Calibri"/>
              </a:rPr>
              <a:t>En groupes de trois, comprenant un intervieweur, un interviewé et un observateur, pratiquez les trois types de questions en utilisant l'étude de cas :</a:t>
            </a:r>
            <a:endParaRPr/>
          </a:p>
          <a:p>
            <a:pPr marL="0" marR="0" lvl="0" indent="0" algn="l" rtl="0">
              <a:lnSpc>
                <a:spcPct val="100000"/>
              </a:lnSpc>
              <a:spcBef>
                <a:spcPts val="0"/>
              </a:spcBef>
              <a:spcAft>
                <a:spcPts val="0"/>
              </a:spcAft>
              <a:buNone/>
            </a:pPr>
            <a:endParaRPr sz="2300" b="0" i="0" u="none" strike="noStrike" cap="none">
              <a:solidFill>
                <a:schemeClr val="dk1"/>
              </a:solidFill>
              <a:latin typeface="Calibri"/>
              <a:ea typeface="Calibri"/>
              <a:cs typeface="Calibri"/>
              <a:sym typeface="Calibri"/>
            </a:endParaRPr>
          </a:p>
          <a:p>
            <a:pPr marL="342900" marR="0" lvl="0" indent="-342900" algn="l" rtl="0">
              <a:lnSpc>
                <a:spcPct val="100000"/>
              </a:lnSpc>
              <a:spcBef>
                <a:spcPts val="0"/>
              </a:spcBef>
              <a:spcAft>
                <a:spcPts val="0"/>
              </a:spcAft>
              <a:buClr>
                <a:schemeClr val="dk1"/>
              </a:buClr>
              <a:buSzPts val="2400"/>
              <a:buFont typeface="Arial"/>
              <a:buChar char="•"/>
            </a:pPr>
            <a:r>
              <a:rPr lang="en-GB" sz="2300" b="1" i="0" u="none" strike="noStrike" cap="none">
                <a:solidFill>
                  <a:schemeClr val="dk1"/>
                </a:solidFill>
                <a:latin typeface="Calibri"/>
                <a:ea typeface="Calibri"/>
                <a:cs typeface="Calibri"/>
                <a:sym typeface="Calibri"/>
              </a:rPr>
              <a:t>Les questions ouvertes </a:t>
            </a:r>
            <a:r>
              <a:rPr lang="en-GB" sz="2300" b="0" i="0" u="none" strike="noStrike" cap="none">
                <a:solidFill>
                  <a:schemeClr val="dk1"/>
                </a:solidFill>
                <a:latin typeface="Calibri"/>
                <a:ea typeface="Calibri"/>
                <a:cs typeface="Calibri"/>
                <a:sym typeface="Calibri"/>
              </a:rPr>
              <a:t>ne suggèrent aucune réponse correcte ou incorrecte et encouragent l'enfant à continuer de parler.</a:t>
            </a:r>
            <a:endParaRPr/>
          </a:p>
          <a:p>
            <a:pPr marL="342900" marR="0" lvl="0" indent="-190500" algn="l" rtl="0">
              <a:lnSpc>
                <a:spcPct val="100000"/>
              </a:lnSpc>
              <a:spcBef>
                <a:spcPts val="0"/>
              </a:spcBef>
              <a:spcAft>
                <a:spcPts val="0"/>
              </a:spcAft>
              <a:buClr>
                <a:schemeClr val="dk1"/>
              </a:buClr>
              <a:buSzPts val="2400"/>
              <a:buFont typeface="Arial"/>
              <a:buNone/>
            </a:pPr>
            <a:endParaRPr sz="2300" b="0" i="0" u="none" strike="noStrike" cap="none">
              <a:solidFill>
                <a:schemeClr val="dk1"/>
              </a:solidFill>
              <a:latin typeface="Calibri"/>
              <a:ea typeface="Calibri"/>
              <a:cs typeface="Calibri"/>
              <a:sym typeface="Calibri"/>
            </a:endParaRPr>
          </a:p>
          <a:p>
            <a:pPr marL="342900" marR="0" lvl="0" indent="-342900" algn="l" rtl="0">
              <a:lnSpc>
                <a:spcPct val="100000"/>
              </a:lnSpc>
              <a:spcBef>
                <a:spcPts val="0"/>
              </a:spcBef>
              <a:spcAft>
                <a:spcPts val="0"/>
              </a:spcAft>
              <a:buClr>
                <a:schemeClr val="dk1"/>
              </a:buClr>
              <a:buSzPts val="2400"/>
              <a:buFont typeface="Arial"/>
              <a:buChar char="•"/>
            </a:pPr>
            <a:r>
              <a:rPr lang="en-GB" sz="2300" b="1" i="0" u="none" strike="noStrike" cap="none">
                <a:solidFill>
                  <a:schemeClr val="dk1"/>
                </a:solidFill>
                <a:latin typeface="Calibri"/>
                <a:ea typeface="Calibri"/>
                <a:cs typeface="Calibri"/>
                <a:sym typeface="Calibri"/>
              </a:rPr>
              <a:t>Questions spécifiques</a:t>
            </a:r>
            <a:endParaRPr/>
          </a:p>
          <a:p>
            <a:pPr marL="342900" marR="0" lvl="0" indent="-190500" algn="l" rtl="0">
              <a:lnSpc>
                <a:spcPct val="100000"/>
              </a:lnSpc>
              <a:spcBef>
                <a:spcPts val="0"/>
              </a:spcBef>
              <a:spcAft>
                <a:spcPts val="0"/>
              </a:spcAft>
              <a:buClr>
                <a:schemeClr val="dk1"/>
              </a:buClr>
              <a:buSzPts val="2400"/>
              <a:buFont typeface="Arial"/>
              <a:buNone/>
            </a:pPr>
            <a:endParaRPr sz="2300" b="1" i="0" u="none" strike="noStrike" cap="none">
              <a:solidFill>
                <a:schemeClr val="dk1"/>
              </a:solidFill>
              <a:latin typeface="Calibri"/>
              <a:ea typeface="Calibri"/>
              <a:cs typeface="Calibri"/>
              <a:sym typeface="Calibri"/>
            </a:endParaRPr>
          </a:p>
          <a:p>
            <a:pPr marL="342900" marR="0" lvl="0" indent="-342900" algn="l" rtl="0">
              <a:lnSpc>
                <a:spcPct val="100000"/>
              </a:lnSpc>
              <a:spcBef>
                <a:spcPts val="0"/>
              </a:spcBef>
              <a:spcAft>
                <a:spcPts val="0"/>
              </a:spcAft>
              <a:buClr>
                <a:schemeClr val="dk1"/>
              </a:buClr>
              <a:buSzPts val="2400"/>
              <a:buFont typeface="Arial"/>
              <a:buChar char="•"/>
            </a:pPr>
            <a:r>
              <a:rPr lang="en-GB" sz="2300" b="1" i="0" u="none" strike="noStrike" cap="none">
                <a:solidFill>
                  <a:schemeClr val="dk1"/>
                </a:solidFill>
                <a:latin typeface="Calibri"/>
                <a:ea typeface="Calibri"/>
                <a:cs typeface="Calibri"/>
                <a:sym typeface="Calibri"/>
              </a:rPr>
              <a:t>Les questions fermées</a:t>
            </a:r>
            <a:r>
              <a:rPr lang="en-GB" sz="2300" b="0" i="0" u="none" strike="noStrike" cap="none">
                <a:solidFill>
                  <a:schemeClr val="dk1"/>
                </a:solidFill>
                <a:latin typeface="Calibri"/>
                <a:ea typeface="Calibri"/>
                <a:cs typeface="Calibri"/>
                <a:sym typeface="Calibri"/>
              </a:rPr>
              <a:t> nécessitent des réponses "oui", "non" ou des réponses également simples.</a:t>
            </a:r>
            <a:endParaRPr sz="1400" b="0" i="0" u="none" strike="noStrike" cap="none">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2"/>
          <p:cNvSpPr txBox="1">
            <a:spLocks noGrp="1"/>
          </p:cNvSpPr>
          <p:nvPr>
            <p:ph type="body" idx="1"/>
          </p:nvPr>
        </p:nvSpPr>
        <p:spPr>
          <a:xfrm>
            <a:off x="4100513" y="528638"/>
            <a:ext cx="7807070" cy="5817733"/>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rgbClr val="000000"/>
              </a:buClr>
              <a:buSzPct val="80645"/>
              <a:buNone/>
            </a:pPr>
            <a:r>
              <a:rPr lang="en-GB" u="sng">
                <a:solidFill>
                  <a:srgbClr val="026593"/>
                </a:solidFill>
                <a:latin typeface="Calibri"/>
                <a:ea typeface="Calibri"/>
                <a:cs typeface="Calibri"/>
                <a:sym typeface="Calibri"/>
              </a:rPr>
              <a:t>Qui</a:t>
            </a:r>
            <a:r>
              <a:rPr lang="en-GB"/>
              <a:t> </a:t>
            </a:r>
            <a:r>
              <a:rPr lang="en-GB" b="0"/>
              <a:t>: </a:t>
            </a:r>
            <a:r>
              <a:rPr lang="en-GB" b="0">
                <a:solidFill>
                  <a:schemeClr val="dk1"/>
                </a:solidFill>
                <a:latin typeface="Calibri"/>
                <a:ea typeface="Calibri"/>
                <a:cs typeface="Calibri"/>
                <a:sym typeface="Calibri"/>
              </a:rPr>
              <a:t>Tous les enfants qui </a:t>
            </a:r>
            <a:r>
              <a:rPr lang="en-GB">
                <a:solidFill>
                  <a:schemeClr val="dk1"/>
                </a:solidFill>
                <a:latin typeface="Calibri"/>
                <a:ea typeface="Calibri"/>
                <a:cs typeface="Calibri"/>
                <a:sym typeface="Calibri"/>
              </a:rPr>
              <a:t>ont donné leur consentement </a:t>
            </a:r>
            <a:r>
              <a:rPr lang="en-GB" b="0">
                <a:solidFill>
                  <a:schemeClr val="dk1"/>
                </a:solidFill>
                <a:latin typeface="Calibri"/>
                <a:ea typeface="Calibri"/>
                <a:cs typeface="Calibri"/>
                <a:sym typeface="Calibri"/>
              </a:rPr>
              <a:t>et qui ont besoin que l’on entreprenne une recherche en leur nom par un acteur de la protection de l’enfance  formé (</a:t>
            </a:r>
            <a:r>
              <a:rPr lang="en-GB">
                <a:solidFill>
                  <a:schemeClr val="dk1"/>
                </a:solidFill>
                <a:latin typeface="Calibri"/>
                <a:ea typeface="Calibri"/>
                <a:cs typeface="Calibri"/>
                <a:sym typeface="Calibri"/>
              </a:rPr>
              <a:t>par exp un  travailleur social</a:t>
            </a:r>
            <a:r>
              <a:rPr lang="en-GB" b="0">
                <a:solidFill>
                  <a:schemeClr val="dk1"/>
                </a:solidFill>
                <a:latin typeface="Calibri"/>
                <a:ea typeface="Calibri"/>
                <a:cs typeface="Calibri"/>
                <a:sym typeface="Calibri"/>
              </a:rPr>
              <a:t>)</a:t>
            </a:r>
            <a:endParaRPr/>
          </a:p>
          <a:p>
            <a:pPr marL="0" lvl="0" indent="0" algn="l" rtl="0">
              <a:lnSpc>
                <a:spcPct val="100000"/>
              </a:lnSpc>
              <a:spcBef>
                <a:spcPts val="0"/>
              </a:spcBef>
              <a:spcAft>
                <a:spcPts val="0"/>
              </a:spcAft>
              <a:buClr>
                <a:srgbClr val="000000"/>
              </a:buClr>
              <a:buSzPct val="80645"/>
              <a:buNone/>
            </a:pPr>
            <a:r>
              <a:rPr lang="en-GB" u="sng">
                <a:solidFill>
                  <a:srgbClr val="026593"/>
                </a:solidFill>
                <a:latin typeface="Calibri"/>
                <a:ea typeface="Calibri"/>
                <a:cs typeface="Calibri"/>
                <a:sym typeface="Calibri"/>
              </a:rPr>
              <a:t>Sur quoi </a:t>
            </a:r>
            <a:r>
              <a:rPr lang="en-GB" b="0">
                <a:solidFill>
                  <a:schemeClr val="dk1"/>
                </a:solidFill>
                <a:latin typeface="Calibri"/>
                <a:ea typeface="Calibri"/>
                <a:cs typeface="Calibri"/>
                <a:sym typeface="Calibri"/>
              </a:rPr>
              <a:t>: Le formulaire d'enregistrement interagences convenu (ou la liste d'enregistrement)</a:t>
            </a:r>
            <a:endParaRPr/>
          </a:p>
          <a:p>
            <a:pPr marL="0" lvl="0" indent="0" algn="l" rtl="0">
              <a:lnSpc>
                <a:spcPct val="100000"/>
              </a:lnSpc>
              <a:spcBef>
                <a:spcPts val="0"/>
              </a:spcBef>
              <a:spcAft>
                <a:spcPts val="0"/>
              </a:spcAft>
              <a:buClr>
                <a:srgbClr val="000000"/>
              </a:buClr>
              <a:buSzPct val="80645"/>
              <a:buNone/>
            </a:pPr>
            <a:r>
              <a:rPr lang="en-GB" u="sng">
                <a:solidFill>
                  <a:srgbClr val="026593"/>
                </a:solidFill>
                <a:latin typeface="Calibri"/>
                <a:ea typeface="Calibri"/>
                <a:cs typeface="Calibri"/>
                <a:sym typeface="Calibri"/>
              </a:rPr>
              <a:t>Quand</a:t>
            </a:r>
            <a:r>
              <a:rPr lang="en-GB" b="0">
                <a:solidFill>
                  <a:schemeClr val="dk1"/>
                </a:solidFill>
                <a:latin typeface="Calibri"/>
                <a:ea typeface="Calibri"/>
                <a:cs typeface="Calibri"/>
                <a:sym typeface="Calibri"/>
              </a:rPr>
              <a:t> : Dès que possible après l'identification.</a:t>
            </a:r>
            <a:endParaRPr/>
          </a:p>
          <a:p>
            <a:pPr marL="0" lvl="0" indent="0" algn="l" rtl="0">
              <a:lnSpc>
                <a:spcPct val="100000"/>
              </a:lnSpc>
              <a:spcBef>
                <a:spcPts val="0"/>
              </a:spcBef>
              <a:spcAft>
                <a:spcPts val="0"/>
              </a:spcAft>
              <a:buClr>
                <a:srgbClr val="000000"/>
              </a:buClr>
              <a:buSzPct val="80645"/>
              <a:buNone/>
            </a:pPr>
            <a:r>
              <a:rPr lang="en-GB" u="sng">
                <a:solidFill>
                  <a:srgbClr val="026593"/>
                </a:solidFill>
                <a:latin typeface="Calibri"/>
                <a:ea typeface="Calibri"/>
                <a:cs typeface="Calibri"/>
                <a:sym typeface="Calibri"/>
              </a:rPr>
              <a:t>Comment</a:t>
            </a:r>
            <a:r>
              <a:rPr lang="en-GB" b="0">
                <a:solidFill>
                  <a:schemeClr val="dk1"/>
                </a:solidFill>
                <a:latin typeface="Calibri"/>
                <a:ea typeface="Calibri"/>
                <a:cs typeface="Calibri"/>
                <a:sym typeface="Calibri"/>
              </a:rPr>
              <a:t> : Un processus cumulatif, une évaluation individuelle de cas peut être nécessaire.</a:t>
            </a:r>
            <a:endParaRPr/>
          </a:p>
          <a:p>
            <a:pPr marL="0" lvl="0" indent="0" algn="l" rtl="0">
              <a:lnSpc>
                <a:spcPct val="100000"/>
              </a:lnSpc>
              <a:spcBef>
                <a:spcPts val="0"/>
              </a:spcBef>
              <a:spcAft>
                <a:spcPts val="0"/>
              </a:spcAft>
              <a:buClr>
                <a:srgbClr val="000000"/>
              </a:buClr>
              <a:buSzPct val="80645"/>
              <a:buNone/>
            </a:pPr>
            <a:r>
              <a:rPr lang="en-GB" u="sng">
                <a:solidFill>
                  <a:srgbClr val="026593"/>
                </a:solidFill>
                <a:latin typeface="Calibri"/>
                <a:ea typeface="Calibri"/>
                <a:cs typeface="Calibri"/>
                <a:sym typeface="Calibri"/>
              </a:rPr>
              <a:t>Pourquoi </a:t>
            </a:r>
            <a:r>
              <a:rPr lang="en-GB" b="0">
                <a:solidFill>
                  <a:schemeClr val="dk1"/>
                </a:solidFill>
                <a:latin typeface="Calibri"/>
                <a:ea typeface="Calibri"/>
                <a:cs typeface="Calibri"/>
                <a:sym typeface="Calibri"/>
              </a:rPr>
              <a:t>: </a:t>
            </a:r>
            <a:r>
              <a:rPr lang="en-GB">
                <a:solidFill>
                  <a:schemeClr val="dk1"/>
                </a:solidFill>
                <a:latin typeface="Calibri"/>
                <a:ea typeface="Calibri"/>
                <a:cs typeface="Calibri"/>
                <a:sym typeface="Calibri"/>
              </a:rPr>
              <a:t>Pour rassembler des informations</a:t>
            </a:r>
            <a:r>
              <a:rPr lang="en-GB" b="0">
                <a:solidFill>
                  <a:schemeClr val="dk1"/>
                </a:solidFill>
                <a:latin typeface="Calibri"/>
                <a:ea typeface="Calibri"/>
                <a:cs typeface="Calibri"/>
                <a:sym typeface="Calibri"/>
              </a:rPr>
              <a:t> afin de faciliter la recherche, la réunification, identifier les besoins individuels et faciliter une gestion de cas plus large.</a:t>
            </a:r>
            <a:endParaRPr b="0">
              <a:solidFill>
                <a:schemeClr val="dk1"/>
              </a:solidFill>
              <a:latin typeface="Calibri"/>
              <a:ea typeface="Calibri"/>
              <a:cs typeface="Calibri"/>
              <a:sym typeface="Calibri"/>
            </a:endParaRPr>
          </a:p>
        </p:txBody>
      </p:sp>
      <p:pic>
        <p:nvPicPr>
          <p:cNvPr id="234" name="Google Shape;234;p2" descr="Google Image Result for http://www.picturenet.co.za/gallery/giacomo/jac43.jpg - Mozilla Firefox"/>
          <p:cNvPicPr preferRelativeResize="0"/>
          <p:nvPr/>
        </p:nvPicPr>
        <p:blipFill rotWithShape="1">
          <a:blip r:embed="rId3">
            <a:alphaModFix/>
          </a:blip>
          <a:srcRect l="22817" t="41781" r="46054" b="23241"/>
          <a:stretch/>
        </p:blipFill>
        <p:spPr>
          <a:xfrm>
            <a:off x="1" y="1530096"/>
            <a:ext cx="3504246" cy="299904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
          <p:cNvSpPr txBox="1">
            <a:spLocks noGrp="1"/>
          </p:cNvSpPr>
          <p:nvPr>
            <p:ph type="title"/>
          </p:nvPr>
        </p:nvSpPr>
        <p:spPr>
          <a:xfrm>
            <a:off x="521979" y="56606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highlight>
                  <a:schemeClr val="lt1"/>
                </a:highlight>
              </a:rPr>
              <a:t>Evaluation indiv</a:t>
            </a:r>
            <a:r>
              <a:rPr lang="en-GB"/>
              <a:t>iduelle des cas  pour les ENAS </a:t>
            </a:r>
            <a:endParaRPr/>
          </a:p>
        </p:txBody>
      </p:sp>
      <p:sp>
        <p:nvSpPr>
          <p:cNvPr id="240" name="Google Shape;240;p3"/>
          <p:cNvSpPr/>
          <p:nvPr/>
        </p:nvSpPr>
        <p:spPr>
          <a:xfrm>
            <a:off x="521979" y="1725066"/>
            <a:ext cx="10218346" cy="23698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chemeClr val="accent4"/>
                </a:solidFill>
                <a:latin typeface="Helvetica Neue"/>
                <a:ea typeface="Helvetica Neue"/>
                <a:cs typeface="Helvetica Neue"/>
                <a:sym typeface="Helvetica Neue"/>
              </a:rPr>
              <a:t> </a:t>
            </a:r>
            <a:endParaRPr sz="2000" b="0" i="0" u="none" strike="noStrike" cap="none">
              <a:solidFill>
                <a:schemeClr val="accent4"/>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000"/>
              <a:buFont typeface="Arial"/>
              <a:buNone/>
            </a:pPr>
            <a:r>
              <a:rPr lang="en-GB" sz="2000" b="1" i="0" u="none" strike="noStrike" cap="none">
                <a:solidFill>
                  <a:schemeClr val="accent4"/>
                </a:solidFill>
                <a:latin typeface="Calibri"/>
                <a:ea typeface="Calibri"/>
                <a:cs typeface="Calibri"/>
                <a:sym typeface="Calibri"/>
              </a:rPr>
              <a:t>Formulaire d’inscription complété</a:t>
            </a:r>
            <a:r>
              <a:rPr lang="en-GB" sz="2000" b="0" i="0" u="none" strike="noStrike" cap="none">
                <a:solidFill>
                  <a:schemeClr val="accent4"/>
                </a:solidFill>
                <a:latin typeface="Calibri"/>
                <a:ea typeface="Calibri"/>
                <a:cs typeface="Calibri"/>
                <a:sym typeface="Calibri"/>
              </a:rPr>
              <a:t>✔</a:t>
            </a:r>
            <a:endParaRPr sz="14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000"/>
              <a:buFont typeface="Arial"/>
              <a:buNone/>
            </a:pPr>
            <a:endParaRPr sz="1400" b="0" i="0" u="none" strike="noStrike" cap="none">
              <a:solidFill>
                <a:srgbClr val="000000"/>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000"/>
              <a:buFont typeface="Arial"/>
              <a:buNone/>
            </a:pPr>
            <a:endParaRPr sz="2000" b="1" i="0" u="none" strike="noStrike" cap="none">
              <a:solidFill>
                <a:schemeClr val="accent4"/>
              </a:solidFill>
              <a:latin typeface="Calibri"/>
              <a:ea typeface="Calibri"/>
              <a:cs typeface="Calibri"/>
              <a:sym typeface="Calibri"/>
            </a:endParaRPr>
          </a:p>
          <a:p>
            <a:pPr marL="0" marR="0" lvl="0" indent="0" algn="ctr" rtl="0">
              <a:lnSpc>
                <a:spcPct val="100000"/>
              </a:lnSpc>
              <a:spcBef>
                <a:spcPts val="0"/>
              </a:spcBef>
              <a:spcAft>
                <a:spcPts val="0"/>
              </a:spcAft>
              <a:buNone/>
            </a:pPr>
            <a:r>
              <a:rPr lang="en-GB" sz="2000" b="1">
                <a:solidFill>
                  <a:schemeClr val="accent4"/>
                </a:solidFill>
                <a:latin typeface="Calibri"/>
                <a:ea typeface="Calibri"/>
                <a:cs typeface="Calibri"/>
                <a:sym typeface="Calibri"/>
              </a:rPr>
              <a:t>Des </a:t>
            </a:r>
            <a:r>
              <a:rPr lang="en-GB" sz="2000" b="1" i="0" u="none" strike="noStrike" cap="none">
                <a:solidFill>
                  <a:schemeClr val="accent4"/>
                </a:solidFill>
                <a:latin typeface="Calibri"/>
                <a:ea typeface="Calibri"/>
                <a:cs typeface="Calibri"/>
                <a:sym typeface="Calibri"/>
              </a:rPr>
              <a:t>informations complémentaires sont nécessaire pour la gestion d</a:t>
            </a:r>
            <a:r>
              <a:rPr lang="en-GB" sz="2000" b="1">
                <a:solidFill>
                  <a:schemeClr val="accent4"/>
                </a:solidFill>
                <a:latin typeface="Calibri"/>
                <a:ea typeface="Calibri"/>
                <a:cs typeface="Calibri"/>
                <a:sym typeface="Calibri"/>
              </a:rPr>
              <a:t>u</a:t>
            </a:r>
            <a:r>
              <a:rPr lang="en-GB" sz="2000" b="1" i="0" u="none" strike="noStrike" cap="none">
                <a:solidFill>
                  <a:schemeClr val="accent4"/>
                </a:solidFill>
                <a:latin typeface="Calibri"/>
                <a:ea typeface="Calibri"/>
                <a:cs typeface="Calibri"/>
                <a:sym typeface="Calibri"/>
              </a:rPr>
              <a:t> cas? </a:t>
            </a:r>
            <a:r>
              <a:rPr lang="en-GB" sz="1800" b="0" i="0" u="none" strike="noStrike" cap="none">
                <a:solidFill>
                  <a:schemeClr val="dk2"/>
                </a:solidFill>
                <a:latin typeface="Calibri"/>
                <a:ea typeface="Calibri"/>
                <a:cs typeface="Calibri"/>
                <a:sym typeface="Calibri"/>
              </a:rPr>
              <a:t>Y a-t-il des préoccupations </a:t>
            </a:r>
            <a:r>
              <a:rPr lang="en-GB" sz="1800">
                <a:solidFill>
                  <a:schemeClr val="dk2"/>
                </a:solidFill>
                <a:latin typeface="Calibri"/>
                <a:ea typeface="Calibri"/>
                <a:cs typeface="Calibri"/>
                <a:sym typeface="Calibri"/>
              </a:rPr>
              <a:t>individuelles en matière  </a:t>
            </a:r>
            <a:r>
              <a:rPr lang="en-GB" sz="1800" b="0" i="0" u="none" strike="noStrike" cap="none">
                <a:solidFill>
                  <a:schemeClr val="dk2"/>
                </a:solidFill>
                <a:latin typeface="Calibri"/>
                <a:ea typeface="Calibri"/>
                <a:cs typeface="Calibri"/>
                <a:sym typeface="Calibri"/>
              </a:rPr>
              <a:t>de protection nécessit</a:t>
            </a:r>
            <a:r>
              <a:rPr lang="en-GB" sz="1800">
                <a:solidFill>
                  <a:schemeClr val="dk2"/>
                </a:solidFill>
                <a:latin typeface="Calibri"/>
                <a:ea typeface="Calibri"/>
                <a:cs typeface="Calibri"/>
                <a:sym typeface="Calibri"/>
              </a:rPr>
              <a:t>a</a:t>
            </a:r>
            <a:r>
              <a:rPr lang="en-GB" sz="1800" b="0" i="0" u="none" strike="noStrike" cap="none">
                <a:solidFill>
                  <a:schemeClr val="dk2"/>
                </a:solidFill>
                <a:latin typeface="Calibri"/>
                <a:ea typeface="Calibri"/>
                <a:cs typeface="Calibri"/>
                <a:sym typeface="Calibri"/>
              </a:rPr>
              <a:t>nt une réponse de gestion de cas?</a:t>
            </a:r>
            <a:endParaRPr sz="1800" b="0" i="0" u="none" strike="noStrike" cap="none">
              <a:solidFill>
                <a:schemeClr val="dk2"/>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2000"/>
              <a:buFont typeface="Arial"/>
              <a:buNone/>
            </a:pPr>
            <a:endParaRPr sz="1400" b="0" i="0" u="none" strike="noStrike" cap="none">
              <a:solidFill>
                <a:srgbClr val="000000"/>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a:solidFill>
                  <a:schemeClr val="accent4"/>
                </a:solidFill>
                <a:latin typeface="Helvetica Neue"/>
                <a:ea typeface="Helvetica Neue"/>
                <a:cs typeface="Helvetica Neue"/>
                <a:sym typeface="Helvetica Neue"/>
              </a:rPr>
              <a:t>	   </a:t>
            </a:r>
            <a:r>
              <a:rPr lang="en-GB" sz="2000" b="1" i="0" u="none" strike="noStrike" cap="none">
                <a:solidFill>
                  <a:schemeClr val="accent4"/>
                </a:solidFill>
                <a:latin typeface="Helvetica Neue"/>
                <a:ea typeface="Helvetica Neue"/>
                <a:cs typeface="Helvetica Neue"/>
                <a:sym typeface="Helvetica Neue"/>
              </a:rPr>
              <a:t>   </a:t>
            </a:r>
            <a:r>
              <a:rPr lang="en-GB" sz="2000" b="0" i="0" u="none" strike="noStrike" cap="none">
                <a:solidFill>
                  <a:schemeClr val="accent4"/>
                </a:solidFill>
                <a:latin typeface="Helvetica Neue"/>
                <a:ea typeface="Helvetica Neue"/>
                <a:cs typeface="Helvetica Neue"/>
                <a:sym typeface="Helvetica Neue"/>
              </a:rPr>
              <a:t>							</a:t>
            </a:r>
            <a:endParaRPr sz="2000" b="0" i="0" u="none" strike="noStrike" cap="none">
              <a:solidFill>
                <a:schemeClr val="accent4"/>
              </a:solidFill>
              <a:latin typeface="Helvetica Neue"/>
              <a:ea typeface="Helvetica Neue"/>
              <a:cs typeface="Helvetica Neue"/>
              <a:sym typeface="Helvetica Neue"/>
            </a:endParaRPr>
          </a:p>
        </p:txBody>
      </p:sp>
      <p:graphicFrame>
        <p:nvGraphicFramePr>
          <p:cNvPr id="241" name="Google Shape;241;p3"/>
          <p:cNvGraphicFramePr/>
          <p:nvPr/>
        </p:nvGraphicFramePr>
        <p:xfrm>
          <a:off x="1660086" y="4663032"/>
          <a:ext cx="3000000" cy="3000000"/>
        </p:xfrm>
        <a:graphic>
          <a:graphicData uri="http://schemas.openxmlformats.org/drawingml/2006/table">
            <a:tbl>
              <a:tblPr firstRow="1" bandRow="1">
                <a:noFill/>
                <a:tableStyleId>{1C8F5D25-77FC-4FB4-A0BF-8280A788DE0A}</a:tableStyleId>
              </a:tblPr>
              <a:tblGrid>
                <a:gridCol w="4435925">
                  <a:extLst>
                    <a:ext uri="{9D8B030D-6E8A-4147-A177-3AD203B41FA5}">
                      <a16:colId xmlns:a16="http://schemas.microsoft.com/office/drawing/2014/main" val="20000"/>
                    </a:ext>
                  </a:extLst>
                </a:gridCol>
                <a:gridCol w="4435925">
                  <a:extLst>
                    <a:ext uri="{9D8B030D-6E8A-4147-A177-3AD203B41FA5}">
                      <a16:colId xmlns:a16="http://schemas.microsoft.com/office/drawing/2014/main" val="20001"/>
                    </a:ext>
                  </a:extLst>
                </a:gridCol>
              </a:tblGrid>
              <a:tr h="2464925">
                <a:tc>
                  <a:txBody>
                    <a:bodyPr/>
                    <a:lstStyle/>
                    <a:p>
                      <a:pPr marL="0" marR="0" lvl="0" indent="0" algn="ctr" rtl="0">
                        <a:lnSpc>
                          <a:spcPct val="100000"/>
                        </a:lnSpc>
                        <a:spcBef>
                          <a:spcPts val="0"/>
                        </a:spcBef>
                        <a:spcAft>
                          <a:spcPts val="0"/>
                        </a:spcAft>
                        <a:buClr>
                          <a:srgbClr val="000000"/>
                        </a:buClr>
                        <a:buSzPts val="2100"/>
                        <a:buFont typeface="Arial"/>
                        <a:buNone/>
                      </a:pPr>
                      <a:r>
                        <a:rPr lang="en-GB" sz="2100" b="1" i="0" u="none" strike="noStrike" cap="none">
                          <a:solidFill>
                            <a:schemeClr val="lt1"/>
                          </a:solidFill>
                          <a:latin typeface="Calibri"/>
                          <a:ea typeface="Calibri"/>
                          <a:cs typeface="Calibri"/>
                          <a:sym typeface="Calibri"/>
                        </a:rPr>
                        <a:t>OUI </a:t>
                      </a:r>
                      <a:r>
                        <a:rPr lang="en-GB" sz="2100" b="0" i="0" u="none" strike="noStrike" cap="none">
                          <a:solidFill>
                            <a:schemeClr val="lt1"/>
                          </a:solidFill>
                          <a:latin typeface="Calibri"/>
                          <a:ea typeface="Calibri"/>
                          <a:cs typeface="Calibri"/>
                          <a:sym typeface="Calibri"/>
                        </a:rPr>
                        <a:t>- </a:t>
                      </a:r>
                      <a:r>
                        <a:rPr lang="en-GB" sz="2100" b="0"/>
                        <a:t>Compléter l’</a:t>
                      </a:r>
                      <a:r>
                        <a:rPr lang="en-GB" sz="2100" b="0" i="0" u="none" strike="noStrike" cap="none">
                          <a:solidFill>
                            <a:schemeClr val="lt1"/>
                          </a:solidFill>
                          <a:latin typeface="Calibri"/>
                          <a:ea typeface="Calibri"/>
                          <a:cs typeface="Calibri"/>
                          <a:sym typeface="Calibri"/>
                        </a:rPr>
                        <a:t>évaluation </a:t>
                      </a:r>
                      <a:r>
                        <a:rPr lang="en-GB" sz="2100" b="0"/>
                        <a:t>individuelle  du cas</a:t>
                      </a:r>
                      <a:r>
                        <a:rPr lang="en-GB" sz="2100" b="0" i="0" u="none" strike="noStrike" cap="none">
                          <a:solidFill>
                            <a:schemeClr val="lt1"/>
                          </a:solidFill>
                          <a:latin typeface="Calibri"/>
                          <a:ea typeface="Calibri"/>
                          <a:cs typeface="Calibri"/>
                          <a:sym typeface="Calibri"/>
                        </a:rPr>
                        <a:t> ( éventuellement </a:t>
                      </a:r>
                      <a:r>
                        <a:rPr lang="en-GB" sz="2100" b="0"/>
                        <a:t>en utilisant </a:t>
                      </a:r>
                      <a:r>
                        <a:rPr lang="en-GB" sz="2100" b="0" i="0" u="none" strike="noStrike" cap="none">
                          <a:solidFill>
                            <a:schemeClr val="lt1"/>
                          </a:solidFill>
                          <a:latin typeface="Calibri"/>
                          <a:ea typeface="Calibri"/>
                          <a:cs typeface="Calibri"/>
                          <a:sym typeface="Calibri"/>
                        </a:rPr>
                        <a:t>éventuellement </a:t>
                      </a:r>
                      <a:r>
                        <a:rPr lang="en-GB" sz="2100" b="0"/>
                        <a:t>un </a:t>
                      </a:r>
                      <a:r>
                        <a:rPr lang="en-GB" sz="2100" b="0" i="0" u="none" strike="noStrike" cap="none">
                          <a:solidFill>
                            <a:schemeClr val="lt1"/>
                          </a:solidFill>
                          <a:latin typeface="Calibri"/>
                          <a:ea typeface="Calibri"/>
                          <a:cs typeface="Calibri"/>
                          <a:sym typeface="Calibri"/>
                        </a:rPr>
                        <a:t>BIA ou BID, si nécessaire, dans des contextes de réfugiés)</a:t>
                      </a:r>
                      <a:endParaRPr sz="2100" b="0" i="0" u="none" strike="noStrike" cap="none">
                        <a:solidFill>
                          <a:schemeClr val="lt1"/>
                        </a:solidFill>
                        <a:latin typeface="Calibri"/>
                        <a:ea typeface="Calibri"/>
                        <a:cs typeface="Calibri"/>
                        <a:sym typeface="Calibri"/>
                      </a:endParaRPr>
                    </a:p>
                  </a:txBody>
                  <a:tcPr marL="91450" marR="91450" marT="45725" marB="45725"/>
                </a:tc>
                <a:tc>
                  <a:txBody>
                    <a:bodyPr/>
                    <a:lstStyle/>
                    <a:p>
                      <a:pPr marL="0" marR="0" lvl="0" indent="0" algn="ctr" rtl="0">
                        <a:lnSpc>
                          <a:spcPct val="100000"/>
                        </a:lnSpc>
                        <a:spcBef>
                          <a:spcPts val="0"/>
                        </a:spcBef>
                        <a:spcAft>
                          <a:spcPts val="0"/>
                        </a:spcAft>
                        <a:buClr>
                          <a:srgbClr val="000000"/>
                        </a:buClr>
                        <a:buSzPts val="2100"/>
                        <a:buFont typeface="Arial"/>
                        <a:buNone/>
                      </a:pPr>
                      <a:r>
                        <a:rPr lang="en-GB" sz="2100" b="1" i="0" u="none" strike="noStrike" cap="none">
                          <a:latin typeface="Calibri"/>
                          <a:ea typeface="Calibri"/>
                          <a:cs typeface="Calibri"/>
                          <a:sym typeface="Calibri"/>
                        </a:rPr>
                        <a:t>NON </a:t>
                      </a:r>
                      <a:r>
                        <a:rPr lang="en-GB" sz="2100" b="0" i="0" u="none" strike="noStrike" cap="none">
                          <a:solidFill>
                            <a:schemeClr val="lt1"/>
                          </a:solidFill>
                          <a:latin typeface="Calibri"/>
                          <a:ea typeface="Calibri"/>
                          <a:cs typeface="Calibri"/>
                          <a:sym typeface="Calibri"/>
                        </a:rPr>
                        <a:t>- </a:t>
                      </a:r>
                      <a:r>
                        <a:rPr lang="en-GB" sz="2100" b="0"/>
                        <a:t>Revoir </a:t>
                      </a:r>
                      <a:r>
                        <a:rPr lang="en-GB" sz="2100" b="0" i="0" u="none" strike="noStrike" cap="none">
                          <a:solidFill>
                            <a:schemeClr val="lt1"/>
                          </a:solidFill>
                          <a:latin typeface="Calibri"/>
                          <a:ea typeface="Calibri"/>
                          <a:cs typeface="Calibri"/>
                          <a:sym typeface="Calibri"/>
                        </a:rPr>
                        <a:t>régulièrement la nécessité d</a:t>
                      </a:r>
                      <a:r>
                        <a:rPr lang="en-GB" sz="2100" b="0"/>
                        <a:t>‘une </a:t>
                      </a:r>
                      <a:r>
                        <a:rPr lang="en-GB" sz="2100" b="0" i="0" u="none" strike="noStrike" cap="none">
                          <a:solidFill>
                            <a:schemeClr val="lt1"/>
                          </a:solidFill>
                          <a:latin typeface="Calibri"/>
                          <a:ea typeface="Calibri"/>
                          <a:cs typeface="Calibri"/>
                          <a:sym typeface="Calibri"/>
                        </a:rPr>
                        <a:t>évaluation car la résilience et les circonstances </a:t>
                      </a:r>
                      <a:r>
                        <a:rPr lang="en-GB" sz="2100" b="0"/>
                        <a:t>des enfants  peuvent évoluer </a:t>
                      </a:r>
                      <a:r>
                        <a:rPr lang="en-GB" sz="2100" b="0" i="0" u="none" strike="noStrike" cap="none">
                          <a:solidFill>
                            <a:schemeClr val="lt1"/>
                          </a:solidFill>
                          <a:latin typeface="Calibri"/>
                          <a:ea typeface="Calibri"/>
                          <a:cs typeface="Calibri"/>
                          <a:sym typeface="Calibri"/>
                        </a:rPr>
                        <a:t>avec le temps</a:t>
                      </a:r>
                      <a:r>
                        <a:rPr lang="en-GB" sz="2100" b="0" i="0" u="none" strike="noStrike" cap="none">
                          <a:latin typeface="Helvetica Neue"/>
                          <a:ea typeface="Helvetica Neue"/>
                          <a:cs typeface="Helvetica Neue"/>
                          <a:sym typeface="Helvetica Neue"/>
                        </a:rPr>
                        <a:t>	</a:t>
                      </a:r>
                      <a:endParaRPr sz="2100" u="none" strike="noStrike" cap="none"/>
                    </a:p>
                  </a:txBody>
                  <a:tcPr marL="91450" marR="91450" marT="45725" marB="45725"/>
                </a:tc>
                <a:extLst>
                  <a:ext uri="{0D108BD9-81ED-4DB2-BD59-A6C34878D82A}">
                    <a16:rowId xmlns:a16="http://schemas.microsoft.com/office/drawing/2014/main" val="10000"/>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4"/>
          <p:cNvSpPr txBox="1">
            <a:spLocks noGrp="1"/>
          </p:cNvSpPr>
          <p:nvPr>
            <p:ph type="title"/>
          </p:nvPr>
        </p:nvSpPr>
        <p:spPr>
          <a:xfrm>
            <a:off x="656023" y="29293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Activité 1: Confidentialité </a:t>
            </a:r>
            <a:endParaRPr/>
          </a:p>
        </p:txBody>
      </p:sp>
      <p:sp>
        <p:nvSpPr>
          <p:cNvPr id="247" name="Google Shape;247;p4"/>
          <p:cNvSpPr txBox="1">
            <a:spLocks noGrp="1"/>
          </p:cNvSpPr>
          <p:nvPr>
            <p:ph type="body" idx="4294967295"/>
          </p:nvPr>
        </p:nvSpPr>
        <p:spPr>
          <a:xfrm>
            <a:off x="526187" y="1914125"/>
            <a:ext cx="11102780" cy="44196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2400"/>
              <a:buNone/>
            </a:pPr>
            <a:endParaRPr>
              <a:latin typeface="Helvetica Neue"/>
              <a:ea typeface="Helvetica Neue"/>
              <a:cs typeface="Helvetica Neue"/>
              <a:sym typeface="Helvetica Neue"/>
            </a:endParaRPr>
          </a:p>
          <a:p>
            <a:pPr marL="457200" lvl="0" indent="-457200" algn="l" rtl="0">
              <a:lnSpc>
                <a:spcPct val="100000"/>
              </a:lnSpc>
              <a:spcBef>
                <a:spcPts val="0"/>
              </a:spcBef>
              <a:spcAft>
                <a:spcPts val="0"/>
              </a:spcAft>
              <a:buClr>
                <a:schemeClr val="accent1"/>
              </a:buClr>
              <a:buSzPts val="2400"/>
              <a:buFont typeface="Arial"/>
              <a:buChar char="•"/>
            </a:pPr>
            <a:r>
              <a:rPr lang="en-GB"/>
              <a:t>Qu’entendons nous  par confidentialité et pourquoi la confidentialité est-elle si importante dans le travail avec les ENAS?</a:t>
            </a:r>
            <a:endParaRPr/>
          </a:p>
          <a:p>
            <a:pPr marL="0" lvl="0" indent="0" algn="l" rtl="0">
              <a:lnSpc>
                <a:spcPct val="100000"/>
              </a:lnSpc>
              <a:spcBef>
                <a:spcPts val="0"/>
              </a:spcBef>
              <a:spcAft>
                <a:spcPts val="0"/>
              </a:spcAft>
              <a:buClr>
                <a:schemeClr val="accent1"/>
              </a:buClr>
              <a:buSzPts val="2400"/>
              <a:buNone/>
            </a:pPr>
            <a:endParaRPr/>
          </a:p>
          <a:p>
            <a:pPr marL="457200" lvl="0" indent="-457200" algn="l" rtl="0">
              <a:lnSpc>
                <a:spcPct val="100000"/>
              </a:lnSpc>
              <a:spcBef>
                <a:spcPts val="0"/>
              </a:spcBef>
              <a:spcAft>
                <a:spcPts val="0"/>
              </a:spcAft>
              <a:buClr>
                <a:schemeClr val="accent1"/>
              </a:buClr>
              <a:buSzPts val="2400"/>
              <a:buFont typeface="Arial"/>
              <a:buChar char="•"/>
            </a:pPr>
            <a:r>
              <a:rPr lang="en-GB"/>
              <a:t>Y a-t-il des occasions où vous devriez divulguer des informations que vous entendez d'un enfant dans le cadre de votre travail ?</a:t>
            </a:r>
            <a:endParaRPr>
              <a:latin typeface="Helvetica Neue"/>
              <a:ea typeface="Helvetica Neue"/>
              <a:cs typeface="Helvetica Neue"/>
              <a:sym typeface="Helvetica Neue"/>
            </a:endParaRPr>
          </a:p>
        </p:txBody>
      </p:sp>
      <p:pic>
        <p:nvPicPr>
          <p:cNvPr id="248" name="Google Shape;248;p4"/>
          <p:cNvPicPr preferRelativeResize="0"/>
          <p:nvPr/>
        </p:nvPicPr>
        <p:blipFill rotWithShape="1">
          <a:blip r:embed="rId3">
            <a:alphaModFix/>
          </a:blip>
          <a:srcRect/>
          <a:stretch/>
        </p:blipFill>
        <p:spPr>
          <a:xfrm>
            <a:off x="8829051" y="-2690"/>
            <a:ext cx="2836762" cy="2836762"/>
          </a:xfrm>
          <a:prstGeom prst="rect">
            <a:avLst/>
          </a:prstGeom>
          <a:noFill/>
          <a:ln>
            <a:noFill/>
          </a:ln>
        </p:spPr>
      </p:pic>
      <p:pic>
        <p:nvPicPr>
          <p:cNvPr id="249" name="Google Shape;249;p4"/>
          <p:cNvPicPr preferRelativeResize="0"/>
          <p:nvPr/>
        </p:nvPicPr>
        <p:blipFill rotWithShape="1">
          <a:blip r:embed="rId4">
            <a:alphaModFix/>
          </a:blip>
          <a:srcRect/>
          <a:stretch/>
        </p:blipFill>
        <p:spPr>
          <a:xfrm>
            <a:off x="9910194" y="5046890"/>
            <a:ext cx="1109779" cy="107681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5"/>
          <p:cNvSpPr txBox="1">
            <a:spLocks noGrp="1"/>
          </p:cNvSpPr>
          <p:nvPr>
            <p:ph type="body" idx="2"/>
          </p:nvPr>
        </p:nvSpPr>
        <p:spPr>
          <a:xfrm>
            <a:off x="566050" y="1959425"/>
            <a:ext cx="11269800" cy="46047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1"/>
              </a:buClr>
              <a:buSzPts val="2200"/>
              <a:buChar char="•"/>
            </a:pPr>
            <a:r>
              <a:rPr lang="en-GB" sz="2200">
                <a:solidFill>
                  <a:schemeClr val="dk1"/>
                </a:solidFill>
                <a:latin typeface="Calibri"/>
                <a:ea typeface="Calibri"/>
                <a:cs typeface="Calibri"/>
                <a:sym typeface="Calibri"/>
              </a:rPr>
              <a:t>Considération principale lors du travail avec les ENAS</a:t>
            </a:r>
            <a:endParaRPr/>
          </a:p>
          <a:p>
            <a:pPr marL="0" lvl="0" indent="0" algn="l" rtl="0">
              <a:lnSpc>
                <a:spcPct val="90000"/>
              </a:lnSpc>
              <a:spcBef>
                <a:spcPts val="0"/>
              </a:spcBef>
              <a:spcAft>
                <a:spcPts val="0"/>
              </a:spcAft>
              <a:buClr>
                <a:schemeClr val="accent1"/>
              </a:buClr>
              <a:buSzPts val="2200"/>
              <a:buNone/>
            </a:pPr>
            <a:endParaRPr sz="2200">
              <a:solidFill>
                <a:schemeClr val="dk1"/>
              </a:solidFill>
              <a:latin typeface="Calibri"/>
              <a:ea typeface="Calibri"/>
              <a:cs typeface="Calibri"/>
              <a:sym typeface="Calibri"/>
            </a:endParaRPr>
          </a:p>
          <a:p>
            <a:pPr marL="228600" lvl="0" indent="-228600" algn="l" rtl="0">
              <a:lnSpc>
                <a:spcPct val="90000"/>
              </a:lnSpc>
              <a:spcBef>
                <a:spcPts val="0"/>
              </a:spcBef>
              <a:spcAft>
                <a:spcPts val="0"/>
              </a:spcAft>
              <a:buClr>
                <a:schemeClr val="accent1"/>
              </a:buClr>
              <a:buSzPts val="2200"/>
              <a:buChar char="•"/>
            </a:pPr>
            <a:r>
              <a:rPr lang="en-GB" sz="2200">
                <a:solidFill>
                  <a:schemeClr val="dk1"/>
                </a:solidFill>
                <a:latin typeface="Calibri"/>
                <a:ea typeface="Calibri"/>
                <a:cs typeface="Calibri"/>
                <a:sym typeface="Calibri"/>
              </a:rPr>
              <a:t>Importante pour </a:t>
            </a:r>
            <a:r>
              <a:rPr lang="en-GB" sz="2200">
                <a:latin typeface="Calibri"/>
                <a:ea typeface="Calibri"/>
                <a:cs typeface="Calibri"/>
                <a:sym typeface="Calibri"/>
              </a:rPr>
              <a:t>assurer </a:t>
            </a:r>
            <a:r>
              <a:rPr lang="en-GB" sz="2200">
                <a:solidFill>
                  <a:schemeClr val="dk1"/>
                </a:solidFill>
                <a:latin typeface="Calibri"/>
                <a:ea typeface="Calibri"/>
                <a:cs typeface="Calibri"/>
                <a:sym typeface="Calibri"/>
              </a:rPr>
              <a:t>la sécurité des enfants</a:t>
            </a:r>
            <a:r>
              <a:rPr lang="en-GB" sz="2200">
                <a:latin typeface="Calibri"/>
                <a:ea typeface="Calibri"/>
                <a:cs typeface="Calibri"/>
                <a:sym typeface="Calibri"/>
              </a:rPr>
              <a:t>, </a:t>
            </a:r>
            <a:r>
              <a:rPr lang="en-GB" sz="2200">
                <a:solidFill>
                  <a:schemeClr val="dk1"/>
                </a:solidFill>
                <a:latin typeface="Calibri"/>
                <a:ea typeface="Calibri"/>
                <a:cs typeface="Calibri"/>
                <a:sym typeface="Calibri"/>
              </a:rPr>
              <a:t>protéger leur dignité et leur bien-être, </a:t>
            </a:r>
            <a:r>
              <a:rPr lang="en-GB" sz="2200">
                <a:latin typeface="Calibri"/>
                <a:ea typeface="Calibri"/>
                <a:cs typeface="Calibri"/>
                <a:sym typeface="Calibri"/>
              </a:rPr>
              <a:t>et </a:t>
            </a:r>
            <a:r>
              <a:rPr lang="en-GB" sz="2200">
                <a:solidFill>
                  <a:schemeClr val="dk1"/>
                </a:solidFill>
                <a:latin typeface="Calibri"/>
                <a:ea typeface="Calibri"/>
                <a:cs typeface="Calibri"/>
                <a:sym typeface="Calibri"/>
              </a:rPr>
              <a:t>doit toujours être respectée si l'on </a:t>
            </a:r>
            <a:r>
              <a:rPr lang="en-GB" sz="2200">
                <a:latin typeface="Calibri"/>
                <a:ea typeface="Calibri"/>
                <a:cs typeface="Calibri"/>
                <a:sym typeface="Calibri"/>
              </a:rPr>
              <a:t>veut </a:t>
            </a:r>
            <a:r>
              <a:rPr lang="en-GB" sz="2200">
                <a:solidFill>
                  <a:schemeClr val="dk1"/>
                </a:solidFill>
                <a:latin typeface="Calibri"/>
                <a:ea typeface="Calibri"/>
                <a:cs typeface="Calibri"/>
                <a:sym typeface="Calibri"/>
              </a:rPr>
              <a:t>établir et maintenir </a:t>
            </a:r>
            <a:r>
              <a:rPr lang="en-GB" sz="2200">
                <a:latin typeface="Calibri"/>
                <a:ea typeface="Calibri"/>
                <a:cs typeface="Calibri"/>
                <a:sym typeface="Calibri"/>
              </a:rPr>
              <a:t>la </a:t>
            </a:r>
            <a:r>
              <a:rPr lang="en-GB" sz="2200">
                <a:solidFill>
                  <a:schemeClr val="dk1"/>
                </a:solidFill>
                <a:latin typeface="Calibri"/>
                <a:ea typeface="Calibri"/>
                <a:cs typeface="Calibri"/>
                <a:sym typeface="Calibri"/>
              </a:rPr>
              <a:t>confiance.</a:t>
            </a:r>
            <a:endParaRPr/>
          </a:p>
          <a:p>
            <a:pPr marL="228600" lvl="0" indent="-88900" algn="l" rtl="0">
              <a:lnSpc>
                <a:spcPct val="90000"/>
              </a:lnSpc>
              <a:spcBef>
                <a:spcPts val="0"/>
              </a:spcBef>
              <a:spcAft>
                <a:spcPts val="0"/>
              </a:spcAft>
              <a:buClr>
                <a:schemeClr val="accent1"/>
              </a:buClr>
              <a:buSzPts val="2200"/>
              <a:buNone/>
            </a:pPr>
            <a:endParaRPr sz="2200">
              <a:solidFill>
                <a:schemeClr val="dk1"/>
              </a:solidFill>
              <a:latin typeface="Calibri"/>
              <a:ea typeface="Calibri"/>
              <a:cs typeface="Calibri"/>
              <a:sym typeface="Calibri"/>
            </a:endParaRPr>
          </a:p>
          <a:p>
            <a:pPr marL="228600" lvl="0" indent="-228600" algn="l" rtl="0">
              <a:lnSpc>
                <a:spcPct val="90000"/>
              </a:lnSpc>
              <a:spcBef>
                <a:spcPts val="0"/>
              </a:spcBef>
              <a:spcAft>
                <a:spcPts val="0"/>
              </a:spcAft>
              <a:buClr>
                <a:schemeClr val="accent1"/>
              </a:buClr>
              <a:buSzPts val="2200"/>
              <a:buChar char="•"/>
            </a:pPr>
            <a:r>
              <a:rPr lang="en-GB" sz="2200">
                <a:solidFill>
                  <a:schemeClr val="dk1"/>
                </a:solidFill>
                <a:latin typeface="Calibri"/>
                <a:ea typeface="Calibri"/>
                <a:cs typeface="Calibri"/>
                <a:sym typeface="Calibri"/>
              </a:rPr>
              <a:t>Les informations concernant les ENAS peuvent être très sensibles et inclure les </a:t>
            </a:r>
            <a:r>
              <a:rPr lang="en-GB" sz="2200">
                <a:latin typeface="Calibri"/>
                <a:ea typeface="Calibri"/>
                <a:cs typeface="Calibri"/>
                <a:sym typeface="Calibri"/>
              </a:rPr>
              <a:t>sujets </a:t>
            </a:r>
            <a:r>
              <a:rPr lang="en-GB" sz="2200">
                <a:solidFill>
                  <a:schemeClr val="dk1"/>
                </a:solidFill>
                <a:latin typeface="Calibri"/>
                <a:ea typeface="Calibri"/>
                <a:cs typeface="Calibri"/>
                <a:sym typeface="Calibri"/>
              </a:rPr>
              <a:t>que l'enfant ne </a:t>
            </a:r>
            <a:r>
              <a:rPr lang="en-GB" sz="2200">
                <a:latin typeface="Calibri"/>
                <a:ea typeface="Calibri"/>
                <a:cs typeface="Calibri"/>
                <a:sym typeface="Calibri"/>
              </a:rPr>
              <a:t>souhaiterait </a:t>
            </a:r>
            <a:r>
              <a:rPr lang="en-GB" sz="2200">
                <a:solidFill>
                  <a:schemeClr val="dk1"/>
                </a:solidFill>
                <a:latin typeface="Calibri"/>
                <a:ea typeface="Calibri"/>
                <a:cs typeface="Calibri"/>
                <a:sym typeface="Calibri"/>
              </a:rPr>
              <a:t>pas voir divulguer à d</a:t>
            </a:r>
            <a:r>
              <a:rPr lang="en-GB" sz="2200">
                <a:latin typeface="Calibri"/>
                <a:ea typeface="Calibri"/>
                <a:cs typeface="Calibri"/>
                <a:sym typeface="Calibri"/>
              </a:rPr>
              <a:t>’autres </a:t>
            </a:r>
            <a:r>
              <a:rPr lang="en-GB" sz="2200">
                <a:solidFill>
                  <a:schemeClr val="dk1"/>
                </a:solidFill>
                <a:latin typeface="Calibri"/>
                <a:ea typeface="Calibri"/>
                <a:cs typeface="Calibri"/>
                <a:sym typeface="Calibri"/>
              </a:rPr>
              <a:t>(par exemple, l'exploitation sexuelle).</a:t>
            </a:r>
            <a:endParaRPr/>
          </a:p>
          <a:p>
            <a:pPr marL="228600" lvl="0" indent="-88900" algn="l" rtl="0">
              <a:lnSpc>
                <a:spcPct val="90000"/>
              </a:lnSpc>
              <a:spcBef>
                <a:spcPts val="0"/>
              </a:spcBef>
              <a:spcAft>
                <a:spcPts val="0"/>
              </a:spcAft>
              <a:buClr>
                <a:schemeClr val="accent1"/>
              </a:buClr>
              <a:buSzPts val="2200"/>
              <a:buNone/>
            </a:pPr>
            <a:endParaRPr sz="2200">
              <a:solidFill>
                <a:schemeClr val="dk1"/>
              </a:solidFill>
              <a:latin typeface="Calibri"/>
              <a:ea typeface="Calibri"/>
              <a:cs typeface="Calibri"/>
              <a:sym typeface="Calibri"/>
            </a:endParaRPr>
          </a:p>
          <a:p>
            <a:pPr marL="228600" lvl="0" indent="-228600" algn="l" rtl="0">
              <a:lnSpc>
                <a:spcPct val="90000"/>
              </a:lnSpc>
              <a:spcBef>
                <a:spcPts val="0"/>
              </a:spcBef>
              <a:spcAft>
                <a:spcPts val="0"/>
              </a:spcAft>
              <a:buClr>
                <a:schemeClr val="accent1"/>
              </a:buClr>
              <a:buSzPts val="2200"/>
              <a:buChar char="•"/>
            </a:pPr>
            <a:r>
              <a:rPr lang="en-GB" sz="2200">
                <a:solidFill>
                  <a:schemeClr val="dk1"/>
                </a:solidFill>
                <a:latin typeface="Calibri"/>
                <a:ea typeface="Calibri"/>
                <a:cs typeface="Calibri"/>
                <a:sym typeface="Calibri"/>
              </a:rPr>
              <a:t>Les informations ne seront partagées avec d'autres (avec le consentement de l'enfant/de la personne qui en a la charg</a:t>
            </a:r>
            <a:r>
              <a:rPr lang="en-GB" sz="2200">
                <a:latin typeface="Calibri"/>
                <a:ea typeface="Calibri"/>
                <a:cs typeface="Calibri"/>
                <a:sym typeface="Calibri"/>
              </a:rPr>
              <a:t>e</a:t>
            </a:r>
            <a:r>
              <a:rPr lang="en-GB" sz="2200">
                <a:solidFill>
                  <a:schemeClr val="dk1"/>
                </a:solidFill>
                <a:latin typeface="Calibri"/>
                <a:ea typeface="Calibri"/>
                <a:cs typeface="Calibri"/>
                <a:sym typeface="Calibri"/>
              </a:rPr>
              <a:t>) que sur une base de  'besoin de savoir' et uniquement si cela est dans </a:t>
            </a:r>
            <a:r>
              <a:rPr lang="en-GB" sz="2200">
                <a:latin typeface="Calibri"/>
                <a:ea typeface="Calibri"/>
                <a:cs typeface="Calibri"/>
                <a:sym typeface="Calibri"/>
              </a:rPr>
              <a:t>l’</a:t>
            </a:r>
            <a:r>
              <a:rPr lang="en-GB" sz="2200">
                <a:solidFill>
                  <a:schemeClr val="dk1"/>
                </a:solidFill>
                <a:latin typeface="Calibri"/>
                <a:ea typeface="Calibri"/>
                <a:cs typeface="Calibri"/>
                <a:sym typeface="Calibri"/>
              </a:rPr>
              <a:t>intérêt supérieur de l'enfant.</a:t>
            </a:r>
            <a:endParaRPr/>
          </a:p>
          <a:p>
            <a:pPr marL="228600" lvl="0" indent="-88900" algn="l" rtl="0">
              <a:lnSpc>
                <a:spcPct val="90000"/>
              </a:lnSpc>
              <a:spcBef>
                <a:spcPts val="0"/>
              </a:spcBef>
              <a:spcAft>
                <a:spcPts val="0"/>
              </a:spcAft>
              <a:buClr>
                <a:schemeClr val="accent1"/>
              </a:buClr>
              <a:buSzPts val="2200"/>
              <a:buNone/>
            </a:pPr>
            <a:endParaRPr sz="2200">
              <a:solidFill>
                <a:schemeClr val="dk1"/>
              </a:solidFill>
              <a:latin typeface="Calibri"/>
              <a:ea typeface="Calibri"/>
              <a:cs typeface="Calibri"/>
              <a:sym typeface="Calibri"/>
            </a:endParaRPr>
          </a:p>
          <a:p>
            <a:pPr marL="228600" lvl="0" indent="-228600" algn="l" rtl="0">
              <a:lnSpc>
                <a:spcPct val="90000"/>
              </a:lnSpc>
              <a:spcBef>
                <a:spcPts val="0"/>
              </a:spcBef>
              <a:spcAft>
                <a:spcPts val="0"/>
              </a:spcAft>
              <a:buClr>
                <a:schemeClr val="accent1"/>
              </a:buClr>
              <a:buSzPts val="2200"/>
              <a:buChar char="•"/>
            </a:pPr>
            <a:r>
              <a:rPr lang="en-GB" sz="2200">
                <a:solidFill>
                  <a:schemeClr val="dk1"/>
                </a:solidFill>
                <a:latin typeface="Calibri"/>
                <a:ea typeface="Calibri"/>
                <a:cs typeface="Calibri"/>
                <a:sym typeface="Calibri"/>
              </a:rPr>
              <a:t>La plupart du temps, un accord ou un consentement est obtenu d</a:t>
            </a:r>
            <a:r>
              <a:rPr lang="en-GB" sz="2200">
                <a:latin typeface="Calibri"/>
                <a:ea typeface="Calibri"/>
                <a:cs typeface="Calibri"/>
                <a:sym typeface="Calibri"/>
              </a:rPr>
              <a:t>e</a:t>
            </a:r>
            <a:r>
              <a:rPr lang="en-GB" sz="2200">
                <a:solidFill>
                  <a:schemeClr val="dk1"/>
                </a:solidFill>
                <a:latin typeface="Calibri"/>
                <a:ea typeface="Calibri"/>
                <a:cs typeface="Calibri"/>
                <a:sym typeface="Calibri"/>
              </a:rPr>
              <a:t> l</a:t>
            </a:r>
            <a:r>
              <a:rPr lang="en-GB" sz="2200">
                <a:latin typeface="Calibri"/>
                <a:ea typeface="Calibri"/>
                <a:cs typeface="Calibri"/>
                <a:sym typeface="Calibri"/>
              </a:rPr>
              <a:t>’</a:t>
            </a:r>
            <a:r>
              <a:rPr lang="en-GB" sz="2200">
                <a:solidFill>
                  <a:schemeClr val="dk1"/>
                </a:solidFill>
                <a:latin typeface="Calibri"/>
                <a:ea typeface="Calibri"/>
                <a:cs typeface="Calibri"/>
                <a:sym typeface="Calibri"/>
              </a:rPr>
              <a:t>enfant ou son responsable </a:t>
            </a:r>
            <a:r>
              <a:rPr lang="en-GB" sz="2200">
                <a:latin typeface="Calibri"/>
                <a:ea typeface="Calibri"/>
                <a:cs typeface="Calibri"/>
                <a:sym typeface="Calibri"/>
              </a:rPr>
              <a:t>pour  </a:t>
            </a:r>
            <a:r>
              <a:rPr lang="en-GB" sz="2200">
                <a:solidFill>
                  <a:schemeClr val="dk1"/>
                </a:solidFill>
                <a:latin typeface="Calibri"/>
                <a:ea typeface="Calibri"/>
                <a:cs typeface="Calibri"/>
                <a:sym typeface="Calibri"/>
              </a:rPr>
              <a:t>partager </a:t>
            </a:r>
            <a:r>
              <a:rPr lang="en-GB" sz="2200">
                <a:latin typeface="Calibri"/>
                <a:ea typeface="Calibri"/>
                <a:cs typeface="Calibri"/>
                <a:sym typeface="Calibri"/>
              </a:rPr>
              <a:t>l</a:t>
            </a:r>
            <a:r>
              <a:rPr lang="en-GB" sz="2200">
                <a:solidFill>
                  <a:schemeClr val="dk1"/>
                </a:solidFill>
                <a:latin typeface="Calibri"/>
                <a:ea typeface="Calibri"/>
                <a:cs typeface="Calibri"/>
                <a:sym typeface="Calibri"/>
              </a:rPr>
              <a:t>es informations avec d'autres.</a:t>
            </a:r>
            <a:endParaRPr sz="2200">
              <a:solidFill>
                <a:schemeClr val="dk1"/>
              </a:solidFill>
            </a:endParaRPr>
          </a:p>
        </p:txBody>
      </p:sp>
      <p:sp>
        <p:nvSpPr>
          <p:cNvPr id="255" name="Google Shape;255;p5"/>
          <p:cNvSpPr txBox="1"/>
          <p:nvPr/>
        </p:nvSpPr>
        <p:spPr>
          <a:xfrm>
            <a:off x="685801" y="706593"/>
            <a:ext cx="7141028"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GB" sz="3600" b="1" i="0" u="none" strike="noStrike" cap="none">
                <a:solidFill>
                  <a:srgbClr val="35B2B4"/>
                </a:solidFill>
                <a:latin typeface="Helvetica Neue"/>
                <a:ea typeface="Helvetica Neue"/>
                <a:cs typeface="Helvetica Neue"/>
                <a:sym typeface="Helvetica Neue"/>
              </a:rPr>
              <a:t>Confidentialité</a:t>
            </a:r>
            <a:r>
              <a:rPr lang="en-GB" sz="3600" b="0" i="0" u="none" strike="noStrike" cap="none">
                <a:solidFill>
                  <a:schemeClr val="dk1"/>
                </a:solidFill>
                <a:latin typeface="Helvetica Neue"/>
                <a:ea typeface="Helvetica Neue"/>
                <a:cs typeface="Helvetica Neue"/>
                <a:sym typeface="Helvetica Neue"/>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7"/>
          <p:cNvSpPr txBox="1">
            <a:spLocks noGrp="1"/>
          </p:cNvSpPr>
          <p:nvPr>
            <p:ph type="body" idx="1"/>
          </p:nvPr>
        </p:nvSpPr>
        <p:spPr>
          <a:xfrm>
            <a:off x="630124" y="2494190"/>
            <a:ext cx="10931751" cy="4276724"/>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accent6"/>
              </a:buClr>
              <a:buSzPts val="2800"/>
              <a:buNone/>
            </a:pPr>
            <a:endParaRPr>
              <a:latin typeface="Calibri"/>
              <a:ea typeface="Calibri"/>
              <a:cs typeface="Calibri"/>
              <a:sym typeface="Calibri"/>
            </a:endParaRPr>
          </a:p>
          <a:p>
            <a:pPr marL="514350" lvl="0" indent="-514350" algn="l" rtl="0">
              <a:lnSpc>
                <a:spcPct val="90000"/>
              </a:lnSpc>
              <a:spcBef>
                <a:spcPts val="0"/>
              </a:spcBef>
              <a:spcAft>
                <a:spcPts val="0"/>
              </a:spcAft>
              <a:buSzPts val="2800"/>
              <a:buAutoNum type="arabicPeriod"/>
            </a:pPr>
            <a:r>
              <a:rPr lang="en-GB">
                <a:latin typeface="Calibri"/>
                <a:ea typeface="Calibri"/>
                <a:cs typeface="Calibri"/>
                <a:sym typeface="Calibri"/>
              </a:rPr>
              <a:t>La manière dont la documentation est organisée et mise en œuvre</a:t>
            </a:r>
            <a:endParaRPr/>
          </a:p>
          <a:p>
            <a:pPr marL="514350" lvl="0" indent="-336550" algn="l" rtl="0">
              <a:lnSpc>
                <a:spcPct val="90000"/>
              </a:lnSpc>
              <a:spcBef>
                <a:spcPts val="0"/>
              </a:spcBef>
              <a:spcAft>
                <a:spcPts val="0"/>
              </a:spcAft>
              <a:buSzPts val="2800"/>
              <a:buNone/>
            </a:pPr>
            <a:endParaRPr>
              <a:latin typeface="Calibri"/>
              <a:ea typeface="Calibri"/>
              <a:cs typeface="Calibri"/>
              <a:sym typeface="Calibri"/>
            </a:endParaRPr>
          </a:p>
          <a:p>
            <a:pPr marL="514350" lvl="0" indent="-336550" algn="l" rtl="0">
              <a:lnSpc>
                <a:spcPct val="90000"/>
              </a:lnSpc>
              <a:spcBef>
                <a:spcPts val="0"/>
              </a:spcBef>
              <a:spcAft>
                <a:spcPts val="0"/>
              </a:spcAft>
              <a:buSzPts val="2800"/>
              <a:buNone/>
            </a:pPr>
            <a:endParaRPr>
              <a:latin typeface="Calibri"/>
              <a:ea typeface="Calibri"/>
              <a:cs typeface="Calibri"/>
              <a:sym typeface="Calibri"/>
            </a:endParaRPr>
          </a:p>
          <a:p>
            <a:pPr marL="514350" lvl="0" indent="-336550" algn="l" rtl="0">
              <a:lnSpc>
                <a:spcPct val="90000"/>
              </a:lnSpc>
              <a:spcBef>
                <a:spcPts val="0"/>
              </a:spcBef>
              <a:spcAft>
                <a:spcPts val="0"/>
              </a:spcAft>
              <a:buSzPts val="2800"/>
              <a:buNone/>
            </a:pPr>
            <a:endParaRPr>
              <a:latin typeface="Calibri"/>
              <a:ea typeface="Calibri"/>
              <a:cs typeface="Calibri"/>
              <a:sym typeface="Calibri"/>
            </a:endParaRPr>
          </a:p>
          <a:p>
            <a:pPr marL="514350" lvl="0" indent="-514350" algn="l" rtl="0">
              <a:lnSpc>
                <a:spcPct val="90000"/>
              </a:lnSpc>
              <a:spcBef>
                <a:spcPts val="0"/>
              </a:spcBef>
              <a:spcAft>
                <a:spcPts val="0"/>
              </a:spcAft>
              <a:buSzPts val="2800"/>
              <a:buAutoNum type="arabicPeriod"/>
            </a:pPr>
            <a:r>
              <a:rPr lang="en-GB">
                <a:latin typeface="Calibri"/>
                <a:ea typeface="Calibri"/>
                <a:cs typeface="Calibri"/>
                <a:sym typeface="Calibri"/>
              </a:rPr>
              <a:t>Les compétences de la personne qui consigne les informations sur l'enfant</a:t>
            </a:r>
            <a:endParaRPr/>
          </a:p>
          <a:p>
            <a:pPr marL="514350" lvl="0" indent="-336550" algn="l" rtl="0">
              <a:lnSpc>
                <a:spcPct val="90000"/>
              </a:lnSpc>
              <a:spcBef>
                <a:spcPts val="0"/>
              </a:spcBef>
              <a:spcAft>
                <a:spcPts val="0"/>
              </a:spcAft>
              <a:buSzPts val="2800"/>
              <a:buNone/>
            </a:pPr>
            <a:endParaRPr>
              <a:latin typeface="Calibri"/>
              <a:ea typeface="Calibri"/>
              <a:cs typeface="Calibri"/>
              <a:sym typeface="Calibri"/>
            </a:endParaRPr>
          </a:p>
          <a:p>
            <a:pPr marL="514350" lvl="0" indent="-336550" algn="l" rtl="0">
              <a:lnSpc>
                <a:spcPct val="90000"/>
              </a:lnSpc>
              <a:spcBef>
                <a:spcPts val="0"/>
              </a:spcBef>
              <a:spcAft>
                <a:spcPts val="0"/>
              </a:spcAft>
              <a:buSzPts val="2800"/>
              <a:buNone/>
            </a:pPr>
            <a:endParaRPr>
              <a:latin typeface="Calibri"/>
              <a:ea typeface="Calibri"/>
              <a:cs typeface="Calibri"/>
              <a:sym typeface="Calibri"/>
            </a:endParaRPr>
          </a:p>
          <a:p>
            <a:pPr marL="514350" lvl="0" indent="-514350" algn="l" rtl="0">
              <a:lnSpc>
                <a:spcPct val="90000"/>
              </a:lnSpc>
              <a:spcBef>
                <a:spcPts val="0"/>
              </a:spcBef>
              <a:spcAft>
                <a:spcPts val="0"/>
              </a:spcAft>
              <a:buSzPts val="2800"/>
              <a:buAutoNum type="arabicPeriod"/>
            </a:pPr>
            <a:r>
              <a:rPr lang="en-GB">
                <a:latin typeface="Calibri"/>
                <a:ea typeface="Calibri"/>
                <a:cs typeface="Calibri"/>
                <a:sym typeface="Calibri"/>
              </a:rPr>
              <a:t>Ce qui arrive aux informations enregistrées et comment elles sont utilisées et gérées</a:t>
            </a:r>
            <a:endParaRPr>
              <a:latin typeface="Calibri"/>
              <a:ea typeface="Calibri"/>
              <a:cs typeface="Calibri"/>
              <a:sym typeface="Calibri"/>
            </a:endParaRPr>
          </a:p>
        </p:txBody>
      </p:sp>
      <p:sp>
        <p:nvSpPr>
          <p:cNvPr id="261" name="Google Shape;261;p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3 aspects de la documentation réussie</a:t>
            </a:r>
            <a:br>
              <a:rPr lang="en-GB"/>
            </a:b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Coordination de la documentation</a:t>
            </a:r>
            <a:endParaRPr/>
          </a:p>
        </p:txBody>
      </p:sp>
      <p:sp>
        <p:nvSpPr>
          <p:cNvPr id="268" name="Google Shape;268;p8"/>
          <p:cNvSpPr txBox="1">
            <a:spLocks noGrp="1"/>
          </p:cNvSpPr>
          <p:nvPr>
            <p:ph type="body" idx="2"/>
          </p:nvPr>
        </p:nvSpPr>
        <p:spPr>
          <a:xfrm>
            <a:off x="656021" y="2149663"/>
            <a:ext cx="10820015" cy="3729037"/>
          </a:xfrm>
          <a:prstGeom prst="rect">
            <a:avLst/>
          </a:prstGeom>
          <a:noFill/>
          <a:ln>
            <a:noFill/>
          </a:ln>
        </p:spPr>
        <p:txBody>
          <a:bodyPr spcFirstLastPara="1" wrap="square" lIns="91425" tIns="45700" rIns="91425" bIns="45700" anchor="t" anchorCtr="0">
            <a:normAutofit fontScale="92500" lnSpcReduction="10000"/>
          </a:bodyPr>
          <a:lstStyle/>
          <a:p>
            <a:pPr marL="228600" lvl="0" indent="-64135" algn="l" rtl="0">
              <a:lnSpc>
                <a:spcPct val="90000"/>
              </a:lnSpc>
              <a:spcBef>
                <a:spcPts val="0"/>
              </a:spcBef>
              <a:spcAft>
                <a:spcPts val="0"/>
              </a:spcAft>
              <a:buClr>
                <a:schemeClr val="accent1"/>
              </a:buClr>
              <a:buSzPct val="100000"/>
              <a:buNone/>
            </a:pPr>
            <a:endParaRPr>
              <a:latin typeface="Calibri"/>
              <a:ea typeface="Calibri"/>
              <a:cs typeface="Calibri"/>
              <a:sym typeface="Calibri"/>
            </a:endParaRPr>
          </a:p>
          <a:p>
            <a:pPr marL="228600" lvl="0" indent="-214820" algn="l" rtl="0">
              <a:lnSpc>
                <a:spcPct val="90000"/>
              </a:lnSpc>
              <a:spcBef>
                <a:spcPts val="0"/>
              </a:spcBef>
              <a:spcAft>
                <a:spcPts val="0"/>
              </a:spcAft>
              <a:buClr>
                <a:schemeClr val="accent1"/>
              </a:buClr>
              <a:buSzPct val="100000"/>
              <a:buChar char="•"/>
            </a:pPr>
            <a:r>
              <a:rPr lang="en-GB" sz="2900">
                <a:latin typeface="Calibri"/>
                <a:ea typeface="Calibri"/>
                <a:cs typeface="Calibri"/>
                <a:sym typeface="Calibri"/>
              </a:rPr>
              <a:t>Dans la mesure du possible, la documentation devrait être réalisée dans le cadre d’un IDTR convenu au sein du groupe de coordination des ENAS ;</a:t>
            </a:r>
            <a:endParaRPr/>
          </a:p>
          <a:p>
            <a:pPr marL="0" lvl="0" indent="0" algn="l" rtl="0">
              <a:lnSpc>
                <a:spcPct val="90000"/>
              </a:lnSpc>
              <a:spcBef>
                <a:spcPts val="0"/>
              </a:spcBef>
              <a:spcAft>
                <a:spcPts val="0"/>
              </a:spcAft>
              <a:buClr>
                <a:schemeClr val="accent1"/>
              </a:buClr>
              <a:buSzPct val="100000"/>
              <a:buNone/>
            </a:pPr>
            <a:endParaRPr sz="2900">
              <a:latin typeface="Calibri"/>
              <a:ea typeface="Calibri"/>
              <a:cs typeface="Calibri"/>
              <a:sym typeface="Calibri"/>
            </a:endParaRPr>
          </a:p>
          <a:p>
            <a:pPr marL="228600" lvl="0" indent="-214820" algn="l" rtl="0">
              <a:lnSpc>
                <a:spcPct val="90000"/>
              </a:lnSpc>
              <a:spcBef>
                <a:spcPts val="0"/>
              </a:spcBef>
              <a:spcAft>
                <a:spcPts val="0"/>
              </a:spcAft>
              <a:buClr>
                <a:schemeClr val="accent1"/>
              </a:buClr>
              <a:buSzPct val="100000"/>
              <a:buChar char="•"/>
            </a:pPr>
            <a:r>
              <a:rPr lang="en-GB" sz="2900">
                <a:latin typeface="Calibri"/>
                <a:ea typeface="Calibri"/>
                <a:cs typeface="Calibri"/>
                <a:sym typeface="Calibri"/>
              </a:rPr>
              <a:t>L'utilisation de procédures opérationnelles standards est un moyen de clarifier les rôles et responsabilités pour chaque activité ou zone géographique ; (se référer au CMTF pour le modèle de POS)</a:t>
            </a:r>
            <a:endParaRPr/>
          </a:p>
          <a:p>
            <a:pPr marL="0" lvl="0" indent="0" algn="l" rtl="0">
              <a:lnSpc>
                <a:spcPct val="90000"/>
              </a:lnSpc>
              <a:spcBef>
                <a:spcPts val="0"/>
              </a:spcBef>
              <a:spcAft>
                <a:spcPts val="0"/>
              </a:spcAft>
              <a:buClr>
                <a:schemeClr val="accent1"/>
              </a:buClr>
              <a:buSzPct val="100000"/>
              <a:buNone/>
            </a:pPr>
            <a:endParaRPr sz="2900">
              <a:latin typeface="Calibri"/>
              <a:ea typeface="Calibri"/>
              <a:cs typeface="Calibri"/>
              <a:sym typeface="Calibri"/>
            </a:endParaRPr>
          </a:p>
          <a:p>
            <a:pPr marL="228600" lvl="0" indent="-214820" algn="l" rtl="0">
              <a:lnSpc>
                <a:spcPct val="90000"/>
              </a:lnSpc>
              <a:spcBef>
                <a:spcPts val="0"/>
              </a:spcBef>
              <a:spcAft>
                <a:spcPts val="0"/>
              </a:spcAft>
              <a:buClr>
                <a:schemeClr val="accent1"/>
              </a:buClr>
              <a:buSzPct val="100000"/>
              <a:buChar char="•"/>
            </a:pPr>
            <a:r>
              <a:rPr lang="en-GB" sz="2900">
                <a:latin typeface="Calibri"/>
                <a:ea typeface="Calibri"/>
                <a:cs typeface="Calibri"/>
                <a:sym typeface="Calibri"/>
              </a:rPr>
              <a:t>Les POS aident à éviter les lacunes dans la couverture et minimisent le risque que des enfants soient documentés par plus d'une organisation.</a:t>
            </a:r>
            <a:endParaRPr/>
          </a:p>
          <a:p>
            <a:pPr marL="228600" lvl="0" indent="-64135" algn="l" rtl="0">
              <a:lnSpc>
                <a:spcPct val="90000"/>
              </a:lnSpc>
              <a:spcBef>
                <a:spcPts val="1000"/>
              </a:spcBef>
              <a:spcAft>
                <a:spcPts val="0"/>
              </a:spcAft>
              <a:buClr>
                <a:schemeClr val="accent6"/>
              </a:buClr>
              <a:buSzPct val="100000"/>
              <a:buNone/>
            </a:pPr>
            <a:endParaRPr/>
          </a:p>
          <a:p>
            <a:pPr marL="228600" lvl="0" indent="-64135" algn="l" rtl="0">
              <a:lnSpc>
                <a:spcPct val="90000"/>
              </a:lnSpc>
              <a:spcBef>
                <a:spcPts val="1000"/>
              </a:spcBef>
              <a:spcAft>
                <a:spcPts val="0"/>
              </a:spcAft>
              <a:buClr>
                <a:schemeClr val="accent6"/>
              </a:buClr>
              <a:buSzPct val="100000"/>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Formulaires et outils pour la documentation et le suivi</a:t>
            </a:r>
            <a:endParaRPr/>
          </a:p>
        </p:txBody>
      </p:sp>
      <p:sp>
        <p:nvSpPr>
          <p:cNvPr id="274" name="Google Shape;274;p9"/>
          <p:cNvSpPr txBox="1">
            <a:spLocks noGrp="1"/>
          </p:cNvSpPr>
          <p:nvPr>
            <p:ph type="body" idx="2"/>
          </p:nvPr>
        </p:nvSpPr>
        <p:spPr>
          <a:xfrm>
            <a:off x="656021" y="1879826"/>
            <a:ext cx="10820015" cy="4613049"/>
          </a:xfrm>
          <a:prstGeom prst="rect">
            <a:avLst/>
          </a:prstGeom>
          <a:noFill/>
          <a:ln>
            <a:noFill/>
          </a:ln>
        </p:spPr>
        <p:txBody>
          <a:bodyPr spcFirstLastPara="1" wrap="square" lIns="91425" tIns="45700" rIns="91425" bIns="45700" anchor="t" anchorCtr="0">
            <a:noAutofit/>
          </a:bodyPr>
          <a:lstStyle/>
          <a:p>
            <a:pPr marL="285750" lvl="0" indent="-285750" algn="l" rtl="0">
              <a:lnSpc>
                <a:spcPct val="90000"/>
              </a:lnSpc>
              <a:spcBef>
                <a:spcPts val="1000"/>
              </a:spcBef>
              <a:spcAft>
                <a:spcPts val="0"/>
              </a:spcAft>
              <a:buClr>
                <a:schemeClr val="accent1"/>
              </a:buClr>
              <a:buSzPts val="1800"/>
              <a:buChar char="•"/>
            </a:pPr>
            <a:r>
              <a:rPr lang="en-GB" sz="1800">
                <a:latin typeface="Calibri"/>
                <a:ea typeface="Calibri"/>
                <a:cs typeface="Calibri"/>
                <a:sym typeface="Calibri"/>
              </a:rPr>
              <a:t>Le groupe de travail interagence sur les ENAS (IAWG-UASC ) a convenu sur le système interagence de gestion de l'information (IA CP IMS+) et des formulaires standards.</a:t>
            </a:r>
            <a:endParaRPr/>
          </a:p>
          <a:p>
            <a:pPr marL="285750" lvl="0" indent="-285750" algn="l" rtl="0">
              <a:lnSpc>
                <a:spcPct val="90000"/>
              </a:lnSpc>
              <a:spcBef>
                <a:spcPts val="1000"/>
              </a:spcBef>
              <a:spcAft>
                <a:spcPts val="0"/>
              </a:spcAft>
              <a:buClr>
                <a:schemeClr val="accent1"/>
              </a:buClr>
              <a:buSzPts val="1800"/>
              <a:buChar char="•"/>
            </a:pPr>
            <a:r>
              <a:rPr lang="en-GB" sz="1800">
                <a:latin typeface="Calibri"/>
                <a:ea typeface="Calibri"/>
                <a:cs typeface="Calibri"/>
                <a:sym typeface="Calibri"/>
              </a:rPr>
              <a:t>Tous les enfants pour lesquels les recherches  doivent être documentées sur le formulaire d'enregistrement  détaillé dès que possible après leur identification (ou en utilisant la liste d'enregistrement lorsque  nécessaire).</a:t>
            </a:r>
            <a:endParaRPr/>
          </a:p>
          <a:p>
            <a:pPr marL="285750" lvl="0" indent="-285750" algn="l" rtl="0">
              <a:lnSpc>
                <a:spcPct val="90000"/>
              </a:lnSpc>
              <a:spcBef>
                <a:spcPts val="1000"/>
              </a:spcBef>
              <a:spcAft>
                <a:spcPts val="0"/>
              </a:spcAft>
              <a:buClr>
                <a:schemeClr val="accent1"/>
              </a:buClr>
              <a:buSzPts val="1800"/>
              <a:buChar char="•"/>
            </a:pPr>
            <a:r>
              <a:rPr lang="en-GB" sz="1800">
                <a:latin typeface="Calibri"/>
                <a:ea typeface="Calibri"/>
                <a:cs typeface="Calibri"/>
                <a:sym typeface="Calibri"/>
              </a:rPr>
              <a:t>Dans une situation de réfugiés, le HCR et/ou les autorités nationales compétentes en matière de réfugiés enregistrent les réfugiés, y compris les enfants, initialement au niveau des chefs de ménage. Lorsque l'enregistrement au niveau  individuel commence, les enfants séparés sont enregistrés séparément mais avec un référencement croisé vers  la famille chez  laquelle ils séjournent.</a:t>
            </a:r>
            <a:endParaRPr/>
          </a:p>
          <a:p>
            <a:pPr marL="285750" lvl="0" indent="-285750" algn="l" rtl="0">
              <a:lnSpc>
                <a:spcPct val="90000"/>
              </a:lnSpc>
              <a:spcBef>
                <a:spcPts val="1000"/>
              </a:spcBef>
              <a:spcAft>
                <a:spcPts val="0"/>
              </a:spcAft>
              <a:buClr>
                <a:schemeClr val="accent1"/>
              </a:buClr>
              <a:buSzPts val="1800"/>
              <a:buChar char="•"/>
            </a:pPr>
            <a:r>
              <a:rPr lang="en-GB" sz="1800">
                <a:latin typeface="Calibri"/>
                <a:ea typeface="Calibri"/>
                <a:cs typeface="Calibri"/>
                <a:sym typeface="Calibri"/>
              </a:rPr>
              <a:t>De plus, les ENAS doivent être documentés pour la  recherche familliale ; il est essentiel que ces deux processus soient liés. Notez que le CPIMS+ interagence  contient une fonctionnalité utile de recherche et de mise en correspondance. </a:t>
            </a:r>
            <a:endParaRPr>
              <a:latin typeface="Calibri"/>
              <a:ea typeface="Calibri"/>
              <a:cs typeface="Calibri"/>
              <a:sym typeface="Calibri"/>
            </a:endParaRPr>
          </a:p>
          <a:p>
            <a:pPr marL="0" lvl="0" indent="0" algn="l" rtl="0">
              <a:lnSpc>
                <a:spcPct val="90000"/>
              </a:lnSpc>
              <a:spcBef>
                <a:spcPts val="1000"/>
              </a:spcBef>
              <a:spcAft>
                <a:spcPts val="0"/>
              </a:spcAft>
              <a:buClr>
                <a:schemeClr val="accent1"/>
              </a:buClr>
              <a:buSzPts val="1800"/>
              <a:buNone/>
            </a:pPr>
            <a:endParaRPr sz="180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1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Activité 2 – Remplir les formulaires d’enregistrement sur les ENAS</a:t>
            </a:r>
            <a:endParaRPr/>
          </a:p>
        </p:txBody>
      </p:sp>
      <p:sp>
        <p:nvSpPr>
          <p:cNvPr id="280" name="Google Shape;280;p10"/>
          <p:cNvSpPr txBox="1">
            <a:spLocks noGrp="1"/>
          </p:cNvSpPr>
          <p:nvPr>
            <p:ph type="body" idx="2"/>
          </p:nvPr>
        </p:nvSpPr>
        <p:spPr>
          <a:xfrm>
            <a:off x="566057" y="1828800"/>
            <a:ext cx="10909979" cy="4514849"/>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SzPts val="2400"/>
              <a:buNone/>
            </a:pPr>
            <a:r>
              <a:rPr lang="en-GB" sz="2400" b="1">
                <a:latin typeface="Calibri"/>
                <a:ea typeface="Calibri"/>
                <a:cs typeface="Calibri"/>
                <a:sym typeface="Calibri"/>
              </a:rPr>
              <a:t>Inviter  </a:t>
            </a:r>
            <a:r>
              <a:rPr lang="en-GB" sz="2400">
                <a:latin typeface="Calibri"/>
                <a:ea typeface="Calibri"/>
                <a:cs typeface="Calibri"/>
                <a:sym typeface="Calibri"/>
              </a:rPr>
              <a:t>2 volontaires</a:t>
            </a:r>
            <a:br>
              <a:rPr lang="en-GB" sz="2400">
                <a:latin typeface="Calibri"/>
                <a:ea typeface="Calibri"/>
                <a:cs typeface="Calibri"/>
                <a:sym typeface="Calibri"/>
              </a:rPr>
            </a:br>
            <a:endParaRPr sz="2400">
              <a:latin typeface="Calibri"/>
              <a:ea typeface="Calibri"/>
              <a:cs typeface="Calibri"/>
              <a:sym typeface="Calibri"/>
            </a:endParaRPr>
          </a:p>
          <a:p>
            <a:pPr marL="0" lvl="0" indent="0" algn="l" rtl="0">
              <a:lnSpc>
                <a:spcPct val="90000"/>
              </a:lnSpc>
              <a:spcBef>
                <a:spcPts val="1000"/>
              </a:spcBef>
              <a:spcAft>
                <a:spcPts val="0"/>
              </a:spcAft>
              <a:buSzPts val="2400"/>
              <a:buNone/>
            </a:pPr>
            <a:r>
              <a:rPr lang="en-GB" sz="2400" b="1">
                <a:latin typeface="Calibri"/>
                <a:ea typeface="Calibri"/>
                <a:cs typeface="Calibri"/>
                <a:sym typeface="Calibri"/>
              </a:rPr>
              <a:t>Utiliser </a:t>
            </a:r>
            <a:r>
              <a:rPr lang="en-GB" sz="2400">
                <a:latin typeface="Calibri"/>
                <a:ea typeface="Calibri"/>
                <a:cs typeface="Calibri"/>
                <a:sym typeface="Calibri"/>
              </a:rPr>
              <a:t>les cartes de jeux de rôles avec le formulaire d’enregistrement  du groupe de travail interagence sur les ENAS</a:t>
            </a:r>
            <a:endParaRPr>
              <a:latin typeface="Calibri"/>
              <a:ea typeface="Calibri"/>
              <a:cs typeface="Calibri"/>
              <a:sym typeface="Calibri"/>
            </a:endParaRPr>
          </a:p>
          <a:p>
            <a:pPr marL="0" lvl="0" indent="0" algn="l" rtl="0">
              <a:lnSpc>
                <a:spcPct val="90000"/>
              </a:lnSpc>
              <a:spcBef>
                <a:spcPts val="1000"/>
              </a:spcBef>
              <a:spcAft>
                <a:spcPts val="0"/>
              </a:spcAft>
              <a:buSzPts val="2400"/>
              <a:buNone/>
            </a:pPr>
            <a:endParaRPr sz="2400">
              <a:latin typeface="Calibri"/>
              <a:ea typeface="Calibri"/>
              <a:cs typeface="Calibri"/>
              <a:sym typeface="Calibri"/>
            </a:endParaRPr>
          </a:p>
          <a:p>
            <a:pPr marL="0" lvl="0" indent="0" algn="l" rtl="0">
              <a:lnSpc>
                <a:spcPct val="90000"/>
              </a:lnSpc>
              <a:spcBef>
                <a:spcPts val="1000"/>
              </a:spcBef>
              <a:spcAft>
                <a:spcPts val="0"/>
              </a:spcAft>
              <a:buSzPts val="2400"/>
              <a:buNone/>
            </a:pPr>
            <a:r>
              <a:rPr lang="en-GB" sz="2400">
                <a:latin typeface="Calibri"/>
                <a:ea typeface="Calibri"/>
                <a:cs typeface="Calibri"/>
                <a:sym typeface="Calibri"/>
              </a:rPr>
              <a:t>Un volontaire jouera le rôle de l’enfant et l’autre celui du travailleur social</a:t>
            </a:r>
            <a:endParaRPr>
              <a:latin typeface="Calibri"/>
              <a:ea typeface="Calibri"/>
              <a:cs typeface="Calibri"/>
              <a:sym typeface="Calibri"/>
            </a:endParaRPr>
          </a:p>
          <a:p>
            <a:pPr marL="0" lvl="0" indent="0" algn="l" rtl="0">
              <a:lnSpc>
                <a:spcPct val="90000"/>
              </a:lnSpc>
              <a:spcBef>
                <a:spcPts val="1000"/>
              </a:spcBef>
              <a:spcAft>
                <a:spcPts val="0"/>
              </a:spcAft>
              <a:buSzPts val="2400"/>
              <a:buNone/>
            </a:pPr>
            <a:endParaRPr sz="2400">
              <a:latin typeface="Calibri"/>
              <a:ea typeface="Calibri"/>
              <a:cs typeface="Calibri"/>
              <a:sym typeface="Calibri"/>
            </a:endParaRPr>
          </a:p>
          <a:p>
            <a:pPr marL="0" lvl="0" indent="0" algn="l" rtl="0">
              <a:lnSpc>
                <a:spcPct val="90000"/>
              </a:lnSpc>
              <a:spcBef>
                <a:spcPts val="1000"/>
              </a:spcBef>
              <a:spcAft>
                <a:spcPts val="0"/>
              </a:spcAft>
              <a:buSzPts val="2800"/>
              <a:buNone/>
            </a:pPr>
            <a:r>
              <a:rPr lang="en-GB" sz="2400">
                <a:latin typeface="Calibri"/>
                <a:ea typeface="Calibri"/>
                <a:cs typeface="Calibri"/>
                <a:sym typeface="Calibri"/>
              </a:rPr>
              <a:t>Tous les autres participants doivent remplir le formulaire d'inscription pour l'enfant qui est interrogé. </a:t>
            </a:r>
            <a:endParaRPr sz="2400">
              <a:latin typeface="Calibri"/>
              <a:ea typeface="Calibri"/>
              <a:cs typeface="Calibri"/>
              <a:sym typeface="Calibri"/>
            </a:endParaRPr>
          </a:p>
          <a:p>
            <a:pPr marL="0" lvl="0" indent="0" algn="l" rtl="0">
              <a:lnSpc>
                <a:spcPct val="90000"/>
              </a:lnSpc>
              <a:spcBef>
                <a:spcPts val="1000"/>
              </a:spcBef>
              <a:spcAft>
                <a:spcPts val="0"/>
              </a:spcAft>
              <a:buSzPts val="2800"/>
              <a:buNone/>
            </a:pPr>
            <a:endParaRPr sz="2400">
              <a:latin typeface="Calibri"/>
              <a:ea typeface="Calibri"/>
              <a:cs typeface="Calibri"/>
              <a:sym typeface="Calibri"/>
            </a:endParaRPr>
          </a:p>
          <a:p>
            <a:pPr marL="0" lvl="0" indent="0" algn="l" rtl="0">
              <a:lnSpc>
                <a:spcPct val="90000"/>
              </a:lnSpc>
              <a:spcBef>
                <a:spcPts val="1000"/>
              </a:spcBef>
              <a:spcAft>
                <a:spcPts val="0"/>
              </a:spcAft>
              <a:buSzPts val="2800"/>
              <a:buNone/>
            </a:pPr>
            <a:r>
              <a:rPr lang="en-GB" sz="2400" b="1">
                <a:highlight>
                  <a:schemeClr val="lt1"/>
                </a:highlight>
                <a:latin typeface="Calibri"/>
                <a:ea typeface="Calibri"/>
                <a:cs typeface="Calibri"/>
                <a:sym typeface="Calibri"/>
              </a:rPr>
              <a:t>Référez</a:t>
            </a:r>
            <a:r>
              <a:rPr lang="en-GB" sz="2400">
                <a:highlight>
                  <a:schemeClr val="lt1"/>
                </a:highlight>
                <a:latin typeface="Calibri"/>
                <a:ea typeface="Calibri"/>
                <a:cs typeface="Calibri"/>
                <a:sym typeface="Calibri"/>
              </a:rPr>
              <a:t>-vous à la fiche sur les compétences en entretien.</a:t>
            </a:r>
            <a:endParaRPr sz="2400">
              <a:highlight>
                <a:schemeClr val="lt1"/>
              </a:highlight>
              <a:latin typeface="Calibri"/>
              <a:ea typeface="Calibri"/>
              <a:cs typeface="Calibri"/>
              <a:sym typeface="Calibri"/>
            </a:endParaRPr>
          </a:p>
        </p:txBody>
      </p:sp>
      <p:pic>
        <p:nvPicPr>
          <p:cNvPr id="281" name="Google Shape;281;p10" descr="Document"/>
          <p:cNvPicPr preferRelativeResize="0"/>
          <p:nvPr/>
        </p:nvPicPr>
        <p:blipFill rotWithShape="1">
          <a:blip r:embed="rId3">
            <a:alphaModFix/>
          </a:blip>
          <a:srcRect/>
          <a:stretch/>
        </p:blipFill>
        <p:spPr>
          <a:xfrm>
            <a:off x="10660185" y="5429249"/>
            <a:ext cx="914400" cy="914400"/>
          </a:xfrm>
          <a:prstGeom prst="rect">
            <a:avLst/>
          </a:prstGeom>
          <a:noFill/>
          <a:ln>
            <a:noFill/>
          </a:ln>
        </p:spPr>
      </p:pic>
      <p:pic>
        <p:nvPicPr>
          <p:cNvPr id="282" name="Google Shape;282;p10"/>
          <p:cNvPicPr preferRelativeResize="0"/>
          <p:nvPr/>
        </p:nvPicPr>
        <p:blipFill rotWithShape="1">
          <a:blip r:embed="rId4">
            <a:alphaModFix/>
          </a:blip>
          <a:srcRect/>
          <a:stretch/>
        </p:blipFill>
        <p:spPr>
          <a:xfrm>
            <a:off x="10471029" y="1880694"/>
            <a:ext cx="1054281" cy="89485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1858</Words>
  <Application>Microsoft Macintosh PowerPoint</Application>
  <PresentationFormat>Widescreen</PresentationFormat>
  <Paragraphs>160</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Helvetica Neue</vt:lpstr>
      <vt:lpstr>Noto Sans Symbols</vt:lpstr>
      <vt:lpstr>Office Theme</vt:lpstr>
      <vt:lpstr>PowerPoint Presentation</vt:lpstr>
      <vt:lpstr>PowerPoint Presentation</vt:lpstr>
      <vt:lpstr>Evaluation individuelle des cas  pour les ENAS </vt:lpstr>
      <vt:lpstr>Activité 1: Confidentialité </vt:lpstr>
      <vt:lpstr>PowerPoint Presentation</vt:lpstr>
      <vt:lpstr>3 aspects de la documentation réussie </vt:lpstr>
      <vt:lpstr>Coordination de la documentation</vt:lpstr>
      <vt:lpstr>Formulaires et outils pour la documentation et le suivi</vt:lpstr>
      <vt:lpstr>Activité 2 – Remplir les formulaires d’enregistrement sur les ENAS</vt:lpstr>
      <vt:lpstr>Consentement/assentiment éclairé</vt:lpstr>
      <vt:lpstr>Mener un entretien avec les ENAS</vt:lpstr>
      <vt:lpstr>PowerPoint Presentation</vt:lpstr>
      <vt:lpstr>PowerPoint Presentation</vt:lpstr>
      <vt:lpstr>PowerPoint Presentation</vt:lpstr>
      <vt:lpstr>PowerPoint Presentation</vt:lpstr>
      <vt:lpstr>PowerPoint Presentation</vt:lpstr>
      <vt:lpstr>PowerPoint Presentation</vt:lpstr>
      <vt:lpstr>Activité 3 – Mener un entretien avec de jeunes enfants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Colleen Fitzgerald</dc:creator>
  <cp:lastModifiedBy>Kyra Loat</cp:lastModifiedBy>
  <cp:revision>1</cp:revision>
  <dcterms:created xsi:type="dcterms:W3CDTF">2017-12-20T18:51:03Z</dcterms:created>
  <dcterms:modified xsi:type="dcterms:W3CDTF">2026-01-07T19:46:51Z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0x010100BFE899AF83B04C42AD08B91EA0A3BDD1</vt:lpwstr>
  </property>
  <property fmtid="{D5CDD505-2E9C-101B-9397-08002B2CF9AE}" pid="3" name="Order">
    <vt:r8>144100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