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embeddedFontLst>
    <p:embeddedFont>
      <p:font typeface="Helvetica Neue" panose="02000503000000020004" pitchFamily="2" charset="0"/>
      <p:regular r:id="rId11"/>
      <p:bold r:id="rId12"/>
      <p:italic r:id="rId13"/>
      <p:boldItalic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j6K/HuYWYdoEXaxldhLOxQD4Bd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98" d="100"/>
          <a:sy n="98" d="100"/>
        </p:scale>
        <p:origin x="21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A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5" name="Google Shape;2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" name="Google Shape;26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3" name="Google Shape;28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6dfe691a2b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0" name="Google Shape;290;g26dfe691a2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9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" name="Google Shape;67;p19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9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9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19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3" name="Google Shape;73;p20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20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20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0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79" name="Google Shape;79;p2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0" name="Google Shape;80;p2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21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2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5" name="Google Shape;85;p22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6" name="Google Shape;86;p22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2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1" name="Google Shape;91;p23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2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24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98" name="Google Shape;98;p24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24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0" name="Google Shape;100;p24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107" name="Google Shape;107;p25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08" name="Google Shape;108;p25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25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oogle Shape;111;p26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12" name="Google Shape;112;p26"/>
            <p:cNvPicPr preferRelativeResize="0"/>
            <p:nvPr/>
          </p:nvPicPr>
          <p:blipFill rotWithShape="1">
            <a:blip r:embed="rId2">
              <a:alphaModFix amt="20000"/>
            </a:blip>
            <a:srcRect l="59835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26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2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26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9" name="Google Shape;119;p27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0" name="Google Shape;120;p27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7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7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28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6" name="Google Shape;126;p28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8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28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" name="Google Shape;19;p11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" name="Google Shape;20;p11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1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9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29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2" name="Google Shape;132;p29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29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9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30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38" name="Google Shape;138;p30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30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30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1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3" name="Google Shape;143;p31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44" name="Google Shape;144;p31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31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46" name="Google Shape;146;p31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31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31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9" name="Google Shape;149;p31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31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2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" name="Google Shape;156;p32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57" name="Google Shape;157;p32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32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59" name="Google Shape;159;p32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2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32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32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32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32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32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32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3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9" name="Google Shape;169;p33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70" name="Google Shape;170;p33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33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72" name="Google Shape;172;p33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3" name="Google Shape;173;p33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33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3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6" name="Google Shape;176;p33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7" name="Google Shape;177;p33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4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34"/>
          <p:cNvGrpSpPr/>
          <p:nvPr/>
        </p:nvGrpSpPr>
        <p:grpSpPr>
          <a:xfrm>
            <a:off x="-208788" y="0"/>
            <a:ext cx="12609575" cy="2174490"/>
            <a:chOff x="-1" y="5043119"/>
            <a:chExt cx="12192000" cy="1814883"/>
          </a:xfrm>
        </p:grpSpPr>
        <p:pic>
          <p:nvPicPr>
            <p:cNvPr id="183" name="Google Shape;183;p34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34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5" b="9028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5" name="Google Shape;185;p34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6" name="Google Shape;186;p34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34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4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34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0" name="Google Shape;190;p34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1" name="Google Shape;191;p34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2" name="Google Shape;192;p34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5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35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35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35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5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p36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6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4" name="Google Shape;204;p36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6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36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37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7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37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7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8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38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8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8" name="Google Shape;218;p38"/>
          <p:cNvPicPr preferRelativeResize="0"/>
          <p:nvPr/>
        </p:nvPicPr>
        <p:blipFill rotWithShape="1">
          <a:blip r:embed="rId2">
            <a:alphaModFix amt="20000"/>
          </a:blip>
          <a:srcRect l="60398" t="16294" r="3320" b="6458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8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38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50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25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3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3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3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4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4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4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5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0" name="Google Shape;40;p15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" name="Google Shape;41;p15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42" name="Google Shape;4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6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1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8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0" name="Google Shape;60;p18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8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lliancecpha.org/sites/default/files/technical/attachments/cpra_toolkit_review_final_0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"/>
          <p:cNvSpPr txBox="1">
            <a:spLocks noGrp="1"/>
          </p:cNvSpPr>
          <p:nvPr>
            <p:ph type="body" idx="1"/>
          </p:nvPr>
        </p:nvSpPr>
        <p:spPr>
          <a:xfrm>
            <a:off x="593075" y="804231"/>
            <a:ext cx="11005849" cy="10410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en-AU" sz="3500"/>
              <a:t>FORMATION DES FORMATEURS SUR LES ENAS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AU"/>
              <a:t>Module 2.2 - </a:t>
            </a:r>
            <a:r>
              <a:rPr lang="en-AU" sz="2500">
                <a:solidFill>
                  <a:schemeClr val="lt1"/>
                </a:solidFill>
              </a:rPr>
              <a:t>Évaluation de la séparation et du risque de séparation</a:t>
            </a:r>
            <a:endParaRPr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endParaRPr/>
          </a:p>
        </p:txBody>
      </p:sp>
      <p:sp>
        <p:nvSpPr>
          <p:cNvPr id="227" name="Google Shape;227;p1"/>
          <p:cNvSpPr txBox="1">
            <a:spLocks noGrp="1"/>
          </p:cNvSpPr>
          <p:nvPr>
            <p:ph type="body" idx="2"/>
          </p:nvPr>
        </p:nvSpPr>
        <p:spPr>
          <a:xfrm>
            <a:off x="1788160" y="2915920"/>
            <a:ext cx="8799049" cy="3484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1800" b="1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 la fin de la session les participants seront capables de </a:t>
            </a:r>
            <a:r>
              <a:rPr lang="en-AU" sz="1800" b="0" i="1" u="none" strike="noStrike">
                <a:latin typeface="Calibri"/>
                <a:ea typeface="Calibri"/>
                <a:cs typeface="Calibri"/>
                <a:sym typeface="Calibri"/>
              </a:rPr>
              <a:t>:</a:t>
            </a:r>
            <a:b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</a:br>
            <a:endParaRPr b="0"/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AU" sz="1800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Expliquer l'importance de cartographier les capacités locales et nationales, y compris les capacités des populations de réfugiés dans les camps de réfugiés, afin de répondre à la prévention des </a:t>
            </a:r>
            <a:r>
              <a:rPr lang="en-AU" sz="1800" i="1">
                <a:latin typeface="Calibri"/>
                <a:ea typeface="Calibri"/>
                <a:cs typeface="Calibri"/>
                <a:sym typeface="Calibri"/>
              </a:rPr>
              <a:t>ENAS </a:t>
            </a:r>
            <a:r>
              <a:rPr lang="en-AU" sz="1800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et d'identifier les lacunes critiques dans les services d'intervention</a:t>
            </a:r>
            <a:b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AU" sz="1800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Décrire le rôle de l'évaluation rapide des </a:t>
            </a:r>
            <a:r>
              <a:rPr lang="en-AU" sz="1800" i="1">
                <a:latin typeface="Calibri"/>
                <a:ea typeface="Calibri"/>
                <a:cs typeface="Calibri"/>
                <a:sym typeface="Calibri"/>
              </a:rPr>
              <a:t>ENAS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br>
              <a:rPr lang="en-AU" sz="1800" b="0" i="0" u="none" strike="noStrike"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</a:pPr>
            <a:r>
              <a:rPr lang="en-AU" sz="1800" i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Élaborer des questions destinées aux informateurs clés pour évaluer la séparation dans le cadre d'une évaluation rapide</a:t>
            </a:r>
            <a:endParaRPr sz="1800" b="1" i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endParaRPr sz="1800" b="1" i="1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None/>
            </a:pP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/>
          </a:p>
        </p:txBody>
      </p:sp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40907AC-E40F-CF95-F2EB-AC0D13925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7278" y="5896626"/>
            <a:ext cx="2654722" cy="10083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"/>
          <p:cNvSpPr/>
          <p:nvPr/>
        </p:nvSpPr>
        <p:spPr>
          <a:xfrm>
            <a:off x="634339" y="2195254"/>
            <a:ext cx="10253032" cy="3596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Objectif : donner une indication de l'ampleur des besoins urgents en matière de protection de l'enfance (dans ce cas les 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ENAS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au sein de la population touchée dans le contexte immédiat suivant une urgence. Plus utile dans les situations où une réponse rapide est requise, par exemple à la suite d'une urgence à déclenchement rapide.</a:t>
            </a:r>
            <a:endParaRPr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Limites : ne remplace pas une évaluation plus complète ou les efforts continus pour établir des mécanismes de collecte de données plus solides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3"/>
          <p:cNvSpPr txBox="1"/>
          <p:nvPr/>
        </p:nvSpPr>
        <p:spPr>
          <a:xfrm>
            <a:off x="634339" y="957877"/>
            <a:ext cx="8046022" cy="558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 b="1" i="0" u="none" strike="noStrike" cap="none">
                <a:solidFill>
                  <a:srgbClr val="993366"/>
                </a:solidFill>
                <a:latin typeface="Arial"/>
                <a:ea typeface="Arial"/>
                <a:cs typeface="Arial"/>
                <a:sym typeface="Arial"/>
              </a:rPr>
              <a:t>Évaluation rapide de la protection de l'enfance</a:t>
            </a:r>
            <a:endParaRPr sz="2800" b="1" i="0" u="none" strike="noStrike" cap="none">
              <a:solidFill>
                <a:srgbClr val="993366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"/>
          <p:cNvSpPr txBox="1">
            <a:spLocks noGrp="1"/>
          </p:cNvSpPr>
          <p:nvPr>
            <p:ph type="body" idx="2"/>
          </p:nvPr>
        </p:nvSpPr>
        <p:spPr>
          <a:xfrm>
            <a:off x="506775" y="1697589"/>
            <a:ext cx="11247300" cy="42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L’évaluation des ENAS devrait être réalisée le plus tôt possible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Participation active des communautés, y compris les enfants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Les chiffres sont susceptibles d’être supérieurs à ceux identifiés lors d’une évaluation rapide initiale à ceux  indiqués par les statistiques d'enregistrement de la population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Il peut être difficile d'établir l'ampleur de la séparation en raison d’une migrations mixte ou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 de problèmes complexes et à multidimensionnels, notamment une séparation préexistante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Il peut être difficile d'établir l'ampleur de la séparation en raison des migrations mixtes ou de problèmes complexes et à plusieurs niveaux, y compris la séparation préexistante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Causes et types de séparation ?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AU" sz="2000">
                <a:latin typeface="Calibri"/>
                <a:ea typeface="Calibri"/>
                <a:cs typeface="Calibri"/>
                <a:sym typeface="Calibri"/>
              </a:rPr>
              <a:t>Utiliser diverses méthodologies  dans divers sites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4"/>
          <p:cNvSpPr txBox="1"/>
          <p:nvPr/>
        </p:nvSpPr>
        <p:spPr>
          <a:xfrm>
            <a:off x="506776" y="723699"/>
            <a:ext cx="1096926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Évaluation rapide de la séparation familiale</a:t>
            </a:r>
            <a:endParaRPr sz="4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5"/>
          <p:cNvSpPr txBox="1"/>
          <p:nvPr/>
        </p:nvSpPr>
        <p:spPr>
          <a:xfrm>
            <a:off x="869505" y="2379731"/>
            <a:ext cx="7490698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L'intérêt supérieur de l'enfant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5"/>
          <p:cNvSpPr txBox="1"/>
          <p:nvPr/>
        </p:nvSpPr>
        <p:spPr>
          <a:xfrm>
            <a:off x="880851" y="1784737"/>
            <a:ext cx="3422003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 pas nuire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5"/>
          <p:cNvSpPr txBox="1"/>
          <p:nvPr/>
        </p:nvSpPr>
        <p:spPr>
          <a:xfrm>
            <a:off x="880851" y="3537681"/>
            <a:ext cx="950485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Reconnaissance des capacités des enfants et des communautés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5"/>
          <p:cNvSpPr txBox="1"/>
          <p:nvPr/>
        </p:nvSpPr>
        <p:spPr>
          <a:xfrm>
            <a:off x="880851" y="4176881"/>
            <a:ext cx="7914452" cy="387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Prise en compte des informations déjà disponibles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5"/>
          <p:cNvSpPr txBox="1"/>
          <p:nvPr/>
        </p:nvSpPr>
        <p:spPr>
          <a:xfrm>
            <a:off x="880851" y="4776570"/>
            <a:ext cx="8901465" cy="387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Non-entrave à l'action urgente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5"/>
          <p:cNvSpPr txBox="1"/>
          <p:nvPr/>
        </p:nvSpPr>
        <p:spPr>
          <a:xfrm>
            <a:off x="880851" y="2937740"/>
            <a:ext cx="813325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Confidentialité des informations et consentement éclairé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5"/>
          <p:cNvSpPr txBox="1"/>
          <p:nvPr/>
        </p:nvSpPr>
        <p:spPr>
          <a:xfrm>
            <a:off x="869505" y="5376259"/>
            <a:ext cx="9815214" cy="683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</a:pPr>
            <a:r>
              <a:rPr lang="en-AU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Engagement à agir dès la disponibilité des résultats de l'ERPE(Évaluation Rapide de la Protection de l'Enfance)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5"/>
          <p:cNvSpPr txBox="1"/>
          <p:nvPr/>
        </p:nvSpPr>
        <p:spPr>
          <a:xfrm>
            <a:off x="640080" y="761999"/>
            <a:ext cx="865632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Principes directeurs/Considérations éthiques</a:t>
            </a:r>
            <a:endParaRPr sz="2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AU">
                <a:solidFill>
                  <a:srgbClr val="7030A0"/>
                </a:solidFill>
              </a:rPr>
              <a:t>Activité 1 : Communiquer les objectifs d'une évaluation</a:t>
            </a:r>
            <a:br>
              <a:rPr lang="en-AU">
                <a:solidFill>
                  <a:srgbClr val="7030A0"/>
                </a:solidFill>
              </a:rPr>
            </a:br>
            <a:endParaRPr>
              <a:solidFill>
                <a:srgbClr val="7030A0"/>
              </a:solidFill>
            </a:endParaRPr>
          </a:p>
        </p:txBody>
      </p:sp>
      <p:sp>
        <p:nvSpPr>
          <p:cNvPr id="258" name="Google Shape;258;p6"/>
          <p:cNvSpPr/>
          <p:nvPr/>
        </p:nvSpPr>
        <p:spPr>
          <a:xfrm>
            <a:off x="709423" y="1690688"/>
            <a:ext cx="9871270" cy="4462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binôme, attribuez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vous d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rôles ::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AutoNum type="alphaLcParenR"/>
            </a:pP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personne 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 le point 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réaliser 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une évaluation rapide pour les 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ENAS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AutoNum type="alphaLcParenR"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membre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ou un représentant 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 la communauté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Utiliser les études de cas pour 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effectuer 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jeu de rôle. 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Dans le rôle A, expliquez les définitions des enfants non accompagnés et séparés ainsi que les objectifs de l'évaluation. 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Ensuite, les rôles sont échangés en utilisant la deuxième étude de cas . </a:t>
            </a:r>
            <a:b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Retour </a:t>
            </a:r>
            <a:r>
              <a:rPr lang="en-AU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d’expérience </a:t>
            </a:r>
            <a:r>
              <a:rPr lang="en-AU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80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 </a:t>
            </a:r>
            <a:r>
              <a:rPr lang="en-A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l'exercice en séance plénière et discussions autour de</a:t>
            </a:r>
            <a:r>
              <a:rPr lang="en-AU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AU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conseils utiles pour s'assurer que tout le monde comprend la terminologie et les objectifs. 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9" name="Google Shape;25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80693" y="4121929"/>
            <a:ext cx="1109779" cy="1076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53552" y="467602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7"/>
          <p:cNvSpPr/>
          <p:nvPr/>
        </p:nvSpPr>
        <p:spPr>
          <a:xfrm>
            <a:off x="2094012" y="2057724"/>
            <a:ext cx="6120680" cy="1202432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72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Exemples d'outils</a:t>
            </a:r>
            <a:endParaRPr sz="28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7"/>
          <p:cNvSpPr/>
          <p:nvPr/>
        </p:nvSpPr>
        <p:spPr>
          <a:xfrm>
            <a:off x="2778088" y="3256561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7" name="Google Shape;267;p7"/>
          <p:cNvSpPr/>
          <p:nvPr/>
        </p:nvSpPr>
        <p:spPr>
          <a:xfrm>
            <a:off x="2313374" y="3708392"/>
            <a:ext cx="1152128" cy="2565027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7"/>
          <p:cNvSpPr txBox="1"/>
          <p:nvPr/>
        </p:nvSpPr>
        <p:spPr>
          <a:xfrm rot="-5400000">
            <a:off x="1663143" y="4471067"/>
            <a:ext cx="2452542" cy="1039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Analyse documentaire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7"/>
          <p:cNvSpPr/>
          <p:nvPr/>
        </p:nvSpPr>
        <p:spPr>
          <a:xfrm>
            <a:off x="3930216" y="3260156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0" name="Google Shape;270;p7"/>
          <p:cNvSpPr/>
          <p:nvPr/>
        </p:nvSpPr>
        <p:spPr>
          <a:xfrm>
            <a:off x="3569681" y="3723019"/>
            <a:ext cx="957385" cy="2535772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7"/>
          <p:cNvSpPr txBox="1"/>
          <p:nvPr/>
        </p:nvSpPr>
        <p:spPr>
          <a:xfrm rot="-5400000">
            <a:off x="2827217" y="4558929"/>
            <a:ext cx="2442301" cy="8639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Observation directe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7"/>
          <p:cNvSpPr/>
          <p:nvPr/>
        </p:nvSpPr>
        <p:spPr>
          <a:xfrm>
            <a:off x="5154352" y="3269440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3" name="Google Shape;273;p7"/>
          <p:cNvSpPr/>
          <p:nvPr/>
        </p:nvSpPr>
        <p:spPr>
          <a:xfrm>
            <a:off x="4764596" y="3723019"/>
            <a:ext cx="1008112" cy="2570456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7"/>
          <p:cNvSpPr txBox="1"/>
          <p:nvPr/>
        </p:nvSpPr>
        <p:spPr>
          <a:xfrm rot="-5400000">
            <a:off x="4032615" y="4553384"/>
            <a:ext cx="2472032" cy="9096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Entretien avec des informateurs clés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7"/>
          <p:cNvSpPr/>
          <p:nvPr/>
        </p:nvSpPr>
        <p:spPr>
          <a:xfrm>
            <a:off x="6270476" y="3260156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6" name="Google Shape;276;p7"/>
          <p:cNvSpPr/>
          <p:nvPr/>
        </p:nvSpPr>
        <p:spPr>
          <a:xfrm>
            <a:off x="5985830" y="3723019"/>
            <a:ext cx="1008112" cy="2543663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7"/>
          <p:cNvSpPr txBox="1"/>
          <p:nvPr/>
        </p:nvSpPr>
        <p:spPr>
          <a:xfrm rot="-5400000">
            <a:off x="5267261" y="4539987"/>
            <a:ext cx="2445239" cy="9096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Rapport de site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7"/>
          <p:cNvSpPr/>
          <p:nvPr/>
        </p:nvSpPr>
        <p:spPr>
          <a:xfrm>
            <a:off x="7572908" y="3260156"/>
            <a:ext cx="2286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9" name="Google Shape;279;p7"/>
          <p:cNvSpPr/>
          <p:nvPr/>
        </p:nvSpPr>
        <p:spPr>
          <a:xfrm>
            <a:off x="7207064" y="3723019"/>
            <a:ext cx="1008111" cy="2533626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7"/>
          <p:cNvSpPr txBox="1"/>
          <p:nvPr/>
        </p:nvSpPr>
        <p:spPr>
          <a:xfrm rot="-5400000">
            <a:off x="6493504" y="4534969"/>
            <a:ext cx="2435202" cy="9096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1440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Formulaire d'action urgente</a:t>
            </a:r>
            <a:endParaRPr sz="2000" b="1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8"/>
          <p:cNvSpPr txBox="1">
            <a:spLocks noGrp="1"/>
          </p:cNvSpPr>
          <p:nvPr>
            <p:ph type="title"/>
          </p:nvPr>
        </p:nvSpPr>
        <p:spPr>
          <a:xfrm>
            <a:off x="724473" y="598664"/>
            <a:ext cx="11195700" cy="841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ct val="100000"/>
              <a:buNone/>
            </a:pPr>
            <a:r>
              <a:rPr lang="en-AU"/>
              <a:t>Activité 2 – Élaborer des questions pour les entretiens avec les informateurs clés</a:t>
            </a:r>
            <a:endParaRPr/>
          </a:p>
        </p:txBody>
      </p:sp>
      <p:sp>
        <p:nvSpPr>
          <p:cNvPr id="286" name="Google Shape;286;p8"/>
          <p:cNvSpPr txBox="1"/>
          <p:nvPr/>
        </p:nvSpPr>
        <p:spPr>
          <a:xfrm>
            <a:off x="395536" y="163845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87" name="Google Shape;287;p8"/>
          <p:cNvSpPr txBox="1"/>
          <p:nvPr/>
        </p:nvSpPr>
        <p:spPr>
          <a:xfrm>
            <a:off x="631669" y="1689866"/>
            <a:ext cx="8315400" cy="3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Référez-vous à l'analyse de la situation de simulation (Si</a:t>
            </a:r>
            <a:r>
              <a:rPr lang="en-AU" sz="1800"/>
              <a:t>tAn</a:t>
            </a: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 fournie le jour 1 pour compléter cette activité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Utiliser les informations de la SitAn  pour examiner l'outil standard d'entretien avec les informateurs clés sur les </a:t>
            </a:r>
            <a:r>
              <a:rPr lang="en-AU" sz="1800"/>
              <a:t>ENAS</a:t>
            </a: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Identifier  qui de la </a:t>
            </a:r>
            <a:r>
              <a:rPr lang="en-AU" sz="1800"/>
              <a:t> </a:t>
            </a: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population décrite dans la </a:t>
            </a:r>
            <a:r>
              <a:rPr lang="en-AU" sz="1800"/>
              <a:t>SitAn </a:t>
            </a: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pourraient être interrogées pour un KII</a:t>
            </a: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25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AU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Identifier les changements à apporter pour contextualiser l'outil en vue de son utilisation dans le pays X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2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Prenez:</a:t>
            </a:r>
            <a:r>
              <a:rPr lang="en-AU" sz="2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 mins. 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6dfe691a2b_0_0"/>
          <p:cNvSpPr txBox="1">
            <a:spLocks noGrp="1"/>
          </p:cNvSpPr>
          <p:nvPr>
            <p:ph type="title"/>
          </p:nvPr>
        </p:nvSpPr>
        <p:spPr>
          <a:xfrm>
            <a:off x="250825" y="437125"/>
            <a:ext cx="11195700" cy="8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7467D"/>
              </a:buClr>
              <a:buSzPct val="111111"/>
              <a:buNone/>
            </a:pPr>
            <a:r>
              <a:rPr lang="en-AU"/>
              <a:t>Ressources de l'évaluation rapide de la protection de l'enfance</a:t>
            </a:r>
            <a:endParaRPr/>
          </a:p>
        </p:txBody>
      </p:sp>
      <p:sp>
        <p:nvSpPr>
          <p:cNvPr id="293" name="Google Shape;293;g26dfe691a2b_0_0"/>
          <p:cNvSpPr txBox="1"/>
          <p:nvPr/>
        </p:nvSpPr>
        <p:spPr>
          <a:xfrm>
            <a:off x="395536" y="1638458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8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4" name="Google Shape;294;g26dfe691a2b_0_0"/>
          <p:cNvSpPr txBox="1"/>
          <p:nvPr/>
        </p:nvSpPr>
        <p:spPr>
          <a:xfrm>
            <a:off x="250825" y="2529875"/>
            <a:ext cx="5503200" cy="3367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27050" marR="0" lvl="0" indent="-5270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00"/>
              <a:buFont typeface="Arial"/>
              <a:buChar char="•"/>
            </a:pPr>
            <a:r>
              <a:rPr lang="en-AU" sz="4300" b="0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Boîte à outils ERPE</a:t>
            </a:r>
            <a:endParaRPr sz="4300" b="0" i="0" u="sng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71500" marR="0" lvl="0" indent="-2984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00"/>
              <a:buFont typeface="Arial"/>
              <a:buNone/>
            </a:pPr>
            <a:endParaRPr sz="4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27050" marR="0" lvl="0" indent="-5270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4300"/>
              <a:buFont typeface="Arial"/>
              <a:buChar char="•"/>
            </a:pPr>
            <a:r>
              <a:rPr lang="en-AU" sz="4300" b="0" i="0" u="sng" strike="noStrike" cap="none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Examen de la boîte à outils ERPE </a:t>
            </a:r>
            <a:endParaRPr sz="4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5" name="Google Shape;295;g26dfe691a2b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69974" y="1750370"/>
            <a:ext cx="1862475" cy="283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g26dfe691a2b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92854" y="3167657"/>
            <a:ext cx="2129576" cy="309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</Words>
  <Application>Microsoft Macintosh PowerPoint</Application>
  <PresentationFormat>Widescreen</PresentationFormat>
  <Paragraphs>59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Helvetica Neue</vt:lpstr>
      <vt:lpstr>Noto Sans Symbols</vt:lpstr>
      <vt:lpstr>Office Theme</vt:lpstr>
      <vt:lpstr>PowerPoint Presentation</vt:lpstr>
      <vt:lpstr>PowerPoint Presentation</vt:lpstr>
      <vt:lpstr>PowerPoint Presentation</vt:lpstr>
      <vt:lpstr>PowerPoint Presentation</vt:lpstr>
      <vt:lpstr>Activité 1 : Communiquer les objectifs d'une évaluation </vt:lpstr>
      <vt:lpstr>PowerPoint Presentation</vt:lpstr>
      <vt:lpstr>Activité 2 – Élaborer des questions pour les entretiens avec les informateurs clés</vt:lpstr>
      <vt:lpstr>Ressources de l'évaluation rapide de la protection de l'enfance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Colleen Fitzgerald</dc:creator>
  <cp:lastModifiedBy>Kyra Loat</cp:lastModifiedBy>
  <cp:revision>1</cp:revision>
  <dcterms:created xsi:type="dcterms:W3CDTF">2017-12-20T18:51:03Z</dcterms:created>
  <dcterms:modified xsi:type="dcterms:W3CDTF">2026-01-07T19:38:35Z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0x010100BFE899AF83B04C42AD08B91EA0A3BDD1</vt:lpwstr>
  </property>
  <property fmtid="{D5CDD505-2E9C-101B-9397-08002B2CF9AE}" pid="3" name="Order">
    <vt:r8>154100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