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embeddedFontLst>
    <p:embeddedFont>
      <p:font typeface="Helvetica Neue" panose="02000503000000020004" pitchFamily="2"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2" roundtripDataSignature="AMtx7mhRyUVyKWFCcppkMW99rtvABI9ao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BC92728-28F0-49B2-88F7-8747B14AC0BE}">
  <a:tblStyle styleId="{4BC92728-28F0-49B2-88F7-8747B14AC0BE}"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AED"/>
          </a:solidFill>
        </a:fill>
      </a:tcStyle>
    </a:wholeTbl>
    <a:band1H>
      <a:tcTxStyle b="off" i="off"/>
      <a:tcStyle>
        <a:tcBdr/>
        <a:fill>
          <a:solidFill>
            <a:srgbClr val="CAD1DA"/>
          </a:solidFill>
        </a:fill>
      </a:tcStyle>
    </a:band1H>
    <a:band2H>
      <a:tcTxStyle b="off" i="off"/>
      <a:tcStyle>
        <a:tcBdr/>
      </a:tcStyle>
    </a:band2H>
    <a:band1V>
      <a:tcTxStyle b="off" i="off"/>
      <a:tcStyle>
        <a:tcBdr/>
        <a:fill>
          <a:solidFill>
            <a:srgbClr val="CAD1D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8"/>
  </p:normalViewPr>
  <p:slideViewPr>
    <p:cSldViewPr snapToGrid="0">
      <p:cViewPr varScale="1">
        <p:scale>
          <a:sx n="98" d="100"/>
          <a:sy n="98" d="100"/>
        </p:scale>
        <p:origin x="216" y="192"/>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26"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EXPLICATION</a:t>
            </a:r>
            <a:endParaRPr/>
          </a:p>
          <a:p>
            <a:pPr marL="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La gestion de cas doit toujours être abordée de manière participative, responsabilisante et axée sur les forces.</a:t>
            </a:r>
            <a:endParaRPr/>
          </a:p>
          <a:p>
            <a:pPr marL="0" lvl="0" indent="0" algn="l" rtl="0">
              <a:lnSpc>
                <a:spcPct val="100000"/>
              </a:lnSpc>
              <a:spcBef>
                <a:spcPts val="0"/>
              </a:spcBef>
              <a:spcAft>
                <a:spcPts val="0"/>
              </a:spcAft>
              <a:buSzPts val="1400"/>
              <a:buNone/>
            </a:pPr>
            <a:r>
              <a:rPr lang="en-GB" sz="1200" b="0" i="0" u="none" strike="noStrike" cap="none">
                <a:solidFill>
                  <a:schemeClr val="dk1"/>
                </a:solidFill>
                <a:latin typeface="Calibri"/>
                <a:ea typeface="Calibri"/>
                <a:cs typeface="Calibri"/>
                <a:sym typeface="Calibri"/>
              </a:rPr>
              <a:t>Présentez la diapositive</a:t>
            </a:r>
            <a:endParaRPr/>
          </a:p>
          <a:p>
            <a:pPr marL="914400" lvl="1"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endParaRPr/>
          </a:p>
        </p:txBody>
      </p:sp>
      <p:sp>
        <p:nvSpPr>
          <p:cNvPr id="258" name="Google Shape;258;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4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GB"/>
              <a:t>Demander à un volontaire de lire et expliquer chaque étape</a:t>
            </a:r>
            <a:endParaRPr/>
          </a:p>
        </p:txBody>
      </p:sp>
      <p:sp>
        <p:nvSpPr>
          <p:cNvPr id="300" name="Google Shape;30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4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0"/>
          <p:cNvSpPr/>
          <p:nvPr/>
        </p:nvSpPr>
        <p:spPr>
          <a:xfrm>
            <a:off x="0" y="0"/>
            <a:ext cx="12192000" cy="6858000"/>
          </a:xfrm>
          <a:prstGeom prst="rect">
            <a:avLst/>
          </a:prstGeom>
          <a:solidFill>
            <a:srgbClr val="35B2B4">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0"/>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62"/>
        <p:cNvGrpSpPr/>
        <p:nvPr/>
      </p:nvGrpSpPr>
      <p:grpSpPr>
        <a:xfrm>
          <a:off x="0" y="0"/>
          <a:ext cx="0" cy="0"/>
          <a:chOff x="0" y="0"/>
          <a:chExt cx="0" cy="0"/>
        </a:xfrm>
      </p:grpSpPr>
      <p:sp>
        <p:nvSpPr>
          <p:cNvPr id="63" name="Google Shape;63;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18"/>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5" name="Google Shape;65;p18"/>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66" name="Google Shape;66;p1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1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1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9"/>
        <p:cNvGrpSpPr/>
        <p:nvPr/>
      </p:nvGrpSpPr>
      <p:grpSpPr>
        <a:xfrm>
          <a:off x="0" y="0"/>
          <a:ext cx="0" cy="0"/>
          <a:chOff x="0" y="0"/>
          <a:chExt cx="0" cy="0"/>
        </a:xfrm>
      </p:grpSpPr>
      <p:sp>
        <p:nvSpPr>
          <p:cNvPr id="70" name="Google Shape;70;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72" name="Google Shape;72;p19"/>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73" name="Google Shape;73;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6"/>
        <p:cNvGrpSpPr/>
        <p:nvPr/>
      </p:nvGrpSpPr>
      <p:grpSpPr>
        <a:xfrm>
          <a:off x="0" y="0"/>
          <a:ext cx="0" cy="0"/>
          <a:chOff x="0" y="0"/>
          <a:chExt cx="0" cy="0"/>
        </a:xfrm>
      </p:grpSpPr>
      <p:sp>
        <p:nvSpPr>
          <p:cNvPr id="77" name="Google Shape;77;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8" name="Google Shape;78;p20"/>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9" name="Google Shape;79;p20"/>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20"/>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0"/>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2"/>
        <p:cNvGrpSpPr/>
        <p:nvPr/>
      </p:nvGrpSpPr>
      <p:grpSpPr>
        <a:xfrm>
          <a:off x="0" y="0"/>
          <a:ext cx="0" cy="0"/>
          <a:chOff x="0" y="0"/>
          <a:chExt cx="0" cy="0"/>
        </a:xfrm>
      </p:grpSpPr>
      <p:sp>
        <p:nvSpPr>
          <p:cNvPr id="83" name="Google Shape;83;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4" name="Google Shape;84;p21"/>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5" name="Google Shape;85;p21"/>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 name="Google Shape;86;p21"/>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8"/>
        <p:cNvGrpSpPr/>
        <p:nvPr/>
      </p:nvGrpSpPr>
      <p:grpSpPr>
        <a:xfrm>
          <a:off x="0" y="0"/>
          <a:ext cx="0" cy="0"/>
          <a:chOff x="0" y="0"/>
          <a:chExt cx="0" cy="0"/>
        </a:xfrm>
      </p:grpSpPr>
      <p:sp>
        <p:nvSpPr>
          <p:cNvPr id="89" name="Google Shape;89;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90" name="Google Shape;90;p22"/>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1" name="Google Shape;91;p22"/>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 name="Google Shape;92;p2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94"/>
        <p:cNvGrpSpPr/>
        <p:nvPr/>
      </p:nvGrpSpPr>
      <p:grpSpPr>
        <a:xfrm>
          <a:off x="0" y="0"/>
          <a:ext cx="0" cy="0"/>
          <a:chOff x="0" y="0"/>
          <a:chExt cx="0" cy="0"/>
        </a:xfrm>
      </p:grpSpPr>
      <p:grpSp>
        <p:nvGrpSpPr>
          <p:cNvPr id="95" name="Google Shape;95;p23"/>
          <p:cNvGrpSpPr/>
          <p:nvPr/>
        </p:nvGrpSpPr>
        <p:grpSpPr>
          <a:xfrm>
            <a:off x="0" y="5303521"/>
            <a:ext cx="12192000" cy="1639827"/>
            <a:chOff x="0" y="5303521"/>
            <a:chExt cx="12192000" cy="1639827"/>
          </a:xfrm>
        </p:grpSpPr>
        <p:pic>
          <p:nvPicPr>
            <p:cNvPr id="96" name="Google Shape;96;p23"/>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97" name="Google Shape;97;p23"/>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98" name="Google Shape;98;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2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1"/>
        <p:cNvGrpSpPr/>
        <p:nvPr/>
      </p:nvGrpSpPr>
      <p:grpSpPr>
        <a:xfrm>
          <a:off x="0" y="0"/>
          <a:ext cx="0" cy="0"/>
          <a:chOff x="0" y="0"/>
          <a:chExt cx="0" cy="0"/>
        </a:xfrm>
      </p:grpSpPr>
      <p:grpSp>
        <p:nvGrpSpPr>
          <p:cNvPr id="102" name="Google Shape;102;p24"/>
          <p:cNvGrpSpPr/>
          <p:nvPr/>
        </p:nvGrpSpPr>
        <p:grpSpPr>
          <a:xfrm>
            <a:off x="0" y="5303521"/>
            <a:ext cx="12192000" cy="1639827"/>
            <a:chOff x="0" y="5303521"/>
            <a:chExt cx="12192000" cy="1639827"/>
          </a:xfrm>
        </p:grpSpPr>
        <p:pic>
          <p:nvPicPr>
            <p:cNvPr id="103" name="Google Shape;103;p24"/>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04" name="Google Shape;104;p24"/>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05" name="Google Shape;105;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8"/>
        <p:cNvGrpSpPr/>
        <p:nvPr/>
      </p:nvGrpSpPr>
      <p:grpSpPr>
        <a:xfrm>
          <a:off x="0" y="0"/>
          <a:ext cx="0" cy="0"/>
          <a:chOff x="0" y="0"/>
          <a:chExt cx="0" cy="0"/>
        </a:xfrm>
      </p:grpSpPr>
      <p:sp>
        <p:nvSpPr>
          <p:cNvPr id="109" name="Google Shape;109;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2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12" name="Google Shape;112;p25"/>
          <p:cNvGrpSpPr/>
          <p:nvPr/>
        </p:nvGrpSpPr>
        <p:grpSpPr>
          <a:xfrm>
            <a:off x="0" y="5303521"/>
            <a:ext cx="12192000" cy="1639827"/>
            <a:chOff x="0" y="5303521"/>
            <a:chExt cx="12192000" cy="1639827"/>
          </a:xfrm>
        </p:grpSpPr>
        <p:pic>
          <p:nvPicPr>
            <p:cNvPr id="113" name="Google Shape;113;p25"/>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14" name="Google Shape;114;p25"/>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5"/>
        <p:cNvGrpSpPr/>
        <p:nvPr/>
      </p:nvGrpSpPr>
      <p:grpSpPr>
        <a:xfrm>
          <a:off x="0" y="0"/>
          <a:ext cx="0" cy="0"/>
          <a:chOff x="0" y="0"/>
          <a:chExt cx="0" cy="0"/>
        </a:xfrm>
      </p:grpSpPr>
      <p:grpSp>
        <p:nvGrpSpPr>
          <p:cNvPr id="116" name="Google Shape;116;p26"/>
          <p:cNvGrpSpPr/>
          <p:nvPr/>
        </p:nvGrpSpPr>
        <p:grpSpPr>
          <a:xfrm>
            <a:off x="0" y="5303521"/>
            <a:ext cx="12192000" cy="1639827"/>
            <a:chOff x="0" y="5303521"/>
            <a:chExt cx="12192000" cy="1639827"/>
          </a:xfrm>
        </p:grpSpPr>
        <p:pic>
          <p:nvPicPr>
            <p:cNvPr id="117" name="Google Shape;117;p26"/>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18" name="Google Shape;118;p26"/>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19" name="Google Shape;119;p2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2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22"/>
        <p:cNvGrpSpPr/>
        <p:nvPr/>
      </p:nvGrpSpPr>
      <p:grpSpPr>
        <a:xfrm>
          <a:off x="0" y="0"/>
          <a:ext cx="0" cy="0"/>
          <a:chOff x="0" y="0"/>
          <a:chExt cx="0" cy="0"/>
        </a:xfrm>
      </p:grpSpPr>
      <p:sp>
        <p:nvSpPr>
          <p:cNvPr id="123" name="Google Shape;123;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4" name="Google Shape;124;p2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5" name="Google Shape;125;p2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27"/>
          <p:cNvSpPr>
            <a:spLocks noGrp="1"/>
          </p:cNvSpPr>
          <p:nvPr>
            <p:ph type="pic" idx="2"/>
          </p:nvPr>
        </p:nvSpPr>
        <p:spPr>
          <a:xfrm>
            <a:off x="0" y="0"/>
            <a:ext cx="4340225" cy="6858000"/>
          </a:xfrm>
          <a:prstGeom prst="rect">
            <a:avLst/>
          </a:prstGeom>
          <a:noFill/>
          <a:ln>
            <a:noFill/>
          </a:ln>
        </p:spPr>
      </p:sp>
      <p:sp>
        <p:nvSpPr>
          <p:cNvPr id="127" name="Google Shape;127;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7"/>
        <p:cNvGrpSpPr/>
        <p:nvPr/>
      </p:nvGrpSpPr>
      <p:grpSpPr>
        <a:xfrm>
          <a:off x="0" y="0"/>
          <a:ext cx="0" cy="0"/>
          <a:chOff x="0" y="0"/>
          <a:chExt cx="0" cy="0"/>
        </a:xfrm>
      </p:grpSpPr>
      <p:sp>
        <p:nvSpPr>
          <p:cNvPr id="18" name="Google Shape;18;p1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9" name="Google Shape;19;p1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20" name="Google Shape;20;p1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1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8"/>
        <p:cNvGrpSpPr/>
        <p:nvPr/>
      </p:nvGrpSpPr>
      <p:grpSpPr>
        <a:xfrm>
          <a:off x="0" y="0"/>
          <a:ext cx="0" cy="0"/>
          <a:chOff x="0" y="0"/>
          <a:chExt cx="0" cy="0"/>
        </a:xfrm>
      </p:grpSpPr>
      <p:sp>
        <p:nvSpPr>
          <p:cNvPr id="129" name="Google Shape;129;p2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0" name="Google Shape;130;p2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1" name="Google Shape;131;p2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 name="Google Shape;132;p28"/>
          <p:cNvSpPr>
            <a:spLocks noGrp="1"/>
          </p:cNvSpPr>
          <p:nvPr>
            <p:ph type="pic" idx="2"/>
          </p:nvPr>
        </p:nvSpPr>
        <p:spPr>
          <a:xfrm>
            <a:off x="0" y="0"/>
            <a:ext cx="4340225" cy="6858000"/>
          </a:xfrm>
          <a:prstGeom prst="rect">
            <a:avLst/>
          </a:prstGeom>
          <a:noFill/>
          <a:ln>
            <a:noFill/>
          </a:ln>
        </p:spPr>
      </p:sp>
      <p:sp>
        <p:nvSpPr>
          <p:cNvPr id="133" name="Google Shape;133;p2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34"/>
        <p:cNvGrpSpPr/>
        <p:nvPr/>
      </p:nvGrpSpPr>
      <p:grpSpPr>
        <a:xfrm>
          <a:off x="0" y="0"/>
          <a:ext cx="0" cy="0"/>
          <a:chOff x="0" y="0"/>
          <a:chExt cx="0" cy="0"/>
        </a:xfrm>
      </p:grpSpPr>
      <p:sp>
        <p:nvSpPr>
          <p:cNvPr id="135" name="Google Shape;135;p2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6" name="Google Shape;136;p2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7" name="Google Shape;137;p2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29"/>
          <p:cNvSpPr>
            <a:spLocks noGrp="1"/>
          </p:cNvSpPr>
          <p:nvPr>
            <p:ph type="pic" idx="2"/>
          </p:nvPr>
        </p:nvSpPr>
        <p:spPr>
          <a:xfrm>
            <a:off x="0" y="0"/>
            <a:ext cx="4340225" cy="6858000"/>
          </a:xfrm>
          <a:prstGeom prst="rect">
            <a:avLst/>
          </a:prstGeom>
          <a:noFill/>
          <a:ln>
            <a:noFill/>
          </a:ln>
        </p:spPr>
      </p:sp>
      <p:sp>
        <p:nvSpPr>
          <p:cNvPr id="139" name="Google Shape;139;p2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0"/>
        <p:cNvGrpSpPr/>
        <p:nvPr/>
      </p:nvGrpSpPr>
      <p:grpSpPr>
        <a:xfrm>
          <a:off x="0" y="0"/>
          <a:ext cx="0" cy="0"/>
          <a:chOff x="0" y="0"/>
          <a:chExt cx="0" cy="0"/>
        </a:xfrm>
      </p:grpSpPr>
      <p:sp>
        <p:nvSpPr>
          <p:cNvPr id="141" name="Google Shape;141;p3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42" name="Google Shape;142;p3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3" name="Google Shape;143;p3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 name="Google Shape;144;p30"/>
          <p:cNvSpPr>
            <a:spLocks noGrp="1"/>
          </p:cNvSpPr>
          <p:nvPr>
            <p:ph type="pic" idx="2"/>
          </p:nvPr>
        </p:nvSpPr>
        <p:spPr>
          <a:xfrm>
            <a:off x="0" y="0"/>
            <a:ext cx="4340225" cy="6858000"/>
          </a:xfrm>
          <a:prstGeom prst="rect">
            <a:avLst/>
          </a:prstGeom>
          <a:noFill/>
          <a:ln>
            <a:noFill/>
          </a:ln>
        </p:spPr>
      </p:sp>
      <p:sp>
        <p:nvSpPr>
          <p:cNvPr id="145" name="Google Shape;145;p3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6"/>
        <p:cNvGrpSpPr/>
        <p:nvPr/>
      </p:nvGrpSpPr>
      <p:grpSpPr>
        <a:xfrm>
          <a:off x="0" y="0"/>
          <a:ext cx="0" cy="0"/>
          <a:chOff x="0" y="0"/>
          <a:chExt cx="0" cy="0"/>
        </a:xfrm>
      </p:grpSpPr>
      <p:sp>
        <p:nvSpPr>
          <p:cNvPr id="147" name="Google Shape;147;p3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8" name="Google Shape;148;p31"/>
          <p:cNvGrpSpPr/>
          <p:nvPr/>
        </p:nvGrpSpPr>
        <p:grpSpPr>
          <a:xfrm>
            <a:off x="-208787" y="0"/>
            <a:ext cx="12609574" cy="2174491"/>
            <a:chOff x="-1" y="5043119"/>
            <a:chExt cx="12192000" cy="1814883"/>
          </a:xfrm>
        </p:grpSpPr>
        <p:pic>
          <p:nvPicPr>
            <p:cNvPr id="149" name="Google Shape;149;p3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0" name="Google Shape;150;p31"/>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51" name="Google Shape;151;p3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2" name="Google Shape;152;p3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3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3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3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3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9"/>
        <p:cNvGrpSpPr/>
        <p:nvPr/>
      </p:nvGrpSpPr>
      <p:grpSpPr>
        <a:xfrm>
          <a:off x="0" y="0"/>
          <a:ext cx="0" cy="0"/>
          <a:chOff x="0" y="0"/>
          <a:chExt cx="0" cy="0"/>
        </a:xfrm>
      </p:grpSpPr>
      <p:sp>
        <p:nvSpPr>
          <p:cNvPr id="160" name="Google Shape;160;p3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1" name="Google Shape;161;p32"/>
          <p:cNvGrpSpPr/>
          <p:nvPr/>
        </p:nvGrpSpPr>
        <p:grpSpPr>
          <a:xfrm>
            <a:off x="-208787" y="0"/>
            <a:ext cx="12609574" cy="2174491"/>
            <a:chOff x="-1" y="5043119"/>
            <a:chExt cx="12192000" cy="1814883"/>
          </a:xfrm>
        </p:grpSpPr>
        <p:pic>
          <p:nvPicPr>
            <p:cNvPr id="162" name="Google Shape;162;p3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3" name="Google Shape;163;p32"/>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64" name="Google Shape;164;p3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5" name="Google Shape;165;p3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p3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3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3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3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2"/>
        <p:cNvGrpSpPr/>
        <p:nvPr/>
      </p:nvGrpSpPr>
      <p:grpSpPr>
        <a:xfrm>
          <a:off x="0" y="0"/>
          <a:ext cx="0" cy="0"/>
          <a:chOff x="0" y="0"/>
          <a:chExt cx="0" cy="0"/>
        </a:xfrm>
      </p:grpSpPr>
      <p:sp>
        <p:nvSpPr>
          <p:cNvPr id="173" name="Google Shape;173;p3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4" name="Google Shape;174;p33"/>
          <p:cNvGrpSpPr/>
          <p:nvPr/>
        </p:nvGrpSpPr>
        <p:grpSpPr>
          <a:xfrm>
            <a:off x="-208787" y="0"/>
            <a:ext cx="12609574" cy="2174491"/>
            <a:chOff x="-1" y="5043119"/>
            <a:chExt cx="12192000" cy="1814883"/>
          </a:xfrm>
        </p:grpSpPr>
        <p:pic>
          <p:nvPicPr>
            <p:cNvPr id="175" name="Google Shape;175;p3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6" name="Google Shape;176;p33"/>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77" name="Google Shape;177;p3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8" name="Google Shape;178;p3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3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3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3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3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5"/>
        <p:cNvGrpSpPr/>
        <p:nvPr/>
      </p:nvGrpSpPr>
      <p:grpSpPr>
        <a:xfrm>
          <a:off x="0" y="0"/>
          <a:ext cx="0" cy="0"/>
          <a:chOff x="0" y="0"/>
          <a:chExt cx="0" cy="0"/>
        </a:xfrm>
      </p:grpSpPr>
      <p:sp>
        <p:nvSpPr>
          <p:cNvPr id="186" name="Google Shape;186;p3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7" name="Google Shape;187;p34"/>
          <p:cNvGrpSpPr/>
          <p:nvPr/>
        </p:nvGrpSpPr>
        <p:grpSpPr>
          <a:xfrm>
            <a:off x="-208787" y="0"/>
            <a:ext cx="12609574" cy="2174491"/>
            <a:chOff x="-1" y="5043119"/>
            <a:chExt cx="12192000" cy="1814883"/>
          </a:xfrm>
        </p:grpSpPr>
        <p:pic>
          <p:nvPicPr>
            <p:cNvPr id="188" name="Google Shape;188;p3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9" name="Google Shape;189;p34"/>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90" name="Google Shape;190;p3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1" name="Google Shape;191;p3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3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3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3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3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3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8"/>
        <p:cNvGrpSpPr/>
        <p:nvPr/>
      </p:nvGrpSpPr>
      <p:grpSpPr>
        <a:xfrm>
          <a:off x="0" y="0"/>
          <a:ext cx="0" cy="0"/>
          <a:chOff x="0" y="0"/>
          <a:chExt cx="0" cy="0"/>
        </a:xfrm>
      </p:grpSpPr>
      <p:sp>
        <p:nvSpPr>
          <p:cNvPr id="199" name="Google Shape;199;p3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 name="Google Shape;200;p3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 name="Google Shape;201;p3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2" name="Google Shape;202;p3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3" name="Google Shape;203;p3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5"/>
        <p:cNvGrpSpPr/>
        <p:nvPr/>
      </p:nvGrpSpPr>
      <p:grpSpPr>
        <a:xfrm>
          <a:off x="0" y="0"/>
          <a:ext cx="0" cy="0"/>
          <a:chOff x="0" y="0"/>
          <a:chExt cx="0" cy="0"/>
        </a:xfrm>
      </p:grpSpPr>
      <p:sp>
        <p:nvSpPr>
          <p:cNvPr id="206" name="Google Shape;206;p3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7" name="Google Shape;207;p3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p3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9" name="Google Shape;209;p3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0" name="Google Shape;210;p3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3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2"/>
        <p:cNvGrpSpPr/>
        <p:nvPr/>
      </p:nvGrpSpPr>
      <p:grpSpPr>
        <a:xfrm>
          <a:off x="0" y="0"/>
          <a:ext cx="0" cy="0"/>
          <a:chOff x="0" y="0"/>
          <a:chExt cx="0" cy="0"/>
        </a:xfrm>
      </p:grpSpPr>
      <p:sp>
        <p:nvSpPr>
          <p:cNvPr id="213" name="Google Shape;213;p37"/>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37"/>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 name="Google Shape;215;p37"/>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6" name="Google Shape;216;p3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7" name="Google Shape;217;p3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3"/>
        <p:cNvGrpSpPr/>
        <p:nvPr/>
      </p:nvGrpSpPr>
      <p:grpSpPr>
        <a:xfrm>
          <a:off x="0" y="0"/>
          <a:ext cx="0" cy="0"/>
          <a:chOff x="0" y="0"/>
          <a:chExt cx="0" cy="0"/>
        </a:xfrm>
      </p:grpSpPr>
      <p:sp>
        <p:nvSpPr>
          <p:cNvPr id="24" name="Google Shape;24;p44"/>
          <p:cNvSpPr/>
          <p:nvPr/>
        </p:nvSpPr>
        <p:spPr>
          <a:xfrm>
            <a:off x="0" y="-1"/>
            <a:ext cx="12192000" cy="985520"/>
          </a:xfrm>
          <a:prstGeom prst="rect">
            <a:avLst/>
          </a:prstGeom>
          <a:solidFill>
            <a:srgbClr val="B9FC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25" name="Google Shape;25;p44"/>
          <p:cNvPicPr preferRelativeResize="0"/>
          <p:nvPr/>
        </p:nvPicPr>
        <p:blipFill rotWithShape="1">
          <a:blip r:embed="rId2">
            <a:alphaModFix/>
          </a:blip>
          <a:srcRect/>
          <a:stretch/>
        </p:blipFill>
        <p:spPr>
          <a:xfrm>
            <a:off x="335817" y="6230028"/>
            <a:ext cx="349714" cy="402608"/>
          </a:xfrm>
          <a:prstGeom prst="rect">
            <a:avLst/>
          </a:prstGeom>
          <a:noFill/>
          <a:ln>
            <a:noFill/>
          </a:ln>
        </p:spPr>
      </p:pic>
      <p:sp>
        <p:nvSpPr>
          <p:cNvPr id="26" name="Google Shape;26;p44"/>
          <p:cNvSpPr/>
          <p:nvPr/>
        </p:nvSpPr>
        <p:spPr>
          <a:xfrm>
            <a:off x="766810" y="6277443"/>
            <a:ext cx="416079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8222C"/>
                </a:solidFill>
                <a:latin typeface="Arial"/>
                <a:ea typeface="Arial"/>
                <a:cs typeface="Arial"/>
                <a:sym typeface="Arial"/>
              </a:rPr>
              <a:t>Level 1 Module 2: </a:t>
            </a:r>
            <a:r>
              <a:rPr lang="en-GB" sz="1400" b="1" i="0" u="none" strike="noStrike" cap="none">
                <a:solidFill>
                  <a:srgbClr val="18222C"/>
                </a:solidFill>
                <a:latin typeface="Arial"/>
                <a:ea typeface="Arial"/>
                <a:cs typeface="Arial"/>
                <a:sym typeface="Arial"/>
              </a:rPr>
              <a:t>Foundations of Case Management</a:t>
            </a:r>
            <a:endParaRPr sz="1400" b="0" i="0" u="none" strike="noStrike" cap="none">
              <a:solidFill>
                <a:srgbClr val="000000"/>
              </a:solidFill>
              <a:latin typeface="Arial"/>
              <a:ea typeface="Arial"/>
              <a:cs typeface="Arial"/>
              <a:sym typeface="Arial"/>
            </a:endParaRPr>
          </a:p>
        </p:txBody>
      </p:sp>
      <p:sp>
        <p:nvSpPr>
          <p:cNvPr id="27" name="Google Shape;27;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200" b="1">
                <a:solidFill>
                  <a:schemeClr val="accent5"/>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9"/>
        <p:cNvGrpSpPr/>
        <p:nvPr/>
      </p:nvGrpSpPr>
      <p:grpSpPr>
        <a:xfrm>
          <a:off x="0" y="0"/>
          <a:ext cx="0" cy="0"/>
          <a:chOff x="0" y="0"/>
          <a:chExt cx="0" cy="0"/>
        </a:xfrm>
      </p:grpSpPr>
      <p:sp>
        <p:nvSpPr>
          <p:cNvPr id="220" name="Google Shape;220;p38"/>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38"/>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2" name="Google Shape;222;p38"/>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3" name="Google Shape;223;p3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24" name="Google Shape;224;p3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3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12"/>
          <p:cNvSpPr/>
          <p:nvPr/>
        </p:nvSpPr>
        <p:spPr>
          <a:xfrm>
            <a:off x="0" y="0"/>
            <a:ext cx="12192000" cy="6858000"/>
          </a:xfrm>
          <a:prstGeom prst="rect">
            <a:avLst/>
          </a:prstGeom>
          <a:solidFill>
            <a:srgbClr val="026794">
              <a:alpha val="7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1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13"/>
          <p:cNvSpPr/>
          <p:nvPr/>
        </p:nvSpPr>
        <p:spPr>
          <a:xfrm>
            <a:off x="0" y="0"/>
            <a:ext cx="12192000" cy="6858000"/>
          </a:xfrm>
          <a:prstGeom prst="rect">
            <a:avLst/>
          </a:prstGeom>
          <a:solidFill>
            <a:srgbClr val="97467D">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4"/>
          <p:cNvSpPr/>
          <p:nvPr/>
        </p:nvSpPr>
        <p:spPr>
          <a:xfrm>
            <a:off x="0" y="0"/>
            <a:ext cx="12192000" cy="6858000"/>
          </a:xfrm>
          <a:prstGeom prst="rect">
            <a:avLst/>
          </a:prstGeom>
          <a:solidFill>
            <a:srgbClr val="95CD7A">
              <a:alpha val="7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 name="Google Shape;40;p1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4"/>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3"/>
        <p:cNvGrpSpPr/>
        <p:nvPr/>
      </p:nvGrpSpPr>
      <p:grpSpPr>
        <a:xfrm>
          <a:off x="0" y="0"/>
          <a:ext cx="0" cy="0"/>
          <a:chOff x="0" y="0"/>
          <a:chExt cx="0" cy="0"/>
        </a:xfrm>
      </p:grpSpPr>
      <p:sp>
        <p:nvSpPr>
          <p:cNvPr id="44" name="Google Shape;44;p15"/>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5" name="Google Shape;45;p15"/>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6" name="Google Shape;46;p15"/>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7" name="Google Shape;47;p15"/>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8"/>
        <p:cNvGrpSpPr/>
        <p:nvPr/>
      </p:nvGrpSpPr>
      <p:grpSpPr>
        <a:xfrm>
          <a:off x="0" y="0"/>
          <a:ext cx="0" cy="0"/>
          <a:chOff x="0" y="0"/>
          <a:chExt cx="0" cy="0"/>
        </a:xfrm>
      </p:grpSpPr>
      <p:sp>
        <p:nvSpPr>
          <p:cNvPr id="49" name="Google Shape;49;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16"/>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1" name="Google Shape;51;p16"/>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52" name="Google Shape;52;p1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1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5"/>
        <p:cNvGrpSpPr/>
        <p:nvPr/>
      </p:nvGrpSpPr>
      <p:grpSpPr>
        <a:xfrm>
          <a:off x="0" y="0"/>
          <a:ext cx="0" cy="0"/>
          <a:chOff x="0" y="0"/>
          <a:chExt cx="0" cy="0"/>
        </a:xfrm>
      </p:grpSpPr>
      <p:sp>
        <p:nvSpPr>
          <p:cNvPr id="56" name="Google Shape;5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17"/>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8" name="Google Shape;58;p17"/>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59" name="Google Shape;59;p1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0"/>
        <p:cNvGrpSpPr/>
        <p:nvPr/>
      </p:nvGrpSpPr>
      <p:grpSpPr>
        <a:xfrm>
          <a:off x="0" y="0"/>
          <a:ext cx="0" cy="0"/>
          <a:chOff x="0" y="0"/>
          <a:chExt cx="0" cy="0"/>
        </a:xfrm>
      </p:grpSpPr>
      <p:sp>
        <p:nvSpPr>
          <p:cNvPr id="231" name="Google Shape;231;p1"/>
          <p:cNvSpPr txBox="1">
            <a:spLocks noGrp="1"/>
          </p:cNvSpPr>
          <p:nvPr>
            <p:ph type="body" idx="1"/>
          </p:nvPr>
        </p:nvSpPr>
        <p:spPr>
          <a:xfrm>
            <a:off x="1754189" y="1333041"/>
            <a:ext cx="8609806" cy="137159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Formation des Formateurs sur les ENAS</a:t>
            </a:r>
            <a:endParaRPr/>
          </a:p>
          <a:p>
            <a:pPr marL="0" lvl="0" indent="0" algn="ctr" rtl="0">
              <a:lnSpc>
                <a:spcPct val="90000"/>
              </a:lnSpc>
              <a:spcBef>
                <a:spcPts val="1000"/>
              </a:spcBef>
              <a:spcAft>
                <a:spcPts val="0"/>
              </a:spcAft>
              <a:buClr>
                <a:schemeClr val="lt1"/>
              </a:buClr>
              <a:buSzPts val="2800"/>
              <a:buNone/>
            </a:pPr>
            <a:r>
              <a:rPr lang="en-GB"/>
              <a:t>Module 2.6 – Gestion de cas pour les ENAS</a:t>
            </a:r>
            <a:endParaRPr/>
          </a:p>
        </p:txBody>
      </p:sp>
      <p:sp>
        <p:nvSpPr>
          <p:cNvPr id="232" name="Google Shape;232;p1"/>
          <p:cNvSpPr txBox="1">
            <a:spLocks noGrp="1"/>
          </p:cNvSpPr>
          <p:nvPr>
            <p:ph type="body" idx="2"/>
          </p:nvPr>
        </p:nvSpPr>
        <p:spPr>
          <a:xfrm>
            <a:off x="1754188" y="3051922"/>
            <a:ext cx="8700819" cy="231329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GB" sz="1800" i="1">
                <a:latin typeface="Calibri"/>
                <a:ea typeface="Calibri"/>
                <a:cs typeface="Calibri"/>
                <a:sym typeface="Calibri"/>
              </a:rPr>
              <a:t>À la fin de la session, les participants seront en mesure de :</a:t>
            </a:r>
            <a:endParaRPr/>
          </a:p>
          <a:p>
            <a:pPr marL="0" lvl="0" indent="0" algn="l" rtl="0">
              <a:lnSpc>
                <a:spcPct val="90000"/>
              </a:lnSpc>
              <a:spcBef>
                <a:spcPts val="0"/>
              </a:spcBef>
              <a:spcAft>
                <a:spcPts val="0"/>
              </a:spcAft>
              <a:buSzPts val="1800"/>
              <a:buNone/>
            </a:pPr>
            <a:endParaRPr sz="1800" i="1">
              <a:latin typeface="Calibri"/>
              <a:ea typeface="Calibri"/>
              <a:cs typeface="Calibri"/>
              <a:sym typeface="Calibri"/>
            </a:endParaRPr>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Expliquer comment la gestion de cas aide les enfants de façon individuelle et énumérer les étapes impliquées</a:t>
            </a:r>
            <a:endParaRPr/>
          </a:p>
          <a:p>
            <a:pPr marL="0" lvl="0" indent="0" algn="l" rtl="0">
              <a:lnSpc>
                <a:spcPct val="90000"/>
              </a:lnSpc>
              <a:spcBef>
                <a:spcPts val="0"/>
              </a:spcBef>
              <a:spcAft>
                <a:spcPts val="0"/>
              </a:spcAft>
              <a:buSzPts val="1800"/>
              <a:buNone/>
            </a:pPr>
            <a:endParaRPr sz="1800" i="1">
              <a:latin typeface="Calibri"/>
              <a:ea typeface="Calibri"/>
              <a:cs typeface="Calibri"/>
              <a:sym typeface="Calibri"/>
            </a:endParaRPr>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Décrire les principes de gestion de cas tels qu'ils s'appliquent aux ENAS</a:t>
            </a:r>
            <a:endParaRPr/>
          </a:p>
          <a:p>
            <a:pPr marL="0" lvl="0" indent="0" algn="l" rtl="0">
              <a:lnSpc>
                <a:spcPct val="90000"/>
              </a:lnSpc>
              <a:spcBef>
                <a:spcPts val="0"/>
              </a:spcBef>
              <a:spcAft>
                <a:spcPts val="0"/>
              </a:spcAft>
              <a:buSzPts val="1800"/>
              <a:buNone/>
            </a:pPr>
            <a:endParaRPr sz="1800" i="1">
              <a:latin typeface="Calibri"/>
              <a:ea typeface="Calibri"/>
              <a:cs typeface="Calibri"/>
              <a:sym typeface="Calibri"/>
            </a:endParaRPr>
          </a:p>
          <a:p>
            <a:pPr marL="285750" lvl="0" indent="-285750" algn="l" rtl="0">
              <a:lnSpc>
                <a:spcPct val="90000"/>
              </a:lnSpc>
              <a:spcBef>
                <a:spcPts val="0"/>
              </a:spcBef>
              <a:spcAft>
                <a:spcPts val="0"/>
              </a:spcAft>
              <a:buSzPts val="1800"/>
              <a:buFont typeface="Noto Sans Symbols"/>
              <a:buChar char="✔"/>
            </a:pPr>
            <a:r>
              <a:rPr lang="en-GB" sz="1800" i="1">
                <a:latin typeface="Calibri"/>
                <a:ea typeface="Calibri"/>
                <a:cs typeface="Calibri"/>
                <a:sym typeface="Calibri"/>
              </a:rPr>
              <a:t>Expliquer l'importance d'un système de gestion de cas</a:t>
            </a:r>
            <a:endParaRPr sz="1800" i="1">
              <a:latin typeface="Calibri"/>
              <a:ea typeface="Calibri"/>
              <a:cs typeface="Calibri"/>
              <a:sym typeface="Calibri"/>
            </a:endParaRPr>
          </a:p>
          <a:p>
            <a:pPr marL="0" lvl="0" indent="0" algn="l" rtl="0">
              <a:lnSpc>
                <a:spcPct val="90000"/>
              </a:lnSpc>
              <a:spcBef>
                <a:spcPts val="0"/>
              </a:spcBef>
              <a:spcAft>
                <a:spcPts val="0"/>
              </a:spcAft>
              <a:buClr>
                <a:schemeClr val="lt1"/>
              </a:buClr>
              <a:buSzPts val="2800"/>
              <a:buNone/>
            </a:pPr>
            <a:endParaRPr b="0"/>
          </a:p>
          <a:p>
            <a:pPr marL="0" lvl="0" indent="0" algn="ctr" rtl="0">
              <a:lnSpc>
                <a:spcPct val="90000"/>
              </a:lnSpc>
              <a:spcBef>
                <a:spcPts val="1000"/>
              </a:spcBef>
              <a:spcAft>
                <a:spcPts val="0"/>
              </a:spcAft>
              <a:buClr>
                <a:schemeClr val="lt1"/>
              </a:buClr>
              <a:buSzPts val="2800"/>
              <a:buNone/>
            </a:pPr>
            <a:endParaRPr/>
          </a:p>
        </p:txBody>
      </p:sp>
      <p:pic>
        <p:nvPicPr>
          <p:cNvPr id="3" name="Picture 2" descr="A black background with white text&#10;&#10;AI-generated content may be incorrect.">
            <a:extLst>
              <a:ext uri="{FF2B5EF4-FFF2-40B4-BE49-F238E27FC236}">
                <a16:creationId xmlns:a16="http://schemas.microsoft.com/office/drawing/2014/main" id="{B2A1CB40-DF11-27DC-032A-7CA28923B67B}"/>
              </a:ext>
            </a:extLst>
          </p:cNvPr>
          <p:cNvPicPr>
            <a:picLocks noChangeAspect="1"/>
          </p:cNvPicPr>
          <p:nvPr/>
        </p:nvPicPr>
        <p:blipFill>
          <a:blip r:embed="rId4"/>
          <a:stretch>
            <a:fillRect/>
          </a:stretch>
        </p:blipFill>
        <p:spPr>
          <a:xfrm>
            <a:off x="8580953" y="5486409"/>
            <a:ext cx="3611047" cy="137159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2"/>
          <p:cNvSpPr/>
          <p:nvPr/>
        </p:nvSpPr>
        <p:spPr>
          <a:xfrm>
            <a:off x="775857" y="766605"/>
            <a:ext cx="10162847"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028484"/>
                </a:solidFill>
                <a:latin typeface="Helvetica Neue"/>
                <a:ea typeface="Helvetica Neue"/>
                <a:cs typeface="Helvetica Neue"/>
                <a:sym typeface="Helvetica Neue"/>
              </a:rPr>
              <a:t>Comment sont utilisés les formulaires de gestion de cas? </a:t>
            </a:r>
            <a:endParaRPr sz="3000" b="1" i="1" u="none" strike="noStrike" cap="none">
              <a:solidFill>
                <a:srgbClr val="028484"/>
              </a:solidFill>
              <a:latin typeface="Helvetica Neue"/>
              <a:ea typeface="Helvetica Neue"/>
              <a:cs typeface="Helvetica Neue"/>
              <a:sym typeface="Helvetica Neue"/>
            </a:endParaRPr>
          </a:p>
        </p:txBody>
      </p:sp>
      <p:graphicFrame>
        <p:nvGraphicFramePr>
          <p:cNvPr id="350" name="Google Shape;350;p42"/>
          <p:cNvGraphicFramePr/>
          <p:nvPr/>
        </p:nvGraphicFramePr>
        <p:xfrm>
          <a:off x="996286" y="1964265"/>
          <a:ext cx="3000000" cy="3000000"/>
        </p:xfrm>
        <a:graphic>
          <a:graphicData uri="http://schemas.openxmlformats.org/drawingml/2006/table">
            <a:tbl>
              <a:tblPr firstRow="1" firstCol="1" bandRow="1">
                <a:noFill/>
                <a:tableStyleId>{4BC92728-28F0-49B2-88F7-8747B14AC0BE}</a:tableStyleId>
              </a:tblPr>
              <a:tblGrid>
                <a:gridCol w="3020525">
                  <a:extLst>
                    <a:ext uri="{9D8B030D-6E8A-4147-A177-3AD203B41FA5}">
                      <a16:colId xmlns:a16="http://schemas.microsoft.com/office/drawing/2014/main" val="20000"/>
                    </a:ext>
                  </a:extLst>
                </a:gridCol>
                <a:gridCol w="7437900">
                  <a:extLst>
                    <a:ext uri="{9D8B030D-6E8A-4147-A177-3AD203B41FA5}">
                      <a16:colId xmlns:a16="http://schemas.microsoft.com/office/drawing/2014/main" val="20001"/>
                    </a:ext>
                  </a:extLst>
                </a:gridCol>
              </a:tblGrid>
              <a:tr h="647925">
                <a:tc gridSpan="2">
                  <a:txBody>
                    <a:bodyPr/>
                    <a:lstStyle/>
                    <a:p>
                      <a:pPr marL="0" marR="0" lvl="0" indent="0" algn="l" rtl="0">
                        <a:lnSpc>
                          <a:spcPct val="100000"/>
                        </a:lnSpc>
                        <a:spcBef>
                          <a:spcPts val="0"/>
                        </a:spcBef>
                        <a:spcAft>
                          <a:spcPts val="0"/>
                        </a:spcAft>
                        <a:buClr>
                          <a:srgbClr val="000000"/>
                        </a:buClr>
                        <a:buSzPts val="1800"/>
                        <a:buFont typeface="Arial"/>
                        <a:buNone/>
                      </a:pPr>
                      <a:r>
                        <a:rPr lang="en-GB" sz="1800" u="none" strike="noStrike" cap="none"/>
                        <a:t>1.B.  </a:t>
                      </a:r>
                      <a:r>
                        <a:rPr lang="en-GB" sz="1800" b="1" i="0" u="none" strike="noStrike" cap="none">
                          <a:solidFill>
                            <a:schemeClr val="lt1"/>
                          </a:solidFill>
                          <a:latin typeface="Arial"/>
                          <a:ea typeface="Arial"/>
                          <a:cs typeface="Arial"/>
                          <a:sym typeface="Arial"/>
                        </a:rPr>
                        <a:t>ENREGISTREMENT D</a:t>
                      </a:r>
                      <a:r>
                        <a:rPr lang="en-GB" sz="1800" b="1"/>
                        <a:t>U</a:t>
                      </a:r>
                      <a:r>
                        <a:rPr lang="en-GB" sz="1800" b="1" i="0" u="none" strike="noStrike" cap="none">
                          <a:solidFill>
                            <a:schemeClr val="lt1"/>
                          </a:solidFill>
                          <a:latin typeface="Arial"/>
                          <a:ea typeface="Arial"/>
                          <a:cs typeface="Arial"/>
                          <a:sym typeface="Arial"/>
                        </a:rPr>
                        <a:t> CAS ET  A</a:t>
                      </a:r>
                      <a:r>
                        <a:rPr lang="en-GB" sz="1800" b="1"/>
                        <a:t>PERÇU DU FORMULAIRE </a:t>
                      </a:r>
                      <a:r>
                        <a:rPr lang="en-GB" sz="1800" b="1" i="0" u="none" strike="noStrike" cap="none">
                          <a:solidFill>
                            <a:schemeClr val="lt1"/>
                          </a:solidFill>
                          <a:latin typeface="Arial"/>
                          <a:ea typeface="Arial"/>
                          <a:cs typeface="Arial"/>
                          <a:sym typeface="Arial"/>
                        </a:rPr>
                        <a:t>D'ÉVALUATION INITIALE</a:t>
                      </a:r>
                      <a:endParaRPr sz="1800" b="1" i="0" u="none" strike="noStrike" cap="none">
                        <a:solidFill>
                          <a:schemeClr val="lt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98550">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t>Etape </a:t>
                      </a:r>
                      <a:r>
                        <a:rPr lang="en-GB" sz="1800" b="1" i="0" u="none" strike="noStrike" cap="none">
                          <a:solidFill>
                            <a:schemeClr val="lt1"/>
                          </a:solidFill>
                          <a:latin typeface="Arial"/>
                          <a:ea typeface="Arial"/>
                          <a:cs typeface="Arial"/>
                          <a:sym typeface="Arial"/>
                        </a:rPr>
                        <a:t>de gestion </a:t>
                      </a:r>
                      <a:r>
                        <a:rPr lang="en-GB" sz="1800" u="none" strike="noStrike" cap="none"/>
                        <a:t>de cas</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t>Etape  1: Identification et enregistrement</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1"/>
                  </a:ext>
                </a:extLst>
              </a:tr>
              <a:tr h="498550">
                <a:tc>
                  <a:txBody>
                    <a:bodyPr/>
                    <a:lstStyle/>
                    <a:p>
                      <a:pPr marL="0" marR="0" lvl="0" indent="0" algn="l" rtl="0">
                        <a:lnSpc>
                          <a:spcPct val="107000"/>
                        </a:lnSpc>
                        <a:spcBef>
                          <a:spcPts val="0"/>
                        </a:spcBef>
                        <a:spcAft>
                          <a:spcPts val="0"/>
                        </a:spcAft>
                        <a:buClr>
                          <a:srgbClr val="000000"/>
                        </a:buClr>
                        <a:buSzPts val="1800"/>
                        <a:buFont typeface="Arial"/>
                        <a:buNone/>
                      </a:pPr>
                      <a:r>
                        <a:rPr lang="en-GB" sz="1800" b="1" i="0" u="none" strike="noStrike" cap="none">
                          <a:solidFill>
                            <a:schemeClr val="lt1"/>
                          </a:solidFill>
                          <a:latin typeface="Arial"/>
                          <a:ea typeface="Arial"/>
                          <a:cs typeface="Arial"/>
                          <a:sym typeface="Arial"/>
                        </a:rPr>
                        <a:t>Formulaire  de base  </a:t>
                      </a:r>
                      <a:r>
                        <a:rPr lang="en-GB" sz="1800"/>
                        <a:t>supplémentaire</a:t>
                      </a:r>
                      <a:endParaRPr sz="1800" b="1" i="0" u="none" strike="noStrike" cap="none">
                        <a:solidFill>
                          <a:schemeClr val="lt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t>Formulaire de base</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2"/>
                  </a:ext>
                </a:extLst>
              </a:tr>
              <a:tr h="498550">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latin typeface="Calibri"/>
                          <a:ea typeface="Calibri"/>
                          <a:cs typeface="Calibri"/>
                          <a:sym typeface="Calibri"/>
                        </a:rPr>
                        <a:t>Quand renseigner</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Immédiatement après </a:t>
                      </a:r>
                      <a:r>
                        <a:rPr lang="en-GB" sz="1800"/>
                        <a:t>avoir obtenu le</a:t>
                      </a:r>
                      <a:r>
                        <a:rPr lang="en-GB" sz="1800" b="0" i="0" u="none" strike="noStrike" cap="none">
                          <a:solidFill>
                            <a:schemeClr val="dk1"/>
                          </a:solidFill>
                          <a:latin typeface="Arial"/>
                          <a:ea typeface="Arial"/>
                          <a:cs typeface="Arial"/>
                          <a:sym typeface="Arial"/>
                        </a:rPr>
                        <a:t> consentement/l'assentiment.</a:t>
                      </a:r>
                      <a:endParaRPr sz="1800" b="0" i="0" u="none" strike="noStrike" cap="none">
                        <a:solidFill>
                          <a:schemeClr val="dk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3"/>
                  </a:ext>
                </a:extLst>
              </a:tr>
              <a:tr h="498550">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latin typeface="Calibri"/>
                          <a:ea typeface="Calibri"/>
                          <a:cs typeface="Calibri"/>
                          <a:sym typeface="Calibri"/>
                        </a:rPr>
                        <a:t>Qui devrait renseigner</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Gestionnaire de cas assigné au dossier</a:t>
                      </a:r>
                      <a:r>
                        <a:rPr lang="en-GB" sz="1800" u="none" strike="noStrike" cap="none"/>
                        <a:t>.</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4"/>
                  </a:ext>
                </a:extLst>
              </a:tr>
              <a:tr h="892400">
                <a:tc>
                  <a:txBody>
                    <a:bodyPr/>
                    <a:lstStyle/>
                    <a:p>
                      <a:pPr marL="0" marR="0" lvl="0" indent="0" algn="l" rtl="0">
                        <a:lnSpc>
                          <a:spcPct val="107000"/>
                        </a:lnSpc>
                        <a:spcBef>
                          <a:spcPts val="0"/>
                        </a:spcBef>
                        <a:spcAft>
                          <a:spcPts val="0"/>
                        </a:spcAft>
                        <a:buClr>
                          <a:srgbClr val="000000"/>
                        </a:buClr>
                        <a:buSzPts val="1800"/>
                        <a:buFont typeface="Arial"/>
                        <a:buNone/>
                      </a:pPr>
                      <a:r>
                        <a:rPr lang="en-GB" sz="1800" u="none" strike="noStrike" cap="none">
                          <a:latin typeface="Calibri"/>
                          <a:ea typeface="Calibri"/>
                          <a:cs typeface="Calibri"/>
                          <a:sym typeface="Calibri"/>
                        </a:rPr>
                        <a:t>Objectif du formulaire</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Clr>
                          <a:srgbClr val="000000"/>
                        </a:buClr>
                        <a:buSzPts val="1800"/>
                        <a:buFont typeface="Arial"/>
                        <a:buNone/>
                      </a:pPr>
                      <a:r>
                        <a:rPr lang="en-GB" sz="1800" b="0" i="0" u="none" strike="noStrike" cap="none">
                          <a:solidFill>
                            <a:schemeClr val="dk1"/>
                          </a:solidFill>
                          <a:latin typeface="Arial"/>
                          <a:ea typeface="Arial"/>
                          <a:cs typeface="Arial"/>
                          <a:sym typeface="Arial"/>
                        </a:rPr>
                        <a:t>Pour enregistrer le </a:t>
                      </a:r>
                      <a:r>
                        <a:rPr lang="en-GB" sz="1800"/>
                        <a:t>cas en vue de s</a:t>
                      </a:r>
                      <a:r>
                        <a:rPr lang="en-GB" sz="1800" b="0" i="0" u="none" strike="noStrike" cap="none">
                          <a:solidFill>
                            <a:schemeClr val="dk1"/>
                          </a:solidFill>
                          <a:latin typeface="Arial"/>
                          <a:ea typeface="Arial"/>
                          <a:cs typeface="Arial"/>
                          <a:sym typeface="Arial"/>
                        </a:rPr>
                        <a:t>a gestion</a:t>
                      </a:r>
                      <a:r>
                        <a:rPr lang="en-GB" sz="1800"/>
                        <a:t> </a:t>
                      </a:r>
                      <a:r>
                        <a:rPr lang="en-GB" sz="1800" b="0" i="0" u="none" strike="noStrike" cap="none">
                          <a:solidFill>
                            <a:schemeClr val="dk1"/>
                          </a:solidFill>
                          <a:latin typeface="Arial"/>
                          <a:ea typeface="Arial"/>
                          <a:cs typeface="Arial"/>
                          <a:sym typeface="Arial"/>
                        </a:rPr>
                        <a:t>et consigner  les données</a:t>
                      </a:r>
                      <a:r>
                        <a:rPr lang="en-GB" sz="1800"/>
                        <a:t> </a:t>
                      </a:r>
                      <a:r>
                        <a:rPr lang="en-GB" sz="1800" b="0" i="0" u="none" strike="noStrike" cap="none">
                          <a:solidFill>
                            <a:schemeClr val="dk1"/>
                          </a:solidFill>
                          <a:latin typeface="Arial"/>
                          <a:ea typeface="Arial"/>
                          <a:cs typeface="Arial"/>
                          <a:sym typeface="Arial"/>
                        </a:rPr>
                        <a:t>de l'évaluation initiale après que le </a:t>
                      </a:r>
                      <a:r>
                        <a:rPr lang="en-GB" sz="1800"/>
                        <a:t>cas </a:t>
                      </a:r>
                      <a:r>
                        <a:rPr lang="en-GB" sz="1800" b="0" i="0" u="none" strike="noStrike" cap="none">
                          <a:solidFill>
                            <a:schemeClr val="dk1"/>
                          </a:solidFill>
                          <a:latin typeface="Arial"/>
                          <a:ea typeface="Arial"/>
                          <a:cs typeface="Arial"/>
                          <a:sym typeface="Arial"/>
                        </a:rPr>
                        <a:t>a été jugé éligible </a:t>
                      </a:r>
                      <a:r>
                        <a:rPr lang="en-GB" sz="1800"/>
                        <a:t>à </a:t>
                      </a:r>
                      <a:r>
                        <a:rPr lang="en-GB" sz="1800" b="0" i="0" u="none" strike="noStrike" cap="none">
                          <a:solidFill>
                            <a:schemeClr val="dk1"/>
                          </a:solidFill>
                          <a:latin typeface="Arial"/>
                          <a:ea typeface="Arial"/>
                          <a:cs typeface="Arial"/>
                          <a:sym typeface="Arial"/>
                        </a:rPr>
                        <a:t>la gestion des cas (sur la base des critères d'éligibilité).</a:t>
                      </a:r>
                      <a:endParaRPr sz="1800" b="0" i="0" u="none" strike="noStrike" cap="none">
                        <a:solidFill>
                          <a:schemeClr val="dk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3"/>
          <p:cNvSpPr/>
          <p:nvPr/>
        </p:nvSpPr>
        <p:spPr>
          <a:xfrm>
            <a:off x="775857" y="766605"/>
            <a:ext cx="10162847"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000" b="1" i="0" u="none" strike="noStrike" cap="none">
                <a:solidFill>
                  <a:srgbClr val="028484"/>
                </a:solidFill>
                <a:latin typeface="Helvetica Neue"/>
                <a:ea typeface="Helvetica Neue"/>
                <a:cs typeface="Helvetica Neue"/>
                <a:sym typeface="Helvetica Neue"/>
              </a:rPr>
              <a:t>Comment les formulaires sont-ils utilisés pour la gestion des cas? </a:t>
            </a:r>
            <a:endParaRPr sz="3000" b="1" i="0" u="none" strike="noStrike" cap="none">
              <a:solidFill>
                <a:srgbClr val="028484"/>
              </a:solidFill>
              <a:latin typeface="Helvetica Neue"/>
              <a:ea typeface="Helvetica Neue"/>
              <a:cs typeface="Helvetica Neue"/>
              <a:sym typeface="Helvetica Neue"/>
            </a:endParaRPr>
          </a:p>
        </p:txBody>
      </p:sp>
      <p:graphicFrame>
        <p:nvGraphicFramePr>
          <p:cNvPr id="356" name="Google Shape;356;p43"/>
          <p:cNvGraphicFramePr/>
          <p:nvPr/>
        </p:nvGraphicFramePr>
        <p:xfrm>
          <a:off x="702365" y="2128340"/>
          <a:ext cx="3000000" cy="3000000"/>
        </p:xfrm>
        <a:graphic>
          <a:graphicData uri="http://schemas.openxmlformats.org/drawingml/2006/table">
            <a:tbl>
              <a:tblPr firstRow="1" firstCol="1" bandRow="1">
                <a:noFill/>
                <a:tableStyleId>{4BC92728-28F0-49B2-88F7-8747B14AC0BE}</a:tableStyleId>
              </a:tblPr>
              <a:tblGrid>
                <a:gridCol w="3408500">
                  <a:extLst>
                    <a:ext uri="{9D8B030D-6E8A-4147-A177-3AD203B41FA5}">
                      <a16:colId xmlns:a16="http://schemas.microsoft.com/office/drawing/2014/main" val="20000"/>
                    </a:ext>
                  </a:extLst>
                </a:gridCol>
                <a:gridCol w="7380925">
                  <a:extLst>
                    <a:ext uri="{9D8B030D-6E8A-4147-A177-3AD203B41FA5}">
                      <a16:colId xmlns:a16="http://schemas.microsoft.com/office/drawing/2014/main" val="20001"/>
                    </a:ext>
                  </a:extLst>
                </a:gridCol>
              </a:tblGrid>
              <a:tr h="525650">
                <a:tc gridSpan="2">
                  <a:txBody>
                    <a:bodyPr/>
                    <a:lstStyle/>
                    <a:p>
                      <a:pPr marL="0" marR="0" lvl="0" indent="0" algn="ctr" rtl="0">
                        <a:lnSpc>
                          <a:spcPct val="100000"/>
                        </a:lnSpc>
                        <a:spcBef>
                          <a:spcPts val="0"/>
                        </a:spcBef>
                        <a:spcAft>
                          <a:spcPts val="0"/>
                        </a:spcAft>
                        <a:buClr>
                          <a:srgbClr val="000000"/>
                        </a:buClr>
                        <a:buSzPts val="1600"/>
                        <a:buFont typeface="Arial"/>
                        <a:buNone/>
                      </a:pPr>
                      <a:r>
                        <a:rPr lang="en-GB" sz="1600" u="none" strike="noStrike" cap="none"/>
                        <a:t>2.A. </a:t>
                      </a:r>
                      <a:r>
                        <a:rPr lang="en-GB" sz="1600" b="1" i="0" u="none" strike="noStrike" cap="none">
                          <a:solidFill>
                            <a:schemeClr val="lt1"/>
                          </a:solidFill>
                          <a:latin typeface="Arial"/>
                          <a:ea typeface="Arial"/>
                          <a:cs typeface="Arial"/>
                          <a:sym typeface="Arial"/>
                        </a:rPr>
                        <a:t>APERÇU DU FORMULAIRE D'ÉVALUATION</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hMerge="1">
                  <a:txBody>
                    <a:bodyPr/>
                    <a:lstStyle/>
                    <a:p>
                      <a:endParaRPr lang="en-US"/>
                    </a:p>
                  </a:txBody>
                  <a:tcPr/>
                </a:tc>
                <a:extLst>
                  <a:ext uri="{0D108BD9-81ED-4DB2-BD59-A6C34878D82A}">
                    <a16:rowId xmlns:a16="http://schemas.microsoft.com/office/drawing/2014/main" val="10000"/>
                  </a:ext>
                </a:extLst>
              </a:tr>
              <a:tr h="404450">
                <a:tc>
                  <a:txBody>
                    <a:bodyPr/>
                    <a:lstStyle/>
                    <a:p>
                      <a:pPr marL="0" marR="0" lvl="0" indent="0" algn="l" rtl="0">
                        <a:lnSpc>
                          <a:spcPct val="107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Etape de gestion de cas</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GB" sz="1600" u="none" strike="noStrike" cap="none"/>
                        <a:t>Step 2: Evaluation</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1"/>
                  </a:ext>
                </a:extLst>
              </a:tr>
              <a:tr h="440125">
                <a:tc>
                  <a:txBody>
                    <a:bodyPr/>
                    <a:lstStyle/>
                    <a:p>
                      <a:pPr marL="0" marR="0" lvl="0" indent="0" algn="l" rtl="0">
                        <a:lnSpc>
                          <a:spcPct val="107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Formulaire  de base  </a:t>
                      </a:r>
                      <a:r>
                        <a:rPr lang="en-GB" sz="1600"/>
                        <a:t>supplémentaire</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GB" sz="1600" u="none" strike="noStrike" cap="none"/>
                        <a:t>Formulaire de base</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2"/>
                  </a:ext>
                </a:extLst>
              </a:tr>
              <a:tr h="1809500">
                <a:tc>
                  <a:txBody>
                    <a:bodyPr/>
                    <a:lstStyle/>
                    <a:p>
                      <a:pPr marL="0" marR="0" lvl="0" indent="0" algn="l" rtl="0">
                        <a:lnSpc>
                          <a:spcPct val="107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Quand renseigner</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GB" sz="1600" b="0" i="0" u="sng" strike="noStrike" cap="none">
                          <a:solidFill>
                            <a:schemeClr val="dk1"/>
                          </a:solidFill>
                          <a:latin typeface="Arial"/>
                          <a:ea typeface="Arial"/>
                          <a:cs typeface="Arial"/>
                          <a:sym typeface="Arial"/>
                        </a:rPr>
                        <a:t>Selon le niveau de risque du cas (à contextualiser) </a:t>
                      </a:r>
                      <a:endParaRPr/>
                    </a:p>
                    <a:p>
                      <a:pPr marL="285750" marR="0" lvl="0" indent="-285750" algn="l" rtl="0">
                        <a:lnSpc>
                          <a:spcPct val="107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:Élevé : immédiatement après l'enregistrement, avant de quitter l'enfant.</a:t>
                      </a:r>
                      <a:endParaRPr/>
                    </a:p>
                    <a:p>
                      <a:pPr marL="285750" marR="0" lvl="0" indent="-285750" algn="l" rtl="0">
                        <a:lnSpc>
                          <a:spcPct val="107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Moyen : dans les 3 jours après l'enregistrement.</a:t>
                      </a:r>
                      <a:endParaRPr/>
                    </a:p>
                    <a:p>
                      <a:pPr marL="285750" marR="0" lvl="0" indent="-285750" algn="l" rtl="0">
                        <a:lnSpc>
                          <a:spcPct val="107000"/>
                        </a:lnSpc>
                        <a:spcBef>
                          <a:spcPts val="0"/>
                        </a:spcBef>
                        <a:spcAft>
                          <a:spcPts val="0"/>
                        </a:spcAft>
                        <a:buClr>
                          <a:srgbClr val="000000"/>
                        </a:buClr>
                        <a:buSzPts val="1600"/>
                        <a:buFont typeface="Arial"/>
                        <a:buChar char="•"/>
                      </a:pPr>
                      <a:r>
                        <a:rPr lang="en-GB" sz="1600" b="0" i="0" u="none" strike="noStrike" cap="none">
                          <a:solidFill>
                            <a:schemeClr val="dk1"/>
                          </a:solidFill>
                          <a:latin typeface="Arial"/>
                          <a:ea typeface="Arial"/>
                          <a:cs typeface="Arial"/>
                          <a:sym typeface="Arial"/>
                        </a:rPr>
                        <a:t>Faible : dans la semaine suivant l'enregistrement.</a:t>
                      </a:r>
                      <a:endParaRPr/>
                    </a:p>
                    <a:p>
                      <a:pPr marL="0" marR="0" lvl="0" indent="0" algn="l" rtl="0">
                        <a:lnSpc>
                          <a:spcPct val="107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1600"/>
                        <a:buFont typeface="Arial"/>
                        <a:buNone/>
                      </a:pPr>
                      <a:r>
                        <a:rPr lang="en-GB" sz="1600" b="0" i="0" u="none" strike="noStrike" cap="none">
                          <a:solidFill>
                            <a:schemeClr val="dk1"/>
                          </a:solidFill>
                          <a:latin typeface="Arial"/>
                          <a:ea typeface="Arial"/>
                          <a:cs typeface="Arial"/>
                          <a:sym typeface="Arial"/>
                        </a:rPr>
                        <a:t>Ou après qu'un examen du cas a révélé un changement significatif dans le contexte de l'enfant qui justifie une nouvelle évaluation</a:t>
                      </a:r>
                      <a:endParaRPr sz="1600" b="0" i="0" u="none" strike="noStrike" cap="none">
                        <a:solidFill>
                          <a:schemeClr val="dk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3"/>
                  </a:ext>
                </a:extLst>
              </a:tr>
              <a:tr h="619000">
                <a:tc>
                  <a:txBody>
                    <a:bodyPr/>
                    <a:lstStyle/>
                    <a:p>
                      <a:pPr marL="0" marR="0" lvl="0" indent="0" algn="l" rtl="0">
                        <a:lnSpc>
                          <a:spcPct val="107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Qui devrait renseigner</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GB" sz="1600" b="0" i="0" u="none" strike="noStrike" cap="none">
                          <a:solidFill>
                            <a:schemeClr val="dk1"/>
                          </a:solidFill>
                          <a:latin typeface="Arial"/>
                          <a:ea typeface="Arial"/>
                          <a:cs typeface="Arial"/>
                          <a:sym typeface="Arial"/>
                        </a:rPr>
                        <a:t>Un travailleur social assigné au cas </a:t>
                      </a:r>
                      <a:r>
                        <a:rPr lang="en-GB" sz="1600" u="none" strike="noStrike" cap="none"/>
                        <a:t>.</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4"/>
                  </a:ext>
                </a:extLst>
              </a:tr>
              <a:tr h="723975">
                <a:tc>
                  <a:txBody>
                    <a:bodyPr/>
                    <a:lstStyle/>
                    <a:p>
                      <a:pPr marL="0" marR="0" lvl="0" indent="0" algn="l" rtl="0">
                        <a:lnSpc>
                          <a:spcPct val="107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Objectif du formulaire</a:t>
                      </a:r>
                      <a:endParaRPr sz="1600" b="1" i="0" u="none" strike="noStrike" cap="none">
                        <a:solidFill>
                          <a:schemeClr val="lt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Clr>
                          <a:srgbClr val="000000"/>
                        </a:buClr>
                        <a:buSzPts val="1600"/>
                        <a:buFont typeface="Arial"/>
                        <a:buNone/>
                      </a:pPr>
                      <a:r>
                        <a:rPr lang="en-GB" sz="1600" b="0" i="0" u="none" strike="noStrike" cap="none">
                          <a:solidFill>
                            <a:schemeClr val="dk1"/>
                          </a:solidFill>
                          <a:latin typeface="Arial"/>
                          <a:ea typeface="Arial"/>
                          <a:cs typeface="Arial"/>
                          <a:sym typeface="Arial"/>
                        </a:rPr>
                        <a:t>Pour enregistrer les informations recueillies sur le cas concernant à la fois les risques et les besoins, ainsi que les </a:t>
                      </a:r>
                      <a:r>
                        <a:rPr lang="en-GB" sz="1600"/>
                        <a:t>points</a:t>
                      </a:r>
                      <a:r>
                        <a:rPr lang="en-GB" sz="1600" b="0" i="0" u="none" strike="noStrike" cap="none">
                          <a:solidFill>
                            <a:schemeClr val="dk1"/>
                          </a:solidFill>
                          <a:latin typeface="Arial"/>
                          <a:ea typeface="Arial"/>
                          <a:cs typeface="Arial"/>
                          <a:sym typeface="Arial"/>
                        </a:rPr>
                        <a:t> </a:t>
                      </a:r>
                      <a:r>
                        <a:rPr lang="en-GB" sz="1600"/>
                        <a:t>forts</a:t>
                      </a:r>
                      <a:r>
                        <a:rPr lang="en-GB" sz="1600" b="0" i="0" u="none" strike="noStrike" cap="none">
                          <a:solidFill>
                            <a:schemeClr val="dk1"/>
                          </a:solidFill>
                          <a:latin typeface="Arial"/>
                          <a:ea typeface="Arial"/>
                          <a:cs typeface="Arial"/>
                          <a:sym typeface="Arial"/>
                        </a:rPr>
                        <a:t> et les ressources. Les informations enregistrées dans ce formulaire seront analysées et utilisées comme base pour développer le plan d</a:t>
                      </a:r>
                      <a:r>
                        <a:rPr lang="en-GB" sz="1600"/>
                        <a:t>u</a:t>
                      </a:r>
                      <a:r>
                        <a:rPr lang="en-GB" sz="1600" b="0" i="0" u="none" strike="noStrike" cap="none">
                          <a:solidFill>
                            <a:schemeClr val="dk1"/>
                          </a:solidFill>
                          <a:latin typeface="Arial"/>
                          <a:ea typeface="Arial"/>
                          <a:cs typeface="Arial"/>
                          <a:sym typeface="Arial"/>
                        </a:rPr>
                        <a:t> cas..</a:t>
                      </a:r>
                      <a:endParaRPr sz="1600" b="0" i="0" u="none" strike="noStrike" cap="none">
                        <a:solidFill>
                          <a:schemeClr val="dk1"/>
                        </a:solidFill>
                        <a:latin typeface="Arial"/>
                        <a:ea typeface="Arial"/>
                        <a:cs typeface="Arial"/>
                        <a:sym typeface="Arial"/>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2"/>
          <p:cNvSpPr/>
          <p:nvPr/>
        </p:nvSpPr>
        <p:spPr>
          <a:xfrm>
            <a:off x="892366" y="2082188"/>
            <a:ext cx="10370783" cy="3554779"/>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accent1"/>
              </a:buClr>
              <a:buSzPts val="2500"/>
              <a:buFont typeface="Arial"/>
              <a:buChar char="•"/>
            </a:pPr>
            <a:r>
              <a:rPr lang="en-GB" sz="2500">
                <a:solidFill>
                  <a:schemeClr val="dk1"/>
                </a:solidFill>
                <a:latin typeface="Calibri"/>
                <a:ea typeface="Calibri"/>
                <a:cs typeface="Calibri"/>
                <a:sym typeface="Calibri"/>
              </a:rPr>
              <a:t>Un s</a:t>
            </a:r>
            <a:r>
              <a:rPr lang="en-GB" sz="2500" b="0" i="0" u="none" strike="noStrike" cap="none">
                <a:solidFill>
                  <a:schemeClr val="dk1"/>
                </a:solidFill>
                <a:latin typeface="Calibri"/>
                <a:ea typeface="Calibri"/>
                <a:cs typeface="Calibri"/>
                <a:sym typeface="Calibri"/>
              </a:rPr>
              <a:t>outien direct ou </a:t>
            </a:r>
            <a:r>
              <a:rPr lang="en-GB" sz="2500">
                <a:solidFill>
                  <a:schemeClr val="dk1"/>
                </a:solidFill>
                <a:latin typeface="Calibri"/>
                <a:ea typeface="Calibri"/>
                <a:cs typeface="Calibri"/>
                <a:sym typeface="Calibri"/>
              </a:rPr>
              <a:t>référencement;</a:t>
            </a:r>
            <a:r>
              <a:rPr lang="en-GB" sz="2500" b="0" i="0" u="none" strike="noStrike" cap="none">
                <a:solidFill>
                  <a:schemeClr val="dk1"/>
                </a:solidFill>
                <a:latin typeface="Calibri"/>
                <a:ea typeface="Calibri"/>
                <a:cs typeface="Calibri"/>
                <a:sym typeface="Calibri"/>
              </a:rPr>
              <a:t>;</a:t>
            </a:r>
            <a:endParaRPr/>
          </a:p>
          <a:p>
            <a:pPr marL="342900" marR="0" lvl="0" indent="-342900" algn="l" rtl="0">
              <a:lnSpc>
                <a:spcPct val="100000"/>
              </a:lnSpc>
              <a:spcBef>
                <a:spcPts val="0"/>
              </a:spcBef>
              <a:spcAft>
                <a:spcPts val="0"/>
              </a:spcAft>
              <a:buClr>
                <a:schemeClr val="accent1"/>
              </a:buClr>
              <a:buSzPts val="2500"/>
              <a:buFont typeface="Arial"/>
              <a:buChar char="•"/>
            </a:pPr>
            <a:r>
              <a:rPr lang="en-GB" sz="2500">
                <a:solidFill>
                  <a:schemeClr val="dk1"/>
                </a:solidFill>
                <a:latin typeface="Calibri"/>
                <a:ea typeface="Calibri"/>
                <a:cs typeface="Calibri"/>
                <a:sym typeface="Calibri"/>
              </a:rPr>
              <a:t>Une b</a:t>
            </a:r>
            <a:r>
              <a:rPr lang="en-GB" sz="2500" b="0" i="0" u="none" strike="noStrike" cap="none">
                <a:solidFill>
                  <a:schemeClr val="dk1"/>
                </a:solidFill>
                <a:latin typeface="Calibri"/>
                <a:ea typeface="Calibri"/>
                <a:cs typeface="Calibri"/>
                <a:sym typeface="Calibri"/>
              </a:rPr>
              <a:t>onne gestion de l'information ;</a:t>
            </a:r>
            <a:endParaRPr/>
          </a:p>
          <a:p>
            <a:pPr marL="342900" marR="0" lvl="0" indent="-342900" algn="l" rtl="0">
              <a:lnSpc>
                <a:spcPct val="100000"/>
              </a:lnSpc>
              <a:spcBef>
                <a:spcPts val="0"/>
              </a:spcBef>
              <a:spcAft>
                <a:spcPts val="0"/>
              </a:spcAft>
              <a:buClr>
                <a:schemeClr val="accent1"/>
              </a:buClr>
              <a:buSzPts val="2500"/>
              <a:buFont typeface="Arial"/>
              <a:buChar char="•"/>
            </a:pPr>
            <a:r>
              <a:rPr lang="en-GB" sz="2500" b="0" i="0" u="none" strike="noStrike" cap="none">
                <a:solidFill>
                  <a:schemeClr val="dk1"/>
                </a:solidFill>
                <a:latin typeface="Calibri"/>
                <a:ea typeface="Calibri"/>
                <a:cs typeface="Calibri"/>
                <a:sym typeface="Calibri"/>
              </a:rPr>
              <a:t>Facilite le suivi des cas ;</a:t>
            </a:r>
            <a:endParaRPr/>
          </a:p>
          <a:p>
            <a:pPr marL="342900" marR="0" lvl="0" indent="-342900" algn="l" rtl="0">
              <a:lnSpc>
                <a:spcPct val="100000"/>
              </a:lnSpc>
              <a:spcBef>
                <a:spcPts val="0"/>
              </a:spcBef>
              <a:spcAft>
                <a:spcPts val="0"/>
              </a:spcAft>
              <a:buClr>
                <a:schemeClr val="accent1"/>
              </a:buClr>
              <a:buSzPts val="2500"/>
              <a:buFont typeface="Arial"/>
              <a:buChar char="•"/>
            </a:pPr>
            <a:r>
              <a:rPr lang="en-GB" sz="2500">
                <a:solidFill>
                  <a:schemeClr val="dk1"/>
                </a:solidFill>
                <a:latin typeface="Calibri"/>
                <a:ea typeface="Calibri"/>
                <a:cs typeface="Calibri"/>
                <a:sym typeface="Calibri"/>
              </a:rPr>
              <a:t>Un référencement </a:t>
            </a:r>
            <a:r>
              <a:rPr lang="en-GB" sz="2500" b="0" i="0" u="none" strike="noStrike" cap="none">
                <a:solidFill>
                  <a:schemeClr val="dk1"/>
                </a:solidFill>
                <a:latin typeface="Calibri"/>
                <a:ea typeface="Calibri"/>
                <a:cs typeface="Calibri"/>
                <a:sym typeface="Calibri"/>
              </a:rPr>
              <a:t> vers des services ;</a:t>
            </a:r>
            <a:endParaRPr/>
          </a:p>
          <a:p>
            <a:pPr marL="342900" marR="0" lvl="0" indent="-342900" algn="l" rtl="0">
              <a:lnSpc>
                <a:spcPct val="100000"/>
              </a:lnSpc>
              <a:spcBef>
                <a:spcPts val="0"/>
              </a:spcBef>
              <a:spcAft>
                <a:spcPts val="0"/>
              </a:spcAft>
              <a:buClr>
                <a:schemeClr val="accent1"/>
              </a:buClr>
              <a:buSzPts val="2500"/>
              <a:buFont typeface="Arial"/>
              <a:buChar char="•"/>
            </a:pPr>
            <a:r>
              <a:rPr lang="en-GB" sz="2500">
                <a:solidFill>
                  <a:schemeClr val="dk1"/>
                </a:solidFill>
                <a:latin typeface="Calibri"/>
                <a:ea typeface="Calibri"/>
                <a:cs typeface="Calibri"/>
                <a:sym typeface="Calibri"/>
              </a:rPr>
              <a:t>Une c</a:t>
            </a:r>
            <a:r>
              <a:rPr lang="en-GB" sz="2500" b="0" i="0" u="none" strike="noStrike" cap="none">
                <a:solidFill>
                  <a:schemeClr val="dk1"/>
                </a:solidFill>
                <a:latin typeface="Calibri"/>
                <a:ea typeface="Calibri"/>
                <a:cs typeface="Calibri"/>
                <a:sym typeface="Calibri"/>
              </a:rPr>
              <a:t>oordination de la prestation de services.</a:t>
            </a:r>
            <a:endParaRPr/>
          </a:p>
          <a:p>
            <a:pPr marL="0" marR="0" lvl="0" indent="0" algn="l" rtl="0">
              <a:lnSpc>
                <a:spcPct val="100000"/>
              </a:lnSpc>
              <a:spcBef>
                <a:spcPts val="0"/>
              </a:spcBef>
              <a:spcAft>
                <a:spcPts val="0"/>
              </a:spcAft>
              <a:buNone/>
            </a:pPr>
            <a:endParaRPr sz="25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500" b="0" i="0" u="none" strike="noStrike" cap="none">
                <a:solidFill>
                  <a:schemeClr val="dk1"/>
                </a:solidFill>
                <a:latin typeface="Calibri"/>
                <a:ea typeface="Calibri"/>
                <a:cs typeface="Calibri"/>
                <a:sym typeface="Calibri"/>
              </a:rPr>
              <a:t>La gestion des cas fournit un soutien individualisé, coordonné, holistique et multisectoriel pour des préoccupations complexes et souvent connexes en matière de protection de l'enfance.</a:t>
            </a:r>
            <a:endParaRPr sz="2500" b="0" i="0" u="none" strike="noStrike" cap="none">
              <a:solidFill>
                <a:schemeClr val="dk1"/>
              </a:solidFill>
              <a:latin typeface="Calibri"/>
              <a:ea typeface="Calibri"/>
              <a:cs typeface="Calibri"/>
              <a:sym typeface="Calibri"/>
            </a:endParaRPr>
          </a:p>
        </p:txBody>
      </p:sp>
      <p:sp>
        <p:nvSpPr>
          <p:cNvPr id="239" name="Google Shape;239;p2"/>
          <p:cNvSpPr/>
          <p:nvPr/>
        </p:nvSpPr>
        <p:spPr>
          <a:xfrm>
            <a:off x="432850" y="938875"/>
            <a:ext cx="113217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2900" b="1" i="0" u="none" strike="noStrike" cap="none">
                <a:solidFill>
                  <a:srgbClr val="028484"/>
                </a:solidFill>
                <a:latin typeface="Helvetica Neue"/>
                <a:ea typeface="Helvetica Neue"/>
                <a:cs typeface="Helvetica Neue"/>
                <a:sym typeface="Helvetica Neue"/>
              </a:rPr>
              <a:t>La gestion de cas aide </a:t>
            </a:r>
            <a:r>
              <a:rPr lang="en-GB" sz="2900" b="1">
                <a:solidFill>
                  <a:srgbClr val="028484"/>
                </a:solidFill>
                <a:latin typeface="Helvetica Neue"/>
                <a:ea typeface="Helvetica Neue"/>
                <a:cs typeface="Helvetica Neue"/>
                <a:sym typeface="Helvetica Neue"/>
              </a:rPr>
              <a:t>chaque enfant</a:t>
            </a:r>
            <a:r>
              <a:rPr lang="en-GB" sz="2900" b="1" i="0" u="none" strike="noStrike" cap="none">
                <a:solidFill>
                  <a:srgbClr val="028484"/>
                </a:solidFill>
                <a:latin typeface="Helvetica Neue"/>
                <a:ea typeface="Helvetica Neue"/>
                <a:cs typeface="Helvetica Neue"/>
                <a:sym typeface="Helvetica Neue"/>
              </a:rPr>
              <a:t> individuellement à travers</a:t>
            </a:r>
            <a:endParaRPr sz="2900" b="1" i="0" u="none" strike="noStrike" cap="none">
              <a:solidFill>
                <a:srgbClr val="028484"/>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
          <p:cNvSpPr txBox="1">
            <a:spLocks noGrp="1"/>
          </p:cNvSpPr>
          <p:nvPr>
            <p:ph type="title"/>
          </p:nvPr>
        </p:nvSpPr>
        <p:spPr>
          <a:xfrm>
            <a:off x="490330" y="365125"/>
            <a:ext cx="10681293"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 quoi ressemble la gestion de cas?</a:t>
            </a:r>
            <a:endParaRPr/>
          </a:p>
        </p:txBody>
      </p:sp>
      <p:sp>
        <p:nvSpPr>
          <p:cNvPr id="245" name="Google Shape;245;p3"/>
          <p:cNvSpPr txBox="1"/>
          <p:nvPr/>
        </p:nvSpPr>
        <p:spPr>
          <a:xfrm>
            <a:off x="4038847" y="5500117"/>
            <a:ext cx="69024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1" u="none" strike="noStrike" cap="none">
                <a:solidFill>
                  <a:schemeClr val="accent5"/>
                </a:solidFill>
                <a:latin typeface="Arial"/>
                <a:ea typeface="Arial"/>
                <a:cs typeface="Arial"/>
                <a:sym typeface="Arial"/>
              </a:rPr>
              <a:t>Source: Alliance </a:t>
            </a:r>
            <a:r>
              <a:rPr lang="en-GB" i="1">
                <a:solidFill>
                  <a:schemeClr val="accent5"/>
                </a:solidFill>
              </a:rPr>
              <a:t>pour la </a:t>
            </a:r>
            <a:r>
              <a:rPr lang="en-GB" sz="1400" b="0" i="1" u="none" strike="noStrike" cap="none">
                <a:solidFill>
                  <a:schemeClr val="accent5"/>
                </a:solidFill>
                <a:latin typeface="Arial"/>
                <a:ea typeface="Arial"/>
                <a:cs typeface="Arial"/>
                <a:sym typeface="Arial"/>
              </a:rPr>
              <a:t> Protection de l</a:t>
            </a:r>
            <a:r>
              <a:rPr lang="en-GB" i="1">
                <a:solidFill>
                  <a:schemeClr val="accent5"/>
                </a:solidFill>
              </a:rPr>
              <a:t>’Enfance dans l’Action </a:t>
            </a:r>
            <a:r>
              <a:rPr lang="en-GB" sz="1400" b="0" i="1" u="none" strike="noStrike" cap="none">
                <a:solidFill>
                  <a:schemeClr val="accent5"/>
                </a:solidFill>
                <a:latin typeface="Arial"/>
                <a:ea typeface="Arial"/>
                <a:cs typeface="Arial"/>
                <a:sym typeface="Arial"/>
              </a:rPr>
              <a:t>Humanitaire. (2014). Lignes Directrices Interagenc</a:t>
            </a:r>
            <a:r>
              <a:rPr lang="en-GB" i="1">
                <a:solidFill>
                  <a:schemeClr val="accent5"/>
                </a:solidFill>
              </a:rPr>
              <a:t>es pour la </a:t>
            </a:r>
            <a:r>
              <a:rPr lang="en-GB" sz="1400" b="0" i="1" u="none" strike="noStrike" cap="none">
                <a:solidFill>
                  <a:schemeClr val="accent5"/>
                </a:solidFill>
                <a:latin typeface="Arial"/>
                <a:ea typeface="Arial"/>
                <a:cs typeface="Arial"/>
                <a:sym typeface="Arial"/>
              </a:rPr>
              <a:t>Protection de l</a:t>
            </a:r>
            <a:r>
              <a:rPr lang="en-GB" i="1">
                <a:solidFill>
                  <a:schemeClr val="accent5"/>
                </a:solidFill>
              </a:rPr>
              <a:t>’Enfance </a:t>
            </a:r>
            <a:r>
              <a:rPr lang="en-GB" sz="1400" b="0" i="1" u="none" strike="noStrike" cap="none">
                <a:solidFill>
                  <a:schemeClr val="accent5"/>
                </a:solidFill>
                <a:latin typeface="Arial"/>
                <a:ea typeface="Arial"/>
                <a:cs typeface="Arial"/>
                <a:sym typeface="Arial"/>
              </a:rPr>
              <a:t> &amp; la gestion de Cas</a:t>
            </a:r>
            <a:endParaRPr sz="1400" b="0" i="0" u="none" strike="noStrike" cap="none">
              <a:solidFill>
                <a:srgbClr val="000000"/>
              </a:solidFill>
              <a:latin typeface="Arial"/>
              <a:ea typeface="Arial"/>
              <a:cs typeface="Arial"/>
              <a:sym typeface="Arial"/>
            </a:endParaRPr>
          </a:p>
        </p:txBody>
      </p:sp>
      <p:sp>
        <p:nvSpPr>
          <p:cNvPr id="246" name="Google Shape;246;p3"/>
          <p:cNvSpPr/>
          <p:nvPr/>
        </p:nvSpPr>
        <p:spPr>
          <a:xfrm>
            <a:off x="3238922" y="2439882"/>
            <a:ext cx="7702457" cy="2879846"/>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GB" sz="2200" b="0" i="0" u="none" strike="noStrike" cap="none">
                <a:solidFill>
                  <a:schemeClr val="dk1"/>
                </a:solidFill>
                <a:latin typeface="Calibri"/>
                <a:ea typeface="Calibri"/>
                <a:cs typeface="Calibri"/>
                <a:sym typeface="Calibri"/>
              </a:rPr>
              <a:t>“ La gestion de cas est une manière d'organiser et de réaliser un travail pour répondre aux besoins d'un enfant (et de sa famille) de manière appropriée, systématique et en temps opportun, par le biais d'un soutien direct et/ou de références, et conformément aux objectifs d'un projet ou d'un programme. “</a:t>
            </a:r>
            <a:endParaRPr sz="2200" b="0" i="0" u="none" strike="noStrike" cap="none">
              <a:solidFill>
                <a:schemeClr val="dk1"/>
              </a:solidFill>
              <a:latin typeface="Calibri"/>
              <a:ea typeface="Calibri"/>
              <a:cs typeface="Calibri"/>
              <a:sym typeface="Calibri"/>
            </a:endParaRPr>
          </a:p>
        </p:txBody>
      </p:sp>
      <p:pic>
        <p:nvPicPr>
          <p:cNvPr id="247" name="Google Shape;247;p3"/>
          <p:cNvPicPr preferRelativeResize="0"/>
          <p:nvPr/>
        </p:nvPicPr>
        <p:blipFill rotWithShape="1">
          <a:blip r:embed="rId3">
            <a:alphaModFix/>
          </a:blip>
          <a:srcRect t="144"/>
          <a:stretch/>
        </p:blipFill>
        <p:spPr>
          <a:xfrm>
            <a:off x="989365" y="2178271"/>
            <a:ext cx="2715799" cy="3845066"/>
          </a:xfrm>
          <a:prstGeom prst="rect">
            <a:avLst/>
          </a:prstGeom>
          <a:noFill/>
          <a:ln w="9525" cap="flat" cmpd="sng">
            <a:solidFill>
              <a:schemeClr val="accent5"/>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Standard 18: Gestion de cas</a:t>
            </a:r>
            <a:endParaRPr/>
          </a:p>
        </p:txBody>
      </p:sp>
      <p:sp>
        <p:nvSpPr>
          <p:cNvPr id="253" name="Google Shape;253;p4"/>
          <p:cNvSpPr/>
          <p:nvPr/>
        </p:nvSpPr>
        <p:spPr>
          <a:xfrm>
            <a:off x="3329252" y="2203328"/>
            <a:ext cx="7702457" cy="2879846"/>
          </a:xfrm>
          <a:prstGeom prst="roundRect">
            <a:avLst>
              <a:gd name="adj" fmla="val 16667"/>
            </a:avLst>
          </a:prstGeom>
          <a:solidFill>
            <a:srgbClr val="C0EBFE"/>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GB" sz="2200" b="0" i="0" u="none" strike="noStrike" cap="none">
                <a:solidFill>
                  <a:schemeClr val="dk1"/>
                </a:solidFill>
                <a:latin typeface="Calibri"/>
                <a:ea typeface="Calibri"/>
                <a:cs typeface="Calibri"/>
                <a:sym typeface="Calibri"/>
              </a:rPr>
              <a:t>“Les enfants et les familles qui font face à des préoccupations de protection de l'enfance dans des contextes humanitaires sont identifiés et voient leurs besoins pris en charge grâce à un processus de gestion de cas individualisé, incluant un soutien direct en face à face et des liens avec des prestataires de services pertinents. “</a:t>
            </a:r>
            <a:endParaRPr sz="2200" b="0" i="0" u="none" strike="noStrike" cap="none">
              <a:solidFill>
                <a:schemeClr val="dk1"/>
              </a:solidFill>
              <a:latin typeface="Calibri"/>
              <a:ea typeface="Calibri"/>
              <a:cs typeface="Calibri"/>
              <a:sym typeface="Calibri"/>
            </a:endParaRPr>
          </a:p>
        </p:txBody>
      </p:sp>
      <p:sp>
        <p:nvSpPr>
          <p:cNvPr id="254" name="Google Shape;254;p4"/>
          <p:cNvSpPr txBox="1"/>
          <p:nvPr/>
        </p:nvSpPr>
        <p:spPr>
          <a:xfrm>
            <a:off x="4084523" y="5356687"/>
            <a:ext cx="694718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1" u="none" strike="noStrike" cap="none">
                <a:solidFill>
                  <a:schemeClr val="accent5"/>
                </a:solidFill>
                <a:latin typeface="Arial"/>
                <a:ea typeface="Arial"/>
                <a:cs typeface="Arial"/>
                <a:sym typeface="Arial"/>
              </a:rPr>
              <a:t>Source: </a:t>
            </a:r>
            <a:r>
              <a:rPr lang="en-GB" i="1">
                <a:solidFill>
                  <a:schemeClr val="accent5"/>
                </a:solidFill>
              </a:rPr>
              <a:t>Alliance pour la  Protection de l’Enfance dans l’Action Humanitaire</a:t>
            </a:r>
            <a:r>
              <a:rPr lang="en-GB" sz="1400" b="0" i="1" u="none" strike="noStrike" cap="none">
                <a:solidFill>
                  <a:schemeClr val="accent5"/>
                </a:solidFill>
                <a:latin typeface="Arial"/>
                <a:ea typeface="Arial"/>
                <a:cs typeface="Arial"/>
                <a:sym typeface="Arial"/>
              </a:rPr>
              <a:t>. (2019). Standards </a:t>
            </a:r>
            <a:r>
              <a:rPr lang="en-GB" i="1">
                <a:solidFill>
                  <a:schemeClr val="accent5"/>
                </a:solidFill>
              </a:rPr>
              <a:t>Minimums pour la </a:t>
            </a:r>
            <a:r>
              <a:rPr lang="en-GB" sz="1400" b="0" i="1" u="none" strike="noStrike" cap="none">
                <a:solidFill>
                  <a:schemeClr val="accent5"/>
                </a:solidFill>
                <a:latin typeface="Arial"/>
                <a:ea typeface="Arial"/>
                <a:cs typeface="Arial"/>
                <a:sym typeface="Arial"/>
              </a:rPr>
              <a:t>Protection </a:t>
            </a:r>
            <a:r>
              <a:rPr lang="en-GB" i="1">
                <a:solidFill>
                  <a:schemeClr val="accent5"/>
                </a:solidFill>
              </a:rPr>
              <a:t>de l’Enfance dans l’</a:t>
            </a:r>
            <a:r>
              <a:rPr lang="en-GB" sz="1400" b="0" i="1" u="none" strike="noStrike" cap="none">
                <a:solidFill>
                  <a:schemeClr val="accent5"/>
                </a:solidFill>
                <a:latin typeface="Arial"/>
                <a:ea typeface="Arial"/>
                <a:cs typeface="Arial"/>
                <a:sym typeface="Arial"/>
              </a:rPr>
              <a:t>Action Humanitaire</a:t>
            </a:r>
            <a:endParaRPr sz="1400" b="0" i="0" u="none" strike="noStrike" cap="none">
              <a:solidFill>
                <a:srgbClr val="000000"/>
              </a:solidFill>
              <a:latin typeface="Arial"/>
              <a:ea typeface="Arial"/>
              <a:cs typeface="Arial"/>
              <a:sym typeface="Arial"/>
            </a:endParaRPr>
          </a:p>
        </p:txBody>
      </p:sp>
      <p:pic>
        <p:nvPicPr>
          <p:cNvPr id="255" name="Google Shape;255;p4"/>
          <p:cNvPicPr preferRelativeResize="0"/>
          <p:nvPr/>
        </p:nvPicPr>
        <p:blipFill>
          <a:blip r:embed="rId3">
            <a:alphaModFix/>
          </a:blip>
          <a:stretch>
            <a:fillRect/>
          </a:stretch>
        </p:blipFill>
        <p:spPr>
          <a:xfrm>
            <a:off x="656025" y="2203325"/>
            <a:ext cx="2627101" cy="3625850"/>
          </a:xfrm>
          <a:prstGeom prst="rect">
            <a:avLst/>
          </a:prstGeom>
          <a:noFill/>
          <a:ln w="9525" cap="flat" cmpd="sng">
            <a:solidFill>
              <a:schemeClr val="accent5"/>
            </a:solidFill>
            <a:prstDash val="solid"/>
            <a:round/>
            <a:headEnd type="none" w="sm" len="sm"/>
            <a:tailEnd type="none" w="sm" len="sm"/>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GB"/>
              <a:t>Comment aborder la gestion de cas</a:t>
            </a:r>
            <a:endParaRPr/>
          </a:p>
        </p:txBody>
      </p:sp>
      <p:sp>
        <p:nvSpPr>
          <p:cNvPr id="262" name="Google Shape;262;p40"/>
          <p:cNvSpPr txBox="1"/>
          <p:nvPr/>
        </p:nvSpPr>
        <p:spPr>
          <a:xfrm>
            <a:off x="7938809" y="3797983"/>
            <a:ext cx="3426900" cy="1385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b="1">
                <a:solidFill>
                  <a:schemeClr val="dk1"/>
                </a:solidFill>
                <a:latin typeface="Calibri"/>
                <a:ea typeface="Calibri"/>
                <a:cs typeface="Calibri"/>
                <a:sym typeface="Calibri"/>
              </a:rPr>
              <a:t>AXEE </a:t>
            </a:r>
            <a:r>
              <a:rPr lang="en-GB" sz="1400" b="1" i="0" u="none" strike="noStrike" cap="none">
                <a:solidFill>
                  <a:schemeClr val="dk1"/>
                </a:solidFill>
                <a:latin typeface="Calibri"/>
                <a:ea typeface="Calibri"/>
                <a:cs typeface="Calibri"/>
                <a:sym typeface="Calibri"/>
              </a:rPr>
              <a:t>SUR </a:t>
            </a:r>
            <a:r>
              <a:rPr lang="en-GB" b="1">
                <a:solidFill>
                  <a:schemeClr val="dk1"/>
                </a:solidFill>
                <a:latin typeface="Calibri"/>
                <a:ea typeface="Calibri"/>
                <a:cs typeface="Calibri"/>
                <a:sym typeface="Calibri"/>
              </a:rPr>
              <a:t>L</a:t>
            </a:r>
            <a:r>
              <a:rPr lang="en-GB" sz="1400" b="1" i="0" u="none" strike="noStrike" cap="none">
                <a:solidFill>
                  <a:schemeClr val="dk1"/>
                </a:solidFill>
                <a:latin typeface="Calibri"/>
                <a:ea typeface="Calibri"/>
                <a:cs typeface="Calibri"/>
                <a:sym typeface="Calibri"/>
              </a:rPr>
              <a:t>ES FORCES</a:t>
            </a:r>
            <a:endParaRPr sz="1400" b="1"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endParaRPr sz="1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r>
              <a:rPr lang="en-GB">
                <a:solidFill>
                  <a:schemeClr val="dk1"/>
                </a:solidFill>
                <a:latin typeface="Calibri"/>
                <a:ea typeface="Calibri"/>
                <a:cs typeface="Calibri"/>
                <a:sym typeface="Calibri"/>
              </a:rPr>
              <a:t>Se</a:t>
            </a:r>
            <a:r>
              <a:rPr lang="en-GB" sz="1400" b="0" i="0" u="none" strike="noStrike" cap="none">
                <a:solidFill>
                  <a:schemeClr val="dk1"/>
                </a:solidFill>
                <a:latin typeface="Calibri"/>
                <a:ea typeface="Calibri"/>
                <a:cs typeface="Calibri"/>
                <a:sym typeface="Calibri"/>
              </a:rPr>
              <a:t> </a:t>
            </a:r>
            <a:r>
              <a:rPr lang="en-GB">
                <a:solidFill>
                  <a:schemeClr val="dk1"/>
                </a:solidFill>
                <a:latin typeface="Calibri"/>
                <a:ea typeface="Calibri"/>
                <a:cs typeface="Calibri"/>
                <a:sym typeface="Calibri"/>
              </a:rPr>
              <a:t>Concentrer</a:t>
            </a:r>
            <a:r>
              <a:rPr lang="en-GB" sz="1400" b="0" i="0" u="none" strike="noStrike" cap="none">
                <a:solidFill>
                  <a:schemeClr val="dk1"/>
                </a:solidFill>
                <a:latin typeface="Calibri"/>
                <a:ea typeface="Calibri"/>
                <a:cs typeface="Calibri"/>
                <a:sym typeface="Calibri"/>
              </a:rPr>
              <a:t> sur les forces et les ressources disponibles et essayez de s</a:t>
            </a:r>
            <a:r>
              <a:rPr lang="en-GB">
                <a:solidFill>
                  <a:schemeClr val="dk1"/>
                </a:solidFill>
                <a:latin typeface="Calibri"/>
                <a:ea typeface="Calibri"/>
                <a:cs typeface="Calibri"/>
                <a:sym typeface="Calibri"/>
              </a:rPr>
              <a:t>’appuyer sur celles-ci. </a:t>
            </a:r>
            <a:r>
              <a:rPr lang="en-GB" sz="1400" b="0" i="0" u="none" strike="noStrike" cap="none">
                <a:solidFill>
                  <a:schemeClr val="dk1"/>
                </a:solidFill>
                <a:latin typeface="Calibri"/>
                <a:ea typeface="Calibri"/>
                <a:cs typeface="Calibri"/>
                <a:sym typeface="Calibri"/>
              </a:rPr>
              <a:t> Utilisez ce qui existe déjà  et ce qui fonctionne.</a:t>
            </a:r>
            <a:endParaRPr sz="1400" b="0" i="0" u="none" strike="noStrike" cap="none">
              <a:solidFill>
                <a:schemeClr val="dk1"/>
              </a:solidFill>
              <a:latin typeface="Calibri"/>
              <a:ea typeface="Calibri"/>
              <a:cs typeface="Calibri"/>
              <a:sym typeface="Calibri"/>
            </a:endParaRPr>
          </a:p>
        </p:txBody>
      </p:sp>
      <p:sp>
        <p:nvSpPr>
          <p:cNvPr id="263" name="Google Shape;263;p40"/>
          <p:cNvSpPr txBox="1"/>
          <p:nvPr/>
        </p:nvSpPr>
        <p:spPr>
          <a:xfrm>
            <a:off x="4390272" y="3797983"/>
            <a:ext cx="3243900" cy="1169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Calibri"/>
                <a:ea typeface="Calibri"/>
                <a:cs typeface="Calibri"/>
                <a:sym typeface="Calibri"/>
              </a:rPr>
              <a:t>AUTONOMIE</a:t>
            </a:r>
            <a:endParaRPr sz="1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1400" b="0" i="0" u="none" strike="noStrike" cap="none">
                <a:solidFill>
                  <a:schemeClr val="dk1"/>
                </a:solidFill>
                <a:latin typeface="Calibri"/>
                <a:ea typeface="Calibri"/>
                <a:cs typeface="Calibri"/>
                <a:sym typeface="Calibri"/>
              </a:rPr>
              <a:t> </a:t>
            </a:r>
            <a:r>
              <a:rPr lang="en-GB">
                <a:solidFill>
                  <a:schemeClr val="dk1"/>
                </a:solidFill>
                <a:latin typeface="Calibri"/>
                <a:ea typeface="Calibri"/>
                <a:cs typeface="Calibri"/>
                <a:sym typeface="Calibri"/>
              </a:rPr>
              <a:t>Aider </a:t>
            </a:r>
            <a:r>
              <a:rPr lang="en-GB" sz="1400" b="0" i="0" u="none" strike="noStrike" cap="none">
                <a:solidFill>
                  <a:schemeClr val="dk1"/>
                </a:solidFill>
                <a:latin typeface="Calibri"/>
                <a:ea typeface="Calibri"/>
                <a:cs typeface="Calibri"/>
                <a:sym typeface="Calibri"/>
              </a:rPr>
              <a:t>l'enfant, le parent ou l</a:t>
            </a:r>
            <a:r>
              <a:rPr lang="en-GB">
                <a:solidFill>
                  <a:schemeClr val="dk1"/>
                </a:solidFill>
                <a:latin typeface="Calibri"/>
                <a:ea typeface="Calibri"/>
                <a:cs typeface="Calibri"/>
                <a:sym typeface="Calibri"/>
              </a:rPr>
              <a:t>a personne qui à sa charge à se sentir </a:t>
            </a:r>
            <a:r>
              <a:rPr lang="en-GB" sz="1400" b="0" i="0" u="none" strike="noStrike" cap="none">
                <a:solidFill>
                  <a:schemeClr val="dk1"/>
                </a:solidFill>
                <a:latin typeface="Calibri"/>
                <a:ea typeface="Calibri"/>
                <a:cs typeface="Calibri"/>
                <a:sym typeface="Calibri"/>
              </a:rPr>
              <a:t>plus fort, plus confiant, plus capable de prendre le contrôle et de </a:t>
            </a:r>
            <a:r>
              <a:rPr lang="en-GB">
                <a:solidFill>
                  <a:schemeClr val="dk1"/>
                </a:solidFill>
                <a:latin typeface="Calibri"/>
                <a:ea typeface="Calibri"/>
                <a:cs typeface="Calibri"/>
                <a:sym typeface="Calibri"/>
              </a:rPr>
              <a:t>faire valoir </a:t>
            </a:r>
            <a:r>
              <a:rPr lang="en-GB" sz="1400" b="0" i="0" u="none" strike="noStrike" cap="none">
                <a:solidFill>
                  <a:schemeClr val="dk1"/>
                </a:solidFill>
                <a:latin typeface="Calibri"/>
                <a:ea typeface="Calibri"/>
                <a:cs typeface="Calibri"/>
                <a:sym typeface="Calibri"/>
              </a:rPr>
              <a:t>ses droits.</a:t>
            </a:r>
            <a:endParaRPr sz="1400" b="0" i="0" u="none" strike="noStrike" cap="none">
              <a:solidFill>
                <a:schemeClr val="dk1"/>
              </a:solidFill>
              <a:latin typeface="Calibri"/>
              <a:ea typeface="Calibri"/>
              <a:cs typeface="Calibri"/>
              <a:sym typeface="Calibri"/>
            </a:endParaRPr>
          </a:p>
        </p:txBody>
      </p:sp>
      <p:sp>
        <p:nvSpPr>
          <p:cNvPr id="264" name="Google Shape;264;p40"/>
          <p:cNvSpPr txBox="1"/>
          <p:nvPr/>
        </p:nvSpPr>
        <p:spPr>
          <a:xfrm>
            <a:off x="838200" y="3797984"/>
            <a:ext cx="3058800" cy="1385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dk1"/>
                </a:solidFill>
                <a:latin typeface="Calibri"/>
                <a:ea typeface="Calibri"/>
                <a:cs typeface="Calibri"/>
                <a:sym typeface="Calibri"/>
              </a:rPr>
              <a:t>PARTICIPATI</a:t>
            </a:r>
            <a:r>
              <a:rPr lang="en-GB" b="1">
                <a:solidFill>
                  <a:schemeClr val="dk1"/>
                </a:solidFill>
                <a:latin typeface="Calibri"/>
                <a:ea typeface="Calibri"/>
                <a:cs typeface="Calibri"/>
                <a:sym typeface="Calibri"/>
              </a:rPr>
              <a:t>F</a:t>
            </a:r>
            <a:endParaRPr sz="1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None/>
            </a:pPr>
            <a:r>
              <a:rPr lang="en-GB" sz="1400" b="0" i="0" u="none" strike="noStrike" cap="none">
                <a:solidFill>
                  <a:schemeClr val="dk1"/>
                </a:solidFill>
                <a:latin typeface="Calibri"/>
                <a:ea typeface="Calibri"/>
                <a:cs typeface="Calibri"/>
                <a:sym typeface="Calibri"/>
              </a:rPr>
              <a:t> Permettez à l'enfant d'exprimer ses </a:t>
            </a:r>
            <a:r>
              <a:rPr lang="en-GB">
                <a:solidFill>
                  <a:schemeClr val="dk1"/>
                </a:solidFill>
                <a:latin typeface="Calibri"/>
                <a:ea typeface="Calibri"/>
                <a:cs typeface="Calibri"/>
                <a:sym typeface="Calibri"/>
              </a:rPr>
              <a:t>opinions librement et </a:t>
            </a:r>
            <a:r>
              <a:rPr lang="en-GB" sz="1400" b="0" i="0" u="none" strike="noStrike" cap="none">
                <a:solidFill>
                  <a:schemeClr val="dk1"/>
                </a:solidFill>
                <a:latin typeface="Calibri"/>
                <a:ea typeface="Calibri"/>
                <a:cs typeface="Calibri"/>
                <a:sym typeface="Calibri"/>
              </a:rPr>
              <a:t>en toute sécurité  Prenez ses opinions au sérieux et </a:t>
            </a:r>
            <a:r>
              <a:rPr lang="en-GB">
                <a:solidFill>
                  <a:schemeClr val="dk1"/>
                </a:solidFill>
                <a:latin typeface="Calibri"/>
                <a:ea typeface="Calibri"/>
                <a:cs typeface="Calibri"/>
                <a:sym typeface="Calibri"/>
              </a:rPr>
              <a:t>impliquez le dans </a:t>
            </a:r>
            <a:r>
              <a:rPr lang="en-GB" sz="1400" b="0" i="0" u="none" strike="noStrike" cap="none">
                <a:solidFill>
                  <a:schemeClr val="dk1"/>
                </a:solidFill>
                <a:latin typeface="Calibri"/>
                <a:ea typeface="Calibri"/>
                <a:cs typeface="Calibri"/>
                <a:sym typeface="Calibri"/>
              </a:rPr>
              <a:t>la prise de décision.</a:t>
            </a:r>
            <a:endParaRPr sz="1400" b="0" i="0" u="none" strike="noStrike" cap="none">
              <a:solidFill>
                <a:schemeClr val="dk1"/>
              </a:solidFill>
              <a:latin typeface="Calibri"/>
              <a:ea typeface="Calibri"/>
              <a:cs typeface="Calibri"/>
              <a:sym typeface="Calibri"/>
            </a:endParaRPr>
          </a:p>
        </p:txBody>
      </p:sp>
      <p:grpSp>
        <p:nvGrpSpPr>
          <p:cNvPr id="265" name="Google Shape;265;p40"/>
          <p:cNvGrpSpPr/>
          <p:nvPr/>
        </p:nvGrpSpPr>
        <p:grpSpPr>
          <a:xfrm>
            <a:off x="2081898" y="1694389"/>
            <a:ext cx="1413544" cy="1734611"/>
            <a:chOff x="3400707" y="1772174"/>
            <a:chExt cx="3124628" cy="3737192"/>
          </a:xfrm>
        </p:grpSpPr>
        <p:sp>
          <p:nvSpPr>
            <p:cNvPr id="266" name="Google Shape;266;p40"/>
            <p:cNvSpPr/>
            <p:nvPr/>
          </p:nvSpPr>
          <p:spPr>
            <a:xfrm>
              <a:off x="3400707" y="2359766"/>
              <a:ext cx="1412240" cy="14122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7" name="Google Shape;267;p40"/>
            <p:cNvSpPr/>
            <p:nvPr/>
          </p:nvSpPr>
          <p:spPr>
            <a:xfrm>
              <a:off x="3400707" y="4048152"/>
              <a:ext cx="1335891" cy="146121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8" name="Google Shape;268;p40"/>
            <p:cNvSpPr/>
            <p:nvPr/>
          </p:nvSpPr>
          <p:spPr>
            <a:xfrm>
              <a:off x="4351096" y="2702772"/>
              <a:ext cx="771005" cy="771004"/>
            </a:xfrm>
            <a:prstGeom prst="chord">
              <a:avLst>
                <a:gd name="adj1" fmla="val 2700000"/>
                <a:gd name="adj2" fmla="val 9734345"/>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9" name="Google Shape;269;p40"/>
            <p:cNvSpPr/>
            <p:nvPr/>
          </p:nvSpPr>
          <p:spPr>
            <a:xfrm>
              <a:off x="5001335" y="1772174"/>
              <a:ext cx="1524000" cy="1175183"/>
            </a:xfrm>
            <a:prstGeom prst="wedgeRoundRectCallout">
              <a:avLst>
                <a:gd name="adj1" fmla="val -20833"/>
                <a:gd name="adj2" fmla="val 62500"/>
                <a:gd name="adj3"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70" name="Google Shape;270;p40"/>
          <p:cNvGrpSpPr/>
          <p:nvPr/>
        </p:nvGrpSpPr>
        <p:grpSpPr>
          <a:xfrm>
            <a:off x="5345856" y="1751449"/>
            <a:ext cx="1338710" cy="1680599"/>
            <a:chOff x="5807033" y="1798389"/>
            <a:chExt cx="1079400" cy="1355064"/>
          </a:xfrm>
        </p:grpSpPr>
        <p:sp>
          <p:nvSpPr>
            <p:cNvPr id="271" name="Google Shape;271;p40"/>
            <p:cNvSpPr/>
            <p:nvPr/>
          </p:nvSpPr>
          <p:spPr>
            <a:xfrm>
              <a:off x="6103845" y="2387203"/>
              <a:ext cx="505147" cy="766250"/>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72" name="Google Shape;272;p40"/>
            <p:cNvGrpSpPr/>
            <p:nvPr/>
          </p:nvGrpSpPr>
          <p:grpSpPr>
            <a:xfrm>
              <a:off x="6383882" y="2365457"/>
              <a:ext cx="502551" cy="604758"/>
              <a:chOff x="6167462" y="2464056"/>
              <a:chExt cx="1125848" cy="1354817"/>
            </a:xfrm>
          </p:grpSpPr>
          <p:sp>
            <p:nvSpPr>
              <p:cNvPr id="273" name="Google Shape;273;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4" name="Google Shape;274;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5" name="Google Shape;275;p40"/>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76" name="Google Shape;276;p40"/>
            <p:cNvGrpSpPr/>
            <p:nvPr/>
          </p:nvGrpSpPr>
          <p:grpSpPr>
            <a:xfrm flipH="1">
              <a:off x="5807033" y="2365457"/>
              <a:ext cx="529014" cy="604758"/>
              <a:chOff x="6167462" y="2464056"/>
              <a:chExt cx="1125848" cy="1354817"/>
            </a:xfrm>
          </p:grpSpPr>
          <p:sp>
            <p:nvSpPr>
              <p:cNvPr id="277" name="Google Shape;277;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8" name="Google Shape;278;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9" name="Google Shape;279;p40"/>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80" name="Google Shape;280;p40"/>
            <p:cNvSpPr/>
            <p:nvPr/>
          </p:nvSpPr>
          <p:spPr>
            <a:xfrm>
              <a:off x="6092060" y="1798389"/>
              <a:ext cx="508223" cy="508223"/>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nvGrpSpPr>
          <p:cNvPr id="281" name="Google Shape;281;p40"/>
          <p:cNvGrpSpPr/>
          <p:nvPr/>
        </p:nvGrpSpPr>
        <p:grpSpPr>
          <a:xfrm>
            <a:off x="9013797" y="1751447"/>
            <a:ext cx="1617605" cy="1680600"/>
            <a:chOff x="9371026" y="1576976"/>
            <a:chExt cx="1617605" cy="1680600"/>
          </a:xfrm>
        </p:grpSpPr>
        <p:sp>
          <p:nvSpPr>
            <p:cNvPr id="282" name="Google Shape;282;p40"/>
            <p:cNvSpPr/>
            <p:nvPr/>
          </p:nvSpPr>
          <p:spPr>
            <a:xfrm>
              <a:off x="9729259" y="2307245"/>
              <a:ext cx="626501" cy="950331"/>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83" name="Google Shape;283;p40"/>
            <p:cNvGrpSpPr/>
            <p:nvPr/>
          </p:nvGrpSpPr>
          <p:grpSpPr>
            <a:xfrm rot="-8362755" flipH="1">
              <a:off x="10192653" y="1969035"/>
              <a:ext cx="623281" cy="761208"/>
              <a:chOff x="6167462" y="2464056"/>
              <a:chExt cx="1125848" cy="1331207"/>
            </a:xfrm>
          </p:grpSpPr>
          <p:sp>
            <p:nvSpPr>
              <p:cNvPr id="284" name="Google Shape;284;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5" name="Google Shape;285;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6" name="Google Shape;286;p40"/>
              <p:cNvSpPr/>
              <p:nvPr/>
            </p:nvSpPr>
            <p:spPr>
              <a:xfrm>
                <a:off x="6416140" y="3498546"/>
                <a:ext cx="289198" cy="296717"/>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87" name="Google Shape;287;p40"/>
            <p:cNvSpPr/>
            <p:nvPr/>
          </p:nvSpPr>
          <p:spPr>
            <a:xfrm>
              <a:off x="9714634" y="1576976"/>
              <a:ext cx="630316" cy="6303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288" name="Google Shape;288;p40"/>
            <p:cNvGrpSpPr/>
            <p:nvPr/>
          </p:nvGrpSpPr>
          <p:grpSpPr>
            <a:xfrm flipH="1">
              <a:off x="9371026" y="1947485"/>
              <a:ext cx="638494" cy="644773"/>
              <a:chOff x="8345849" y="1947485"/>
              <a:chExt cx="635613" cy="644773"/>
            </a:xfrm>
          </p:grpSpPr>
          <p:sp>
            <p:nvSpPr>
              <p:cNvPr id="289" name="Google Shape;289;p40"/>
              <p:cNvSpPr/>
              <p:nvPr/>
            </p:nvSpPr>
            <p:spPr>
              <a:xfrm rot="-4873967" flipH="1">
                <a:off x="8547399" y="2149974"/>
                <a:ext cx="209718" cy="587719"/>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0" name="Google Shape;290;p40"/>
              <p:cNvSpPr/>
              <p:nvPr/>
            </p:nvSpPr>
            <p:spPr>
              <a:xfrm rot="79593" flipH="1">
                <a:off x="8788676" y="2182532"/>
                <a:ext cx="179774" cy="393743"/>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1" name="Google Shape;291;p40"/>
              <p:cNvSpPr/>
              <p:nvPr/>
            </p:nvSpPr>
            <p:spPr>
              <a:xfrm rot="-8362755" flipH="1">
                <a:off x="8785418" y="1979160"/>
                <a:ext cx="160103" cy="16966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5"/>
          <p:cNvSpPr/>
          <p:nvPr/>
        </p:nvSpPr>
        <p:spPr>
          <a:xfrm>
            <a:off x="407625" y="594750"/>
            <a:ext cx="9449100" cy="572460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35B2B4"/>
                </a:solidFill>
                <a:latin typeface="Helvetica Neue"/>
                <a:ea typeface="Helvetica Neue"/>
                <a:cs typeface="Helvetica Neue"/>
                <a:sym typeface="Helvetica Neue"/>
              </a:rPr>
              <a:t>Principes de la gestion de cas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a:solidFill>
                  <a:schemeClr val="dk1"/>
                </a:solidFill>
                <a:latin typeface="Helvetica Neue"/>
                <a:ea typeface="Helvetica Neue"/>
                <a:cs typeface="Helvetica Neue"/>
                <a:sym typeface="Helvetica Neue"/>
              </a:rPr>
              <a:t>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Ne pas nuire</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Intérêt de l’enfant</a:t>
            </a:r>
            <a:endParaRPr sz="1800" b="0" i="0" u="none" strike="noStrike" cap="none">
              <a:solidFill>
                <a:schemeClr val="dk1"/>
              </a:solidFill>
              <a:latin typeface="Helvetica Neue"/>
              <a:ea typeface="Helvetica Neue"/>
              <a:cs typeface="Helvetica Neue"/>
              <a:sym typeface="Helvetica Neue"/>
            </a:endParaRPr>
          </a:p>
          <a:p>
            <a:pPr marL="457200" marR="0" lvl="0" indent="0" algn="l" rtl="0">
              <a:lnSpc>
                <a:spcPct val="100000"/>
              </a:lnSpc>
              <a:spcBef>
                <a:spcPts val="0"/>
              </a:spcBef>
              <a:spcAft>
                <a:spcPts val="0"/>
              </a:spcAft>
              <a:buNone/>
            </a:pPr>
            <a:endParaRPr sz="180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Non-Discrimination</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Consentement éclairé</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Confidentialité</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Redevabilité</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Adapté </a:t>
            </a:r>
            <a:r>
              <a:rPr lang="en-GB" sz="1800">
                <a:solidFill>
                  <a:schemeClr val="dk1"/>
                </a:solidFill>
                <a:latin typeface="Helvetica Neue"/>
                <a:ea typeface="Helvetica Neue"/>
                <a:cs typeface="Helvetica Neue"/>
                <a:sym typeface="Helvetica Neue"/>
              </a:rPr>
              <a:t>à </a:t>
            </a:r>
            <a:r>
              <a:rPr lang="en-GB" sz="1800" b="0" i="0" u="none" strike="noStrike" cap="none">
                <a:solidFill>
                  <a:schemeClr val="dk1"/>
                </a:solidFill>
                <a:latin typeface="Helvetica Neue"/>
                <a:ea typeface="Helvetica Neue"/>
                <a:cs typeface="Helvetica Neue"/>
                <a:sym typeface="Helvetica Neue"/>
              </a:rPr>
              <a:t> l</a:t>
            </a:r>
            <a:r>
              <a:rPr lang="en-GB" sz="1800">
                <a:solidFill>
                  <a:schemeClr val="dk1"/>
                </a:solidFill>
                <a:latin typeface="Helvetica Neue"/>
                <a:ea typeface="Helvetica Neue"/>
                <a:cs typeface="Helvetica Neue"/>
                <a:sym typeface="Helvetica Neue"/>
              </a:rPr>
              <a:t>’</a:t>
            </a:r>
            <a:r>
              <a:rPr lang="en-GB" sz="1800" b="0" i="0" u="none" strike="noStrike" cap="none">
                <a:solidFill>
                  <a:schemeClr val="dk1"/>
                </a:solidFill>
                <a:latin typeface="Helvetica Neue"/>
                <a:ea typeface="Helvetica Neue"/>
                <a:cs typeface="Helvetica Neue"/>
                <a:sym typeface="Helvetica Neue"/>
              </a:rPr>
              <a:t>enfant</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Centré sur l’enfant</a:t>
            </a:r>
            <a:br>
              <a:rPr lang="en-GB" sz="1800" b="0" i="0" u="none" strike="noStrike" cap="none">
                <a:solidFill>
                  <a:schemeClr val="dk1"/>
                </a:solidFill>
                <a:latin typeface="Helvetica Neue"/>
                <a:ea typeface="Helvetica Neue"/>
                <a:cs typeface="Helvetica Neue"/>
                <a:sym typeface="Helvetica Neue"/>
              </a:rPr>
            </a:br>
            <a:endParaRPr sz="1800" b="0" i="0" u="none" strike="noStrike" cap="none">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a:solidFill>
                  <a:schemeClr val="dk1"/>
                </a:solidFill>
                <a:latin typeface="Helvetica Neue"/>
                <a:ea typeface="Helvetica Neue"/>
                <a:cs typeface="Helvetica Neue"/>
                <a:sym typeface="Helvetica Neue"/>
              </a:rPr>
              <a:t>Basé sur les forces</a:t>
            </a:r>
            <a:endParaRPr sz="1300" b="0" i="0" u="none" strike="noStrike" cap="none">
              <a:solidFill>
                <a:srgbClr val="000000"/>
              </a:solidFill>
              <a:latin typeface="Arial"/>
              <a:ea typeface="Arial"/>
              <a:cs typeface="Arial"/>
              <a:sym typeface="Arial"/>
            </a:endParaRPr>
          </a:p>
        </p:txBody>
      </p:sp>
      <p:pic>
        <p:nvPicPr>
          <p:cNvPr id="297" name="Google Shape;297;p5"/>
          <p:cNvPicPr preferRelativeResize="0"/>
          <p:nvPr/>
        </p:nvPicPr>
        <p:blipFill rotWithShape="1">
          <a:blip r:embed="rId3">
            <a:alphaModFix/>
          </a:blip>
          <a:srcRect/>
          <a:stretch/>
        </p:blipFill>
        <p:spPr>
          <a:xfrm>
            <a:off x="5371866" y="2016087"/>
            <a:ext cx="6008557" cy="41287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GB" sz="3200"/>
              <a:t>Etapes de la gestion de cas</a:t>
            </a:r>
            <a:endParaRPr/>
          </a:p>
        </p:txBody>
      </p:sp>
      <p:sp>
        <p:nvSpPr>
          <p:cNvPr id="304" name="Google Shape;304;p41"/>
          <p:cNvSpPr/>
          <p:nvPr/>
        </p:nvSpPr>
        <p:spPr>
          <a:xfrm>
            <a:off x="838200" y="1603482"/>
            <a:ext cx="3249708" cy="1947316"/>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273050" marR="0" lvl="0" indent="0" algn="l" rtl="0">
              <a:lnSpc>
                <a:spcPct val="100000"/>
              </a:lnSpc>
              <a:spcBef>
                <a:spcPts val="0"/>
              </a:spcBef>
              <a:spcAft>
                <a:spcPts val="0"/>
              </a:spcAft>
              <a:buNone/>
            </a:pPr>
            <a:r>
              <a:rPr lang="en-GB" sz="1600" b="1" i="0" u="none" strike="noStrike" cap="none">
                <a:solidFill>
                  <a:schemeClr val="dk1"/>
                </a:solidFill>
                <a:latin typeface="Calibri"/>
                <a:ea typeface="Calibri"/>
                <a:cs typeface="Calibri"/>
                <a:sym typeface="Calibri"/>
              </a:rPr>
              <a:t>IDENTIFICATION ET ENREGISTREMENT</a:t>
            </a:r>
            <a:r>
              <a:rPr lang="en-GB" sz="1400" b="0" i="0" u="none" strike="noStrike" cap="none">
                <a:solidFill>
                  <a:srgbClr val="000000"/>
                </a:solidFill>
                <a:latin typeface="Arial"/>
                <a:ea typeface="Arial"/>
                <a:cs typeface="Arial"/>
                <a:sym typeface="Arial"/>
              </a:rPr>
              <a:t> </a:t>
            </a:r>
            <a:endParaRPr/>
          </a:p>
          <a:p>
            <a:pPr marL="273050" marR="0" lvl="0" indent="0" algn="l" rtl="0">
              <a:lnSpc>
                <a:spcPct val="100000"/>
              </a:lnSpc>
              <a:spcBef>
                <a:spcPts val="0"/>
              </a:spcBef>
              <a:spcAft>
                <a:spcPts val="0"/>
              </a:spcAft>
              <a:buNone/>
            </a:pPr>
            <a:r>
              <a:rPr lang="en-GB" sz="1600" b="0" i="0" u="none" strike="noStrike" cap="none">
                <a:solidFill>
                  <a:schemeClr val="dk1"/>
                </a:solidFill>
                <a:latin typeface="Calibri"/>
                <a:ea typeface="Calibri"/>
                <a:cs typeface="Calibri"/>
                <a:sym typeface="Calibri"/>
              </a:rPr>
              <a:t>Utilisez une variété de sources pour identifier les enfants </a:t>
            </a:r>
            <a:r>
              <a:rPr lang="en-GB" sz="1600">
                <a:solidFill>
                  <a:schemeClr val="dk1"/>
                </a:solidFill>
                <a:latin typeface="Calibri"/>
                <a:ea typeface="Calibri"/>
                <a:cs typeface="Calibri"/>
                <a:sym typeface="Calibri"/>
              </a:rPr>
              <a:t>victimes </a:t>
            </a:r>
            <a:r>
              <a:rPr lang="en-GB" sz="1600" b="0" i="0" u="none" strike="noStrike" cap="none">
                <a:solidFill>
                  <a:schemeClr val="dk1"/>
                </a:solidFill>
                <a:latin typeface="Calibri"/>
                <a:ea typeface="Calibri"/>
                <a:cs typeface="Calibri"/>
                <a:sym typeface="Calibri"/>
              </a:rPr>
              <a:t>ou exposés à des risques et  enregistre</a:t>
            </a:r>
            <a:r>
              <a:rPr lang="en-GB" sz="1600">
                <a:solidFill>
                  <a:schemeClr val="dk1"/>
                </a:solidFill>
                <a:latin typeface="Calibri"/>
                <a:ea typeface="Calibri"/>
                <a:cs typeface="Calibri"/>
                <a:sym typeface="Calibri"/>
              </a:rPr>
              <a:t>z</a:t>
            </a:r>
            <a:r>
              <a:rPr lang="en-GB" sz="1600" b="0" i="0" u="none" strike="noStrike" cap="none">
                <a:solidFill>
                  <a:schemeClr val="dk1"/>
                </a:solidFill>
                <a:latin typeface="Calibri"/>
                <a:ea typeface="Calibri"/>
                <a:cs typeface="Calibri"/>
                <a:sym typeface="Calibri"/>
              </a:rPr>
              <a:t> leurs informations de base.</a:t>
            </a:r>
            <a:endParaRPr sz="1600" b="0" i="0" u="none" strike="noStrike" cap="none">
              <a:solidFill>
                <a:schemeClr val="dk1"/>
              </a:solidFill>
              <a:latin typeface="Calibri"/>
              <a:ea typeface="Calibri"/>
              <a:cs typeface="Calibri"/>
              <a:sym typeface="Calibri"/>
            </a:endParaRPr>
          </a:p>
        </p:txBody>
      </p:sp>
      <p:sp>
        <p:nvSpPr>
          <p:cNvPr id="305" name="Google Shape;305;p41"/>
          <p:cNvSpPr/>
          <p:nvPr/>
        </p:nvSpPr>
        <p:spPr>
          <a:xfrm>
            <a:off x="450376"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306" name="Google Shape;306;p41"/>
          <p:cNvSpPr/>
          <p:nvPr/>
        </p:nvSpPr>
        <p:spPr>
          <a:xfrm>
            <a:off x="4740450" y="1179763"/>
            <a:ext cx="3249600" cy="2370900"/>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Calibri"/>
                <a:ea typeface="Calibri"/>
                <a:cs typeface="Calibri"/>
                <a:sym typeface="Calibri"/>
              </a:rPr>
              <a:t>EVALUATION</a:t>
            </a:r>
            <a:endParaRPr/>
          </a:p>
          <a:p>
            <a:pPr marL="177800" marR="0" lvl="0" indent="0" algn="l" rtl="0">
              <a:lnSpc>
                <a:spcPct val="100000"/>
              </a:lnSpc>
              <a:spcBef>
                <a:spcPts val="0"/>
              </a:spcBef>
              <a:spcAft>
                <a:spcPts val="0"/>
              </a:spcAft>
              <a:buClr>
                <a:srgbClr val="000000"/>
              </a:buClr>
              <a:buSzPts val="1600"/>
              <a:buFont typeface="Arial"/>
              <a:buNone/>
            </a:pPr>
            <a:r>
              <a:rPr lang="en-GB" sz="1600">
                <a:solidFill>
                  <a:schemeClr val="dk1"/>
                </a:solidFill>
                <a:latin typeface="Calibri"/>
                <a:ea typeface="Calibri"/>
                <a:cs typeface="Calibri"/>
                <a:sym typeface="Calibri"/>
              </a:rPr>
              <a:t>Recueillez </a:t>
            </a:r>
            <a:r>
              <a:rPr lang="en-GB" sz="1600" b="0" i="0" u="none" strike="noStrike" cap="none">
                <a:solidFill>
                  <a:schemeClr val="dk1"/>
                </a:solidFill>
                <a:latin typeface="Calibri"/>
                <a:ea typeface="Calibri"/>
                <a:cs typeface="Calibri"/>
                <a:sym typeface="Calibri"/>
              </a:rPr>
              <a:t>et analyse</a:t>
            </a:r>
            <a:r>
              <a:rPr lang="en-GB" sz="1600">
                <a:solidFill>
                  <a:schemeClr val="dk1"/>
                </a:solidFill>
                <a:latin typeface="Calibri"/>
                <a:ea typeface="Calibri"/>
                <a:cs typeface="Calibri"/>
                <a:sym typeface="Calibri"/>
              </a:rPr>
              <a:t>z</a:t>
            </a:r>
            <a:r>
              <a:rPr lang="en-GB" sz="1600" b="0" i="0" u="none" strike="noStrike" cap="none">
                <a:solidFill>
                  <a:schemeClr val="dk1"/>
                </a:solidFill>
                <a:latin typeface="Calibri"/>
                <a:ea typeface="Calibri"/>
                <a:cs typeface="Calibri"/>
                <a:sym typeface="Calibri"/>
              </a:rPr>
              <a:t> </a:t>
            </a:r>
            <a:r>
              <a:rPr lang="en-GB" sz="1600">
                <a:solidFill>
                  <a:schemeClr val="dk1"/>
                </a:solidFill>
                <a:latin typeface="Calibri"/>
                <a:ea typeface="Calibri"/>
                <a:cs typeface="Calibri"/>
                <a:sym typeface="Calibri"/>
              </a:rPr>
              <a:t>l</a:t>
            </a:r>
            <a:r>
              <a:rPr lang="en-GB" sz="1600" b="0" i="0" u="none" strike="noStrike" cap="none">
                <a:solidFill>
                  <a:schemeClr val="dk1"/>
                </a:solidFill>
                <a:latin typeface="Calibri"/>
                <a:ea typeface="Calibri"/>
                <a:cs typeface="Calibri"/>
                <a:sym typeface="Calibri"/>
              </a:rPr>
              <a:t>es  informations afin de formuler un jugement professionnel sur les risques auxquels l'enfant est </a:t>
            </a:r>
            <a:r>
              <a:rPr lang="en-GB" sz="1600">
                <a:solidFill>
                  <a:schemeClr val="dk1"/>
                </a:solidFill>
                <a:latin typeface="Calibri"/>
                <a:ea typeface="Calibri"/>
                <a:cs typeface="Calibri"/>
                <a:sym typeface="Calibri"/>
              </a:rPr>
              <a:t>exposé, </a:t>
            </a:r>
            <a:r>
              <a:rPr lang="en-GB" sz="1600" b="0" i="0" u="none" strike="noStrike" cap="none">
                <a:solidFill>
                  <a:schemeClr val="dk1"/>
                </a:solidFill>
                <a:latin typeface="Calibri"/>
                <a:ea typeface="Calibri"/>
                <a:cs typeface="Calibri"/>
                <a:sym typeface="Calibri"/>
              </a:rPr>
              <a:t>ainsi que sur les </a:t>
            </a:r>
            <a:r>
              <a:rPr lang="en-GB" sz="1600">
                <a:solidFill>
                  <a:schemeClr val="dk1"/>
                </a:solidFill>
                <a:latin typeface="Calibri"/>
                <a:ea typeface="Calibri"/>
                <a:cs typeface="Calibri"/>
                <a:sym typeface="Calibri"/>
              </a:rPr>
              <a:t>points forts</a:t>
            </a:r>
            <a:r>
              <a:rPr lang="en-GB" sz="1600" b="0" i="0" u="none" strike="noStrike" cap="none">
                <a:solidFill>
                  <a:schemeClr val="dk1"/>
                </a:solidFill>
                <a:latin typeface="Calibri"/>
                <a:ea typeface="Calibri"/>
                <a:cs typeface="Calibri"/>
                <a:sym typeface="Calibri"/>
              </a:rPr>
              <a:t>, les ressources et  les influences protectrices de l'enfant et de </a:t>
            </a:r>
            <a:r>
              <a:rPr lang="en-GB" sz="1600">
                <a:solidFill>
                  <a:schemeClr val="dk1"/>
                </a:solidFill>
                <a:latin typeface="Calibri"/>
                <a:ea typeface="Calibri"/>
                <a:cs typeface="Calibri"/>
                <a:sym typeface="Calibri"/>
              </a:rPr>
              <a:t>s</a:t>
            </a:r>
            <a:r>
              <a:rPr lang="en-GB" sz="1600" b="0" i="0" u="none" strike="noStrike" cap="none">
                <a:solidFill>
                  <a:schemeClr val="dk1"/>
                </a:solidFill>
                <a:latin typeface="Calibri"/>
                <a:ea typeface="Calibri"/>
                <a:cs typeface="Calibri"/>
                <a:sym typeface="Calibri"/>
              </a:rPr>
              <a:t>a famille.</a:t>
            </a:r>
            <a:endParaRPr sz="1600" b="0" i="0" u="none" strike="noStrike" cap="none">
              <a:solidFill>
                <a:schemeClr val="dk1"/>
              </a:solidFill>
              <a:latin typeface="Calibri"/>
              <a:ea typeface="Calibri"/>
              <a:cs typeface="Calibri"/>
              <a:sym typeface="Calibri"/>
            </a:endParaRPr>
          </a:p>
        </p:txBody>
      </p:sp>
      <p:sp>
        <p:nvSpPr>
          <p:cNvPr id="307" name="Google Shape;307;p41"/>
          <p:cNvSpPr/>
          <p:nvPr/>
        </p:nvSpPr>
        <p:spPr>
          <a:xfrm>
            <a:off x="4352633"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308" name="Google Shape;308;p41"/>
          <p:cNvSpPr/>
          <p:nvPr/>
        </p:nvSpPr>
        <p:spPr>
          <a:xfrm>
            <a:off x="8501188" y="1603482"/>
            <a:ext cx="3249708" cy="1947316"/>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Clr>
                <a:srgbClr val="000000"/>
              </a:buClr>
              <a:buSzPts val="1600"/>
              <a:buFont typeface="Arial"/>
              <a:buNone/>
            </a:pPr>
            <a:r>
              <a:rPr lang="en-GB" sz="1600" b="1">
                <a:solidFill>
                  <a:schemeClr val="dk1"/>
                </a:solidFill>
                <a:latin typeface="Calibri"/>
                <a:ea typeface="Calibri"/>
                <a:cs typeface="Calibri"/>
                <a:sym typeface="Calibri"/>
              </a:rPr>
              <a:t>PLANIFICATION</a:t>
            </a:r>
            <a:r>
              <a:rPr lang="en-GB" sz="1600" b="1" i="0" u="none" strike="noStrike" cap="none">
                <a:solidFill>
                  <a:schemeClr val="dk1"/>
                </a:solidFill>
                <a:latin typeface="Calibri"/>
                <a:ea typeface="Calibri"/>
                <a:cs typeface="Calibri"/>
                <a:sym typeface="Calibri"/>
              </a:rPr>
              <a:t> D</a:t>
            </a:r>
            <a:r>
              <a:rPr lang="en-GB" sz="1600" b="1">
                <a:solidFill>
                  <a:schemeClr val="dk1"/>
                </a:solidFill>
                <a:latin typeface="Calibri"/>
                <a:ea typeface="Calibri"/>
                <a:cs typeface="Calibri"/>
                <a:sym typeface="Calibri"/>
              </a:rPr>
              <a:t>U DOSSIER</a:t>
            </a:r>
            <a:endParaRPr/>
          </a:p>
          <a:p>
            <a:pPr marL="177800" marR="0" lvl="0" indent="0" algn="l"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Calibri"/>
              <a:ea typeface="Calibri"/>
              <a:cs typeface="Calibri"/>
              <a:sym typeface="Calibri"/>
            </a:endParaRPr>
          </a:p>
          <a:p>
            <a:pPr marL="177800" marR="0" lvl="0" indent="0" algn="l" rtl="0">
              <a:lnSpc>
                <a:spcPct val="100000"/>
              </a:lnSpc>
              <a:spcBef>
                <a:spcPts val="0"/>
              </a:spcBef>
              <a:spcAft>
                <a:spcPts val="0"/>
              </a:spcAft>
              <a:buNone/>
            </a:pPr>
            <a:r>
              <a:rPr lang="en-GB" sz="1600" b="0" i="0" u="none" strike="noStrike" cap="none">
                <a:solidFill>
                  <a:schemeClr val="dk1"/>
                </a:solidFill>
                <a:latin typeface="Calibri"/>
                <a:ea typeface="Calibri"/>
                <a:cs typeface="Calibri"/>
                <a:sym typeface="Calibri"/>
              </a:rPr>
              <a:t>Planifiez les mesures à prendre  pour répondre aux besoins identifiés </a:t>
            </a:r>
            <a:r>
              <a:rPr lang="en-GB" sz="1600">
                <a:solidFill>
                  <a:schemeClr val="dk1"/>
                </a:solidFill>
                <a:latin typeface="Calibri"/>
                <a:ea typeface="Calibri"/>
                <a:cs typeface="Calibri"/>
                <a:sym typeface="Calibri"/>
              </a:rPr>
              <a:t>lors de </a:t>
            </a:r>
            <a:r>
              <a:rPr lang="en-GB" sz="1600" b="0" i="0" u="none" strike="noStrike" cap="none">
                <a:solidFill>
                  <a:schemeClr val="dk1"/>
                </a:solidFill>
                <a:latin typeface="Calibri"/>
                <a:ea typeface="Calibri"/>
                <a:cs typeface="Calibri"/>
                <a:sym typeface="Calibri"/>
              </a:rPr>
              <a:t>l'évaluation, y compris qui doit les prendre  et quand.</a:t>
            </a:r>
            <a:endParaRPr sz="1600" b="0" i="0" u="none" strike="noStrike" cap="none">
              <a:solidFill>
                <a:schemeClr val="dk1"/>
              </a:solidFill>
              <a:latin typeface="Calibri"/>
              <a:ea typeface="Calibri"/>
              <a:cs typeface="Calibri"/>
              <a:sym typeface="Calibri"/>
            </a:endParaRPr>
          </a:p>
        </p:txBody>
      </p:sp>
      <p:sp>
        <p:nvSpPr>
          <p:cNvPr id="309" name="Google Shape;309;p41"/>
          <p:cNvSpPr/>
          <p:nvPr/>
        </p:nvSpPr>
        <p:spPr>
          <a:xfrm>
            <a:off x="8113364"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310" name="Google Shape;310;p41"/>
          <p:cNvSpPr/>
          <p:nvPr/>
        </p:nvSpPr>
        <p:spPr>
          <a:xfrm>
            <a:off x="838200" y="3896000"/>
            <a:ext cx="3249600" cy="2370900"/>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273050" marR="0" lvl="0" indent="0" algn="l" rtl="0">
              <a:lnSpc>
                <a:spcPct val="100000"/>
              </a:lnSpc>
              <a:spcBef>
                <a:spcPts val="0"/>
              </a:spcBef>
              <a:spcAft>
                <a:spcPts val="0"/>
              </a:spcAft>
              <a:buClr>
                <a:srgbClr val="000000"/>
              </a:buClr>
              <a:buSzPts val="1600"/>
              <a:buFont typeface="Arial"/>
              <a:buNone/>
            </a:pPr>
            <a:r>
              <a:rPr lang="en-GB" sz="1600" b="1">
                <a:solidFill>
                  <a:schemeClr val="dk1"/>
                </a:solidFill>
                <a:latin typeface="Calibri"/>
                <a:ea typeface="Calibri"/>
                <a:cs typeface="Calibri"/>
                <a:sym typeface="Calibri"/>
              </a:rPr>
              <a:t>CLÔTURE DU DOSSIER</a:t>
            </a:r>
            <a:endParaRPr sz="1600" b="0" i="0" u="none" strike="noStrike" cap="none">
              <a:solidFill>
                <a:srgbClr val="000000"/>
              </a:solidFill>
              <a:latin typeface="Calibri"/>
              <a:ea typeface="Calibri"/>
              <a:cs typeface="Calibri"/>
              <a:sym typeface="Calibri"/>
            </a:endParaRPr>
          </a:p>
          <a:p>
            <a:pPr marL="273050" marR="0" lvl="0" indent="0" algn="l" rtl="0">
              <a:lnSpc>
                <a:spcPct val="100000"/>
              </a:lnSpc>
              <a:spcBef>
                <a:spcPts val="0"/>
              </a:spcBef>
              <a:spcAft>
                <a:spcPts val="0"/>
              </a:spcAft>
              <a:buNone/>
            </a:pPr>
            <a:r>
              <a:rPr lang="en-GB" sz="1600" b="0" i="0" u="none" strike="noStrike" cap="none">
                <a:solidFill>
                  <a:schemeClr val="dk1"/>
                </a:solidFill>
                <a:latin typeface="Calibri"/>
                <a:ea typeface="Calibri"/>
                <a:cs typeface="Calibri"/>
                <a:sym typeface="Calibri"/>
              </a:rPr>
              <a:t>Une fois que les objectifs de l'enfant et de la famille ont été atteints et que l'enfant est en sécurité, qu</a:t>
            </a:r>
            <a:r>
              <a:rPr lang="en-GB" sz="1600">
                <a:solidFill>
                  <a:schemeClr val="dk1"/>
                </a:solidFill>
                <a:latin typeface="Calibri"/>
                <a:ea typeface="Calibri"/>
                <a:cs typeface="Calibri"/>
                <a:sym typeface="Calibri"/>
              </a:rPr>
              <a:t>’il bénéficie d’un </a:t>
            </a:r>
            <a:r>
              <a:rPr lang="en-GB" sz="1600" b="0" i="0" u="none" strike="noStrike" cap="none">
                <a:solidFill>
                  <a:schemeClr val="dk1"/>
                </a:solidFill>
                <a:latin typeface="Calibri"/>
                <a:ea typeface="Calibri"/>
                <a:cs typeface="Calibri"/>
                <a:sym typeface="Calibri"/>
              </a:rPr>
              <a:t>sout</a:t>
            </a:r>
            <a:r>
              <a:rPr lang="en-GB" sz="1600">
                <a:solidFill>
                  <a:schemeClr val="dk1"/>
                </a:solidFill>
                <a:latin typeface="Calibri"/>
                <a:ea typeface="Calibri"/>
                <a:cs typeface="Calibri"/>
                <a:sym typeface="Calibri"/>
              </a:rPr>
              <a:t>ien</a:t>
            </a:r>
            <a:r>
              <a:rPr lang="en-GB" sz="1600" b="0" i="0" u="none" strike="noStrike" cap="none">
                <a:solidFill>
                  <a:schemeClr val="dk1"/>
                </a:solidFill>
                <a:latin typeface="Calibri"/>
                <a:ea typeface="Calibri"/>
                <a:cs typeface="Calibri"/>
                <a:sym typeface="Calibri"/>
              </a:rPr>
              <a:t> et qu'il n'y a </a:t>
            </a:r>
            <a:r>
              <a:rPr lang="en-GB" sz="1600">
                <a:solidFill>
                  <a:schemeClr val="dk1"/>
                </a:solidFill>
                <a:latin typeface="Calibri"/>
                <a:ea typeface="Calibri"/>
                <a:cs typeface="Calibri"/>
                <a:sym typeface="Calibri"/>
              </a:rPr>
              <a:t>plus de </a:t>
            </a:r>
            <a:r>
              <a:rPr lang="en-GB" sz="1600" b="0" i="0" u="none" strike="noStrike" cap="none">
                <a:solidFill>
                  <a:schemeClr val="dk1"/>
                </a:solidFill>
                <a:latin typeface="Calibri"/>
                <a:ea typeface="Calibri"/>
                <a:cs typeface="Calibri"/>
                <a:sym typeface="Calibri"/>
              </a:rPr>
              <a:t>préoccupations supplémentaires, le dossier peut être clos.</a:t>
            </a:r>
            <a:endParaRPr sz="1600" b="0" i="0" u="none" strike="noStrike" cap="none">
              <a:solidFill>
                <a:schemeClr val="dk1"/>
              </a:solidFill>
              <a:latin typeface="Calibri"/>
              <a:ea typeface="Calibri"/>
              <a:cs typeface="Calibri"/>
              <a:sym typeface="Calibri"/>
            </a:endParaRPr>
          </a:p>
        </p:txBody>
      </p:sp>
      <p:sp>
        <p:nvSpPr>
          <p:cNvPr id="311" name="Google Shape;311;p41"/>
          <p:cNvSpPr/>
          <p:nvPr/>
        </p:nvSpPr>
        <p:spPr>
          <a:xfrm>
            <a:off x="450376"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sp>
        <p:nvSpPr>
          <p:cNvPr id="312" name="Google Shape;312;p41"/>
          <p:cNvSpPr/>
          <p:nvPr/>
        </p:nvSpPr>
        <p:spPr>
          <a:xfrm>
            <a:off x="4740457" y="3896005"/>
            <a:ext cx="3249708" cy="2133121"/>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Calibri"/>
                <a:ea typeface="Calibri"/>
                <a:cs typeface="Calibri"/>
                <a:sym typeface="Calibri"/>
              </a:rPr>
              <a:t>SUIVI ET </a:t>
            </a:r>
            <a:r>
              <a:rPr lang="en-GB" sz="1600" b="1">
                <a:solidFill>
                  <a:schemeClr val="dk1"/>
                </a:solidFill>
                <a:latin typeface="Calibri"/>
                <a:ea typeface="Calibri"/>
                <a:cs typeface="Calibri"/>
                <a:sym typeface="Calibri"/>
              </a:rPr>
              <a:t>REVISION</a:t>
            </a:r>
            <a:endParaRPr sz="1600" b="0" i="0" u="none" strike="noStrike" cap="none">
              <a:solidFill>
                <a:srgbClr val="000000"/>
              </a:solidFill>
              <a:latin typeface="Calibri"/>
              <a:ea typeface="Calibri"/>
              <a:cs typeface="Calibri"/>
              <a:sym typeface="Calibri"/>
            </a:endParaRPr>
          </a:p>
          <a:p>
            <a:pPr marL="177800" marR="0" lvl="0" indent="0" algn="l" rtl="0">
              <a:lnSpc>
                <a:spcPct val="100000"/>
              </a:lnSpc>
              <a:spcBef>
                <a:spcPts val="0"/>
              </a:spcBef>
              <a:spcAft>
                <a:spcPts val="0"/>
              </a:spcAft>
              <a:buNone/>
            </a:pPr>
            <a:r>
              <a:rPr lang="en-GB" sz="1600">
                <a:solidFill>
                  <a:schemeClr val="dk1"/>
                </a:solidFill>
                <a:latin typeface="Calibri"/>
                <a:ea typeface="Calibri"/>
                <a:cs typeface="Calibri"/>
                <a:sym typeface="Calibri"/>
              </a:rPr>
              <a:t>S'assurer </a:t>
            </a:r>
            <a:r>
              <a:rPr lang="en-GB" sz="1600" b="0" i="0" u="none" strike="noStrike" cap="none">
                <a:solidFill>
                  <a:schemeClr val="dk1"/>
                </a:solidFill>
                <a:latin typeface="Calibri"/>
                <a:ea typeface="Calibri"/>
                <a:cs typeface="Calibri"/>
                <a:sym typeface="Calibri"/>
              </a:rPr>
              <a:t>que l'enfant et sa famille reçoivent un soutien approprié pour répondre à leurs besoins et révisez le plan d</a:t>
            </a:r>
            <a:r>
              <a:rPr lang="en-GB" sz="1600">
                <a:solidFill>
                  <a:schemeClr val="dk1"/>
                </a:solidFill>
                <a:latin typeface="Calibri"/>
                <a:ea typeface="Calibri"/>
                <a:cs typeface="Calibri"/>
                <a:sym typeface="Calibri"/>
              </a:rPr>
              <a:t>’action </a:t>
            </a:r>
            <a:r>
              <a:rPr lang="en-GB" sz="1600" b="0" i="0" u="none" strike="noStrike" cap="none">
                <a:solidFill>
                  <a:schemeClr val="dk1"/>
                </a:solidFill>
                <a:latin typeface="Calibri"/>
                <a:ea typeface="Calibri"/>
                <a:cs typeface="Calibri"/>
                <a:sym typeface="Calibri"/>
              </a:rPr>
              <a:t>si la situation a changé ou si le plan n'est plus adapté à l</a:t>
            </a:r>
            <a:r>
              <a:rPr lang="en-GB" sz="1600">
                <a:solidFill>
                  <a:schemeClr val="dk1"/>
                </a:solidFill>
                <a:latin typeface="Calibri"/>
                <a:ea typeface="Calibri"/>
                <a:cs typeface="Calibri"/>
                <a:sym typeface="Calibri"/>
              </a:rPr>
              <a:t>’objectif visé</a:t>
            </a:r>
            <a:r>
              <a:rPr lang="en-GB" sz="1600" b="0" i="0" u="none" strike="noStrike" cap="none">
                <a:solidFill>
                  <a:schemeClr val="dk1"/>
                </a:solidFill>
                <a:latin typeface="Calibri"/>
                <a:ea typeface="Calibri"/>
                <a:cs typeface="Calibri"/>
                <a:sym typeface="Calibri"/>
              </a:rPr>
              <a:t>.</a:t>
            </a:r>
            <a:endParaRPr sz="1600" b="0" i="0" u="none" strike="noStrike" cap="none">
              <a:solidFill>
                <a:schemeClr val="dk1"/>
              </a:solidFill>
              <a:latin typeface="Calibri"/>
              <a:ea typeface="Calibri"/>
              <a:cs typeface="Calibri"/>
              <a:sym typeface="Calibri"/>
            </a:endParaRPr>
          </a:p>
        </p:txBody>
      </p:sp>
      <p:sp>
        <p:nvSpPr>
          <p:cNvPr id="313" name="Google Shape;313;p41"/>
          <p:cNvSpPr/>
          <p:nvPr/>
        </p:nvSpPr>
        <p:spPr>
          <a:xfrm>
            <a:off x="4352633"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314" name="Google Shape;314;p41"/>
          <p:cNvSpPr/>
          <p:nvPr/>
        </p:nvSpPr>
        <p:spPr>
          <a:xfrm>
            <a:off x="8501188" y="3896005"/>
            <a:ext cx="3249708" cy="2133121"/>
          </a:xfrm>
          <a:prstGeom prst="roundRect">
            <a:avLst>
              <a:gd name="adj" fmla="val 10821"/>
            </a:avLst>
          </a:prstGeom>
          <a:solidFill>
            <a:srgbClr val="C0EBFE"/>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Clr>
                <a:srgbClr val="000000"/>
              </a:buClr>
              <a:buSzPts val="1600"/>
              <a:buFont typeface="Arial"/>
              <a:buNone/>
            </a:pPr>
            <a:r>
              <a:rPr lang="en-GB" sz="1600" b="1" i="0" u="none" strike="noStrike" cap="none">
                <a:solidFill>
                  <a:schemeClr val="dk1"/>
                </a:solidFill>
                <a:latin typeface="Calibri"/>
                <a:ea typeface="Calibri"/>
                <a:cs typeface="Calibri"/>
                <a:sym typeface="Calibri"/>
              </a:rPr>
              <a:t>MISE EN OEUVRE </a:t>
            </a:r>
            <a:endParaRPr sz="1600" b="0" i="0" u="none" strike="noStrike" cap="none">
              <a:solidFill>
                <a:srgbClr val="000000"/>
              </a:solidFill>
              <a:latin typeface="Calibri"/>
              <a:ea typeface="Calibri"/>
              <a:cs typeface="Calibri"/>
              <a:sym typeface="Calibri"/>
            </a:endParaRPr>
          </a:p>
          <a:p>
            <a:pPr marL="177800" marR="0" lvl="0" indent="0" algn="l" rtl="0">
              <a:lnSpc>
                <a:spcPct val="100000"/>
              </a:lnSpc>
              <a:spcBef>
                <a:spcPts val="0"/>
              </a:spcBef>
              <a:spcAft>
                <a:spcPts val="0"/>
              </a:spcAft>
              <a:buNone/>
            </a:pPr>
            <a:r>
              <a:rPr lang="en-GB" sz="1600">
                <a:solidFill>
                  <a:schemeClr val="dk1"/>
                </a:solidFill>
                <a:latin typeface="Calibri"/>
                <a:ea typeface="Calibri"/>
                <a:cs typeface="Calibri"/>
                <a:sym typeface="Calibri"/>
              </a:rPr>
              <a:t>Sur la </a:t>
            </a:r>
            <a:r>
              <a:rPr lang="en-GB" sz="1600" b="0" i="0" u="none" strike="noStrike" cap="none">
                <a:solidFill>
                  <a:schemeClr val="dk1"/>
                </a:solidFill>
                <a:latin typeface="Calibri"/>
                <a:ea typeface="Calibri"/>
                <a:cs typeface="Calibri"/>
                <a:sym typeface="Calibri"/>
              </a:rPr>
              <a:t>bas</a:t>
            </a:r>
            <a:r>
              <a:rPr lang="en-GB" sz="1600">
                <a:solidFill>
                  <a:schemeClr val="dk1"/>
                </a:solidFill>
                <a:latin typeface="Calibri"/>
                <a:ea typeface="Calibri"/>
                <a:cs typeface="Calibri"/>
                <a:sym typeface="Calibri"/>
              </a:rPr>
              <a:t>e du </a:t>
            </a:r>
            <a:r>
              <a:rPr lang="en-GB" sz="1600" b="0" i="0" u="none" strike="noStrike" cap="none">
                <a:solidFill>
                  <a:schemeClr val="dk1"/>
                </a:solidFill>
                <a:latin typeface="Calibri"/>
                <a:ea typeface="Calibri"/>
                <a:cs typeface="Calibri"/>
                <a:sym typeface="Calibri"/>
              </a:rPr>
              <a:t>plan, travailler avec l'enfant, la famille, la communauté et </a:t>
            </a:r>
            <a:r>
              <a:rPr lang="en-GB" sz="1600">
                <a:solidFill>
                  <a:schemeClr val="dk1"/>
                </a:solidFill>
                <a:latin typeface="Calibri"/>
                <a:ea typeface="Calibri"/>
                <a:cs typeface="Calibri"/>
                <a:sym typeface="Calibri"/>
              </a:rPr>
              <a:t>tous</a:t>
            </a:r>
            <a:r>
              <a:rPr lang="en-GB" sz="1600" b="0" i="0" u="none" strike="noStrike" cap="none">
                <a:solidFill>
                  <a:schemeClr val="dk1"/>
                </a:solidFill>
                <a:latin typeface="Calibri"/>
                <a:ea typeface="Calibri"/>
                <a:cs typeface="Calibri"/>
                <a:sym typeface="Calibri"/>
              </a:rPr>
              <a:t> </a:t>
            </a:r>
            <a:r>
              <a:rPr lang="en-GB" sz="1600">
                <a:solidFill>
                  <a:schemeClr val="dk1"/>
                </a:solidFill>
                <a:latin typeface="Calibri"/>
                <a:ea typeface="Calibri"/>
                <a:cs typeface="Calibri"/>
                <a:sym typeface="Calibri"/>
              </a:rPr>
              <a:t>prestataires </a:t>
            </a:r>
            <a:r>
              <a:rPr lang="en-GB" sz="1600" b="0" i="0" u="none" strike="noStrike" cap="none">
                <a:solidFill>
                  <a:schemeClr val="dk1"/>
                </a:solidFill>
                <a:latin typeface="Calibri"/>
                <a:ea typeface="Calibri"/>
                <a:cs typeface="Calibri"/>
                <a:sym typeface="Calibri"/>
              </a:rPr>
              <a:t>de services pour s'assurer que l'enfant </a:t>
            </a:r>
            <a:r>
              <a:rPr lang="en-GB" sz="1600">
                <a:solidFill>
                  <a:schemeClr val="dk1"/>
                </a:solidFill>
                <a:latin typeface="Calibri"/>
                <a:ea typeface="Calibri"/>
                <a:cs typeface="Calibri"/>
                <a:sym typeface="Calibri"/>
              </a:rPr>
              <a:t>bénéficie d</a:t>
            </a:r>
            <a:r>
              <a:rPr lang="en-GB" sz="1600" b="0" i="0" u="none" strike="noStrike" cap="none">
                <a:solidFill>
                  <a:schemeClr val="dk1"/>
                </a:solidFill>
                <a:latin typeface="Calibri"/>
                <a:ea typeface="Calibri"/>
                <a:cs typeface="Calibri"/>
                <a:sym typeface="Calibri"/>
              </a:rPr>
              <a:t>es services appropriés. </a:t>
            </a:r>
            <a:endParaRPr sz="1600" b="0" i="0" u="none" strike="noStrike" cap="none">
              <a:solidFill>
                <a:schemeClr val="dk1"/>
              </a:solidFill>
              <a:latin typeface="Calibri"/>
              <a:ea typeface="Calibri"/>
              <a:cs typeface="Calibri"/>
              <a:sym typeface="Calibri"/>
            </a:endParaRPr>
          </a:p>
        </p:txBody>
      </p:sp>
      <p:sp>
        <p:nvSpPr>
          <p:cNvPr id="315" name="Google Shape;315;p41"/>
          <p:cNvSpPr/>
          <p:nvPr/>
        </p:nvSpPr>
        <p:spPr>
          <a:xfrm>
            <a:off x="8113364"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GB" sz="1400" b="1"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grpSp>
        <p:nvGrpSpPr>
          <p:cNvPr id="316" name="Google Shape;316;p41"/>
          <p:cNvGrpSpPr/>
          <p:nvPr/>
        </p:nvGrpSpPr>
        <p:grpSpPr>
          <a:xfrm>
            <a:off x="9994118" y="33917"/>
            <a:ext cx="2057602" cy="1975956"/>
            <a:chOff x="9994118" y="33917"/>
            <a:chExt cx="2057602" cy="1975956"/>
          </a:xfrm>
        </p:grpSpPr>
        <p:sp>
          <p:nvSpPr>
            <p:cNvPr id="317" name="Google Shape;317;p41"/>
            <p:cNvSpPr/>
            <p:nvPr/>
          </p:nvSpPr>
          <p:spPr>
            <a:xfrm rot="1782986">
              <a:off x="10228983" y="337468"/>
              <a:ext cx="1587872" cy="1368854"/>
            </a:xfrm>
            <a:prstGeom prst="hexagon">
              <a:avLst>
                <a:gd name="adj" fmla="val 28965"/>
                <a:gd name="vf" fmla="val 115470"/>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nvGrpSpPr>
            <p:cNvPr id="318" name="Google Shape;318;p41"/>
            <p:cNvGrpSpPr/>
            <p:nvPr/>
          </p:nvGrpSpPr>
          <p:grpSpPr>
            <a:xfrm>
              <a:off x="10741851" y="707024"/>
              <a:ext cx="562136" cy="634675"/>
              <a:chOff x="760175" y="830141"/>
              <a:chExt cx="867619" cy="979580"/>
            </a:xfrm>
          </p:grpSpPr>
          <p:sp>
            <p:nvSpPr>
              <p:cNvPr id="319" name="Google Shape;319;p41"/>
              <p:cNvSpPr/>
              <p:nvPr/>
            </p:nvSpPr>
            <p:spPr>
              <a:xfrm>
                <a:off x="864636" y="830141"/>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GB" sz="1600" b="1" i="0" u="none" strike="noStrike" cap="none">
                    <a:solidFill>
                      <a:schemeClr val="lt1"/>
                    </a:solidFill>
                    <a:latin typeface="Arial"/>
                    <a:ea typeface="Arial"/>
                    <a:cs typeface="Arial"/>
                    <a:sym typeface="Arial"/>
                  </a:rPr>
                  <a:t>27</a:t>
                </a:r>
                <a:endParaRPr sz="1400" b="0" i="0" u="none" strike="noStrike" cap="none">
                  <a:solidFill>
                    <a:srgbClr val="000000"/>
                  </a:solidFill>
                  <a:latin typeface="Arial"/>
                  <a:ea typeface="Arial"/>
                  <a:cs typeface="Arial"/>
                  <a:sym typeface="Arial"/>
                </a:endParaRPr>
              </a:p>
            </p:txBody>
          </p:sp>
          <p:sp>
            <p:nvSpPr>
              <p:cNvPr id="320" name="Google Shape;320;p41"/>
              <p:cNvSpPr/>
              <p:nvPr/>
            </p:nvSpPr>
            <p:spPr>
              <a:xfrm>
                <a:off x="760175" y="830143"/>
                <a:ext cx="149292" cy="979578"/>
              </a:xfrm>
              <a:prstGeom prst="rect">
                <a:avLst/>
              </a:prstGeom>
              <a:solidFill>
                <a:srgbClr val="01777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grpSp>
      </p:grpSp>
      <p:cxnSp>
        <p:nvCxnSpPr>
          <p:cNvPr id="321" name="Google Shape;321;p41"/>
          <p:cNvCxnSpPr>
            <a:stCxn id="304" idx="3"/>
            <a:endCxn id="306" idx="1"/>
          </p:cNvCxnSpPr>
          <p:nvPr/>
        </p:nvCxnSpPr>
        <p:spPr>
          <a:xfrm rot="10800000" flipH="1">
            <a:off x="4087908" y="2365340"/>
            <a:ext cx="652500" cy="211800"/>
          </a:xfrm>
          <a:prstGeom prst="straightConnector1">
            <a:avLst/>
          </a:prstGeom>
          <a:noFill/>
          <a:ln w="38100" cap="flat" cmpd="sng">
            <a:solidFill>
              <a:schemeClr val="accent5"/>
            </a:solidFill>
            <a:prstDash val="solid"/>
            <a:round/>
            <a:headEnd type="none" w="sm" len="sm"/>
            <a:tailEnd type="triangle" w="med" len="med"/>
          </a:ln>
        </p:spPr>
      </p:cxnSp>
      <p:cxnSp>
        <p:nvCxnSpPr>
          <p:cNvPr id="322" name="Google Shape;322;p41"/>
          <p:cNvCxnSpPr>
            <a:stCxn id="306" idx="3"/>
            <a:endCxn id="308" idx="1"/>
          </p:cNvCxnSpPr>
          <p:nvPr/>
        </p:nvCxnSpPr>
        <p:spPr>
          <a:xfrm>
            <a:off x="7990050" y="2365213"/>
            <a:ext cx="511200" cy="211800"/>
          </a:xfrm>
          <a:prstGeom prst="straightConnector1">
            <a:avLst/>
          </a:prstGeom>
          <a:noFill/>
          <a:ln w="38100" cap="flat" cmpd="sng">
            <a:solidFill>
              <a:schemeClr val="accent5"/>
            </a:solidFill>
            <a:prstDash val="solid"/>
            <a:round/>
            <a:headEnd type="none" w="sm" len="sm"/>
            <a:tailEnd type="triangle" w="med" len="med"/>
          </a:ln>
        </p:spPr>
      </p:cxnSp>
      <p:cxnSp>
        <p:nvCxnSpPr>
          <p:cNvPr id="323" name="Google Shape;323;p41"/>
          <p:cNvCxnSpPr>
            <a:stCxn id="308" idx="2"/>
            <a:endCxn id="314" idx="0"/>
          </p:cNvCxnSpPr>
          <p:nvPr/>
        </p:nvCxnSpPr>
        <p:spPr>
          <a:xfrm>
            <a:off x="10126042" y="3550798"/>
            <a:ext cx="0" cy="345300"/>
          </a:xfrm>
          <a:prstGeom prst="straightConnector1">
            <a:avLst/>
          </a:prstGeom>
          <a:noFill/>
          <a:ln w="38100" cap="flat" cmpd="sng">
            <a:solidFill>
              <a:schemeClr val="accent5"/>
            </a:solidFill>
            <a:prstDash val="solid"/>
            <a:round/>
            <a:headEnd type="none" w="sm" len="sm"/>
            <a:tailEnd type="triangle" w="med" len="med"/>
          </a:ln>
        </p:spPr>
      </p:cxnSp>
      <p:cxnSp>
        <p:nvCxnSpPr>
          <p:cNvPr id="324" name="Google Shape;324;p41"/>
          <p:cNvCxnSpPr>
            <a:stCxn id="314" idx="1"/>
            <a:endCxn id="312" idx="3"/>
          </p:cNvCxnSpPr>
          <p:nvPr/>
        </p:nvCxnSpPr>
        <p:spPr>
          <a:xfrm rot="10800000">
            <a:off x="7990288" y="4962566"/>
            <a:ext cx="510900" cy="0"/>
          </a:xfrm>
          <a:prstGeom prst="straightConnector1">
            <a:avLst/>
          </a:prstGeom>
          <a:noFill/>
          <a:ln w="38100" cap="flat" cmpd="sng">
            <a:solidFill>
              <a:schemeClr val="accent5"/>
            </a:solidFill>
            <a:prstDash val="solid"/>
            <a:round/>
            <a:headEnd type="none" w="sm" len="sm"/>
            <a:tailEnd type="triangle" w="med" len="med"/>
          </a:ln>
        </p:spPr>
      </p:cxnSp>
      <p:cxnSp>
        <p:nvCxnSpPr>
          <p:cNvPr id="325" name="Google Shape;325;p41"/>
          <p:cNvCxnSpPr>
            <a:stCxn id="312" idx="1"/>
            <a:endCxn id="310" idx="3"/>
          </p:cNvCxnSpPr>
          <p:nvPr/>
        </p:nvCxnSpPr>
        <p:spPr>
          <a:xfrm flipH="1">
            <a:off x="4087657" y="4962566"/>
            <a:ext cx="652800" cy="118800"/>
          </a:xfrm>
          <a:prstGeom prst="straightConnector1">
            <a:avLst/>
          </a:prstGeom>
          <a:noFill/>
          <a:ln w="38100" cap="flat" cmpd="sng">
            <a:solidFill>
              <a:schemeClr val="accent5"/>
            </a:solidFill>
            <a:prstDash val="solid"/>
            <a:round/>
            <a:headEnd type="none" w="sm" len="sm"/>
            <a:tailEnd type="triangle" w="med" len="med"/>
          </a:ln>
        </p:spPr>
      </p:cxnSp>
      <p:cxnSp>
        <p:nvCxnSpPr>
          <p:cNvPr id="326" name="Google Shape;326;p41"/>
          <p:cNvCxnSpPr>
            <a:stCxn id="312" idx="0"/>
            <a:endCxn id="306" idx="2"/>
          </p:cNvCxnSpPr>
          <p:nvPr/>
        </p:nvCxnSpPr>
        <p:spPr>
          <a:xfrm rot="10800000">
            <a:off x="6365311" y="3550705"/>
            <a:ext cx="0" cy="345300"/>
          </a:xfrm>
          <a:prstGeom prst="straightConnector1">
            <a:avLst/>
          </a:prstGeom>
          <a:noFill/>
          <a:ln w="38100" cap="flat" cmpd="sng">
            <a:solidFill>
              <a:schemeClr val="accent5"/>
            </a:solidFill>
            <a:prstDash val="dot"/>
            <a:round/>
            <a:headEnd type="none" w="sm" len="sm"/>
            <a:tailEnd type="triangle" w="med" len="med"/>
          </a:ln>
        </p:spPr>
      </p:cxnSp>
      <p:cxnSp>
        <p:nvCxnSpPr>
          <p:cNvPr id="327" name="Google Shape;327;p41"/>
          <p:cNvCxnSpPr>
            <a:stCxn id="312" idx="0"/>
          </p:cNvCxnSpPr>
          <p:nvPr/>
        </p:nvCxnSpPr>
        <p:spPr>
          <a:xfrm rot="10800000" flipH="1">
            <a:off x="6365311" y="3428905"/>
            <a:ext cx="2136000" cy="467100"/>
          </a:xfrm>
          <a:prstGeom prst="straightConnector1">
            <a:avLst/>
          </a:prstGeom>
          <a:noFill/>
          <a:ln w="38100" cap="flat" cmpd="sng">
            <a:solidFill>
              <a:schemeClr val="accent5"/>
            </a:solidFill>
            <a:prstDash val="dot"/>
            <a:round/>
            <a:headEnd type="none" w="sm" len="sm"/>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7"/>
          <p:cNvSpPr txBox="1">
            <a:spLocks noGrp="1"/>
          </p:cNvSpPr>
          <p:nvPr>
            <p:ph type="title"/>
          </p:nvPr>
        </p:nvSpPr>
        <p:spPr>
          <a:xfrm>
            <a:off x="418640" y="365125"/>
            <a:ext cx="1110277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Pertinence de la gestion de cas pour les programmes destinés aux ENAS?</a:t>
            </a:r>
            <a:endParaRPr/>
          </a:p>
        </p:txBody>
      </p:sp>
      <p:sp>
        <p:nvSpPr>
          <p:cNvPr id="333" name="Google Shape;333;p7"/>
          <p:cNvSpPr txBox="1"/>
          <p:nvPr/>
        </p:nvSpPr>
        <p:spPr>
          <a:xfrm>
            <a:off x="507894" y="3726578"/>
            <a:ext cx="3488100" cy="27411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1800" b="0" i="0" u="none" strike="noStrike" cap="none">
                <a:solidFill>
                  <a:schemeClr val="dk1"/>
                </a:solidFill>
                <a:latin typeface="Calibri"/>
                <a:ea typeface="Calibri"/>
                <a:cs typeface="Calibri"/>
                <a:sym typeface="Calibri"/>
              </a:rPr>
              <a:t>Les travailleurs sociaux joue</a:t>
            </a:r>
            <a:r>
              <a:rPr lang="en-GB" sz="1800">
                <a:solidFill>
                  <a:schemeClr val="dk1"/>
                </a:solidFill>
                <a:latin typeface="Calibri"/>
                <a:ea typeface="Calibri"/>
                <a:cs typeface="Calibri"/>
                <a:sym typeface="Calibri"/>
              </a:rPr>
              <a:t>nt</a:t>
            </a:r>
            <a:r>
              <a:rPr lang="en-GB" sz="1800" b="0" i="0" u="none" strike="noStrike" cap="none">
                <a:solidFill>
                  <a:schemeClr val="dk1"/>
                </a:solidFill>
                <a:latin typeface="Calibri"/>
                <a:ea typeface="Calibri"/>
                <a:cs typeface="Calibri"/>
                <a:sym typeface="Calibri"/>
              </a:rPr>
              <a:t> un rôle essentiel dans la protection des ENAS en soutenant l</a:t>
            </a:r>
            <a:r>
              <a:rPr lang="en-GB" sz="1800">
                <a:solidFill>
                  <a:schemeClr val="dk1"/>
                </a:solidFill>
                <a:latin typeface="Calibri"/>
                <a:ea typeface="Calibri"/>
                <a:cs typeface="Calibri"/>
                <a:sym typeface="Calibri"/>
              </a:rPr>
              <a:t>a recherche et la réunification familiale (RRF)  </a:t>
            </a:r>
            <a:r>
              <a:rPr lang="en-GB" sz="1800" b="0" i="0" u="none" strike="noStrike" cap="none">
                <a:solidFill>
                  <a:schemeClr val="dk1"/>
                </a:solidFill>
                <a:latin typeface="Calibri"/>
                <a:ea typeface="Calibri"/>
                <a:cs typeface="Calibri"/>
                <a:sym typeface="Calibri"/>
              </a:rPr>
              <a:t>ainsi que la mise en place de modes de prise en charge  alternati</a:t>
            </a:r>
            <a:r>
              <a:rPr lang="en-GB" sz="1800">
                <a:solidFill>
                  <a:schemeClr val="dk1"/>
                </a:solidFill>
                <a:latin typeface="Calibri"/>
                <a:ea typeface="Calibri"/>
                <a:cs typeface="Calibri"/>
                <a:sym typeface="Calibri"/>
              </a:rPr>
              <a:t>fs</a:t>
            </a:r>
            <a:r>
              <a:rPr lang="en-GB" sz="1800" b="0" i="0" u="none" strike="noStrike" cap="none">
                <a:solidFill>
                  <a:schemeClr val="dk1"/>
                </a:solidFill>
                <a:latin typeface="Calibri"/>
                <a:ea typeface="Calibri"/>
                <a:cs typeface="Calibri"/>
                <a:sym typeface="Calibri"/>
              </a:rPr>
              <a:t>, tout en répondant à d'autres besoins en protection de l'enfance.. </a:t>
            </a:r>
            <a:endParaRPr sz="1800" b="0" i="0" u="none" strike="noStrike" cap="none">
              <a:solidFill>
                <a:schemeClr val="dk1"/>
              </a:solidFill>
              <a:latin typeface="Calibri"/>
              <a:ea typeface="Calibri"/>
              <a:cs typeface="Calibri"/>
              <a:sym typeface="Calibri"/>
            </a:endParaRPr>
          </a:p>
        </p:txBody>
      </p:sp>
      <p:sp>
        <p:nvSpPr>
          <p:cNvPr id="334" name="Google Shape;334;p7"/>
          <p:cNvSpPr/>
          <p:nvPr/>
        </p:nvSpPr>
        <p:spPr>
          <a:xfrm>
            <a:off x="1526783"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5" name="Google Shape;335;p7"/>
          <p:cNvSpPr/>
          <p:nvPr/>
        </p:nvSpPr>
        <p:spPr>
          <a:xfrm>
            <a:off x="5444249"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6" name="Google Shape;336;p7"/>
          <p:cNvSpPr txBox="1"/>
          <p:nvPr/>
        </p:nvSpPr>
        <p:spPr>
          <a:xfrm>
            <a:off x="4351940" y="3737738"/>
            <a:ext cx="3488100" cy="18516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1800" b="0" i="0" u="none" strike="noStrike" cap="none">
                <a:solidFill>
                  <a:schemeClr val="dk1"/>
                </a:solidFill>
                <a:latin typeface="Calibri"/>
                <a:ea typeface="Calibri"/>
                <a:cs typeface="Calibri"/>
                <a:sym typeface="Calibri"/>
              </a:rPr>
              <a:t>Une coordination étroite avec </a:t>
            </a:r>
            <a:r>
              <a:rPr lang="en-GB" sz="1800">
                <a:solidFill>
                  <a:schemeClr val="dk1"/>
                </a:solidFill>
                <a:latin typeface="Calibri"/>
                <a:ea typeface="Calibri"/>
                <a:cs typeface="Calibri"/>
                <a:sym typeface="Calibri"/>
              </a:rPr>
              <a:t>les </a:t>
            </a:r>
            <a:r>
              <a:rPr lang="en-GB" sz="1800" b="0" i="0" u="none" strike="noStrike" cap="none">
                <a:solidFill>
                  <a:schemeClr val="dk1"/>
                </a:solidFill>
                <a:latin typeface="Calibri"/>
                <a:ea typeface="Calibri"/>
                <a:cs typeface="Calibri"/>
                <a:sym typeface="Calibri"/>
              </a:rPr>
              <a:t>autres parties prenantes clés impliquées dans la RRF et l</a:t>
            </a:r>
            <a:r>
              <a:rPr lang="en-GB" sz="1800">
                <a:solidFill>
                  <a:schemeClr val="dk1"/>
                </a:solidFill>
                <a:latin typeface="Calibri"/>
                <a:ea typeface="Calibri"/>
                <a:cs typeface="Calibri"/>
                <a:sym typeface="Calibri"/>
              </a:rPr>
              <a:t>a prise en charge </a:t>
            </a:r>
            <a:r>
              <a:rPr lang="en-GB" sz="1800" b="0" i="0" u="none" strike="noStrike" cap="none">
                <a:solidFill>
                  <a:schemeClr val="dk1"/>
                </a:solidFill>
                <a:latin typeface="Calibri"/>
                <a:ea typeface="Calibri"/>
                <a:cs typeface="Calibri"/>
                <a:sym typeface="Calibri"/>
              </a:rPr>
              <a:t> alternati</a:t>
            </a:r>
            <a:r>
              <a:rPr lang="en-GB" sz="1800">
                <a:solidFill>
                  <a:schemeClr val="dk1"/>
                </a:solidFill>
                <a:latin typeface="Calibri"/>
                <a:ea typeface="Calibri"/>
                <a:cs typeface="Calibri"/>
                <a:sym typeface="Calibri"/>
              </a:rPr>
              <a:t>ve </a:t>
            </a:r>
            <a:r>
              <a:rPr lang="en-GB" sz="1800" b="0" i="0" u="none" strike="noStrike" cap="none">
                <a:solidFill>
                  <a:schemeClr val="dk1"/>
                </a:solidFill>
                <a:latin typeface="Calibri"/>
                <a:ea typeface="Calibri"/>
                <a:cs typeface="Calibri"/>
                <a:sym typeface="Calibri"/>
              </a:rPr>
              <a:t> est essentielle pour </a:t>
            </a:r>
            <a:r>
              <a:rPr lang="en-GB" sz="1800">
                <a:solidFill>
                  <a:schemeClr val="dk1"/>
                </a:solidFill>
                <a:latin typeface="Calibri"/>
                <a:ea typeface="Calibri"/>
                <a:cs typeface="Calibri"/>
                <a:sym typeface="Calibri"/>
              </a:rPr>
              <a:t>garantir </a:t>
            </a:r>
            <a:r>
              <a:rPr lang="en-GB" sz="1800" b="0" i="0" u="none" strike="noStrike" cap="none">
                <a:solidFill>
                  <a:schemeClr val="dk1"/>
                </a:solidFill>
                <a:latin typeface="Calibri"/>
                <a:ea typeface="Calibri"/>
                <a:cs typeface="Calibri"/>
                <a:sym typeface="Calibri"/>
              </a:rPr>
              <a:t>la sécurité et le bien-être </a:t>
            </a:r>
            <a:r>
              <a:rPr lang="en-GB" sz="1800">
                <a:solidFill>
                  <a:schemeClr val="dk1"/>
                </a:solidFill>
                <a:latin typeface="Calibri"/>
                <a:ea typeface="Calibri"/>
                <a:cs typeface="Calibri"/>
                <a:sym typeface="Calibri"/>
              </a:rPr>
              <a:t>de chaque </a:t>
            </a:r>
            <a:r>
              <a:rPr lang="en-GB" sz="1800" b="0" i="0" u="none" strike="noStrike" cap="none">
                <a:solidFill>
                  <a:schemeClr val="dk1"/>
                </a:solidFill>
                <a:latin typeface="Calibri"/>
                <a:ea typeface="Calibri"/>
                <a:cs typeface="Calibri"/>
                <a:sym typeface="Calibri"/>
              </a:rPr>
              <a:t>enfant. </a:t>
            </a:r>
            <a:endParaRPr sz="1800" b="0" i="0" u="none" strike="noStrike" cap="none">
              <a:solidFill>
                <a:schemeClr val="dk1"/>
              </a:solidFill>
              <a:latin typeface="Calibri"/>
              <a:ea typeface="Calibri"/>
              <a:cs typeface="Calibri"/>
              <a:sym typeface="Calibri"/>
            </a:endParaRPr>
          </a:p>
        </p:txBody>
      </p:sp>
      <p:sp>
        <p:nvSpPr>
          <p:cNvPr id="337" name="Google Shape;337;p7"/>
          <p:cNvSpPr/>
          <p:nvPr/>
        </p:nvSpPr>
        <p:spPr>
          <a:xfrm>
            <a:off x="9361715"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8" name="Google Shape;338;p7"/>
          <p:cNvSpPr txBox="1"/>
          <p:nvPr/>
        </p:nvSpPr>
        <p:spPr>
          <a:xfrm>
            <a:off x="8279052" y="3655096"/>
            <a:ext cx="3216900" cy="185160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1800" b="0" i="0" u="none" strike="noStrike" cap="none">
                <a:solidFill>
                  <a:schemeClr val="dk1"/>
                </a:solidFill>
                <a:latin typeface="Calibri"/>
                <a:ea typeface="Calibri"/>
                <a:cs typeface="Calibri"/>
                <a:sym typeface="Calibri"/>
              </a:rPr>
              <a:t>Dans la mesure du possible, les </a:t>
            </a:r>
            <a:r>
              <a:rPr lang="en-GB" sz="1800">
                <a:solidFill>
                  <a:schemeClr val="dk1"/>
                </a:solidFill>
                <a:latin typeface="Calibri"/>
                <a:ea typeface="Calibri"/>
                <a:cs typeface="Calibri"/>
                <a:sym typeface="Calibri"/>
              </a:rPr>
              <a:t>travailleurs sociaux doivent collaborer </a:t>
            </a:r>
            <a:r>
              <a:rPr lang="en-GB" sz="1800" b="0" i="0" u="none" strike="noStrike" cap="none">
                <a:solidFill>
                  <a:schemeClr val="dk1"/>
                </a:solidFill>
                <a:latin typeface="Calibri"/>
                <a:ea typeface="Calibri"/>
                <a:cs typeface="Calibri"/>
                <a:sym typeface="Calibri"/>
              </a:rPr>
              <a:t>étroitement avec </a:t>
            </a:r>
            <a:r>
              <a:rPr lang="en-GB" sz="1800">
                <a:solidFill>
                  <a:schemeClr val="dk1"/>
                </a:solidFill>
                <a:latin typeface="Calibri"/>
                <a:ea typeface="Calibri"/>
                <a:cs typeface="Calibri"/>
                <a:sym typeface="Calibri"/>
              </a:rPr>
              <a:t>l</a:t>
            </a:r>
            <a:r>
              <a:rPr lang="en-GB" sz="1800" b="0" i="0" u="none" strike="noStrike" cap="none">
                <a:solidFill>
                  <a:schemeClr val="dk1"/>
                </a:solidFill>
                <a:latin typeface="Calibri"/>
                <a:ea typeface="Calibri"/>
                <a:cs typeface="Calibri"/>
                <a:sym typeface="Calibri"/>
              </a:rPr>
              <a:t>es groupes communautaires qui </a:t>
            </a:r>
            <a:r>
              <a:rPr lang="en-GB" sz="1800">
                <a:solidFill>
                  <a:schemeClr val="dk1"/>
                </a:solidFill>
                <a:latin typeface="Calibri"/>
                <a:ea typeface="Calibri"/>
                <a:cs typeface="Calibri"/>
                <a:sym typeface="Calibri"/>
              </a:rPr>
              <a:t>soutiennent la RRF et la prise en charge </a:t>
            </a:r>
            <a:r>
              <a:rPr lang="en-GB" sz="1800" b="0" i="0" u="none" strike="noStrike" cap="none">
                <a:solidFill>
                  <a:schemeClr val="dk1"/>
                </a:solidFill>
                <a:latin typeface="Calibri"/>
                <a:ea typeface="Calibri"/>
                <a:cs typeface="Calibri"/>
                <a:sym typeface="Calibri"/>
              </a:rPr>
              <a:t> alternative.</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8"/>
          <p:cNvSpPr/>
          <p:nvPr/>
        </p:nvSpPr>
        <p:spPr>
          <a:xfrm>
            <a:off x="775857" y="766605"/>
            <a:ext cx="10162847"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028484"/>
                </a:solidFill>
                <a:latin typeface="Helvetica Neue"/>
                <a:ea typeface="Helvetica Neue"/>
                <a:cs typeface="Helvetica Neue"/>
                <a:sym typeface="Helvetica Neue"/>
              </a:rPr>
              <a:t>Quels formulaires sont utilisés dans la gestion de cas? </a:t>
            </a:r>
            <a:endParaRPr sz="3000" b="1" i="1" u="none" strike="noStrike" cap="none">
              <a:solidFill>
                <a:srgbClr val="028484"/>
              </a:solidFill>
              <a:latin typeface="Helvetica Neue"/>
              <a:ea typeface="Helvetica Neue"/>
              <a:cs typeface="Helvetica Neue"/>
              <a:sym typeface="Helvetica Neue"/>
            </a:endParaRPr>
          </a:p>
        </p:txBody>
      </p:sp>
      <p:graphicFrame>
        <p:nvGraphicFramePr>
          <p:cNvPr id="344" name="Google Shape;344;p8"/>
          <p:cNvGraphicFramePr/>
          <p:nvPr/>
        </p:nvGraphicFramePr>
        <p:xfrm>
          <a:off x="775857" y="1890584"/>
          <a:ext cx="3000000" cy="3000000"/>
        </p:xfrm>
        <a:graphic>
          <a:graphicData uri="http://schemas.openxmlformats.org/drawingml/2006/table">
            <a:tbl>
              <a:tblPr firstRow="1" firstCol="1" bandRow="1">
                <a:noFill/>
                <a:tableStyleId>{4BC92728-28F0-49B2-88F7-8747B14AC0BE}</a:tableStyleId>
              </a:tblPr>
              <a:tblGrid>
                <a:gridCol w="2699525">
                  <a:extLst>
                    <a:ext uri="{9D8B030D-6E8A-4147-A177-3AD203B41FA5}">
                      <a16:colId xmlns:a16="http://schemas.microsoft.com/office/drawing/2014/main" val="20000"/>
                    </a:ext>
                  </a:extLst>
                </a:gridCol>
                <a:gridCol w="8115250">
                  <a:extLst>
                    <a:ext uri="{9D8B030D-6E8A-4147-A177-3AD203B41FA5}">
                      <a16:colId xmlns:a16="http://schemas.microsoft.com/office/drawing/2014/main" val="20001"/>
                    </a:ext>
                  </a:extLst>
                </a:gridCol>
              </a:tblGrid>
              <a:tr h="399075">
                <a:tc gridSpan="2">
                  <a:txBody>
                    <a:bodyPr/>
                    <a:lstStyle/>
                    <a:p>
                      <a:pPr marL="0" marR="0" lvl="0" indent="0" algn="l" rtl="0">
                        <a:lnSpc>
                          <a:spcPct val="100000"/>
                        </a:lnSpc>
                        <a:spcBef>
                          <a:spcPts val="0"/>
                        </a:spcBef>
                        <a:spcAft>
                          <a:spcPts val="0"/>
                        </a:spcAft>
                        <a:buClr>
                          <a:srgbClr val="000000"/>
                        </a:buClr>
                        <a:buSzPts val="1500"/>
                        <a:buFont typeface="Arial"/>
                        <a:buNone/>
                      </a:pPr>
                      <a:r>
                        <a:rPr lang="en-GB" sz="1500" u="none" strike="noStrike" cap="none"/>
                        <a:t>1.A. </a:t>
                      </a:r>
                      <a:r>
                        <a:rPr lang="en-GB" sz="1500"/>
                        <a:t>APERÇU</a:t>
                      </a:r>
                      <a:r>
                        <a:rPr lang="en-GB" sz="1500" u="none" strike="noStrike" cap="none"/>
                        <a:t> DU FORMULAIRE DE CONSENTEMENT ECLAIRE</a:t>
                      </a:r>
                      <a:endParaRPr sz="11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281275">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Etape de gestion de cas</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GB"/>
                        <a:t>Etape 1</a:t>
                      </a:r>
                      <a:r>
                        <a:rPr lang="en-GB" sz="1400" u="none" strike="noStrike" cap="none"/>
                        <a:t>: Identification et enregistrement</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1"/>
                  </a:ext>
                </a:extLst>
              </a:tr>
              <a:tr h="293750">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latin typeface="Calibri"/>
                          <a:ea typeface="Calibri"/>
                          <a:cs typeface="Calibri"/>
                          <a:sym typeface="Calibri"/>
                        </a:rPr>
                        <a:t>Formulaire  de base  </a:t>
                      </a:r>
                      <a:r>
                        <a:rPr lang="en-GB" sz="1000">
                          <a:latin typeface="Calibri"/>
                          <a:ea typeface="Calibri"/>
                          <a:cs typeface="Calibri"/>
                          <a:sym typeface="Calibri"/>
                        </a:rPr>
                        <a:t>supplémentaire</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latin typeface="Calibri"/>
                          <a:ea typeface="Calibri"/>
                          <a:cs typeface="Calibri"/>
                          <a:sym typeface="Calibri"/>
                        </a:rPr>
                        <a:t>Formulaire de base</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2"/>
                  </a:ext>
                </a:extLst>
              </a:tr>
              <a:tr h="2195800">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Quand  renseigner?</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u="none" strike="noStrike" cap="none"/>
                        <a:t>1. </a:t>
                      </a:r>
                      <a:r>
                        <a:rPr lang="en-GB" sz="1400" b="0" i="0" u="none" strike="noStrike" cap="none">
                          <a:solidFill>
                            <a:schemeClr val="dk1"/>
                          </a:solidFill>
                          <a:latin typeface="Arial"/>
                          <a:ea typeface="Arial"/>
                          <a:cs typeface="Arial"/>
                          <a:sym typeface="Arial"/>
                        </a:rPr>
                        <a:t>Au début des services de gestion de cas (c'est-à-dire après que l'enfant ait </a:t>
                      </a:r>
                      <a:r>
                        <a:rPr lang="en-GB"/>
                        <a:t>rempli les </a:t>
                      </a:r>
                      <a:r>
                        <a:rPr lang="en-GB" sz="1400" b="0" i="0" u="none" strike="noStrike" cap="none">
                          <a:solidFill>
                            <a:schemeClr val="dk1"/>
                          </a:solidFill>
                          <a:latin typeface="Arial"/>
                          <a:ea typeface="Arial"/>
                          <a:cs typeface="Arial"/>
                          <a:sym typeface="Arial"/>
                        </a:rPr>
                        <a:t>critères d'éligibilité et avant de réaliser l'entretien d'inscription) :</a:t>
                      </a:r>
                      <a:endParaRPr sz="1400" b="0" i="0" u="none" strike="noStrike" cap="none">
                        <a:solidFill>
                          <a:schemeClr val="dk1"/>
                        </a:solidFill>
                        <a:latin typeface="Arial"/>
                        <a:ea typeface="Arial"/>
                        <a:cs typeface="Arial"/>
                        <a:sym typeface="Arial"/>
                      </a:endParaRPr>
                    </a:p>
                    <a:p>
                      <a:pPr marL="342900" marR="0" lvl="0" indent="-342900" algn="l" rtl="0">
                        <a:lnSpc>
                          <a:spcPct val="100000"/>
                        </a:lnSpc>
                        <a:spcBef>
                          <a:spcPts val="800"/>
                        </a:spcBef>
                        <a:spcAft>
                          <a:spcPts val="0"/>
                        </a:spcAft>
                        <a:buClr>
                          <a:srgbClr val="000000"/>
                        </a:buClr>
                        <a:buSzPts val="1400"/>
                        <a:buFont typeface="Arial"/>
                        <a:buChar char="•"/>
                      </a:pPr>
                      <a:r>
                        <a:rPr lang="en-GB" sz="1400" u="none" strike="noStrike" cap="none"/>
                        <a:t> </a:t>
                      </a:r>
                      <a:r>
                        <a:rPr lang="en-GB" sz="1400" b="0" i="0" u="none" strike="noStrike" cap="none">
                          <a:solidFill>
                            <a:schemeClr val="dk1"/>
                          </a:solidFill>
                          <a:latin typeface="Arial"/>
                          <a:ea typeface="Arial"/>
                          <a:cs typeface="Arial"/>
                          <a:sym typeface="Arial"/>
                        </a:rPr>
                        <a:t>Pour donner leur </a:t>
                      </a:r>
                      <a:r>
                        <a:rPr lang="en-GB"/>
                        <a:t>autorisation pour </a:t>
                      </a:r>
                      <a:r>
                        <a:rPr lang="en-GB" sz="1400" b="0" i="0" u="none" strike="noStrike" cap="none">
                          <a:solidFill>
                            <a:schemeClr val="dk1"/>
                          </a:solidFill>
                          <a:latin typeface="Arial"/>
                          <a:ea typeface="Arial"/>
                          <a:cs typeface="Arial"/>
                          <a:sym typeface="Arial"/>
                        </a:rPr>
                        <a:t>participer au processus de gestion de cas</a:t>
                      </a:r>
                      <a:r>
                        <a:rPr lang="en-GB" sz="1400" u="none" strike="noStrike" cap="none"/>
                        <a:t>.</a:t>
                      </a:r>
                      <a:endParaRPr sz="1400" u="none" strike="noStrike" cap="none"/>
                    </a:p>
                    <a:p>
                      <a:pPr marL="342900" marR="0" lvl="0" indent="-342900" algn="l" rtl="0">
                        <a:lnSpc>
                          <a:spcPct val="100000"/>
                        </a:lnSpc>
                        <a:spcBef>
                          <a:spcPts val="0"/>
                        </a:spcBef>
                        <a:spcAft>
                          <a:spcPts val="0"/>
                        </a:spcAft>
                        <a:buClr>
                          <a:srgbClr val="000000"/>
                        </a:buClr>
                        <a:buSzPts val="1400"/>
                        <a:buFont typeface="Arial"/>
                        <a:buChar char="•"/>
                      </a:pPr>
                      <a:r>
                        <a:rPr lang="en-GB" sz="1400" b="0" i="0" u="none" strike="noStrike" cap="none">
                          <a:solidFill>
                            <a:schemeClr val="dk1"/>
                          </a:solidFill>
                          <a:latin typeface="Arial"/>
                          <a:ea typeface="Arial"/>
                          <a:cs typeface="Arial"/>
                          <a:sym typeface="Arial"/>
                        </a:rPr>
                        <a:t>Pour donner leur </a:t>
                      </a:r>
                      <a:r>
                        <a:rPr lang="en-GB"/>
                        <a:t>autorisation au travailleur </a:t>
                      </a:r>
                      <a:r>
                        <a:rPr lang="en-GB" sz="1400" b="0" i="0" u="none" strike="noStrike" cap="none">
                          <a:solidFill>
                            <a:schemeClr val="dk1"/>
                          </a:solidFill>
                          <a:latin typeface="Arial"/>
                          <a:ea typeface="Arial"/>
                          <a:cs typeface="Arial"/>
                          <a:sym typeface="Arial"/>
                        </a:rPr>
                        <a:t>social de collecter et de stocker des informations sur leur cas et de partager des informations agrégées non identifiables à des fins de reporting.</a:t>
                      </a:r>
                      <a:endParaRPr/>
                    </a:p>
                    <a:p>
                      <a:pPr marL="0" marR="0" lvl="0" indent="0" algn="l" rtl="0">
                        <a:lnSpc>
                          <a:spcPct val="100000"/>
                        </a:lnSpc>
                        <a:spcBef>
                          <a:spcPts val="0"/>
                        </a:spcBef>
                        <a:spcAft>
                          <a:spcPts val="0"/>
                        </a:spcAft>
                        <a:buClr>
                          <a:srgbClr val="000000"/>
                        </a:buClr>
                        <a:buSzPts val="1400"/>
                        <a:buFont typeface="Arial"/>
                        <a:buNone/>
                      </a:pPr>
                      <a:r>
                        <a:rPr lang="en-GB" sz="1400" u="none" strike="noStrike" cap="none"/>
                        <a:t>2. </a:t>
                      </a:r>
                      <a:r>
                        <a:rPr lang="en-GB"/>
                        <a:t>Pendant le </a:t>
                      </a:r>
                      <a:r>
                        <a:rPr lang="en-GB" sz="1400" u="none" strike="noStrike" cap="none"/>
                        <a:t>processus de gestion de cas:</a:t>
                      </a:r>
                      <a:endParaRPr sz="1400" u="none" strike="noStrike" cap="none"/>
                    </a:p>
                    <a:p>
                      <a:pPr marL="342900" marR="0" lvl="0" indent="-342900" algn="l" rtl="0">
                        <a:lnSpc>
                          <a:spcPct val="100000"/>
                        </a:lnSpc>
                        <a:spcBef>
                          <a:spcPts val="800"/>
                        </a:spcBef>
                        <a:spcAft>
                          <a:spcPts val="0"/>
                        </a:spcAft>
                        <a:buClr>
                          <a:srgbClr val="000000"/>
                        </a:buClr>
                        <a:buSzPts val="1400"/>
                        <a:buFont typeface="Arial"/>
                        <a:buChar char="•"/>
                      </a:pPr>
                      <a:r>
                        <a:rPr lang="en-GB" sz="1400" b="0" i="0" u="none" strike="noStrike" cap="none">
                          <a:solidFill>
                            <a:schemeClr val="dk1"/>
                          </a:solidFill>
                          <a:latin typeface="Arial"/>
                          <a:ea typeface="Arial"/>
                          <a:cs typeface="Arial"/>
                          <a:sym typeface="Arial"/>
                        </a:rPr>
                        <a:t>Pour obtenir leur </a:t>
                      </a:r>
                      <a:r>
                        <a:rPr lang="en-GB"/>
                        <a:t>autorisation </a:t>
                      </a:r>
                      <a:r>
                        <a:rPr lang="en-GB" sz="1400" b="0" i="0" u="none" strike="noStrike" cap="none">
                          <a:solidFill>
                            <a:schemeClr val="dk1"/>
                          </a:solidFill>
                          <a:latin typeface="Arial"/>
                          <a:ea typeface="Arial"/>
                          <a:cs typeface="Arial"/>
                          <a:sym typeface="Arial"/>
                        </a:rPr>
                        <a:t>pour partager </a:t>
                      </a:r>
                      <a:r>
                        <a:rPr lang="en-GB"/>
                        <a:t>les </a:t>
                      </a:r>
                      <a:r>
                        <a:rPr lang="en-GB" sz="1400" b="0" i="0" u="none" strike="noStrike" cap="none">
                          <a:solidFill>
                            <a:schemeClr val="dk1"/>
                          </a:solidFill>
                          <a:latin typeface="Arial"/>
                          <a:ea typeface="Arial"/>
                          <a:cs typeface="Arial"/>
                          <a:sym typeface="Arial"/>
                        </a:rPr>
                        <a:t>informations avec d'autres prestataires de services qui peuvent aider l'enfant et la famille à répondre à leurs besoins spécifiques (c'est-à-dire lors </a:t>
                      </a:r>
                      <a:r>
                        <a:rPr lang="en-GB"/>
                        <a:t>les </a:t>
                      </a:r>
                      <a:r>
                        <a:rPr lang="en-GB" sz="1400" b="0" i="0" u="none" strike="noStrike" cap="none">
                          <a:solidFill>
                            <a:schemeClr val="dk1"/>
                          </a:solidFill>
                          <a:latin typeface="Arial"/>
                          <a:ea typeface="Arial"/>
                          <a:cs typeface="Arial"/>
                          <a:sym typeface="Arial"/>
                        </a:rPr>
                        <a:t>référence</a:t>
                      </a:r>
                      <a:r>
                        <a:rPr lang="en-GB"/>
                        <a:t>ments </a:t>
                      </a:r>
                      <a:r>
                        <a:rPr lang="en-GB" sz="1400" b="0" i="0" u="none" strike="noStrike" cap="none">
                          <a:solidFill>
                            <a:schemeClr val="dk1"/>
                          </a:solidFill>
                          <a:latin typeface="Arial"/>
                          <a:ea typeface="Arial"/>
                          <a:cs typeface="Arial"/>
                          <a:sym typeface="Arial"/>
                        </a:rPr>
                        <a:t> de cas et des transferts de cas).</a:t>
                      </a:r>
                      <a:endParaRPr sz="1400" b="0" i="0" u="none" strike="noStrike" cap="none">
                        <a:solidFill>
                          <a:schemeClr val="dk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3"/>
                  </a:ext>
                </a:extLst>
              </a:tr>
              <a:tr h="850225">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Qui devrait renseigner?</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GB"/>
                        <a:t>Assigner u</a:t>
                      </a:r>
                      <a:r>
                        <a:rPr lang="en-GB" sz="1400" b="0" i="0" u="none" strike="noStrike" cap="none">
                          <a:solidFill>
                            <a:schemeClr val="dk1"/>
                          </a:solidFill>
                          <a:latin typeface="Arial"/>
                          <a:ea typeface="Arial"/>
                          <a:cs typeface="Arial"/>
                          <a:sym typeface="Arial"/>
                        </a:rPr>
                        <a:t>n travailleur social au dossier avec l'enfant ou le parent/tuteur de l'enfant (selon l'âge et le </a:t>
                      </a:r>
                      <a:r>
                        <a:rPr lang="en-GB"/>
                        <a:t>niveau </a:t>
                      </a:r>
                      <a:r>
                        <a:rPr lang="en-GB" sz="1400" b="0" i="0" u="none" strike="noStrike" cap="none">
                          <a:solidFill>
                            <a:schemeClr val="dk1"/>
                          </a:solidFill>
                          <a:latin typeface="Arial"/>
                          <a:ea typeface="Arial"/>
                          <a:cs typeface="Arial"/>
                          <a:sym typeface="Arial"/>
                        </a:rPr>
                        <a:t>de maturité de l'enfant, de la présence du parent/tuteur et </a:t>
                      </a:r>
                      <a:r>
                        <a:rPr lang="en-GB"/>
                        <a:t>de l’</a:t>
                      </a:r>
                      <a:r>
                        <a:rPr lang="en-GB" sz="1400" b="0" i="0" u="none" strike="noStrike" cap="none">
                          <a:solidFill>
                            <a:schemeClr val="dk1"/>
                          </a:solidFill>
                          <a:latin typeface="Arial"/>
                          <a:ea typeface="Arial"/>
                          <a:cs typeface="Arial"/>
                          <a:sym typeface="Arial"/>
                        </a:rPr>
                        <a:t>intérêt</a:t>
                      </a:r>
                      <a:r>
                        <a:rPr lang="en-GB"/>
                        <a:t> supérieurs</a:t>
                      </a:r>
                      <a:r>
                        <a:rPr lang="en-GB" sz="1400" b="0" i="0" u="none" strike="noStrike" cap="none">
                          <a:solidFill>
                            <a:schemeClr val="dk1"/>
                          </a:solidFill>
                          <a:latin typeface="Arial"/>
                          <a:ea typeface="Arial"/>
                          <a:cs typeface="Arial"/>
                          <a:sym typeface="Arial"/>
                        </a:rPr>
                        <a:t> de l'enfant). </a:t>
                      </a:r>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Un formulaire </a:t>
                      </a:r>
                      <a:r>
                        <a:rPr lang="en-GB"/>
                        <a:t>distinct </a:t>
                      </a:r>
                      <a:r>
                        <a:rPr lang="en-GB" sz="1400" b="0" i="0" u="none" strike="noStrike" cap="none">
                          <a:solidFill>
                            <a:schemeClr val="dk1"/>
                          </a:solidFill>
                          <a:latin typeface="Arial"/>
                          <a:ea typeface="Arial"/>
                          <a:cs typeface="Arial"/>
                          <a:sym typeface="Arial"/>
                        </a:rPr>
                        <a:t>doit être rempli pour l'enfant et pour le parent/tuteur.</a:t>
                      </a:r>
                      <a:endParaRPr sz="1400" b="0" i="0" u="none" strike="noStrike" cap="none">
                        <a:solidFill>
                          <a:schemeClr val="dk1"/>
                        </a:solidFill>
                        <a:latin typeface="Arial"/>
                        <a:ea typeface="Arial"/>
                        <a:cs typeface="Arial"/>
                        <a:sym typeface="Arial"/>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4"/>
                  </a:ext>
                </a:extLst>
              </a:tr>
              <a:tr h="494100">
                <a:tc>
                  <a:txBody>
                    <a:bodyPr/>
                    <a:lstStyle/>
                    <a:p>
                      <a:pPr marL="0" marR="0" lvl="0" indent="0" algn="l" rtl="0">
                        <a:lnSpc>
                          <a:spcPct val="100000"/>
                        </a:lnSpc>
                        <a:spcBef>
                          <a:spcPts val="0"/>
                        </a:spcBef>
                        <a:spcAft>
                          <a:spcPts val="0"/>
                        </a:spcAft>
                        <a:buClr>
                          <a:srgbClr val="000000"/>
                        </a:buClr>
                        <a:buSzPts val="1000"/>
                        <a:buFont typeface="Arial"/>
                        <a:buNone/>
                      </a:pPr>
                      <a:r>
                        <a:rPr lang="en-GB" sz="1000" u="none" strike="noStrike" cap="none"/>
                        <a:t>Objectif du formulaire</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chemeClr val="dk1"/>
                          </a:solidFill>
                          <a:latin typeface="Arial"/>
                          <a:ea typeface="Arial"/>
                          <a:cs typeface="Arial"/>
                          <a:sym typeface="Arial"/>
                        </a:rPr>
                        <a:t>Pour enregistrer l'autorisation de participer au processus de gestion de cas, collecter et stocker des informations sur le cas, et partager </a:t>
                      </a:r>
                      <a:r>
                        <a:rPr lang="en-GB"/>
                        <a:t>c</a:t>
                      </a:r>
                      <a:r>
                        <a:rPr lang="en-GB" sz="1400" b="0" i="0" u="none" strike="noStrike" cap="none">
                          <a:solidFill>
                            <a:schemeClr val="dk1"/>
                          </a:solidFill>
                          <a:latin typeface="Arial"/>
                          <a:ea typeface="Arial"/>
                          <a:cs typeface="Arial"/>
                          <a:sym typeface="Arial"/>
                        </a:rPr>
                        <a:t>es informations avec d'autres prestataires de services.</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1342</Words>
  <Application>Microsoft Macintosh PowerPoint</Application>
  <PresentationFormat>Widescreen</PresentationFormat>
  <Paragraphs>123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Helvetica Neue</vt:lpstr>
      <vt:lpstr>Noto Sans Symbols</vt:lpstr>
      <vt:lpstr>Office Theme</vt:lpstr>
      <vt:lpstr>PowerPoint Presentation</vt:lpstr>
      <vt:lpstr>PowerPoint Presentation</vt:lpstr>
      <vt:lpstr>A quoi ressemble la gestion de cas?</vt:lpstr>
      <vt:lpstr>Standard 18: Gestion de cas</vt:lpstr>
      <vt:lpstr>Comment aborder la gestion de cas</vt:lpstr>
      <vt:lpstr>PowerPoint Presentation</vt:lpstr>
      <vt:lpstr>Etapes de la gestion de cas</vt:lpstr>
      <vt:lpstr>Pertinence de la gestion de cas pour les programmes destinés aux ENAS?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Colleen Fitzgerald</dc:creator>
  <cp:lastModifiedBy>Kyra Loat</cp:lastModifiedBy>
  <cp:revision>1</cp:revision>
  <dcterms:created xsi:type="dcterms:W3CDTF">2017-12-20T18:51:03Z</dcterms:created>
  <dcterms:modified xsi:type="dcterms:W3CDTF">2026-01-07T19:50:21Z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