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embeddedFontLst>
    <p:embeddedFont>
      <p:font typeface="Helvetica Neue" panose="02000503000000020004" pitchFamily="2" charset="0"/>
      <p:regular r:id="rId14"/>
      <p:bold r:id="rId15"/>
      <p:italic r:id="rId16"/>
      <p:boldItalic r:id="rId17"/>
    </p:embeddedFont>
    <p:embeddedFont>
      <p:font typeface="Play" pitchFamily="2" charset="0"/>
      <p:regular r:id="rId18"/>
      <p:bold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j4VzhuTc0upydFkkiP1IDsUqL8c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8"/>
  </p:normalViewPr>
  <p:slideViewPr>
    <p:cSldViewPr snapToGrid="0">
      <p:cViewPr varScale="1">
        <p:scale>
          <a:sx n="98" d="100"/>
          <a:sy n="98" d="100"/>
        </p:scale>
        <p:origin x="23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299" name="Google Shape;2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356" name="Google Shape;35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306" name="Google Shape;30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312" name="Google Shape;3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318" name="Google Shape;31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325" name="Google Shape;3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331" name="Google Shape;33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338" name="Google Shape;33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344" name="Google Shape;34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350" name="Google Shape;35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5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4" name="Google Shape;94;p1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5" name="Google Shape;95;p1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6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7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27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7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28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8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8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9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29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2" name="Google Shape;112;p29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0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15" name="Google Shape;115;p30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6" name="Google Shape;116;p30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17" name="Google Shape;117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Google Shape;120;p31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1" name="Google Shape;121;p31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31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31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31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Google Shape;127;p32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8" name="Google Shape;128;p32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32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0" name="Google Shape;130;p32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32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4" name="Google Shape;134;p3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33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3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3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3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Google Shape;141;p3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" name="Google Shape;142;p34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3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4" name="Google Shape;144;p3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5" name="Google Shape;145;p3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48" name="Google Shape;148;p35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9" name="Google Shape;149;p35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35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35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54" name="Google Shape;154;p3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5" name="Google Shape;155;p3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3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7" name="Google Shape;157;p36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60" name="Google Shape;160;p3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1" name="Google Shape;161;p3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37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37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Google Shape;165;p38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66" name="Google Shape;166;p38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7" name="Google Shape;167;p38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8" name="Google Shape;168;p3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38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38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oogle Shape;172;p39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73" name="Google Shape;173;p39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4" name="Google Shape;174;p39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5" name="Google Shape;175;p3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39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39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4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40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40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82" name="Google Shape;182;p40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83" name="Google Shape;183;p40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40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oogle Shape;186;p4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87" name="Google Shape;187;p41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8" name="Google Shape;188;p4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9" name="Google Shape;189;p41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4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41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2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4" name="Google Shape;194;p42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5" name="Google Shape;195;p42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42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97" name="Google Shape;197;p42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00" name="Google Shape;200;p4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1" name="Google Shape;201;p4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4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203" name="Google Shape;203;p4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06" name="Google Shape;206;p4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7" name="Google Shape;207;p4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4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209" name="Google Shape;209;p4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12" name="Google Shape;212;p4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3" name="Google Shape;213;p4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4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215" name="Google Shape;215;p4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6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8" name="Google Shape;218;p46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219" name="Google Shape;219;p46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0" name="Google Shape;220;p46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21" name="Google Shape;221;p46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22" name="Google Shape;222;p46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46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4" name="Google Shape;224;p46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5" name="Google Shape;225;p46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6" name="Google Shape;226;p46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7" name="Google Shape;227;p46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8" name="Google Shape;228;p46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31" name="Google Shape;231;p47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232" name="Google Shape;232;p4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3" name="Google Shape;233;p4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34" name="Google Shape;234;p4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5" name="Google Shape;235;p4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4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7" name="Google Shape;237;p4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8" name="Google Shape;238;p4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9" name="Google Shape;239;p4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0" name="Google Shape;240;p4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1" name="Google Shape;241;p4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4" name="Google Shape;244;p48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245" name="Google Shape;245;p4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6" name="Google Shape;246;p4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47" name="Google Shape;247;p4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8" name="Google Shape;248;p4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4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0" name="Google Shape;250;p4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1" name="Google Shape;251;p4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2" name="Google Shape;252;p4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3" name="Google Shape;253;p4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4" name="Google Shape;254;p4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7" name="Google Shape;257;p49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258" name="Google Shape;258;p4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9" name="Google Shape;259;p4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60" name="Google Shape;260;p4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1" name="Google Shape;261;p4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4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3" name="Google Shape;263;p4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4" name="Google Shape;264;p4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5" name="Google Shape;265;p4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6" name="Google Shape;266;p4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7" name="Google Shape;267;p4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0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50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50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2" name="Google Shape;272;p50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50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4" name="Google Shape;274;p50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5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5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5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9" name="Google Shape;279;p51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5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1" name="Google Shape;281;p5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5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5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5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6" name="Google Shape;286;p52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5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8" name="Google Shape;288;p5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5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5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3" name="Google Shape;293;p53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5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5" name="Google Shape;295;p5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"/>
          <p:cNvSpPr txBox="1">
            <a:spLocks noGrp="1"/>
          </p:cNvSpPr>
          <p:nvPr>
            <p:ph type="body" idx="1"/>
          </p:nvPr>
        </p:nvSpPr>
        <p:spPr>
          <a:xfrm>
            <a:off x="940100" y="1248900"/>
            <a:ext cx="9777600" cy="14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fr-FR"/>
              <a:t>Formation des Formateurs sur les ENAS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fr-FR"/>
              <a:t>Module 3.5 – Vérification pour la Réunification  Familiale</a:t>
            </a:r>
            <a:endParaRPr/>
          </a:p>
        </p:txBody>
      </p:sp>
      <p:sp>
        <p:nvSpPr>
          <p:cNvPr id="302" name="Google Shape;302;p2"/>
          <p:cNvSpPr txBox="1">
            <a:spLocks noGrp="1"/>
          </p:cNvSpPr>
          <p:nvPr>
            <p:ph type="body" idx="2"/>
          </p:nvPr>
        </p:nvSpPr>
        <p:spPr>
          <a:xfrm>
            <a:off x="2033971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fr-FR" sz="1800" b="0" i="1" u="none" strike="noStrike">
                <a:latin typeface="Calibri"/>
                <a:ea typeface="Calibri"/>
                <a:cs typeface="Calibri"/>
                <a:sym typeface="Calibri"/>
              </a:rPr>
              <a:t>À la fin de la session, les participants seront en mesure de : </a:t>
            </a:r>
            <a:endParaRPr sz="1800" b="0" i="1" u="none" strike="noStrike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sz="1800" i="1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Char char="-"/>
            </a:pPr>
            <a:r>
              <a:rPr lang="fr-FR" sz="1800" b="0" i="1" u="none" strike="noStrike">
                <a:latin typeface="Calibri"/>
                <a:ea typeface="Calibri"/>
                <a:cs typeface="Calibri"/>
                <a:sym typeface="Calibri"/>
              </a:rPr>
              <a:t>Décrire le rôle de la vérification</a:t>
            </a:r>
            <a:r>
              <a:rPr lang="fr-FR" sz="1800" i="1">
                <a:latin typeface="Calibri"/>
                <a:ea typeface="Calibri"/>
                <a:cs typeface="Calibri"/>
                <a:sym typeface="Calibri"/>
              </a:rPr>
              <a:t> pour </a:t>
            </a:r>
            <a:r>
              <a:rPr lang="fr-FR" sz="1800" b="0" i="1" u="none" strike="noStrike">
                <a:latin typeface="Calibri"/>
                <a:ea typeface="Calibri"/>
                <a:cs typeface="Calibri"/>
                <a:sym typeface="Calibri"/>
              </a:rPr>
              <a:t> la réunification familiale</a:t>
            </a:r>
            <a:endParaRPr/>
          </a:p>
          <a:p>
            <a:pPr marL="285750" lvl="0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Char char="-"/>
            </a:pPr>
            <a:r>
              <a:rPr lang="fr-FR" sz="1800" b="0" i="1" u="none" strike="noStrike">
                <a:latin typeface="Calibri"/>
                <a:ea typeface="Calibri"/>
                <a:cs typeface="Calibri"/>
                <a:sym typeface="Calibri"/>
              </a:rPr>
              <a:t>Expliquer les étapes clés de la conduite de la vérification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824CCF4-44E8-F6BF-CE9B-5E257A4B62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2790" y="5298755"/>
            <a:ext cx="3839210" cy="14582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1"/>
          <p:cNvSpPr txBox="1">
            <a:spLocks noGrp="1"/>
          </p:cNvSpPr>
          <p:nvPr>
            <p:ph type="title"/>
          </p:nvPr>
        </p:nvSpPr>
        <p:spPr>
          <a:xfrm>
            <a:off x="616945" y="41891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fr-FR"/>
              <a:t>Vérification/évaluation pour les enfants réfugiés non accompagnés et séparés </a:t>
            </a:r>
            <a:endParaRPr/>
          </a:p>
        </p:txBody>
      </p:sp>
      <p:sp>
        <p:nvSpPr>
          <p:cNvPr id="359" name="Google Shape;359;p11"/>
          <p:cNvSpPr/>
          <p:nvPr/>
        </p:nvSpPr>
        <p:spPr>
          <a:xfrm>
            <a:off x="616945" y="1900707"/>
            <a:ext cx="11167200" cy="37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La réunification familiale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doit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être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une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priorité pour les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enfants </a:t>
            </a:r>
            <a:r>
              <a:rPr lang="fr-F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réfugiés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non accompagnés et séparés, 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que ce soit :</a:t>
            </a:r>
            <a:endParaRPr/>
          </a:p>
          <a:p>
            <a:pPr marL="127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00">
                <a:solidFill>
                  <a:srgbClr val="02628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●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ans le pays d'asile</a:t>
            </a:r>
            <a:endParaRPr/>
          </a:p>
          <a:p>
            <a:pPr marL="127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00">
                <a:solidFill>
                  <a:srgbClr val="02628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●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ans le pays d'origine, </a:t>
            </a:r>
            <a:r>
              <a:rPr lang="fr-F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 le biais d'un rapatriement volontaire </a:t>
            </a:r>
            <a:endParaRPr/>
          </a:p>
          <a:p>
            <a:pPr marL="127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00">
                <a:solidFill>
                  <a:srgbClr val="02628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●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ans un pays tiers. 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Au minimum, une </a:t>
            </a:r>
            <a:r>
              <a:rPr lang="fr-FR" sz="2000" b="1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évaluation de l'intérêt supérieur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(BIA) devrait être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réalisée pour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déterminer si la réunification est effectivement dans l'intérêt supérieur de l'enfant. Dans certaines circonstances exceptionnelles, une </a:t>
            </a:r>
            <a:r>
              <a:rPr lang="fr-FR" sz="2000" b="1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détermination de l'intérêt supérieur de l</a:t>
            </a:r>
            <a:r>
              <a:rPr lang="fr-FR" sz="2000" b="1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’enfant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(BID) est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nécessaire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avant la réunification familiale.</a:t>
            </a:r>
            <a:endParaRPr sz="2000" b="0" i="0" u="none" strike="noStrike" cap="none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0" i="0" u="none" strike="noStrike" cap="none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Helvetica Neue"/>
              <a:buNone/>
            </a:pPr>
            <a:br>
              <a:rPr lang="fr-FR"/>
            </a:br>
            <a:r>
              <a:rPr lang="fr-FR"/>
              <a:t>Introduction à la vérification </a:t>
            </a:r>
            <a:br>
              <a:rPr lang="fr-FR"/>
            </a:br>
            <a:endParaRPr/>
          </a:p>
        </p:txBody>
      </p:sp>
      <p:sp>
        <p:nvSpPr>
          <p:cNvPr id="309" name="Google Shape;309;p3"/>
          <p:cNvSpPr txBox="1">
            <a:spLocks noGrp="1"/>
          </p:cNvSpPr>
          <p:nvPr>
            <p:ph type="body" idx="2"/>
          </p:nvPr>
        </p:nvSpPr>
        <p:spPr>
          <a:xfrm>
            <a:off x="656023" y="1850835"/>
            <a:ext cx="10820013" cy="3951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La vérification est le processus visant à établir  la validité des liens familiaux et à confirmer la volonté de l'enfant et du membre de la famille d’être réunis.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La vérification comporte deux éléments :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Validation des liens familiaux,</a:t>
            </a:r>
            <a:endParaRPr/>
          </a:p>
          <a:p>
            <a:pPr marL="4572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lang="fr-FR">
                <a:latin typeface="Calibri"/>
                <a:ea typeface="Calibri"/>
                <a:cs typeface="Calibri"/>
                <a:sym typeface="Calibri"/>
              </a:rPr>
              <a:t>Évaluation de la pertinence de la réunification dans l'intérêt supérieur de l'enfant.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"/>
          <p:cNvSpPr txBox="1">
            <a:spLocks noGrp="1"/>
          </p:cNvSpPr>
          <p:nvPr>
            <p:ph type="body" idx="1"/>
          </p:nvPr>
        </p:nvSpPr>
        <p:spPr>
          <a:xfrm>
            <a:off x="656021" y="836939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None/>
            </a:pPr>
            <a:r>
              <a:rPr lang="fr-FR" sz="3600"/>
              <a:t>VALIDATION DES LIENS FAMILIAUX </a:t>
            </a:r>
            <a:endParaRPr/>
          </a:p>
        </p:txBody>
      </p:sp>
      <p:sp>
        <p:nvSpPr>
          <p:cNvPr id="315" name="Google Shape;315;p4"/>
          <p:cNvSpPr/>
          <p:nvPr/>
        </p:nvSpPr>
        <p:spPr>
          <a:xfrm>
            <a:off x="686000" y="1962500"/>
            <a:ext cx="10820100" cy="46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Les enfants, en particulier les nourrissons, les très jeunes enfants ou ceux qui ne sont pas en mesure de communiquer efficacement, peuvent être remis à la mauvaise personne. </a:t>
            </a:r>
            <a:endParaRPr sz="2400" b="0" i="0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Il peut s'agi</a:t>
            </a:r>
            <a:r>
              <a:rPr lang="fr-FR" sz="24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d'une erreur sincère, </a:t>
            </a:r>
            <a:r>
              <a:rPr lang="fr-FR" sz="24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résultant du </a:t>
            </a: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désir de remplacer un enfant perdu par des parents dont les propres enfants sont morts ou disparus, ou bien d'utiliser un enfant pour le travail ou l'exploiter </a:t>
            </a:r>
            <a:r>
              <a:rPr lang="fr-FR" sz="24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sous d’autres formes</a:t>
            </a: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Dans les situations de conflit ou </a:t>
            </a:r>
            <a:r>
              <a:rPr lang="fr-FR" sz="24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post</a:t>
            </a: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-conflit, un enfant peut être </a:t>
            </a:r>
            <a:r>
              <a:rPr lang="fr-FR" sz="24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revendiqué </a:t>
            </a: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pour des raisons malveillantes, par exemple pour se venger d'une famille ou </a:t>
            </a:r>
            <a:r>
              <a:rPr lang="fr-FR" sz="24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éliminer </a:t>
            </a: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un témoin de meurtres. </a:t>
            </a:r>
            <a:endParaRPr sz="2400" b="0" i="0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"/>
          <p:cNvSpPr txBox="1">
            <a:spLocks noGrp="1"/>
          </p:cNvSpPr>
          <p:nvPr>
            <p:ph type="title"/>
          </p:nvPr>
        </p:nvSpPr>
        <p:spPr>
          <a:xfrm>
            <a:off x="554600" y="325700"/>
            <a:ext cx="1095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40"/>
              <a:buFont typeface="Helvetica Neue"/>
              <a:buNone/>
            </a:pPr>
            <a:r>
              <a:rPr lang="fr-FR" sz="3040"/>
              <a:t>ÉVALUATION DE LA PERTINENCE  DE LA RÉUNIFICATION DANS L'INTÉRÊT SUPÉRIEUR DE L'ENFANT :</a:t>
            </a:r>
            <a:endParaRPr sz="3040"/>
          </a:p>
        </p:txBody>
      </p:sp>
      <p:sp>
        <p:nvSpPr>
          <p:cNvPr id="321" name="Google Shape;321;p5"/>
          <p:cNvSpPr/>
          <p:nvPr/>
        </p:nvSpPr>
        <p:spPr>
          <a:xfrm>
            <a:off x="4603027" y="2468059"/>
            <a:ext cx="7261200" cy="4007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« Lorsque la recherche </a:t>
            </a:r>
            <a:r>
              <a:rPr lang="fr-FR" sz="24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est réussie</a:t>
            </a: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, une évaluation doit permettre de vérifier que la réunification familiale est dans l'intérêt supérieur de l'enfant. Dans le cas où des préoccupations </a:t>
            </a:r>
            <a:r>
              <a:rPr lang="fr-FR" sz="24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sérieuses existent</a:t>
            </a: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, il peut être nécessaire de faire appel aux autorités compétentes, aux systèmes </a:t>
            </a:r>
            <a:r>
              <a:rPr lang="fr-FR" sz="24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de protection </a:t>
            </a: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sociale existants, à d'autres </a:t>
            </a:r>
            <a:r>
              <a:rPr lang="fr-FR" sz="24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agences </a:t>
            </a: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et aux communautés locales pour toute </a:t>
            </a:r>
            <a:r>
              <a:rPr lang="fr-FR" sz="24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action ultérieure </a:t>
            </a:r>
            <a:r>
              <a:rPr lang="fr-FR" sz="24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ou soutien futur nécessaire. »</a:t>
            </a:r>
            <a:endParaRPr sz="2000" b="0" i="0" u="none" strike="noStrike" cap="none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22" name="Google Shape;322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3826" y="1793050"/>
            <a:ext cx="3748568" cy="2224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6"/>
          <p:cNvSpPr txBox="1">
            <a:spLocks noGrp="1"/>
          </p:cNvSpPr>
          <p:nvPr>
            <p:ph type="body" idx="1"/>
          </p:nvPr>
        </p:nvSpPr>
        <p:spPr>
          <a:xfrm>
            <a:off x="656023" y="638635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</a:pPr>
            <a:r>
              <a:rPr lang="fr-FR" sz="3200"/>
              <a:t>INFORMATIONS POUR LA PRISE DE DÉCISION </a:t>
            </a:r>
            <a:endParaRPr/>
          </a:p>
        </p:txBody>
      </p:sp>
      <p:sp>
        <p:nvSpPr>
          <p:cNvPr id="328" name="Google Shape;328;p6"/>
          <p:cNvSpPr/>
          <p:nvPr/>
        </p:nvSpPr>
        <p:spPr>
          <a:xfrm>
            <a:off x="656025" y="2014376"/>
            <a:ext cx="11116500" cy="47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1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La réunification est-elle dans l'intérêt supérieur de cette fille ou de ce garçon en particulier ?</a:t>
            </a:r>
            <a:endParaRPr sz="2400" b="1" i="0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Mettez en évidence les problèmes qui doivent être traités pendant la période de préparation avant  que la réunification ait lieu.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i="0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Le processus doit tenir compte de l'avis de l'enfant et des membres de la famille, confirmer que les deux parties sont disposées à aller de l'avant et évaluer les conditions et les circonstances dans lesquelles l'enfant sera réuni.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i="0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Le tuteur légal doit également être impliqué et entendu dans le processus.</a:t>
            </a:r>
            <a:endParaRPr sz="1400" i="0" u="none" strike="noStrike" cap="none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7"/>
          <p:cNvSpPr txBox="1">
            <a:spLocks noGrp="1"/>
          </p:cNvSpPr>
          <p:nvPr>
            <p:ph type="body" idx="1"/>
          </p:nvPr>
        </p:nvSpPr>
        <p:spPr>
          <a:xfrm>
            <a:off x="534825" y="257000"/>
            <a:ext cx="846030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r>
              <a:rPr lang="fr-FR" sz="3000"/>
              <a:t>Activité 1 - Comment procédons-nous  </a:t>
            </a:r>
            <a:endParaRPr sz="30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</a:pPr>
            <a:r>
              <a:rPr lang="fr-FR" sz="3000"/>
              <a:t>à la vérification ? </a:t>
            </a:r>
            <a:endParaRPr sz="3000"/>
          </a:p>
        </p:txBody>
      </p:sp>
      <p:pic>
        <p:nvPicPr>
          <p:cNvPr id="334" name="Google Shape;334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21125" y="-297449"/>
            <a:ext cx="3050127" cy="3050127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7"/>
          <p:cNvSpPr txBox="1"/>
          <p:nvPr/>
        </p:nvSpPr>
        <p:spPr>
          <a:xfrm>
            <a:off x="629750" y="2060525"/>
            <a:ext cx="10343100" cy="50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Prenez 15 minutes pour lire votre étude de cas et utilisez les formulaires de vérification, y compris le formulaire pour les enfants de moins de 5 ans, pour répondre à ces questions :</a:t>
            </a:r>
            <a:endParaRPr sz="2000" b="0" i="0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Quelles questions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devez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-vous poser pour effectuer la vérification ?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Rappelez-vous du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travail effectué dans le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odule 8 sur la documentation et utilisez également les exemples de formulaires de vérification comme guide. Nous recherchons les différentes questions spécifiques que vous poseriez, à quelle personne et les raisons pour lesquelles vous avez choisi cette question. 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Comment allez-vous doublement vérifier les données ? Quelles méthodes allez-vous utiliser ? Nous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attendons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ici des détails sur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les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préoccupations particulières que vous pourriez avoir, ainsi que les types de données que vous souhaitez doublement vérifier et les raisons pour lesquelles vous le faites. 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Quelles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étapes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devez-vous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suivre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? Vous devez déterminer à qui vous devez vous adresser, qui doit être informé, qui vous devriez également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impliqué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dans le processus, etc.</a:t>
            </a:r>
            <a:endParaRPr/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Quelle décision prendriez-vous ? Vous devez indiquer quelle serait (probablement) votre décision finale et les principales raisons qui vous ont conduit à cette décision.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Helvetica Neue"/>
              <a:buNone/>
            </a:pPr>
            <a:r>
              <a:rPr lang="fr-FR"/>
              <a:t>Vérification des nourrissons, des jeunes enfants et des enfants ayant des difficultés de communication</a:t>
            </a:r>
            <a:endParaRPr/>
          </a:p>
        </p:txBody>
      </p:sp>
      <p:sp>
        <p:nvSpPr>
          <p:cNvPr id="341" name="Google Shape;341;p8"/>
          <p:cNvSpPr/>
          <p:nvPr/>
        </p:nvSpPr>
        <p:spPr>
          <a:xfrm>
            <a:off x="656025" y="1707001"/>
            <a:ext cx="11120700" cy="528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fr-FR" sz="2400" b="0" i="1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Les réclamants adultes doivent être invités à :</a:t>
            </a:r>
            <a:endParaRPr sz="2400" b="0" i="1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i="1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fr-FR" sz="2400" b="0" i="1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Choisir la photo de l'enfant parmi plusieurs photos.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fr-FR" sz="2400" b="0" i="1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Décrire l'enfant.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fr-FR" sz="2400" b="0" i="1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Décrire les vêtements, les bijoux ou les objets que l'enfant portait ou </a:t>
            </a:r>
            <a:r>
              <a:rPr lang="fr-FR" sz="2400" i="1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avait sur lui </a:t>
            </a:r>
            <a:r>
              <a:rPr lang="fr-FR" sz="2400" b="0" i="1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au moment de la séparation.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fr-FR" sz="2400" b="0" i="1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Se souvenir de l'endroit où l'enfant a été laissé et comment la séparation s'est produite.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fr-FR" sz="2400" b="0" i="1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Identifier les mots ou expressions que l'enfant connaissait avant la séparation.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fr-FR" sz="2400" b="0" i="1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Nommer les lieux ou endroits que l'enfant connaissait au moment de la séparation.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fr-FR" sz="2400" b="0" i="1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Dans la mesure du possible, demandez aux voisins des proches de corroborer les déclarations.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fr-FR" sz="2400" b="0" i="1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Demandez-leur également de se souvenir de toute information dont ils disposent sur le lieu et la date de la séparation entre le </a:t>
            </a:r>
            <a:r>
              <a:rPr lang="fr-FR" sz="2400" i="1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revendicateur </a:t>
            </a:r>
            <a:r>
              <a:rPr lang="fr-FR" sz="2400" b="0" i="1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et l'enfant.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9"/>
          <p:cNvSpPr txBox="1">
            <a:spLocks noGrp="1"/>
          </p:cNvSpPr>
          <p:nvPr>
            <p:ph type="title"/>
          </p:nvPr>
        </p:nvSpPr>
        <p:spPr>
          <a:xfrm>
            <a:off x="595252" y="47878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fr-FR"/>
              <a:t>Lorsqu'une évaluation supplémentaire est nécessaire (I)</a:t>
            </a:r>
            <a:endParaRPr/>
          </a:p>
        </p:txBody>
      </p:sp>
      <p:sp>
        <p:nvSpPr>
          <p:cNvPr id="347" name="Google Shape;347;p9"/>
          <p:cNvSpPr/>
          <p:nvPr/>
        </p:nvSpPr>
        <p:spPr>
          <a:xfrm>
            <a:off x="352302" y="1971875"/>
            <a:ext cx="11001600" cy="433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fr-FR" sz="2200" b="0" i="0" u="none" strike="noStrike" cap="none">
                <a:solidFill>
                  <a:srgbClr val="54555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699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Quelle était la raison de la séparation ? Dans le cas d'une séparation volontaire, les problèmes initiaux ont-ils été résolus ?</a:t>
            </a:r>
            <a:endParaRPr/>
          </a:p>
          <a:p>
            <a:pPr marL="4699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Y a-t-il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un historique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de problèmes relationnels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au sein de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la famille avant la séparation, en particulier la négligence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de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l'enfant,  la violence ou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es abus ?</a:t>
            </a:r>
            <a:endParaRPr/>
          </a:p>
          <a:p>
            <a:pPr marL="4699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Y a-t-il eu des changements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significatifs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dans la famille depuis la séparation, par exemple le décès ou la maladie/le handicap d'un ou plusieurs membres de la famille ?</a:t>
            </a:r>
            <a:endParaRPr/>
          </a:p>
          <a:p>
            <a:pPr marL="4699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La famille est-elle disposée à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prendre soin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de l'enfant/l'enfant est-il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prêt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à retourner dans sa famille? </a:t>
            </a:r>
            <a:endParaRPr/>
          </a:p>
          <a:p>
            <a:pPr marL="4699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Si la famille a des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préoccupations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concernant la réunification, sont-elles liées à un manque de ressources matérielles ou à une incapacité financière à s'occuper d'un autre membre de la famille ? Ou s'inquiète-t-elle de la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manière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dont l'enfant s'intégrera, en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lien avec des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problèmes comportementaux, sociaux ou émotionnels ?</a:t>
            </a:r>
            <a:endParaRPr sz="2000" b="0" i="1" u="none" strike="noStrike" cap="none">
              <a:solidFill>
                <a:srgbClr val="02628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10"/>
          <p:cNvSpPr/>
          <p:nvPr/>
        </p:nvSpPr>
        <p:spPr>
          <a:xfrm>
            <a:off x="549175" y="1738223"/>
            <a:ext cx="11393400" cy="497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Quelles sont les préoccupations de l'enfant concernant la réunification et que peut-on faire pour y répondre ? Y a-t-il des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impacts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spécifiques résultant de ses expériences depuis la séparation, par exemple l'association avec des forces armées ou des groupes armés ou la violence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basée sur le genre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?</a:t>
            </a:r>
            <a:endParaRPr sz="2000" b="0" i="0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L'enfant a-t-il besoin de soins de santé allant au-delà de ceux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nor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malement disponibles dans la communauté dans laquelle il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ou elle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retournera, ou les conditions rendraient-elles difficile la fourniture de soins optimaux ?</a:t>
            </a:r>
            <a:endParaRPr sz="2000" b="0" i="0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Y a-t-il une hostilité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envers le retour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des enfants dans la communauté à laquelle il ou elle retournera? quelle est la situation de la famille au sein de la communauté et quel soutien social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possède-t-elle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?</a:t>
            </a:r>
            <a:endParaRPr sz="2000" b="0" i="0" u="none" strike="noStrike" cap="none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rgbClr val="5455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45554"/>
              </a:buClr>
              <a:buSzPts val="2000"/>
              <a:buFont typeface="Arial"/>
              <a:buAutoNum type="arabicPeriod"/>
            </a:pP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L'insécurité persiste-t-elle dans la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zone de domicile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, cela 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est-il susceptible de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mettre</a:t>
            </a:r>
            <a:r>
              <a:rPr lang="fr-FR" sz="2000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2000" b="0" i="0" u="none" strike="noStrike" cap="none">
                <a:solidFill>
                  <a:srgbClr val="545554"/>
                </a:solidFill>
                <a:latin typeface="Calibri"/>
                <a:ea typeface="Calibri"/>
                <a:cs typeface="Calibri"/>
                <a:sym typeface="Calibri"/>
              </a:rPr>
              <a:t>l'enfant retournant à risque et dans quelle mesure cela affecte-t-il la vie quotidienne de la famille ?</a:t>
            </a:r>
            <a:endParaRPr sz="1800" b="1" i="0" u="none" strike="noStrike" cap="none">
              <a:solidFill>
                <a:srgbClr val="545554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3" name="Google Shape;353;p10"/>
          <p:cNvSpPr txBox="1"/>
          <p:nvPr/>
        </p:nvSpPr>
        <p:spPr>
          <a:xfrm>
            <a:off x="589523" y="251563"/>
            <a:ext cx="10481700" cy="11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9FA0"/>
              </a:buClr>
              <a:buSzPts val="3600"/>
              <a:buFont typeface="Helvetica Neue"/>
              <a:buNone/>
            </a:pPr>
            <a:r>
              <a:rPr lang="fr-FR" sz="3600" b="1" i="0" u="none" strike="noStrike" cap="none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Lorsqu'une évaluation </a:t>
            </a:r>
            <a:r>
              <a:rPr lang="fr-FR" sz="3600" b="1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supplémentaire </a:t>
            </a:r>
            <a:r>
              <a:rPr lang="fr-FR" sz="3600" b="1" i="0" u="none" strike="noStrike" cap="none">
                <a:solidFill>
                  <a:srgbClr val="029FA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est nécessaire (II)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1164</Words>
  <Application>Microsoft Macintosh PowerPoint</Application>
  <PresentationFormat>Widescreen</PresentationFormat>
  <Paragraphs>78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Play</vt:lpstr>
      <vt:lpstr>Helvetica Neue</vt:lpstr>
      <vt:lpstr>Noto Sans Symbols</vt:lpstr>
      <vt:lpstr>Office Theme</vt:lpstr>
      <vt:lpstr>1_Office Theme</vt:lpstr>
      <vt:lpstr>PowerPoint Presentation</vt:lpstr>
      <vt:lpstr> Introduction à la vérification  </vt:lpstr>
      <vt:lpstr>PowerPoint Presentation</vt:lpstr>
      <vt:lpstr>ÉVALUATION DE LA PERTINENCE  DE LA RÉUNIFICATION DANS L'INTÉRÊT SUPÉRIEUR DE L'ENFANT :</vt:lpstr>
      <vt:lpstr>PowerPoint Presentation</vt:lpstr>
      <vt:lpstr>PowerPoint Presentation</vt:lpstr>
      <vt:lpstr>Vérification des nourrissons, des jeunes enfants et des enfants ayant des difficultés de communication</vt:lpstr>
      <vt:lpstr>Lorsqu'une évaluation supplémentaire est nécessaire (I)</vt:lpstr>
      <vt:lpstr>PowerPoint Presentation</vt:lpstr>
      <vt:lpstr>Vérification/évaluation pour les enfants réfugiés non accompagnés et séparés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Sthere Ouedraogo</dc:creator>
  <cp:lastModifiedBy>Kyra Loat</cp:lastModifiedBy>
  <cp:revision>1</cp:revision>
  <dcterms:created xsi:type="dcterms:W3CDTF">2025-08-08T14:23:38Z</dcterms:created>
  <dcterms:modified xsi:type="dcterms:W3CDTF">2026-01-14T19:03:01Z</dcterms:modified>
</cp:coreProperties>
</file>