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embeddedFontLst>
    <p:embeddedFont>
      <p:font typeface="Helvetica Neue" panose="020B0604020202020204" charset="0"/>
      <p:regular r:id="rId15"/>
      <p:bold r:id="rId16"/>
      <p:italic r:id="rId17"/>
      <p:boldItalic r:id="rId18"/>
    </p:embeddedFont>
    <p:embeddedFont>
      <p:font typeface="Helvetica Neue Light" panose="020B060402020202020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h79uW+ZoM/UcC91s2Fb7TkjST7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D1EAD9E-125D-43F7-8CC9-EECD599FD992}">
  <a:tblStyle styleId="{FD1EAD9E-125D-43F7-8CC9-EECD599FD99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AED"/>
          </a:solidFill>
        </a:fill>
      </a:tcStyle>
    </a:wholeTbl>
    <a:band1H>
      <a:tcTxStyle/>
      <a:tcStyle>
        <a:tcBdr/>
        <a:fill>
          <a:solidFill>
            <a:srgbClr val="CAD1D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1D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774" autoAdjust="0"/>
  </p:normalViewPr>
  <p:slideViewPr>
    <p:cSldViewPr snapToGrid="0">
      <p:cViewPr varScale="1">
        <p:scale>
          <a:sx n="59" d="100"/>
          <a:sy n="59" d="100"/>
        </p:scale>
        <p:origin x="17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openxmlformats.org/officeDocument/2006/relationships/font" Target="fonts/font7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customschemas.google.com/relationships/presentationmetadata" Target="metadata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>
                <a:latin typeface="Helvetica Neue Light"/>
                <a:ea typeface="Helvetica Neue Light"/>
                <a:cs typeface="Helvetica Neue Light"/>
                <a:sym typeface="Helvetica Neue Light"/>
              </a:rPr>
              <a:t>Acil duruma hazırlıklı olma, hızlı ve etkin bir müdahale gerçekleştirebilmek için bir krizden önce yerine getirilen faaliyetler ve alınan tedbirlerden oluşur.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r-TR" sz="1800" b="0" i="0" u="none" strike="noStrike"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sp>
        <p:nvSpPr>
          <p:cNvPr id="261" name="Google Shape;26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Birincil önlemeye ilişkin bir yaklaşımda çocukların zararlı etkilere maruz kalıp kalmamasını etkileyen risklerin ve koruyucu faktörlerin kapsamlı bir analizi temel alınır.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 Analiz, “Bu bağlamda çocukların maruz kaldığı zararlı etkiler nelerdir?” sorusundan daha kapsamlıdır (</a:t>
            </a:r>
            <a:r>
              <a:rPr lang="tr-TR" sz="1800" b="0" i="0" u="none" strike="noStrike" dirty="0" err="1">
                <a:latin typeface="Helvetica Neue Light"/>
                <a:ea typeface="Helvetica Neue Light"/>
                <a:cs typeface="Helvetica Neue Light"/>
                <a:sym typeface="Helvetica Neue Light"/>
              </a:rPr>
              <a:t>örn</a:t>
            </a: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. çocuk evliliği, okullarda şiddet, silahlı kuvvetlere alınma, aileden ayrılma).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r-TR" sz="1800" b="0" i="0" u="none" strike="noStrike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 Önleme programlarında şu sorulara da yanıt verilmelidir: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tr-TR" sz="1800" b="0" i="0" u="none" strike="noStrike" dirty="0">
              <a:latin typeface="Helvetica Neue Light"/>
              <a:ea typeface="Helvetica Neue Light"/>
              <a:cs typeface="Helvetica Neue Light"/>
              <a:sym typeface="Helvetica Neue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• “Çocukların zararlı etkilere maruz kalmasına yol açan risk faktörleri nelerdir?”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1800" b="0" i="0" u="none" strike="noStrike" dirty="0">
                <a:latin typeface="Helvetica Neue Light"/>
                <a:ea typeface="Helvetica Neue Light"/>
                <a:cs typeface="Helvetica Neue Light"/>
                <a:sym typeface="Helvetica Neue Light"/>
              </a:rPr>
              <a:t>• “Çocukların zararlı etkilere maruz kalmasını önleyecek koruyucu faktörler nelerdir?”</a:t>
            </a:r>
          </a:p>
        </p:txBody>
      </p:sp>
      <p:sp>
        <p:nvSpPr>
          <p:cNvPr id="267" name="Google Shape;26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273" name="Google Shape;27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285" name="Google Shape;28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Blue Background">
  <p:cSld name="Cover - Blu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26794">
              <a:alpha val="7490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2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" name="Google Shape;15;p12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" name="Google Shape;16;p12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Green Background">
  <p:cSld name="Cover - Green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5CD7A">
              <a:alpha val="7294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2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6712238" y="4570639"/>
            <a:ext cx="48892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05E79"/>
              </a:buClr>
              <a:buSzPts val="4000"/>
              <a:buFont typeface="Helvetica Neue"/>
              <a:buNone/>
              <a:defRPr sz="4000" b="1">
                <a:solidFill>
                  <a:srgbClr val="405E7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70" name="Google Shape;70;p22"/>
          <p:cNvPicPr preferRelativeResize="0"/>
          <p:nvPr/>
        </p:nvPicPr>
        <p:blipFill rotWithShape="1">
          <a:blip r:embed="rId2">
            <a:alphaModFix/>
          </a:blip>
          <a:srcRect l="30622" t="-2" r="34584"/>
          <a:stretch/>
        </p:blipFill>
        <p:spPr>
          <a:xfrm>
            <a:off x="0" y="14990"/>
            <a:ext cx="4242216" cy="6858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22"/>
          <p:cNvCxnSpPr/>
          <p:nvPr/>
        </p:nvCxnSpPr>
        <p:spPr>
          <a:xfrm>
            <a:off x="4737140" y="6016980"/>
            <a:ext cx="7454860" cy="0"/>
          </a:xfrm>
          <a:prstGeom prst="straightConnector1">
            <a:avLst/>
          </a:prstGeom>
          <a:noFill/>
          <a:ln w="9525" cap="flat" cmpd="sng">
            <a:solidFill>
              <a:srgbClr val="405E79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72" name="Google Shape;72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03790" y="3746756"/>
            <a:ext cx="1956048" cy="2028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Split - Blue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23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" name="Google Shape;76;p23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Split - Teal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2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3" name="Google Shape;83;p2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Split - Gree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2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0" name="Google Shape;90;p2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Blue">
  <p:cSld name="Title &amp; Text - Blu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96" name="Google Shape;96;p26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rgbClr val="03679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7" name="Google Shape;97;p26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rgbClr val="03679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26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body" idx="2"/>
          </p:nvPr>
        </p:nvSpPr>
        <p:spPr>
          <a:xfrm>
            <a:off x="656021" y="2614613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Purple">
  <p:cSld name="Title &amp; Text - Purpl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7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2" name="Google Shape;102;p27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3" name="Google Shape;103;p27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27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7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Teal">
  <p:cSld name="Title &amp; Text - Teal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8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08" name="Google Shape;108;p28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09" name="Google Shape;109;p28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5"/>
          </a:solidFill>
          <a:ln w="12700" cap="flat" cmpd="sng">
            <a:solidFill>
              <a:schemeClr val="accent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28"/>
          <p:cNvSpPr txBox="1">
            <a:spLocks noGrp="1"/>
          </p:cNvSpPr>
          <p:nvPr>
            <p:ph type="body" idx="1"/>
          </p:nvPr>
        </p:nvSpPr>
        <p:spPr>
          <a:xfrm>
            <a:off x="656022" y="1971676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28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- Green">
  <p:cSld name="Title &amp; Text - Gree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9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4" name="Google Shape;114;p29"/>
          <p:cNvCxnSpPr/>
          <p:nvPr/>
        </p:nvCxnSpPr>
        <p:spPr>
          <a:xfrm rot="10800000" flipH="1">
            <a:off x="656024" y="1635973"/>
            <a:ext cx="10820189" cy="33878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5" name="Google Shape;115;p29"/>
          <p:cNvSpPr/>
          <p:nvPr/>
        </p:nvSpPr>
        <p:spPr>
          <a:xfrm>
            <a:off x="7858954" y="1589835"/>
            <a:ext cx="3617259" cy="92275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9"/>
          <p:cNvSpPr txBox="1">
            <a:spLocks noGrp="1"/>
          </p:cNvSpPr>
          <p:nvPr>
            <p:ph type="body" idx="1"/>
          </p:nvPr>
        </p:nvSpPr>
        <p:spPr>
          <a:xfrm>
            <a:off x="656022" y="1971675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9"/>
          <p:cNvSpPr txBox="1">
            <a:spLocks noGrp="1"/>
          </p:cNvSpPr>
          <p:nvPr>
            <p:ph type="body" idx="2"/>
          </p:nvPr>
        </p:nvSpPr>
        <p:spPr>
          <a:xfrm>
            <a:off x="656021" y="2614612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Blue">
  <p:cSld name="Title &amp; Text with Dots - Blue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oogle Shape;119;p30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0" name="Google Shape;120;p30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30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2" name="Google Shape;122;p30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Helvetica Neue"/>
              <a:buNone/>
              <a:defRPr sz="36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0"/>
          <p:cNvSpPr txBox="1">
            <a:spLocks noGrp="1"/>
          </p:cNvSpPr>
          <p:nvPr>
            <p:ph type="body" idx="1"/>
          </p:nvPr>
        </p:nvSpPr>
        <p:spPr>
          <a:xfrm>
            <a:off x="656023" y="1690688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30"/>
          <p:cNvSpPr txBox="1">
            <a:spLocks noGrp="1"/>
          </p:cNvSpPr>
          <p:nvPr>
            <p:ph type="body" idx="2"/>
          </p:nvPr>
        </p:nvSpPr>
        <p:spPr>
          <a:xfrm>
            <a:off x="656022" y="2333626"/>
            <a:ext cx="10820015" cy="3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Teal">
  <p:cSld name="Title &amp; Text with Dots - Teal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  <a:defRPr sz="36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5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body" idx="2"/>
          </p:nvPr>
        </p:nvSpPr>
        <p:spPr>
          <a:xfrm>
            <a:off x="656021" y="2333624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21" name="Google Shape;21;p13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22" name="Google Shape;22;p13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Google Shape;23;p13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 - Purple">
  <p:cSld name="Title &amp; Text with Dots - Purple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31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27" name="Google Shape;127;p31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Google Shape;128;p31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9" name="Google Shape;129;p31"/>
          <p:cNvSpPr txBox="1">
            <a:spLocks noGrp="1"/>
          </p:cNvSpPr>
          <p:nvPr>
            <p:ph type="title"/>
          </p:nvPr>
        </p:nvSpPr>
        <p:spPr>
          <a:xfrm>
            <a:off x="656023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600"/>
              <a:buFont typeface="Helvetica Neue"/>
              <a:buNone/>
              <a:defRPr sz="36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31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1" name="Google Shape;131;p31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ext with Dots- Green">
  <p:cSld name="Title &amp; Text with Dots- Green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oogle Shape;133;p32"/>
          <p:cNvGrpSpPr/>
          <p:nvPr/>
        </p:nvGrpSpPr>
        <p:grpSpPr>
          <a:xfrm>
            <a:off x="0" y="5303521"/>
            <a:ext cx="12192000" cy="1639827"/>
            <a:chOff x="0" y="5303521"/>
            <a:chExt cx="12192000" cy="1639827"/>
          </a:xfrm>
        </p:grpSpPr>
        <p:pic>
          <p:nvPicPr>
            <p:cNvPr id="134" name="Google Shape;134;p32"/>
            <p:cNvPicPr preferRelativeResize="0"/>
            <p:nvPr/>
          </p:nvPicPr>
          <p:blipFill rotWithShape="1">
            <a:blip r:embed="rId2">
              <a:alphaModFix amt="20000"/>
            </a:blip>
            <a:srcRect l="59836" t="10673" r="12104" b="6770"/>
            <a:stretch/>
          </p:blipFill>
          <p:spPr>
            <a:xfrm rot="5400000">
              <a:off x="2302155" y="3001365"/>
              <a:ext cx="1639827" cy="6244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32"/>
            <p:cNvPicPr preferRelativeResize="0"/>
            <p:nvPr/>
          </p:nvPicPr>
          <p:blipFill rotWithShape="1">
            <a:blip r:embed="rId2">
              <a:alphaModFix amt="20000"/>
            </a:blip>
            <a:srcRect l="60063" t="10673" r="11953" b="6770"/>
            <a:stretch/>
          </p:blipFill>
          <p:spPr>
            <a:xfrm rot="5400000">
              <a:off x="8439135" y="3108523"/>
              <a:ext cx="1557867" cy="594786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6" name="Google Shape;136;p32"/>
          <p:cNvSpPr txBox="1">
            <a:spLocks noGrp="1"/>
          </p:cNvSpPr>
          <p:nvPr>
            <p:ph type="title"/>
          </p:nvPr>
        </p:nvSpPr>
        <p:spPr>
          <a:xfrm>
            <a:off x="656022" y="365125"/>
            <a:ext cx="10820013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Helvetica Neue"/>
              <a:buNone/>
              <a:defRPr sz="36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2"/>
          <p:cNvSpPr txBox="1">
            <a:spLocks noGrp="1"/>
          </p:cNvSpPr>
          <p:nvPr>
            <p:ph type="body" idx="1"/>
          </p:nvPr>
        </p:nvSpPr>
        <p:spPr>
          <a:xfrm>
            <a:off x="656022" y="1690688"/>
            <a:ext cx="10820015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32"/>
          <p:cNvSpPr txBox="1">
            <a:spLocks noGrp="1"/>
          </p:cNvSpPr>
          <p:nvPr>
            <p:ph type="body" idx="2"/>
          </p:nvPr>
        </p:nvSpPr>
        <p:spPr>
          <a:xfrm>
            <a:off x="656021" y="2333625"/>
            <a:ext cx="10820015" cy="3729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Blue">
  <p:cSld name="Image &amp; Text - Blue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3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Helvetica Neue"/>
              <a:buNone/>
              <a:defRPr sz="32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1" name="Google Shape;141;p33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2" name="Google Shape;142;p33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3"/>
          </a:solidFill>
          <a:ln w="1270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33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44" name="Google Shape;144;p33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Purple">
  <p:cSld name="Image &amp; Text - Purple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4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Helvetica Neue"/>
              <a:buNone/>
              <a:defRPr sz="3200" b="1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47" name="Google Shape;147;p34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8" name="Google Shape;148;p34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1"/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4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Teal">
  <p:cSld name="Image &amp; Text - Teal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200"/>
              <a:buFont typeface="Helvetica Neue"/>
              <a:buNone/>
              <a:defRPr sz="3200" b="1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3" name="Google Shape;153;p35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54" name="Google Shape;154;p35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6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35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56" name="Google Shape;156;p35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&amp; Text - Green">
  <p:cSld name="Image &amp; Text - Green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6"/>
          <p:cNvSpPr txBox="1">
            <a:spLocks noGrp="1"/>
          </p:cNvSpPr>
          <p:nvPr>
            <p:ph type="title"/>
          </p:nvPr>
        </p:nvSpPr>
        <p:spPr>
          <a:xfrm>
            <a:off x="4890099" y="257176"/>
            <a:ext cx="694330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Helvetica Neue"/>
              <a:buNone/>
              <a:defRPr sz="3200" b="1">
                <a:solidFill>
                  <a:schemeClr val="accent4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59" name="Google Shape;159;p36"/>
          <p:cNvCxnSpPr/>
          <p:nvPr/>
        </p:nvCxnSpPr>
        <p:spPr>
          <a:xfrm rot="10800000" flipH="1">
            <a:off x="5027117" y="1509236"/>
            <a:ext cx="6806284" cy="17612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0" name="Google Shape;160;p36"/>
          <p:cNvSpPr/>
          <p:nvPr/>
        </p:nvSpPr>
        <p:spPr>
          <a:xfrm>
            <a:off x="9351335" y="1467293"/>
            <a:ext cx="2482066" cy="78223"/>
          </a:xfrm>
          <a:prstGeom prst="rect">
            <a:avLst/>
          </a:prstGeom>
          <a:solidFill>
            <a:schemeClr val="accent4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36"/>
          <p:cNvSpPr>
            <a:spLocks noGrp="1"/>
          </p:cNvSpPr>
          <p:nvPr>
            <p:ph type="pic" idx="2"/>
          </p:nvPr>
        </p:nvSpPr>
        <p:spPr>
          <a:xfrm>
            <a:off x="0" y="0"/>
            <a:ext cx="4340225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36"/>
          <p:cNvSpPr txBox="1">
            <a:spLocks noGrp="1"/>
          </p:cNvSpPr>
          <p:nvPr>
            <p:ph type="body" idx="1"/>
          </p:nvPr>
        </p:nvSpPr>
        <p:spPr>
          <a:xfrm>
            <a:off x="4890100" y="1907476"/>
            <a:ext cx="6943302" cy="4493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Blue">
  <p:cSld name="Title &amp; Two Column - Blue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7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rgbClr val="016794"/>
          </a:solidFill>
          <a:ln w="12700" cap="flat" cmpd="sng">
            <a:solidFill>
              <a:srgbClr val="01476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" name="Google Shape;165;p37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66" name="Google Shape;166;p37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37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68" name="Google Shape;168;p37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37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37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None/>
              <a:defRPr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1" name="Google Shape;171;p37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37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3" name="Google Shape;173;p37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37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 b="1">
                <a:solidFill>
                  <a:schemeClr val="accent3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5" name="Google Shape;175;p37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Purple">
  <p:cSld name="Title &amp; Two Column - Purple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8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8" name="Google Shape;178;p38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79" name="Google Shape;179;p38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38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1" name="Google Shape;181;p38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2" name="Google Shape;182;p38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38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4" name="Google Shape;184;p38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5" name="Google Shape;185;p38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8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7" name="Google Shape;187;p38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 b="1">
                <a:solidFill>
                  <a:schemeClr val="accen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38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Teal">
  <p:cSld name="Title &amp; Two Column - Teal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9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39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192" name="Google Shape;192;p39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p39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94" name="Google Shape;194;p39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5" name="Google Shape;195;p39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39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800"/>
              <a:buNone/>
              <a:defRPr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39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9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9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9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 b="1">
                <a:solidFill>
                  <a:schemeClr val="accent6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39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6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Two Column - Green">
  <p:cSld name="Title &amp; Two Column - Green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0"/>
          <p:cNvSpPr/>
          <p:nvPr/>
        </p:nvSpPr>
        <p:spPr>
          <a:xfrm>
            <a:off x="0" y="0"/>
            <a:ext cx="12192000" cy="160934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4" name="Google Shape;204;p40"/>
          <p:cNvGrpSpPr/>
          <p:nvPr/>
        </p:nvGrpSpPr>
        <p:grpSpPr>
          <a:xfrm>
            <a:off x="-208789" y="0"/>
            <a:ext cx="12609576" cy="2174491"/>
            <a:chOff x="-1" y="5043119"/>
            <a:chExt cx="12192000" cy="1814884"/>
          </a:xfrm>
        </p:grpSpPr>
        <p:pic>
          <p:nvPicPr>
            <p:cNvPr id="205" name="Google Shape;205;p40"/>
            <p:cNvPicPr preferRelativeResize="0"/>
            <p:nvPr/>
          </p:nvPicPr>
          <p:blipFill rotWithShape="1">
            <a:blip r:embed="rId2">
              <a:alphaModFix amt="20000"/>
            </a:blip>
            <a:srcRect l="50000" t="7392" r="19089" b="9029"/>
            <a:stretch/>
          </p:blipFill>
          <p:spPr>
            <a:xfrm rot="5400000">
              <a:off x="2349106" y="2694015"/>
              <a:ext cx="1814881" cy="6513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40"/>
            <p:cNvPicPr preferRelativeResize="0"/>
            <p:nvPr/>
          </p:nvPicPr>
          <p:blipFill rotWithShape="1">
            <a:blip r:embed="rId2">
              <a:alphaModFix amt="20000"/>
            </a:blip>
            <a:srcRect l="54597" t="31445" r="16826" b="9029"/>
            <a:stretch/>
          </p:blipFill>
          <p:spPr>
            <a:xfrm rot="5400000">
              <a:off x="8435259" y="3077812"/>
              <a:ext cx="1791433" cy="5722047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207" name="Google Shape;207;p40"/>
          <p:cNvCxnSpPr/>
          <p:nvPr/>
        </p:nvCxnSpPr>
        <p:spPr>
          <a:xfrm>
            <a:off x="6125488" y="3178428"/>
            <a:ext cx="0" cy="3127254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8" name="Google Shape;208;p40"/>
          <p:cNvSpPr txBox="1">
            <a:spLocks noGrp="1"/>
          </p:cNvSpPr>
          <p:nvPr>
            <p:ph type="title"/>
          </p:nvPr>
        </p:nvSpPr>
        <p:spPr>
          <a:xfrm>
            <a:off x="656023" y="24659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Helvetica Neue"/>
              <a:buNone/>
              <a:defRPr sz="36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40"/>
          <p:cNvSpPr txBox="1">
            <a:spLocks noGrp="1"/>
          </p:cNvSpPr>
          <p:nvPr>
            <p:ph type="body" idx="1"/>
          </p:nvPr>
        </p:nvSpPr>
        <p:spPr>
          <a:xfrm>
            <a:off x="656022" y="1903943"/>
            <a:ext cx="10820015" cy="50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0" name="Google Shape;210;p40"/>
          <p:cNvSpPr txBox="1">
            <a:spLocks noGrp="1"/>
          </p:cNvSpPr>
          <p:nvPr>
            <p:ph type="body" idx="2"/>
          </p:nvPr>
        </p:nvSpPr>
        <p:spPr>
          <a:xfrm>
            <a:off x="656021" y="2479149"/>
            <a:ext cx="10820015" cy="521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None/>
              <a:defRPr>
                <a:solidFill>
                  <a:schemeClr val="dk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None/>
              <a:defRPr>
                <a:solidFill>
                  <a:schemeClr val="dk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None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1" name="Google Shape;211;p40"/>
          <p:cNvSpPr txBox="1">
            <a:spLocks noGrp="1"/>
          </p:cNvSpPr>
          <p:nvPr>
            <p:ph type="body" idx="3"/>
          </p:nvPr>
        </p:nvSpPr>
        <p:spPr>
          <a:xfrm>
            <a:off x="656022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2" name="Google Shape;212;p40"/>
          <p:cNvSpPr txBox="1">
            <a:spLocks noGrp="1"/>
          </p:cNvSpPr>
          <p:nvPr>
            <p:ph type="body" idx="4"/>
          </p:nvPr>
        </p:nvSpPr>
        <p:spPr>
          <a:xfrm>
            <a:off x="656022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3" name="Google Shape;213;p40"/>
          <p:cNvSpPr txBox="1">
            <a:spLocks noGrp="1"/>
          </p:cNvSpPr>
          <p:nvPr>
            <p:ph type="body" idx="5"/>
          </p:nvPr>
        </p:nvSpPr>
        <p:spPr>
          <a:xfrm>
            <a:off x="6814990" y="3358502"/>
            <a:ext cx="4661045" cy="6050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 b="1">
                <a:solidFill>
                  <a:schemeClr val="accent2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4" name="Google Shape;214;p40"/>
          <p:cNvSpPr txBox="1">
            <a:spLocks noGrp="1"/>
          </p:cNvSpPr>
          <p:nvPr>
            <p:ph type="body" idx="6"/>
          </p:nvPr>
        </p:nvSpPr>
        <p:spPr>
          <a:xfrm>
            <a:off x="6814990" y="4066959"/>
            <a:ext cx="4661046" cy="2238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3pPr>
            <a:lvl4pPr marL="1828800" lvl="3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4pPr>
            <a:lvl5pPr marL="2286000" lvl="4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Char char="•"/>
              <a:defRPr sz="2400"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Purple">
  <p:cSld name="Split - Purp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14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p14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30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4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Blue">
  <p:cSld name="Title on Colored Background - Blue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1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41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41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9" name="Google Shape;219;p41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1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41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Purple">
  <p:cSld name="Title on Colored Background - Purple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2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42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42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rgbClr val="97467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p42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42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42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Teal">
  <p:cSld name="Title on Colored Background - Teal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3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43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43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3" name="Google Shape;233;p43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3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43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 Colored Background - Green">
  <p:cSld name="Title on Colored Background - Green"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4"/>
          <p:cNvSpPr/>
          <p:nvPr/>
        </p:nvSpPr>
        <p:spPr>
          <a:xfrm>
            <a:off x="0" y="3541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44"/>
          <p:cNvSpPr/>
          <p:nvPr/>
        </p:nvSpPr>
        <p:spPr>
          <a:xfrm>
            <a:off x="1941095" y="2837119"/>
            <a:ext cx="8293768" cy="1094802"/>
          </a:xfrm>
          <a:prstGeom prst="rect">
            <a:avLst/>
          </a:prstGeom>
          <a:noFill/>
          <a:ln w="571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44"/>
          <p:cNvSpPr/>
          <p:nvPr/>
        </p:nvSpPr>
        <p:spPr>
          <a:xfrm>
            <a:off x="2610678" y="2502568"/>
            <a:ext cx="6997148" cy="802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0" name="Google Shape;240;p44"/>
          <p:cNvPicPr preferRelativeResize="0"/>
          <p:nvPr/>
        </p:nvPicPr>
        <p:blipFill rotWithShape="1">
          <a:blip r:embed="rId2">
            <a:alphaModFix amt="20000"/>
          </a:blip>
          <a:srcRect l="60398" t="16294" r="3321" b="6459"/>
          <a:stretch/>
        </p:blipFill>
        <p:spPr>
          <a:xfrm rot="5400000">
            <a:off x="4171319" y="95874"/>
            <a:ext cx="3849350" cy="12192003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4"/>
          <p:cNvSpPr txBox="1">
            <a:spLocks noGrp="1"/>
          </p:cNvSpPr>
          <p:nvPr>
            <p:ph type="title"/>
          </p:nvPr>
        </p:nvSpPr>
        <p:spPr>
          <a:xfrm>
            <a:off x="2145791" y="3099692"/>
            <a:ext cx="7851649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Helvetica Neue"/>
              <a:buNone/>
              <a:defRPr sz="3200" b="1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44"/>
          <p:cNvSpPr txBox="1">
            <a:spLocks noGrp="1"/>
          </p:cNvSpPr>
          <p:nvPr>
            <p:ph type="body" idx="1"/>
          </p:nvPr>
        </p:nvSpPr>
        <p:spPr>
          <a:xfrm>
            <a:off x="2610678" y="2678354"/>
            <a:ext cx="6997148" cy="375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Green">
  <p:cSld name="1_Split - Gree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Google Shape;33;p15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" name="Google Shape;34;p15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15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200"/>
              <a:buNone/>
              <a:defRPr sz="3200" b="1">
                <a:solidFill>
                  <a:schemeClr val="accent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4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4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Teal">
  <p:cSld name="1_Split - Teal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16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" name="Google Shape;41;p16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3200"/>
              <a:buNone/>
              <a:defRPr sz="3200" b="1">
                <a:solidFill>
                  <a:schemeClr val="accent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plit - Blue">
  <p:cSld name="1_Split - Blu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17"/>
          <p:cNvSpPr/>
          <p:nvPr/>
        </p:nvSpPr>
        <p:spPr>
          <a:xfrm>
            <a:off x="0" y="0"/>
            <a:ext cx="357254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167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" name="Google Shape;48;p17"/>
          <p:cNvPicPr preferRelativeResize="0"/>
          <p:nvPr/>
        </p:nvPicPr>
        <p:blipFill rotWithShape="1">
          <a:blip r:embed="rId2">
            <a:alphaModFix amt="20000"/>
          </a:blip>
          <a:srcRect l="4826" t="9031" r="39371" b="9029"/>
          <a:stretch/>
        </p:blipFill>
        <p:spPr>
          <a:xfrm>
            <a:off x="0" y="0"/>
            <a:ext cx="357254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7"/>
          <p:cNvSpPr txBox="1">
            <a:spLocks noGrp="1"/>
          </p:cNvSpPr>
          <p:nvPr>
            <p:ph type="body" idx="1"/>
          </p:nvPr>
        </p:nvSpPr>
        <p:spPr>
          <a:xfrm>
            <a:off x="4100513" y="528638"/>
            <a:ext cx="7300912" cy="1271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6794"/>
              </a:buClr>
              <a:buSzPts val="3200"/>
              <a:buNone/>
              <a:defRPr sz="3200" b="1">
                <a:solidFill>
                  <a:srgbClr val="02679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7"/>
          <p:cNvSpPr txBox="1">
            <a:spLocks noGrp="1"/>
          </p:cNvSpPr>
          <p:nvPr>
            <p:ph type="body" idx="2"/>
          </p:nvPr>
        </p:nvSpPr>
        <p:spPr>
          <a:xfrm>
            <a:off x="4100513" y="2400300"/>
            <a:ext cx="7300912" cy="212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3"/>
              </a:buClr>
              <a:buSzPts val="2800"/>
              <a:buChar char="•"/>
              <a:defRPr>
                <a:solidFill>
                  <a:schemeClr val="dk1"/>
                </a:solidFill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•"/>
              <a:defRPr>
                <a:solidFill>
                  <a:schemeClr val="dk1"/>
                </a:solidFill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000"/>
              <a:buChar char="•"/>
              <a:defRPr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1800"/>
              <a:buChar char="•"/>
              <a:defRPr>
                <a:solidFill>
                  <a:schemeClr val="dk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Purple Background">
  <p:cSld name="Cover - Purple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7467D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9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- Teal Background">
  <p:cSld name="Cover - Teal Background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B2B4">
              <a:alpha val="77647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0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 b="1" i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2"/>
          </p:nvPr>
        </p:nvSpPr>
        <p:spPr>
          <a:xfrm>
            <a:off x="1754188" y="3051922"/>
            <a:ext cx="8683625" cy="145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28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/>
          <p:nvPr/>
        </p:nvSpPr>
        <p:spPr>
          <a:xfrm>
            <a:off x="5083215" y="2704632"/>
            <a:ext cx="2025570" cy="1191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405E7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"/>
          <p:cNvSpPr txBox="1">
            <a:spLocks noGrp="1"/>
          </p:cNvSpPr>
          <p:nvPr>
            <p:ph type="body" idx="1"/>
          </p:nvPr>
        </p:nvSpPr>
        <p:spPr>
          <a:xfrm>
            <a:off x="1828007" y="2076693"/>
            <a:ext cx="8535987" cy="627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</a:pPr>
            <a:r>
              <a:rPr lang="tr-TR"/>
              <a:t>Program Yönetim Döngüsünde Birincil Önleme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8" name="Google Shape;298;p10"/>
          <p:cNvGraphicFramePr/>
          <p:nvPr/>
        </p:nvGraphicFramePr>
        <p:xfrm>
          <a:off x="3103663" y="3340608"/>
          <a:ext cx="6275325" cy="2961975"/>
        </p:xfrm>
        <a:graphic>
          <a:graphicData uri="http://schemas.openxmlformats.org/drawingml/2006/table">
            <a:tbl>
              <a:tblPr firstRow="1" bandRow="1">
                <a:noFill/>
                <a:tableStyleId>{FD1EAD9E-125D-43F7-8CC9-EECD599FD992}</a:tableStyleId>
              </a:tblPr>
              <a:tblGrid>
                <a:gridCol w="2091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1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1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1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400" b="0" i="0" u="none" strike="noStrike" cap="none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Ortam: 1</a:t>
                      </a:r>
                    </a:p>
                  </a:txBody>
                  <a:tcPr marL="85525" marR="85525" marT="42775" marB="42775" anchor="ctr">
                    <a:solidFill>
                      <a:srgbClr val="0267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400" b="0" i="0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Ortam: 2</a:t>
                      </a:r>
                    </a:p>
                  </a:txBody>
                  <a:tcPr marL="85525" marR="85525" marT="42775" marB="42775" anchor="ctr">
                    <a:solidFill>
                      <a:srgbClr val="0267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tr-TR" sz="1400" b="0" i="0">
                          <a:latin typeface="Helvetica Neue Light"/>
                          <a:ea typeface="Helvetica Neue Light"/>
                          <a:cs typeface="Helvetica Neue Light"/>
                          <a:sym typeface="Helvetica Neue Light"/>
                        </a:rPr>
                        <a:t>Ortam:</a:t>
                      </a:r>
                    </a:p>
                  </a:txBody>
                  <a:tcPr marL="85525" marR="85525" marT="42775" marB="42775" anchor="ctr">
                    <a:solidFill>
                      <a:srgbClr val="0267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1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1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1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A8BE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1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/>
                    </a:p>
                  </a:txBody>
                  <a:tcPr marL="85525" marR="85525" marT="42775" marB="42775">
                    <a:solidFill>
                      <a:srgbClr val="D3DE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299" name="Google Shape;299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7736" y="830882"/>
            <a:ext cx="3386757" cy="3386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20971" y="1600055"/>
            <a:ext cx="1435100" cy="93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04601" y="1463039"/>
            <a:ext cx="1109779" cy="1076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193150" y="1600055"/>
            <a:ext cx="1054282" cy="8948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"/>
          <p:cNvSpPr txBox="1">
            <a:spLocks noGrp="1"/>
          </p:cNvSpPr>
          <p:nvPr>
            <p:ph type="title"/>
          </p:nvPr>
        </p:nvSpPr>
        <p:spPr>
          <a:xfrm>
            <a:off x="656023" y="1690688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tr-TR"/>
              <a:t>Program Yönetimi Döngüsünün Adımları Nelerdir?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26840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/>
              <a:t>Program Yönetimi Döngüsünün Adımları Nelerdir?</a:t>
            </a:r>
          </a:p>
        </p:txBody>
      </p:sp>
      <p:pic>
        <p:nvPicPr>
          <p:cNvPr id="258" name="Google Shape;258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15444" y="54631"/>
            <a:ext cx="6923511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13505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 sz="3200"/>
              <a:t>1. Adım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 sz="3200"/>
              <a:t>Hazırlıklı Olma</a:t>
            </a:r>
          </a:p>
        </p:txBody>
      </p:sp>
      <p:pic>
        <p:nvPicPr>
          <p:cNvPr id="264" name="Google Shape;26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76650" y="1184293"/>
            <a:ext cx="8311111" cy="3530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/>
              <a:t>2. Adım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/>
              <a:t>İnceleme ve Durum Analizi</a:t>
            </a:r>
          </a:p>
        </p:txBody>
      </p:sp>
      <p:pic>
        <p:nvPicPr>
          <p:cNvPr id="270" name="Google Shape;27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86175" y="1546260"/>
            <a:ext cx="8144974" cy="3159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6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2970847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/>
              <a:t>3. Adım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/>
              <a:t>Tasarım ve Planlama</a:t>
            </a:r>
          </a:p>
        </p:txBody>
      </p:sp>
      <p:pic>
        <p:nvPicPr>
          <p:cNvPr id="276" name="Google Shape;27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9975" y="1415851"/>
            <a:ext cx="8469464" cy="3375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26840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tr-TR" sz="3200"/>
              <a:t>4. Adım 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tr-TR" sz="3200"/>
              <a:t>Uygulama ve İzleme</a:t>
            </a:r>
          </a:p>
        </p:txBody>
      </p:sp>
      <p:pic>
        <p:nvPicPr>
          <p:cNvPr id="282" name="Google Shape;282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71900" y="1723164"/>
            <a:ext cx="8239125" cy="2810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8"/>
          <p:cNvSpPr txBox="1">
            <a:spLocks noGrp="1"/>
          </p:cNvSpPr>
          <p:nvPr>
            <p:ph type="body" idx="3"/>
          </p:nvPr>
        </p:nvSpPr>
        <p:spPr>
          <a:xfrm>
            <a:off x="284417" y="528638"/>
            <a:ext cx="3135058" cy="47992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 sz="3200"/>
              <a:t>5. Adım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endParaRPr sz="320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tr-TR" sz="3200"/>
              <a:t>Değerlendirme ve Öğrenme</a:t>
            </a:r>
          </a:p>
        </p:txBody>
      </p:sp>
      <p:pic>
        <p:nvPicPr>
          <p:cNvPr id="288" name="Google Shape;28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57601" y="1757737"/>
            <a:ext cx="8249982" cy="2595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9"/>
          <p:cNvSpPr txBox="1">
            <a:spLocks noGrp="1"/>
          </p:cNvSpPr>
          <p:nvPr>
            <p:ph type="title"/>
          </p:nvPr>
        </p:nvSpPr>
        <p:spPr>
          <a:xfrm>
            <a:off x="722698" y="36036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Helvetica Neue"/>
              <a:buNone/>
            </a:pPr>
            <a:r>
              <a:rPr lang="tr-TR"/>
              <a:t>Sonraki Adımlar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545554"/>
      </a:dk1>
      <a:lt1>
        <a:srgbClr val="FFFFFF"/>
      </a:lt1>
      <a:dk2>
        <a:srgbClr val="212E3B"/>
      </a:dk2>
      <a:lt2>
        <a:srgbClr val="E7E6E6"/>
      </a:lt2>
      <a:accent1>
        <a:srgbClr val="02628C"/>
      </a:accent1>
      <a:accent2>
        <a:srgbClr val="0388C5"/>
      </a:accent2>
      <a:accent3>
        <a:srgbClr val="97467C"/>
      </a:accent3>
      <a:accent4>
        <a:srgbClr val="94CC7A"/>
      </a:accent4>
      <a:accent5>
        <a:srgbClr val="029FA0"/>
      </a:accent5>
      <a:accent6>
        <a:srgbClr val="405D78"/>
      </a:accent6>
      <a:hlink>
        <a:srgbClr val="67B7DB"/>
      </a:hlink>
      <a:folHlink>
        <a:srgbClr val="36A1D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E2B56F784B3844A5F3127145F14FFC" ma:contentTypeVersion="20" ma:contentTypeDescription="Create a new document." ma:contentTypeScope="" ma:versionID="3694b1936a6395c2dbb5d5dce9997b6b">
  <xsd:schema xmlns:xsd="http://www.w3.org/2001/XMLSchema" xmlns:xs="http://www.w3.org/2001/XMLSchema" xmlns:p="http://schemas.microsoft.com/office/2006/metadata/properties" xmlns:ns2="b9fcb3a1-e9c1-4562-ab80-3cdc4bd95372" xmlns:ns3="1c1cee48-48c8-4ea0-913c-48e1733f785f" targetNamespace="http://schemas.microsoft.com/office/2006/metadata/properties" ma:root="true" ma:fieldsID="a4e351c369cef826459a5e63785bfa3f" ns2:_="" ns3:_="">
    <xsd:import namespace="b9fcb3a1-e9c1-4562-ab80-3cdc4bd95372"/>
    <xsd:import namespace="1c1cee48-48c8-4ea0-913c-48e1733f78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cb3a1-e9c1-4562-ab80-3cdc4bd9537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82c222-82d4-4b94-9b53-2fb1cd6658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1cee48-48c8-4ea0-913c-48e1733f78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a40ea06-993c-45bf-ac3b-debb539c2f2e}" ma:internalName="TaxCatchAll" ma:showField="CatchAllData" ma:web="1c1cee48-48c8-4ea0-913c-48e1733f78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c1cee48-48c8-4ea0-913c-48e1733f785f" xsi:nil="true"/>
    <_Flow_SignoffStatus xmlns="b9fcb3a1-e9c1-4562-ab80-3cdc4bd95372" xsi:nil="true"/>
    <lcf76f155ced4ddcb4097134ff3c332f xmlns="b9fcb3a1-e9c1-4562-ab80-3cdc4bd9537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233B9EE-A8CF-4A55-9BB3-212EF85B39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D0BF81-0FCD-4928-8BB6-6132B9B22AC0}"/>
</file>

<file path=customXml/itemProps3.xml><?xml version="1.0" encoding="utf-8"?>
<ds:datastoreItem xmlns:ds="http://schemas.openxmlformats.org/officeDocument/2006/customXml" ds:itemID="{435BBDD1-E8D4-4EC4-B24F-A29D91A3B4E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Office PowerPoint</Application>
  <PresentationFormat>Widescreen</PresentationFormat>
  <Paragraphs>30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Helvetica Neue</vt:lpstr>
      <vt:lpstr>Calibri</vt:lpstr>
      <vt:lpstr>Helvetica Neue Light</vt:lpstr>
      <vt:lpstr>Arial</vt:lpstr>
      <vt:lpstr>Office Theme</vt:lpstr>
      <vt:lpstr>PowerPoint Presentation</vt:lpstr>
      <vt:lpstr>Program Yönetimi Döngüsünün Adımları Nelerdir?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Sonraki Adımlar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Serli</cp:lastModifiedBy>
  <cp:revision>1</cp:revision>
  <dcterms:created xsi:type="dcterms:W3CDTF">2017-12-20T18:51:03Z</dcterms:created>
  <dcterms:modified xsi:type="dcterms:W3CDTF">2024-03-11T16:28:09Z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0x010100F1E2B56F784B3844A5F3127145F14FFC</vt:lpwstr>
  </property>
</Properties>
</file>