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3"/>
  </p:sldMasterIdLst>
  <p:notesMasterIdLst>
    <p:notesMasterId r:id="rId14"/>
  </p:notesMasterIdLst>
  <p:sldIdLst>
    <p:sldId id="256" r:id="rId4"/>
    <p:sldId id="257" r:id="rId5"/>
    <p:sldId id="258" r:id="rId6"/>
    <p:sldId id="259" r:id="rId7"/>
    <p:sldId id="260" r:id="rId8"/>
    <p:sldId id="261" r:id="rId9"/>
    <p:sldId id="262" r:id="rId10"/>
    <p:sldId id="263" r:id="rId11"/>
    <p:sldId id="264" r:id="rId12"/>
    <p:sldId id="265"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snapToGrid="0">
      <p:cViewPr varScale="1">
        <p:scale>
          <a:sx n="133" d="100"/>
          <a:sy n="133" d="100"/>
        </p:scale>
        <p:origin x="906" y="126"/>
      </p:cViewPr>
      <p:guideLst>
        <p:guide orient="horz" pos="1620"/>
        <p:guide pos="2880"/>
      </p:guideLst>
    </p:cSldViewPr>
  </p:slideViewPr>
  <p:notesTextViewPr>
    <p:cViewPr>
      <p:scale>
        <a:sx n="1" d="1"/>
        <a:sy n="1" d="1"/>
      </p:scale>
      <p:origin x="0" y="0"/>
    </p:cViewPr>
  </p:notesTextViewPr>
  <p:notesViewPr>
    <p:cSldViewPr snapToGrid="0">
      <p:cViewPr varScale="1">
        <p:scale>
          <a:sx n="80" d="100"/>
          <a:sy n="80" d="100"/>
        </p:scale>
        <p:origin x="99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0776760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tr-TR" sz="1000" dirty="0">
                <a:solidFill>
                  <a:srgbClr val="121212"/>
                </a:solidFill>
                <a:highlight>
                  <a:srgbClr val="FFFFFF"/>
                </a:highlight>
              </a:rPr>
              <a:t>Cuma</a:t>
            </a:r>
            <a:r>
              <a:rPr lang="en" sz="1000" dirty="0">
                <a:solidFill>
                  <a:srgbClr val="121212"/>
                </a:solidFill>
                <a:highlight>
                  <a:srgbClr val="FFFFFF"/>
                </a:highlight>
              </a:rPr>
              <a:t>, May</a:t>
            </a:r>
            <a:r>
              <a:rPr lang="tr-TR" sz="1000" dirty="0">
                <a:solidFill>
                  <a:srgbClr val="121212"/>
                </a:solidFill>
                <a:highlight>
                  <a:srgbClr val="FFFFFF"/>
                </a:highlight>
              </a:rPr>
              <a:t>ıs</a:t>
            </a:r>
            <a:r>
              <a:rPr lang="en" sz="1000" dirty="0">
                <a:solidFill>
                  <a:srgbClr val="121212"/>
                </a:solidFill>
                <a:highlight>
                  <a:srgbClr val="FFFFFF"/>
                </a:highlight>
              </a:rPr>
              <a:t> 7, 2021 - Kikwit, Kwilu </a:t>
            </a:r>
            <a:r>
              <a:rPr lang="tr-TR" sz="1000" dirty="0">
                <a:solidFill>
                  <a:srgbClr val="121212"/>
                </a:solidFill>
                <a:highlight>
                  <a:srgbClr val="FFFFFF"/>
                </a:highlight>
              </a:rPr>
              <a:t>bölgesi</a:t>
            </a:r>
            <a:r>
              <a:rPr lang="en" sz="1000" dirty="0">
                <a:solidFill>
                  <a:srgbClr val="121212"/>
                </a:solidFill>
                <a:highlight>
                  <a:srgbClr val="FFFFFF"/>
                </a:highlight>
              </a:rPr>
              <a:t>. </a:t>
            </a:r>
            <a:r>
              <a:rPr lang="tr-TR" sz="1000" dirty="0">
                <a:solidFill>
                  <a:srgbClr val="121212"/>
                </a:solidFill>
                <a:highlight>
                  <a:srgbClr val="FFFFFF"/>
                </a:highlight>
              </a:rPr>
              <a:t>Dinleme kulübü koronavirüs salgını nedeniyle okullar kapandığında yakın bir bölgede kuruldu.</a:t>
            </a:r>
            <a:r>
              <a:rPr lang="en" sz="1000" dirty="0">
                <a:solidFill>
                  <a:srgbClr val="121212"/>
                </a:solidFill>
                <a:highlight>
                  <a:srgbClr val="FFFFFF"/>
                </a:highlight>
              </a:rPr>
              <a:t> </a:t>
            </a:r>
            <a:r>
              <a:rPr lang="tr-TR" sz="1000" dirty="0">
                <a:solidFill>
                  <a:srgbClr val="121212"/>
                </a:solidFill>
                <a:highlight>
                  <a:srgbClr val="FFFFFF"/>
                </a:highlight>
              </a:rPr>
              <a:t>Ancak okullar bugün yeniden açıldı, dinleme kulübü de taraftar toplamaya devam ediyor. </a:t>
            </a:r>
            <a:r>
              <a:rPr lang="en" sz="1000" dirty="0">
                <a:solidFill>
                  <a:srgbClr val="121212"/>
                </a:solidFill>
                <a:highlight>
                  <a:srgbClr val="FFFFFF"/>
                </a:highlight>
              </a:rPr>
              <a:t>Lydie Magemage</a:t>
            </a:r>
            <a:r>
              <a:rPr lang="tr-TR" sz="1000" dirty="0">
                <a:solidFill>
                  <a:srgbClr val="121212"/>
                </a:solidFill>
                <a:highlight>
                  <a:srgbClr val="FFFFFF"/>
                </a:highlight>
              </a:rPr>
              <a:t> dinleme kulübündeki 10 çocuğa eğitmenlik yapıyor</a:t>
            </a:r>
            <a:r>
              <a:rPr lang="en" sz="1000" dirty="0">
                <a:solidFill>
                  <a:srgbClr val="121212"/>
                </a:solidFill>
                <a:highlight>
                  <a:srgbClr val="FFFFFF"/>
                </a:highlight>
              </a:rPr>
              <a:t>.</a:t>
            </a:r>
            <a:r>
              <a:rPr lang="en" dirty="0"/>
              <a:t> </a:t>
            </a:r>
            <a:endParaRPr dirty="0"/>
          </a:p>
        </p:txBody>
      </p:sp>
    </p:spTree>
    <p:extLst>
      <p:ext uri="{BB962C8B-B14F-4D97-AF65-F5344CB8AC3E}">
        <p14:creationId xmlns:p14="http://schemas.microsoft.com/office/powerpoint/2010/main" val="98990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094992472f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094992472f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19 </a:t>
            </a:r>
            <a:r>
              <a:rPr lang="tr-TR" sz="1000" dirty="0">
                <a:solidFill>
                  <a:srgbClr val="121212"/>
                </a:solidFill>
              </a:rPr>
              <a:t>Ocak 2021’de çocuklar Suriye Arap Cumhuriyeti’nin kuzey batısında bulunan ve sel altında kalan</a:t>
            </a:r>
            <a:r>
              <a:rPr lang="en" sz="1000" dirty="0">
                <a:solidFill>
                  <a:srgbClr val="121212"/>
                </a:solidFill>
              </a:rPr>
              <a:t> Kafr Losin </a:t>
            </a:r>
            <a:r>
              <a:rPr lang="tr-TR" sz="1000" dirty="0">
                <a:solidFill>
                  <a:srgbClr val="121212"/>
                </a:solidFill>
              </a:rPr>
              <a:t>kampının sularının içinden geçiyor. Son birkaç gün içinde batı</a:t>
            </a:r>
            <a:r>
              <a:rPr lang="en" sz="1000" dirty="0">
                <a:solidFill>
                  <a:srgbClr val="121212"/>
                </a:solidFill>
              </a:rPr>
              <a:t> Aleppo </a:t>
            </a:r>
            <a:r>
              <a:rPr lang="tr-TR" sz="1000" dirty="0">
                <a:solidFill>
                  <a:srgbClr val="121212"/>
                </a:solidFill>
              </a:rPr>
              <a:t>ve</a:t>
            </a:r>
            <a:r>
              <a:rPr lang="en" sz="1000" dirty="0">
                <a:solidFill>
                  <a:srgbClr val="121212"/>
                </a:solidFill>
              </a:rPr>
              <a:t> Idlib </a:t>
            </a:r>
            <a:r>
              <a:rPr lang="tr-TR" sz="1000" dirty="0">
                <a:solidFill>
                  <a:srgbClr val="121212"/>
                </a:solidFill>
              </a:rPr>
              <a:t>yöneticileri ülkenin kuzey batısında bu sezonun en ağır kış fırtınalarını yaşadılar. Yoğun yağışlar çadırları sel altında bıraktı ve yerinden edilmiş ailelerin yaşadığı kamplara ulaşımı sağlayan yolları kesti. Hasarın değerlendirmesi çalışmaları devam ederken bölgede 1,700’den fazla ailenin bu selden etkilendiğini, çocukların ise kış şartlarından son derece olumsuz bir şekilde etkilendiğini ifade eden raporlar söz konusudur.</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tr-TR" sz="1000" dirty="0">
                <a:solidFill>
                  <a:srgbClr val="121212"/>
                </a:solidFill>
              </a:rPr>
              <a:t>Neredeyse 10 yıldır devam eden çatışma, yerinden edilme ve yakınların kaybı güneybatı Suriye’deki çocuklar ve onların aileleri üzerinde son derece olumsuz etkiler bırakmıştır. </a:t>
            </a:r>
            <a:r>
              <a:rPr lang="en" sz="1000" dirty="0">
                <a:solidFill>
                  <a:srgbClr val="121212"/>
                </a:solidFill>
              </a:rPr>
              <a:t>UNICEF </a:t>
            </a:r>
            <a:r>
              <a:rPr lang="tr-TR" sz="1000" dirty="0">
                <a:solidFill>
                  <a:srgbClr val="121212"/>
                </a:solidFill>
              </a:rPr>
              <a:t>Suriye’nin kuzeybatısındaki </a:t>
            </a:r>
            <a:r>
              <a:rPr lang="en" sz="1000" dirty="0">
                <a:solidFill>
                  <a:srgbClr val="121212"/>
                </a:solidFill>
              </a:rPr>
              <a:t>1.2 mil</a:t>
            </a:r>
            <a:r>
              <a:rPr lang="tr-TR" sz="1000" dirty="0">
                <a:solidFill>
                  <a:srgbClr val="121212"/>
                </a:solidFill>
              </a:rPr>
              <a:t>yon çocuğun son derece büyük ihtiyaçlar içindeler. Çocuklar ve aileleri kamusal tesislere, okullara</a:t>
            </a:r>
            <a:r>
              <a:rPr lang="en" sz="1000" dirty="0">
                <a:solidFill>
                  <a:srgbClr val="121212"/>
                </a:solidFill>
              </a:rPr>
              <a:t>, </a:t>
            </a:r>
            <a:r>
              <a:rPr lang="tr-TR" sz="1000" dirty="0">
                <a:solidFill>
                  <a:srgbClr val="121212"/>
                </a:solidFill>
              </a:rPr>
              <a:t>camilere, tamamlanmamış binalara ve mağazalara sığınıyorlar. Pek çoğu ağır yağmurlar ve dondurucu soğuklar altında parklar gibi açık alanlarda yaşıyor. Sağlık, temiz su veya sıhhi tesisler gibi temel hizmetlere erişim ise ya son derece sınırlı ya da mevcut değil.</a:t>
            </a:r>
            <a:endParaRPr sz="1000" dirty="0">
              <a:solidFill>
                <a:srgbClr val="121212"/>
              </a:solidFill>
            </a:endParaRPr>
          </a:p>
          <a:p>
            <a:pPr marL="0" lvl="0" indent="0" algn="l" rtl="0">
              <a:spcBef>
                <a:spcPts val="0"/>
              </a:spcBef>
              <a:spcAft>
                <a:spcPts val="0"/>
              </a:spcAft>
              <a:buNone/>
            </a:pPr>
            <a:endParaRPr sz="1000" dirty="0">
              <a:solidFill>
                <a:srgbClr val="121212"/>
              </a:solidFill>
              <a:highlight>
                <a:srgbClr val="FFFFFF"/>
              </a:highlight>
            </a:endParaRPr>
          </a:p>
        </p:txBody>
      </p:sp>
    </p:spTree>
    <p:extLst>
      <p:ext uri="{BB962C8B-B14F-4D97-AF65-F5344CB8AC3E}">
        <p14:creationId xmlns:p14="http://schemas.microsoft.com/office/powerpoint/2010/main" val="527859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094992472f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094992472f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Klensly Cerger, 16, </a:t>
            </a:r>
            <a:r>
              <a:rPr lang="tr-TR" sz="1000" dirty="0">
                <a:solidFill>
                  <a:srgbClr val="121212"/>
                </a:solidFill>
              </a:rPr>
              <a:t>on yıl önce ailesini kaybetti. Annesi, imkanların yetersizliğinden dolayı onu bakılabileceği bir yetimhaneye gönderdi. O zamandan beri ilk defa biyolojik annesi ile vakit geçirmek için evine döndü, fakat yaşanan deprem bütün planlarını değiştirdi.</a:t>
            </a:r>
            <a:r>
              <a:rPr lang="en" sz="1000" dirty="0">
                <a:solidFill>
                  <a:srgbClr val="121212"/>
                </a:solidFill>
              </a:rPr>
              <a:t> </a:t>
            </a:r>
            <a:r>
              <a:rPr lang="tr-TR" sz="1000" dirty="0">
                <a:solidFill>
                  <a:srgbClr val="121212"/>
                </a:solidFill>
              </a:rPr>
              <a:t>Ayak bileği kırıldı ve şimdi alçının çıkarılmasını bekliyor.</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14 A</a:t>
            </a:r>
            <a:r>
              <a:rPr lang="tr-TR" sz="1000" dirty="0" err="1">
                <a:solidFill>
                  <a:srgbClr val="121212"/>
                </a:solidFill>
              </a:rPr>
              <a:t>ğustos</a:t>
            </a:r>
            <a:r>
              <a:rPr lang="en" sz="1000" dirty="0">
                <a:solidFill>
                  <a:srgbClr val="121212"/>
                </a:solidFill>
              </a:rPr>
              <a:t> 2021</a:t>
            </a:r>
            <a:r>
              <a:rPr lang="tr-TR" sz="1000" dirty="0">
                <a:solidFill>
                  <a:srgbClr val="121212"/>
                </a:solidFill>
              </a:rPr>
              <a:t> tarihinde</a:t>
            </a:r>
            <a:r>
              <a:rPr lang="en" sz="1000" dirty="0">
                <a:solidFill>
                  <a:srgbClr val="121212"/>
                </a:solidFill>
              </a:rPr>
              <a:t> 7.2 </a:t>
            </a:r>
            <a:r>
              <a:rPr lang="tr-TR" sz="1000" dirty="0">
                <a:solidFill>
                  <a:srgbClr val="121212"/>
                </a:solidFill>
              </a:rPr>
              <a:t>büyüklüğünde bir deprem </a:t>
            </a:r>
            <a:r>
              <a:rPr lang="en" sz="1000" dirty="0">
                <a:solidFill>
                  <a:srgbClr val="121212"/>
                </a:solidFill>
              </a:rPr>
              <a:t>Haiti</a:t>
            </a:r>
            <a:r>
              <a:rPr lang="tr-TR" sz="1000" dirty="0">
                <a:solidFill>
                  <a:srgbClr val="121212"/>
                </a:solidFill>
              </a:rPr>
              <a:t>’</a:t>
            </a:r>
            <a:r>
              <a:rPr lang="tr-TR" sz="1000" dirty="0" err="1">
                <a:solidFill>
                  <a:srgbClr val="121212"/>
                </a:solidFill>
              </a:rPr>
              <a:t>nin</a:t>
            </a:r>
            <a:r>
              <a:rPr lang="tr-TR" sz="1000" dirty="0">
                <a:solidFill>
                  <a:srgbClr val="121212"/>
                </a:solidFill>
              </a:rPr>
              <a:t> güney batısını ve üç bölgede büyük hasarlara neden oldu</a:t>
            </a:r>
            <a:r>
              <a:rPr lang="en" sz="1000" dirty="0">
                <a:solidFill>
                  <a:srgbClr val="121212"/>
                </a:solidFill>
              </a:rPr>
              <a:t>: </a:t>
            </a:r>
            <a:r>
              <a:rPr lang="tr-TR" sz="1000" dirty="0">
                <a:solidFill>
                  <a:srgbClr val="121212"/>
                </a:solidFill>
              </a:rPr>
              <a:t>Güney, </a:t>
            </a:r>
            <a:r>
              <a:rPr lang="en" sz="1000" dirty="0">
                <a:solidFill>
                  <a:srgbClr val="121212"/>
                </a:solidFill>
              </a:rPr>
              <a:t>Nippes </a:t>
            </a:r>
            <a:r>
              <a:rPr lang="tr-TR" sz="1000" dirty="0">
                <a:solidFill>
                  <a:srgbClr val="121212"/>
                </a:solidFill>
              </a:rPr>
              <a:t>ve</a:t>
            </a:r>
            <a:r>
              <a:rPr lang="en" sz="1000" dirty="0">
                <a:solidFill>
                  <a:srgbClr val="121212"/>
                </a:solidFill>
              </a:rPr>
              <a:t> Grand’Anse, </a:t>
            </a:r>
            <a:r>
              <a:rPr lang="tr-TR" sz="1000" dirty="0">
                <a:solidFill>
                  <a:srgbClr val="121212"/>
                </a:solidFill>
              </a:rPr>
              <a:t>540,000’i çocuk olmak üzere tahmini </a:t>
            </a:r>
            <a:r>
              <a:rPr lang="en" sz="1000" dirty="0">
                <a:solidFill>
                  <a:srgbClr val="121212"/>
                </a:solidFill>
              </a:rPr>
              <a:t>1.2 million</a:t>
            </a:r>
            <a:r>
              <a:rPr lang="tr-TR" sz="1000" dirty="0">
                <a:solidFill>
                  <a:srgbClr val="121212"/>
                </a:solidFill>
              </a:rPr>
              <a:t> kişi etkilendi.</a:t>
            </a:r>
            <a:r>
              <a:rPr lang="en" sz="1000" dirty="0">
                <a:solidFill>
                  <a:srgbClr val="121212"/>
                </a:solidFill>
              </a:rPr>
              <a:t> </a:t>
            </a:r>
            <a:r>
              <a:rPr lang="tr-TR" sz="1000" dirty="0">
                <a:solidFill>
                  <a:srgbClr val="121212"/>
                </a:solidFill>
              </a:rPr>
              <a:t>Bu deprem politik sarsıntılar</a:t>
            </a:r>
            <a:r>
              <a:rPr lang="en" sz="1000" dirty="0">
                <a:solidFill>
                  <a:srgbClr val="121212"/>
                </a:solidFill>
              </a:rPr>
              <a:t>, </a:t>
            </a:r>
            <a:r>
              <a:rPr lang="tr-TR" sz="1000" dirty="0">
                <a:solidFill>
                  <a:srgbClr val="121212"/>
                </a:solidFill>
              </a:rPr>
              <a:t>artan çete şiddeti, çocuklar arasında artan ve alarm veren bir yetersiz beslenme durumunun ve </a:t>
            </a:r>
            <a:r>
              <a:rPr lang="en" sz="1000" dirty="0">
                <a:solidFill>
                  <a:srgbClr val="121212"/>
                </a:solidFill>
              </a:rPr>
              <a:t>COVID-19 pandemi</a:t>
            </a:r>
            <a:r>
              <a:rPr lang="tr-TR" sz="1000" dirty="0">
                <a:solidFill>
                  <a:srgbClr val="121212"/>
                </a:solidFill>
              </a:rPr>
              <a:t>sinin tam ortasında ülkeyi vurdu</a:t>
            </a:r>
            <a:r>
              <a:rPr lang="en" sz="1000" dirty="0">
                <a:solidFill>
                  <a:srgbClr val="121212"/>
                </a:solidFill>
              </a:rPr>
              <a:t>. </a:t>
            </a:r>
            <a:r>
              <a:rPr lang="tr-TR" sz="1000" dirty="0">
                <a:solidFill>
                  <a:srgbClr val="121212"/>
                </a:solidFill>
              </a:rPr>
              <a:t>Bir ay sonra, hala çocuklu aileler için kritik ihtiyaçlar söz konusu.</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spcBef>
                <a:spcPts val="0"/>
              </a:spcBef>
              <a:spcAft>
                <a:spcPts val="0"/>
              </a:spcAft>
              <a:buNone/>
            </a:pPr>
            <a:endParaRPr sz="1000" dirty="0">
              <a:solidFill>
                <a:srgbClr val="121212"/>
              </a:solidFill>
              <a:highlight>
                <a:srgbClr val="FFFFFF"/>
              </a:highlight>
            </a:endParaRPr>
          </a:p>
        </p:txBody>
      </p:sp>
    </p:spTree>
    <p:extLst>
      <p:ext uri="{BB962C8B-B14F-4D97-AF65-F5344CB8AC3E}">
        <p14:creationId xmlns:p14="http://schemas.microsoft.com/office/powerpoint/2010/main" val="1334949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094992472f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094992472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23 Mar</a:t>
            </a:r>
            <a:r>
              <a:rPr lang="tr-TR" sz="1000" dirty="0">
                <a:solidFill>
                  <a:srgbClr val="121212"/>
                </a:solidFill>
              </a:rPr>
              <a:t>t 2021 Salı günü </a:t>
            </a:r>
            <a:r>
              <a:rPr lang="en" sz="1000" dirty="0">
                <a:solidFill>
                  <a:srgbClr val="121212"/>
                </a:solidFill>
              </a:rPr>
              <a:t>Banglade</a:t>
            </a:r>
            <a:r>
              <a:rPr lang="tr-TR" sz="1000" dirty="0">
                <a:solidFill>
                  <a:srgbClr val="121212"/>
                </a:solidFill>
              </a:rPr>
              <a:t>ş</a:t>
            </a:r>
            <a:r>
              <a:rPr lang="en" sz="1000" dirty="0">
                <a:solidFill>
                  <a:srgbClr val="121212"/>
                </a:solidFill>
              </a:rPr>
              <a:t>, Rohingya</a:t>
            </a:r>
            <a:r>
              <a:rPr lang="tr-TR" sz="1000" dirty="0">
                <a:solidFill>
                  <a:srgbClr val="121212"/>
                </a:solidFill>
              </a:rPr>
              <a:t>’da çocuklar dün </a:t>
            </a:r>
            <a:r>
              <a:rPr lang="en" sz="1000" dirty="0">
                <a:solidFill>
                  <a:srgbClr val="121212"/>
                </a:solidFill>
              </a:rPr>
              <a:t>Cox's Bazar</a:t>
            </a:r>
            <a:r>
              <a:rPr lang="tr-TR" sz="1000" dirty="0">
                <a:solidFill>
                  <a:srgbClr val="121212"/>
                </a:solidFill>
              </a:rPr>
              <a:t>’da yaşanan yangından etkilendi.</a:t>
            </a:r>
            <a:r>
              <a:rPr lang="en" sz="1000" dirty="0">
                <a:solidFill>
                  <a:srgbClr val="121212"/>
                </a:solidFill>
              </a:rPr>
              <a:t> </a:t>
            </a:r>
            <a:r>
              <a:rPr lang="tr-TR" sz="1000" dirty="0">
                <a:solidFill>
                  <a:srgbClr val="121212"/>
                </a:solidFill>
              </a:rPr>
              <a:t>Binlerce ev harap oldu ve </a:t>
            </a:r>
            <a:r>
              <a:rPr lang="en" sz="1000" dirty="0">
                <a:solidFill>
                  <a:srgbClr val="121212"/>
                </a:solidFill>
              </a:rPr>
              <a:t>Rohingya</a:t>
            </a:r>
            <a:r>
              <a:rPr lang="tr-TR" sz="1000" dirty="0">
                <a:solidFill>
                  <a:srgbClr val="121212"/>
                </a:solidFill>
              </a:rPr>
              <a:t> ailelerinin ve mülteci kamplarında yaşayan çocukların hayatlarını altüst etti.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22 Mar</a:t>
            </a:r>
            <a:r>
              <a:rPr lang="tr-TR" sz="1000" dirty="0">
                <a:solidFill>
                  <a:srgbClr val="121212"/>
                </a:solidFill>
              </a:rPr>
              <a:t>t</a:t>
            </a:r>
            <a:r>
              <a:rPr lang="en" sz="1000" dirty="0">
                <a:solidFill>
                  <a:srgbClr val="121212"/>
                </a:solidFill>
              </a:rPr>
              <a:t> 2021</a:t>
            </a:r>
            <a:r>
              <a:rPr lang="tr-TR" sz="1000" dirty="0">
                <a:solidFill>
                  <a:srgbClr val="121212"/>
                </a:solidFill>
              </a:rPr>
              <a:t>’de</a:t>
            </a:r>
            <a:r>
              <a:rPr lang="en" sz="1000" dirty="0">
                <a:solidFill>
                  <a:srgbClr val="121212"/>
                </a:solidFill>
              </a:rPr>
              <a:t> Dhaka, Banglade</a:t>
            </a:r>
            <a:r>
              <a:rPr lang="tr-TR" sz="1000" dirty="0" err="1">
                <a:solidFill>
                  <a:srgbClr val="121212"/>
                </a:solidFill>
              </a:rPr>
              <a:t>ş’te</a:t>
            </a:r>
            <a:r>
              <a:rPr lang="en" sz="1000" dirty="0">
                <a:solidFill>
                  <a:srgbClr val="121212"/>
                </a:solidFill>
              </a:rPr>
              <a:t>, UNICEF</a:t>
            </a:r>
            <a:r>
              <a:rPr lang="tr-TR" sz="1000" dirty="0">
                <a:solidFill>
                  <a:srgbClr val="121212"/>
                </a:solidFill>
              </a:rPr>
              <a:t> </a:t>
            </a:r>
            <a:r>
              <a:rPr lang="tr-TR" sz="1000" dirty="0" err="1">
                <a:solidFill>
                  <a:srgbClr val="121212"/>
                </a:solidFill>
              </a:rPr>
              <a:t>Cox’s</a:t>
            </a:r>
            <a:r>
              <a:rPr lang="tr-TR" sz="1000" dirty="0">
                <a:solidFill>
                  <a:srgbClr val="121212"/>
                </a:solidFill>
              </a:rPr>
              <a:t> </a:t>
            </a:r>
            <a:r>
              <a:rPr lang="tr-TR" sz="1000" dirty="0" err="1">
                <a:solidFill>
                  <a:srgbClr val="121212"/>
                </a:solidFill>
              </a:rPr>
              <a:t>Bazar</a:t>
            </a:r>
            <a:r>
              <a:rPr lang="tr-TR" sz="1000" dirty="0">
                <a:solidFill>
                  <a:srgbClr val="121212"/>
                </a:solidFill>
              </a:rPr>
              <a:t>, Bangladeş’teki mülteci kamplarında meydana gelen yangından dolayı</a:t>
            </a:r>
            <a:r>
              <a:rPr lang="en" sz="1000" dirty="0">
                <a:solidFill>
                  <a:srgbClr val="121212"/>
                </a:solidFill>
              </a:rPr>
              <a:t> Rohingya</a:t>
            </a:r>
            <a:r>
              <a:rPr lang="tr-TR" sz="1000" dirty="0">
                <a:solidFill>
                  <a:srgbClr val="121212"/>
                </a:solidFill>
              </a:rPr>
              <a:t> mültecileri için en derin üzüntülerini ifade etti. Yangın hali hazırda büyük hasarlara neden oldu, mülteci kampları arasında hızla yayıldı ve binlerce kişiyi yerinden etti. Geniş ölçekli kurtarma çalışmaları gerçekleştirilirken</a:t>
            </a:r>
            <a:r>
              <a:rPr lang="en" sz="1000" dirty="0">
                <a:solidFill>
                  <a:srgbClr val="121212"/>
                </a:solidFill>
              </a:rPr>
              <a:t>, </a:t>
            </a:r>
            <a:r>
              <a:rPr lang="tr-TR" sz="1000" dirty="0">
                <a:solidFill>
                  <a:srgbClr val="121212"/>
                </a:solidFill>
              </a:rPr>
              <a:t>felaketin tam ölçeğinin henüz teyit edilmesi gerekiyor. </a:t>
            </a:r>
            <a:r>
              <a:rPr lang="en" sz="1000" dirty="0">
                <a:solidFill>
                  <a:srgbClr val="121212"/>
                </a:solidFill>
              </a:rPr>
              <a:t>UNICEF </a:t>
            </a:r>
            <a:r>
              <a:rPr lang="tr-TR" sz="1000" dirty="0">
                <a:solidFill>
                  <a:srgbClr val="121212"/>
                </a:solidFill>
              </a:rPr>
              <a:t>ve partnerlerimiz sahadalar ve çocuklara ve onların ailelerine yönelik acil ihtiyaçları tespit etmeye çalışıyorlar. </a:t>
            </a:r>
            <a:r>
              <a:rPr lang="en" sz="1000" dirty="0">
                <a:solidFill>
                  <a:srgbClr val="121212"/>
                </a:solidFill>
              </a:rPr>
              <a:t>UNICEF </a:t>
            </a:r>
            <a:r>
              <a:rPr lang="tr-TR" sz="1000" dirty="0">
                <a:solidFill>
                  <a:srgbClr val="121212"/>
                </a:solidFill>
              </a:rPr>
              <a:t>ilk yardım desteği sağlamak üzere sağlık ekiplerini ve aynı zamanda mültecileri çadırlarından tahliye etmek için gönüllüleri organize etti</a:t>
            </a:r>
            <a:r>
              <a:rPr lang="en" sz="1000" dirty="0">
                <a:solidFill>
                  <a:srgbClr val="121212"/>
                </a:solidFill>
              </a:rPr>
              <a:t>. </a:t>
            </a:r>
            <a:r>
              <a:rPr lang="tr-TR" sz="1000" dirty="0">
                <a:solidFill>
                  <a:srgbClr val="121212"/>
                </a:solidFill>
              </a:rPr>
              <a:t>Durum gecenin geç saatlerine kadar artarak devam ederken</a:t>
            </a:r>
            <a:r>
              <a:rPr lang="en" sz="1000" dirty="0">
                <a:solidFill>
                  <a:srgbClr val="121212"/>
                </a:solidFill>
              </a:rPr>
              <a:t>, </a:t>
            </a:r>
            <a:r>
              <a:rPr lang="tr-TR" sz="1000" dirty="0">
                <a:solidFill>
                  <a:srgbClr val="121212"/>
                </a:solidFill>
              </a:rPr>
              <a:t>gelen ilk raporlar yaralananlar arasında çocukların bulunduğu ve ailelerinden ayrı düşmüş çocukların da söz konusu olduğuna işaret etmektedir. </a:t>
            </a:r>
            <a:r>
              <a:rPr lang="en" sz="1000" dirty="0">
                <a:solidFill>
                  <a:srgbClr val="121212"/>
                </a:solidFill>
              </a:rPr>
              <a:t>UNICEF </a:t>
            </a:r>
            <a:r>
              <a:rPr lang="tr-TR" sz="1000" dirty="0">
                <a:solidFill>
                  <a:srgbClr val="121212"/>
                </a:solidFill>
              </a:rPr>
              <a:t>çocuk koruma personeli ve partner organizasyonları, ailelerinden ayrı düşmüş olan çocuklar da dahil olmak üzere zor durumda olan çocuklara yardımcı olmak için çaba sarf ediyor. Partnerlerimiz de acil durum malzemeleri ve temiz içme suyu temin etmektedir. </a:t>
            </a:r>
            <a:r>
              <a:rPr lang="en" sz="1000" dirty="0">
                <a:solidFill>
                  <a:srgbClr val="121212"/>
                </a:solidFill>
              </a:rPr>
              <a:t>UNICEF</a:t>
            </a:r>
            <a:r>
              <a:rPr lang="tr-TR" sz="1000" dirty="0">
                <a:solidFill>
                  <a:srgbClr val="121212"/>
                </a:solidFill>
              </a:rPr>
              <a:t>, yerel otoriteler ve yangını kontrol altına almak için yorulmak nedir bilmeden çalışan ön hat müdahalecileri sayesinde </a:t>
            </a:r>
            <a:r>
              <a:rPr lang="en" sz="1000" dirty="0">
                <a:solidFill>
                  <a:srgbClr val="121212"/>
                </a:solidFill>
              </a:rPr>
              <a:t>Rohingya</a:t>
            </a:r>
            <a:r>
              <a:rPr lang="tr-TR" sz="1000" dirty="0">
                <a:solidFill>
                  <a:srgbClr val="121212"/>
                </a:solidFill>
              </a:rPr>
              <a:t> mültecileri ve insani yardım çalışanları güvenlik altına alınabildi</a:t>
            </a:r>
            <a:r>
              <a:rPr lang="en" sz="1000" dirty="0">
                <a:solidFill>
                  <a:srgbClr val="121212"/>
                </a:solidFill>
              </a:rPr>
              <a:t>. UNICEF’</a:t>
            </a:r>
            <a:r>
              <a:rPr lang="tr-TR" sz="1000" dirty="0">
                <a:solidFill>
                  <a:srgbClr val="121212"/>
                </a:solidFill>
              </a:rPr>
              <a:t>in önceliği acil olarak güvenliği sağlamak</a:t>
            </a:r>
            <a:r>
              <a:rPr lang="en" sz="1000" dirty="0">
                <a:solidFill>
                  <a:srgbClr val="121212"/>
                </a:solidFill>
              </a:rPr>
              <a:t>, </a:t>
            </a:r>
            <a:r>
              <a:rPr lang="tr-TR" sz="1000" dirty="0">
                <a:solidFill>
                  <a:srgbClr val="121212"/>
                </a:solidFill>
              </a:rPr>
              <a:t>ilgili otoriteler, ilk yardımcılar ve UN ve NGO topluluğundaki partner organizasyonlar ile koordine olarak güvenlik ve çocukların korunmasını sağlamaktır. </a:t>
            </a:r>
            <a:endParaRPr sz="1000" dirty="0">
              <a:solidFill>
                <a:srgbClr val="121212"/>
              </a:solidFill>
            </a:endParaRPr>
          </a:p>
          <a:p>
            <a:pPr marL="0" lvl="0" indent="0" algn="l" rtl="0">
              <a:spcBef>
                <a:spcPts val="0"/>
              </a:spcBef>
              <a:spcAft>
                <a:spcPts val="0"/>
              </a:spcAft>
              <a:buNone/>
            </a:pPr>
            <a:endParaRPr sz="1000" dirty="0">
              <a:solidFill>
                <a:srgbClr val="121212"/>
              </a:solidFill>
            </a:endParaRPr>
          </a:p>
        </p:txBody>
      </p:sp>
    </p:spTree>
    <p:extLst>
      <p:ext uri="{BB962C8B-B14F-4D97-AF65-F5344CB8AC3E}">
        <p14:creationId xmlns:p14="http://schemas.microsoft.com/office/powerpoint/2010/main" val="156175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094992472f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094992472f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00" dirty="0">
                <a:solidFill>
                  <a:srgbClr val="121212"/>
                </a:solidFill>
                <a:highlight>
                  <a:srgbClr val="FFFFFF"/>
                </a:highlight>
              </a:rPr>
              <a:t>WAINGMAW - </a:t>
            </a:r>
            <a:r>
              <a:rPr lang="tr-TR" sz="1000" dirty="0">
                <a:solidFill>
                  <a:srgbClr val="121212"/>
                </a:solidFill>
                <a:highlight>
                  <a:srgbClr val="FFFFFF"/>
                </a:highlight>
              </a:rPr>
              <a:t>Temmuz</a:t>
            </a:r>
            <a:r>
              <a:rPr lang="en" sz="1000" dirty="0">
                <a:solidFill>
                  <a:srgbClr val="121212"/>
                </a:solidFill>
                <a:highlight>
                  <a:srgbClr val="FFFFFF"/>
                </a:highlight>
              </a:rPr>
              <a:t> 21, 2020: COVID-19 </a:t>
            </a:r>
            <a:r>
              <a:rPr lang="tr-TR" sz="1000" dirty="0">
                <a:solidFill>
                  <a:srgbClr val="121212"/>
                </a:solidFill>
                <a:highlight>
                  <a:srgbClr val="FFFFFF"/>
                </a:highlight>
              </a:rPr>
              <a:t>yasakları altındaki kamplarda yağmurlu bir gün</a:t>
            </a:r>
            <a:r>
              <a:rPr lang="en" sz="1000" dirty="0">
                <a:solidFill>
                  <a:srgbClr val="121212"/>
                </a:solidFill>
                <a:highlight>
                  <a:srgbClr val="FFFFFF"/>
                </a:highlight>
              </a:rPr>
              <a:t>, Maina IDP </a:t>
            </a:r>
            <a:r>
              <a:rPr lang="tr-TR" sz="1000" dirty="0">
                <a:solidFill>
                  <a:srgbClr val="121212"/>
                </a:solidFill>
                <a:highlight>
                  <a:srgbClr val="FFFFFF"/>
                </a:highlight>
              </a:rPr>
              <a:t>kampı</a:t>
            </a:r>
            <a:r>
              <a:rPr lang="en" sz="1000" dirty="0">
                <a:solidFill>
                  <a:srgbClr val="121212"/>
                </a:solidFill>
                <a:highlight>
                  <a:srgbClr val="FFFFFF"/>
                </a:highlight>
              </a:rPr>
              <a:t>, Waingmaw, Kachin, Myanmar. CREDIT: Minzayar Oo - UNICEF</a:t>
            </a:r>
            <a:endParaRPr sz="1000" dirty="0">
              <a:solidFill>
                <a:srgbClr val="121212"/>
              </a:solidFill>
            </a:endParaRPr>
          </a:p>
        </p:txBody>
      </p:sp>
    </p:spTree>
    <p:extLst>
      <p:ext uri="{BB962C8B-B14F-4D97-AF65-F5344CB8AC3E}">
        <p14:creationId xmlns:p14="http://schemas.microsoft.com/office/powerpoint/2010/main" val="3734045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094992472f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094992472f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dirty="0">
                <a:solidFill>
                  <a:srgbClr val="121212"/>
                </a:solidFill>
                <a:highlight>
                  <a:srgbClr val="FFFFFF"/>
                </a:highlight>
              </a:rPr>
              <a:t>9 </a:t>
            </a:r>
            <a:r>
              <a:rPr lang="tr-TR" sz="1000" dirty="0">
                <a:solidFill>
                  <a:srgbClr val="121212"/>
                </a:solidFill>
                <a:highlight>
                  <a:srgbClr val="FFFFFF"/>
                </a:highlight>
              </a:rPr>
              <a:t>Nisan</a:t>
            </a:r>
            <a:r>
              <a:rPr lang="en" sz="1000" dirty="0">
                <a:solidFill>
                  <a:srgbClr val="121212"/>
                </a:solidFill>
                <a:highlight>
                  <a:srgbClr val="FFFFFF"/>
                </a:highlight>
              </a:rPr>
              <a:t> 2020 </a:t>
            </a:r>
            <a:r>
              <a:rPr lang="tr-TR" sz="1000" dirty="0">
                <a:solidFill>
                  <a:srgbClr val="121212"/>
                </a:solidFill>
                <a:highlight>
                  <a:srgbClr val="FFFFFF"/>
                </a:highlight>
              </a:rPr>
              <a:t>tarihinde</a:t>
            </a:r>
            <a:r>
              <a:rPr lang="en" sz="1000" dirty="0">
                <a:solidFill>
                  <a:srgbClr val="121212"/>
                </a:solidFill>
                <a:highlight>
                  <a:srgbClr val="FFFFFF"/>
                </a:highlight>
              </a:rPr>
              <a:t> Yemen</a:t>
            </a:r>
            <a:r>
              <a:rPr lang="tr-TR" sz="1000" dirty="0">
                <a:solidFill>
                  <a:srgbClr val="121212"/>
                </a:solidFill>
                <a:highlight>
                  <a:srgbClr val="FFFFFF"/>
                </a:highlight>
              </a:rPr>
              <a:t>’de</a:t>
            </a:r>
            <a:r>
              <a:rPr lang="en" sz="1000" dirty="0">
                <a:solidFill>
                  <a:srgbClr val="121212"/>
                </a:solidFill>
                <a:highlight>
                  <a:srgbClr val="FFFFFF"/>
                </a:highlight>
              </a:rPr>
              <a:t>, Muna Zayed (</a:t>
            </a:r>
            <a:r>
              <a:rPr lang="tr-TR" sz="1000" dirty="0">
                <a:solidFill>
                  <a:srgbClr val="121212"/>
                </a:solidFill>
                <a:highlight>
                  <a:srgbClr val="FFFFFF"/>
                </a:highlight>
              </a:rPr>
              <a:t>sağda</a:t>
            </a:r>
            <a:r>
              <a:rPr lang="en" sz="1000" dirty="0">
                <a:solidFill>
                  <a:srgbClr val="121212"/>
                </a:solidFill>
                <a:highlight>
                  <a:srgbClr val="FFFFFF"/>
                </a:highlight>
              </a:rPr>
              <a:t>), 10, </a:t>
            </a:r>
            <a:r>
              <a:rPr lang="tr-TR" sz="1000" dirty="0">
                <a:solidFill>
                  <a:srgbClr val="121212"/>
                </a:solidFill>
                <a:highlight>
                  <a:srgbClr val="FFFFFF"/>
                </a:highlight>
              </a:rPr>
              <a:t>ve arkadaşı </a:t>
            </a:r>
            <a:r>
              <a:rPr lang="en" sz="1000" dirty="0">
                <a:solidFill>
                  <a:srgbClr val="121212"/>
                </a:solidFill>
                <a:highlight>
                  <a:srgbClr val="FFFFFF"/>
                </a:highlight>
              </a:rPr>
              <a:t>Rahf, </a:t>
            </a:r>
            <a:r>
              <a:rPr lang="tr-TR" sz="1000" dirty="0">
                <a:solidFill>
                  <a:srgbClr val="121212"/>
                </a:solidFill>
                <a:highlight>
                  <a:srgbClr val="FFFFFF"/>
                </a:highlight>
              </a:rPr>
              <a:t>Aden’deki Al </a:t>
            </a:r>
            <a:r>
              <a:rPr lang="tr-TR" sz="1000" dirty="0" err="1">
                <a:solidFill>
                  <a:srgbClr val="121212"/>
                </a:solidFill>
                <a:highlight>
                  <a:srgbClr val="FFFFFF"/>
                </a:highlight>
              </a:rPr>
              <a:t>Sha’ab</a:t>
            </a:r>
            <a:r>
              <a:rPr lang="tr-TR" sz="1000" dirty="0">
                <a:solidFill>
                  <a:srgbClr val="121212"/>
                </a:solidFill>
                <a:highlight>
                  <a:srgbClr val="FFFFFF"/>
                </a:highlight>
              </a:rPr>
              <a:t> kampındaki bir su temin noktasından bir su bidonu dolduruyor. </a:t>
            </a:r>
            <a:r>
              <a:rPr lang="en" sz="1000" dirty="0">
                <a:solidFill>
                  <a:srgbClr val="121212"/>
                </a:solidFill>
                <a:highlight>
                  <a:srgbClr val="FFFFFF"/>
                </a:highlight>
              </a:rPr>
              <a:t>Muna </a:t>
            </a:r>
            <a:r>
              <a:rPr lang="tr-TR" sz="1000" dirty="0">
                <a:solidFill>
                  <a:srgbClr val="121212"/>
                </a:solidFill>
                <a:highlight>
                  <a:srgbClr val="FFFFFF"/>
                </a:highlight>
              </a:rPr>
              <a:t>ve ailesi </a:t>
            </a:r>
            <a:r>
              <a:rPr lang="tr-TR" sz="1000" dirty="0" err="1">
                <a:solidFill>
                  <a:srgbClr val="121212"/>
                </a:solidFill>
                <a:highlight>
                  <a:srgbClr val="FFFFFF"/>
                </a:highlight>
              </a:rPr>
              <a:t>Taiz’deki</a:t>
            </a:r>
            <a:r>
              <a:rPr lang="tr-TR" sz="1000" dirty="0">
                <a:solidFill>
                  <a:srgbClr val="121212"/>
                </a:solidFill>
                <a:highlight>
                  <a:srgbClr val="FFFFFF"/>
                </a:highlight>
              </a:rPr>
              <a:t> evlerinden devam eden çatışmalardan dolayı kampa kaçtılar. COVID-19’un yayılmasını önlemek üzere alınan tedbirlerden dolayı </a:t>
            </a:r>
            <a:r>
              <a:rPr lang="en" sz="1000" dirty="0">
                <a:solidFill>
                  <a:srgbClr val="121212"/>
                </a:solidFill>
                <a:highlight>
                  <a:srgbClr val="FFFFFF"/>
                </a:highlight>
              </a:rPr>
              <a:t>Muna’</a:t>
            </a:r>
            <a:r>
              <a:rPr lang="tr-TR" sz="1000" dirty="0" err="1">
                <a:solidFill>
                  <a:srgbClr val="121212"/>
                </a:solidFill>
                <a:highlight>
                  <a:srgbClr val="FFFFFF"/>
                </a:highlight>
              </a:rPr>
              <a:t>nın</a:t>
            </a:r>
            <a:r>
              <a:rPr lang="tr-TR" sz="1000" dirty="0">
                <a:solidFill>
                  <a:srgbClr val="121212"/>
                </a:solidFill>
                <a:highlight>
                  <a:srgbClr val="FFFFFF"/>
                </a:highlight>
              </a:rPr>
              <a:t> okulu şu anda kapalı. Dünyaya geçirdiği bir günün neye benzediğini ve C</a:t>
            </a:r>
            <a:r>
              <a:rPr lang="en" sz="1000" dirty="0">
                <a:solidFill>
                  <a:srgbClr val="121212"/>
                </a:solidFill>
                <a:highlight>
                  <a:srgbClr val="FFFFFF"/>
                </a:highlight>
              </a:rPr>
              <a:t>OVID-19</a:t>
            </a:r>
            <a:r>
              <a:rPr lang="tr-TR" sz="1000" dirty="0">
                <a:solidFill>
                  <a:srgbClr val="121212"/>
                </a:solidFill>
                <a:highlight>
                  <a:srgbClr val="FFFFFF"/>
                </a:highlight>
              </a:rPr>
              <a:t> şartları altında ve şimdi de sel koşullarında nasıl güvende kalmaya çalıştığını göstermek istiyor.</a:t>
            </a:r>
            <a:endParaRPr sz="1000" dirty="0">
              <a:solidFill>
                <a:srgbClr val="121212"/>
              </a:solidFill>
              <a:highlight>
                <a:srgbClr val="FFFFFF"/>
              </a:highlight>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r>
              <a:rPr lang="tr-TR" sz="1000" dirty="0">
                <a:solidFill>
                  <a:srgbClr val="121212"/>
                </a:solidFill>
                <a:highlight>
                  <a:srgbClr val="FFFFFF"/>
                </a:highlight>
              </a:rPr>
              <a:t>Dünya Sağlık Organizasyonu COVID-19 virüsünün yayılmasını yavaşlatmak için insanların ellerini düzenli olarak sabun ve temiz suyla yıkamalarını, sosyal mesafeyi korumalarını ve evde kalmalarını tavsiye etmektedir. Fakat beş yıldan uzun süredir devam eden bir savaşla mahvolmuş bir ülke olan Yemen’de, yerinden edilmiş olan insanlar için oluşturulmuş kalabalık bir kampta yaşayan biri bunu nasıl yapabilir?</a:t>
            </a:r>
            <a:endParaRPr sz="1000" dirty="0">
              <a:solidFill>
                <a:srgbClr val="121212"/>
              </a:solidFill>
              <a:highlight>
                <a:srgbClr val="FFFFFF"/>
              </a:highlight>
            </a:endParaRPr>
          </a:p>
        </p:txBody>
      </p:sp>
    </p:spTree>
    <p:extLst>
      <p:ext uri="{BB962C8B-B14F-4D97-AF65-F5344CB8AC3E}">
        <p14:creationId xmlns:p14="http://schemas.microsoft.com/office/powerpoint/2010/main" val="2693767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094992472f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094992472f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000" dirty="0">
                <a:solidFill>
                  <a:srgbClr val="121212"/>
                </a:solidFill>
                <a:highlight>
                  <a:srgbClr val="FFFFFF"/>
                </a:highlight>
              </a:rPr>
              <a:t>9 Nisan 2020 tarihinde Yemen’de, </a:t>
            </a:r>
            <a:r>
              <a:rPr lang="tr-TR" sz="1000" dirty="0" err="1">
                <a:solidFill>
                  <a:srgbClr val="121212"/>
                </a:solidFill>
                <a:highlight>
                  <a:srgbClr val="FFFFFF"/>
                </a:highlight>
              </a:rPr>
              <a:t>Muna</a:t>
            </a:r>
            <a:r>
              <a:rPr lang="tr-TR" sz="1000" dirty="0">
                <a:solidFill>
                  <a:srgbClr val="121212"/>
                </a:solidFill>
                <a:highlight>
                  <a:srgbClr val="FFFFFF"/>
                </a:highlight>
              </a:rPr>
              <a:t> </a:t>
            </a:r>
            <a:r>
              <a:rPr lang="tr-TR" sz="1000" dirty="0" err="1">
                <a:solidFill>
                  <a:srgbClr val="121212"/>
                </a:solidFill>
                <a:highlight>
                  <a:srgbClr val="FFFFFF"/>
                </a:highlight>
              </a:rPr>
              <a:t>Zayed</a:t>
            </a:r>
            <a:r>
              <a:rPr lang="tr-TR" sz="1000" dirty="0">
                <a:solidFill>
                  <a:srgbClr val="121212"/>
                </a:solidFill>
                <a:highlight>
                  <a:srgbClr val="FFFFFF"/>
                </a:highlight>
              </a:rPr>
              <a:t> (sağda), 10, ve arkadaşı, </a:t>
            </a:r>
            <a:r>
              <a:rPr lang="tr-TR" sz="1000" dirty="0" err="1">
                <a:solidFill>
                  <a:srgbClr val="121212"/>
                </a:solidFill>
                <a:highlight>
                  <a:srgbClr val="FFFFFF"/>
                </a:highlight>
              </a:rPr>
              <a:t>Rahf</a:t>
            </a:r>
            <a:r>
              <a:rPr lang="tr-TR" sz="1000" dirty="0">
                <a:solidFill>
                  <a:srgbClr val="121212"/>
                </a:solidFill>
                <a:highlight>
                  <a:srgbClr val="FFFFFF"/>
                </a:highlight>
              </a:rPr>
              <a:t>, Aden’deki Al </a:t>
            </a:r>
            <a:r>
              <a:rPr lang="tr-TR" sz="1000" dirty="0" err="1">
                <a:solidFill>
                  <a:srgbClr val="121212"/>
                </a:solidFill>
                <a:highlight>
                  <a:srgbClr val="FFFFFF"/>
                </a:highlight>
              </a:rPr>
              <a:t>Sha’ab</a:t>
            </a:r>
            <a:r>
              <a:rPr lang="tr-TR" sz="1000" dirty="0">
                <a:solidFill>
                  <a:srgbClr val="121212"/>
                </a:solidFill>
                <a:highlight>
                  <a:srgbClr val="FFFFFF"/>
                </a:highlight>
              </a:rPr>
              <a:t> kampındaki bir </a:t>
            </a:r>
            <a:r>
              <a:rPr lang="tr-TR" sz="1000" dirty="0" err="1">
                <a:solidFill>
                  <a:srgbClr val="121212"/>
                </a:solidFill>
                <a:highlight>
                  <a:srgbClr val="FFFFFF"/>
                </a:highlight>
              </a:rPr>
              <a:t>so</a:t>
            </a:r>
            <a:r>
              <a:rPr lang="tr-TR" sz="1000" dirty="0">
                <a:solidFill>
                  <a:srgbClr val="121212"/>
                </a:solidFill>
                <a:highlight>
                  <a:srgbClr val="FFFFFF"/>
                </a:highlight>
              </a:rPr>
              <a:t> temin noktasından bir bidon dolduruyor. </a:t>
            </a:r>
            <a:r>
              <a:rPr lang="tr-TR" sz="1000" dirty="0" err="1">
                <a:solidFill>
                  <a:srgbClr val="121212"/>
                </a:solidFill>
                <a:highlight>
                  <a:srgbClr val="FFFFFF"/>
                </a:highlight>
              </a:rPr>
              <a:t>Muna</a:t>
            </a:r>
            <a:r>
              <a:rPr lang="tr-TR" sz="1000" dirty="0">
                <a:solidFill>
                  <a:srgbClr val="121212"/>
                </a:solidFill>
                <a:highlight>
                  <a:srgbClr val="FFFFFF"/>
                </a:highlight>
              </a:rPr>
              <a:t> ve ailesi </a:t>
            </a:r>
            <a:r>
              <a:rPr lang="tr-TR" sz="1000" dirty="0" err="1">
                <a:solidFill>
                  <a:srgbClr val="121212"/>
                </a:solidFill>
                <a:highlight>
                  <a:srgbClr val="FFFFFF"/>
                </a:highlight>
              </a:rPr>
              <a:t>Taiz’deki</a:t>
            </a:r>
            <a:r>
              <a:rPr lang="tr-TR" sz="1000" dirty="0">
                <a:solidFill>
                  <a:srgbClr val="121212"/>
                </a:solidFill>
                <a:highlight>
                  <a:srgbClr val="FFFFFF"/>
                </a:highlight>
              </a:rPr>
              <a:t> evlerinden devam eden çatışmalardan dolayı kampa kaçtılar. COVID-19’un yayılmasını önlemek üzere alınan tedbirlerden dolayı </a:t>
            </a:r>
            <a:r>
              <a:rPr lang="tr-TR" sz="1000" dirty="0" err="1">
                <a:solidFill>
                  <a:srgbClr val="121212"/>
                </a:solidFill>
                <a:highlight>
                  <a:srgbClr val="FFFFFF"/>
                </a:highlight>
              </a:rPr>
              <a:t>Muna’nın</a:t>
            </a:r>
            <a:r>
              <a:rPr lang="tr-TR" sz="1000" dirty="0">
                <a:solidFill>
                  <a:srgbClr val="121212"/>
                </a:solidFill>
                <a:highlight>
                  <a:srgbClr val="FFFFFF"/>
                </a:highlight>
              </a:rPr>
              <a:t> okulu şu anda kapalı. </a:t>
            </a:r>
          </a:p>
          <a:p>
            <a:pPr marL="0" lvl="0" indent="0" algn="l" rtl="0">
              <a:spcBef>
                <a:spcPts val="0"/>
              </a:spcBef>
              <a:spcAft>
                <a:spcPts val="0"/>
              </a:spcAft>
              <a:buNone/>
            </a:pPr>
            <a:r>
              <a:rPr lang="tr-TR" sz="1000" dirty="0">
                <a:solidFill>
                  <a:srgbClr val="121212"/>
                </a:solidFill>
              </a:rPr>
              <a:t>10 Ocak 2019 </a:t>
            </a:r>
            <a:r>
              <a:rPr lang="tr-TR" sz="1000" dirty="0" err="1">
                <a:solidFill>
                  <a:srgbClr val="121212"/>
                </a:solidFill>
              </a:rPr>
              <a:t>Baalbeck</a:t>
            </a:r>
            <a:r>
              <a:rPr lang="tr-TR" sz="1000" dirty="0">
                <a:solidFill>
                  <a:srgbClr val="121212"/>
                </a:solidFill>
              </a:rPr>
              <a:t>, Lübnan ve Suriyeli sığınmacılar </a:t>
            </a:r>
            <a:r>
              <a:rPr lang="tr-TR" sz="1000" dirty="0" err="1">
                <a:solidFill>
                  <a:srgbClr val="121212"/>
                </a:solidFill>
              </a:rPr>
              <a:t>Ersal’daki</a:t>
            </a:r>
            <a:r>
              <a:rPr lang="tr-TR" sz="1000" dirty="0">
                <a:solidFill>
                  <a:srgbClr val="121212"/>
                </a:solidFill>
              </a:rPr>
              <a:t> gayrı resmi çadır kentlerde yaşıyor ve 6 Ocak’ta Lübnan’ı vuran güçlü bir fırtınadan sonra daha da kötüleşen şartlarla mücadele ediyor.</a:t>
            </a:r>
          </a:p>
          <a:p>
            <a:pPr marL="0" lvl="0" indent="0" algn="l" rtl="0">
              <a:lnSpc>
                <a:spcPct val="115000"/>
              </a:lnSpc>
              <a:spcBef>
                <a:spcPts val="0"/>
              </a:spcBef>
              <a:spcAft>
                <a:spcPts val="0"/>
              </a:spcAft>
              <a:buNone/>
            </a:pPr>
            <a:r>
              <a:rPr lang="tr-TR" sz="1000" dirty="0">
                <a:solidFill>
                  <a:srgbClr val="121212"/>
                </a:solidFill>
              </a:rPr>
              <a:t>Lübnan 6 Ocak 2019’da başlayan ve 9 Ocak tarihine kadar devam eden bir fırtınanın etkisi altında kaldı. Şiddetli yağmur, güçlü rüzgar, kar ve soğuklar </a:t>
            </a:r>
            <a:r>
              <a:rPr lang="en" sz="1000" dirty="0">
                <a:solidFill>
                  <a:srgbClr val="121212"/>
                </a:solidFill>
              </a:rPr>
              <a:t> </a:t>
            </a:r>
            <a:r>
              <a:rPr lang="tr-TR" sz="1000" dirty="0">
                <a:solidFill>
                  <a:srgbClr val="121212"/>
                </a:solidFill>
              </a:rPr>
              <a:t>sellere, kayıplara ve mülklerin zarar görmesine, pek çok bölgede, başta kıyı bölgeleri ve dağlık alanlar olmak yer değiştirmelerin yaşanmasına neden oldu. Mültecilerin yaşadığı gayrı resmi yerleşimler zayıf altyapı nedeniyle kısmen bu şartlardan etkilendi.</a:t>
            </a:r>
            <a:r>
              <a:rPr lang="en" sz="1000" dirty="0">
                <a:solidFill>
                  <a:srgbClr val="121212"/>
                </a:solidFill>
              </a:rPr>
              <a:t> </a:t>
            </a:r>
            <a:r>
              <a:rPr lang="tr-TR" sz="1000" dirty="0">
                <a:solidFill>
                  <a:srgbClr val="121212"/>
                </a:solidFill>
              </a:rPr>
              <a:t>İlgili ajanslar ve hükümet ile yakın koordinasyon içinde</a:t>
            </a:r>
            <a:r>
              <a:rPr lang="en" sz="1000" dirty="0">
                <a:solidFill>
                  <a:srgbClr val="121212"/>
                </a:solidFill>
              </a:rPr>
              <a:t>, UNICEF</a:t>
            </a:r>
            <a:r>
              <a:rPr lang="tr-TR" sz="1000" dirty="0">
                <a:solidFill>
                  <a:srgbClr val="121212"/>
                </a:solidFill>
              </a:rPr>
              <a:t> ve</a:t>
            </a:r>
            <a:r>
              <a:rPr lang="en" sz="1000" dirty="0">
                <a:solidFill>
                  <a:srgbClr val="121212"/>
                </a:solidFill>
              </a:rPr>
              <a:t> </a:t>
            </a:r>
            <a:r>
              <a:rPr lang="tr-TR" sz="1000" dirty="0">
                <a:solidFill>
                  <a:srgbClr val="121212"/>
                </a:solidFill>
              </a:rPr>
              <a:t>partnerleri acil yardımı derhal, özellikle </a:t>
            </a:r>
            <a:r>
              <a:rPr lang="en" sz="1000" dirty="0">
                <a:solidFill>
                  <a:srgbClr val="121212"/>
                </a:solidFill>
              </a:rPr>
              <a:t>WASH </a:t>
            </a:r>
            <a:r>
              <a:rPr lang="tr-TR" sz="1000" dirty="0">
                <a:solidFill>
                  <a:srgbClr val="121212"/>
                </a:solidFill>
              </a:rPr>
              <a:t>ve battaniye ve çocuklar için kışlık kıyafetlerin ve diğer ihtiyaçların dağıtımını organize ediyor.</a:t>
            </a:r>
            <a:r>
              <a:rPr lang="en" sz="1000" dirty="0">
                <a:solidFill>
                  <a:srgbClr val="121212"/>
                </a:solidFill>
              </a:rPr>
              <a:t> 10 </a:t>
            </a:r>
            <a:r>
              <a:rPr lang="tr-TR" sz="1000" dirty="0">
                <a:solidFill>
                  <a:srgbClr val="121212"/>
                </a:solidFill>
              </a:rPr>
              <a:t>Ocak</a:t>
            </a:r>
            <a:r>
              <a:rPr lang="en" sz="1000" dirty="0">
                <a:solidFill>
                  <a:srgbClr val="121212"/>
                </a:solidFill>
              </a:rPr>
              <a:t> 2019</a:t>
            </a:r>
            <a:r>
              <a:rPr lang="tr-TR" sz="1000" dirty="0">
                <a:solidFill>
                  <a:srgbClr val="121212"/>
                </a:solidFill>
              </a:rPr>
              <a:t> itibariyle I</a:t>
            </a:r>
            <a:r>
              <a:rPr lang="en" sz="1000" dirty="0">
                <a:solidFill>
                  <a:srgbClr val="121212"/>
                </a:solidFill>
              </a:rPr>
              <a:t>nter-agency </a:t>
            </a:r>
            <a:r>
              <a:rPr lang="tr-TR" sz="1000" dirty="0">
                <a:solidFill>
                  <a:srgbClr val="121212"/>
                </a:solidFill>
              </a:rPr>
              <a:t>yarısından fazlası çocuk olmak üzere </a:t>
            </a:r>
            <a:r>
              <a:rPr lang="en" sz="1000" dirty="0">
                <a:solidFill>
                  <a:srgbClr val="121212"/>
                </a:solidFill>
              </a:rPr>
              <a:t>11,300</a:t>
            </a:r>
            <a:r>
              <a:rPr lang="tr-TR" sz="1000" dirty="0">
                <a:solidFill>
                  <a:srgbClr val="121212"/>
                </a:solidFill>
              </a:rPr>
              <a:t>’den fazla kişinin</a:t>
            </a:r>
            <a:r>
              <a:rPr lang="en" sz="1000" dirty="0">
                <a:solidFill>
                  <a:srgbClr val="121212"/>
                </a:solidFill>
              </a:rPr>
              <a:t> 360</a:t>
            </a:r>
            <a:r>
              <a:rPr lang="tr-TR" sz="1000" dirty="0">
                <a:solidFill>
                  <a:srgbClr val="121212"/>
                </a:solidFill>
              </a:rPr>
              <a:t>’dan fazla sahada durumdan etkilendiğini tahmin ediyor. </a:t>
            </a:r>
            <a:r>
              <a:rPr lang="en" sz="1000" dirty="0">
                <a:solidFill>
                  <a:srgbClr val="121212"/>
                </a:solidFill>
              </a:rPr>
              <a:t>UNICEF </a:t>
            </a:r>
            <a:r>
              <a:rPr lang="tr-TR" sz="1000" dirty="0">
                <a:solidFill>
                  <a:srgbClr val="121212"/>
                </a:solidFill>
              </a:rPr>
              <a:t>ve</a:t>
            </a:r>
            <a:r>
              <a:rPr lang="en" sz="1000" dirty="0">
                <a:solidFill>
                  <a:srgbClr val="121212"/>
                </a:solidFill>
              </a:rPr>
              <a:t> </a:t>
            </a:r>
            <a:r>
              <a:rPr lang="tr-TR" sz="1000" dirty="0">
                <a:solidFill>
                  <a:srgbClr val="121212"/>
                </a:solidFill>
              </a:rPr>
              <a:t>partnerleri 13 Ocak’ta beklenen bir diğer fırtına için hazırlık yapıyor.</a:t>
            </a:r>
            <a:endParaRPr sz="1000" dirty="0">
              <a:solidFill>
                <a:srgbClr val="121212"/>
              </a:solidFill>
            </a:endParaRPr>
          </a:p>
          <a:p>
            <a:pPr marL="0" lvl="0" indent="0" algn="l" rtl="0">
              <a:spcBef>
                <a:spcPts val="0"/>
              </a:spcBef>
              <a:spcAft>
                <a:spcPts val="0"/>
              </a:spcAft>
              <a:buNone/>
            </a:pPr>
            <a:endParaRPr sz="1000" dirty="0">
              <a:solidFill>
                <a:srgbClr val="121212"/>
              </a:solidFill>
              <a:highlight>
                <a:srgbClr val="FFFFFF"/>
              </a:highlight>
            </a:endParaRPr>
          </a:p>
        </p:txBody>
      </p:sp>
    </p:spTree>
    <p:extLst>
      <p:ext uri="{BB962C8B-B14F-4D97-AF65-F5344CB8AC3E}">
        <p14:creationId xmlns:p14="http://schemas.microsoft.com/office/powerpoint/2010/main" val="2475025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094992472f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094992472f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Moussa Yahaya, </a:t>
            </a:r>
            <a:r>
              <a:rPr lang="tr-TR" sz="1000" dirty="0">
                <a:solidFill>
                  <a:srgbClr val="121212"/>
                </a:solidFill>
              </a:rPr>
              <a:t>bir </a:t>
            </a:r>
            <a:r>
              <a:rPr lang="en" sz="1000" dirty="0">
                <a:solidFill>
                  <a:srgbClr val="121212"/>
                </a:solidFill>
              </a:rPr>
              <a:t>UNICEF</a:t>
            </a:r>
            <a:r>
              <a:rPr lang="tr-TR" sz="1000" dirty="0">
                <a:solidFill>
                  <a:srgbClr val="121212"/>
                </a:solidFill>
              </a:rPr>
              <a:t> koruma yetkilisi</a:t>
            </a:r>
            <a:r>
              <a:rPr lang="en" sz="1000" dirty="0">
                <a:solidFill>
                  <a:srgbClr val="121212"/>
                </a:solidFill>
              </a:rPr>
              <a:t>, Ramatou (</a:t>
            </a:r>
            <a:r>
              <a:rPr lang="tr-TR" sz="1000" dirty="0">
                <a:solidFill>
                  <a:srgbClr val="121212"/>
                </a:solidFill>
              </a:rPr>
              <a:t>sarı giysili</a:t>
            </a:r>
            <a:r>
              <a:rPr lang="en" sz="1000" dirty="0">
                <a:solidFill>
                  <a:srgbClr val="121212"/>
                </a:solidFill>
              </a:rPr>
              <a:t>), 12</a:t>
            </a:r>
            <a:r>
              <a:rPr lang="tr-TR" sz="1000" dirty="0">
                <a:solidFill>
                  <a:srgbClr val="121212"/>
                </a:solidFill>
              </a:rPr>
              <a:t> ile çalışıyor, kendisi refakatsiz bir küçük ve babasının</a:t>
            </a:r>
            <a:r>
              <a:rPr lang="en" sz="1000" dirty="0">
                <a:solidFill>
                  <a:srgbClr val="121212"/>
                </a:solidFill>
              </a:rPr>
              <a:t> (</a:t>
            </a:r>
            <a:r>
              <a:rPr lang="tr-TR" sz="1000" dirty="0">
                <a:solidFill>
                  <a:srgbClr val="121212"/>
                </a:solidFill>
              </a:rPr>
              <a:t>siyah tişörtlü</a:t>
            </a:r>
            <a:r>
              <a:rPr lang="en" sz="1000" dirty="0">
                <a:solidFill>
                  <a:srgbClr val="121212"/>
                </a:solidFill>
              </a:rPr>
              <a:t>) </a:t>
            </a:r>
            <a:r>
              <a:rPr lang="tr-TR" sz="1000" dirty="0">
                <a:solidFill>
                  <a:srgbClr val="121212"/>
                </a:solidFill>
              </a:rPr>
              <a:t>ve erkek ve kız kardeşlerinin yanına, 13 Mayıs 2018 tarihinde </a:t>
            </a:r>
            <a:r>
              <a:rPr lang="en" sz="1000" dirty="0">
                <a:solidFill>
                  <a:srgbClr val="121212"/>
                </a:solidFill>
              </a:rPr>
              <a:t>Kantche </a:t>
            </a:r>
            <a:r>
              <a:rPr lang="tr-TR" sz="1000" dirty="0">
                <a:solidFill>
                  <a:srgbClr val="121212"/>
                </a:solidFill>
              </a:rPr>
              <a:t>komünü</a:t>
            </a:r>
            <a:r>
              <a:rPr lang="en" sz="1000" dirty="0">
                <a:solidFill>
                  <a:srgbClr val="121212"/>
                </a:solidFill>
              </a:rPr>
              <a:t>, Zinder </a:t>
            </a:r>
            <a:r>
              <a:rPr lang="tr-TR" sz="1000" dirty="0">
                <a:solidFill>
                  <a:srgbClr val="121212"/>
                </a:solidFill>
              </a:rPr>
              <a:t>bölgesi, </a:t>
            </a:r>
            <a:r>
              <a:rPr lang="en" sz="1000" dirty="0">
                <a:solidFill>
                  <a:srgbClr val="121212"/>
                </a:solidFill>
              </a:rPr>
              <a:t>Ni</a:t>
            </a:r>
            <a:r>
              <a:rPr lang="tr-TR" sz="1000" dirty="0">
                <a:solidFill>
                  <a:srgbClr val="121212"/>
                </a:solidFill>
              </a:rPr>
              <a:t>j</a:t>
            </a:r>
            <a:r>
              <a:rPr lang="en" sz="1000" dirty="0">
                <a:solidFill>
                  <a:srgbClr val="121212"/>
                </a:solidFill>
              </a:rPr>
              <a:t>er</a:t>
            </a:r>
            <a:r>
              <a:rPr lang="tr-TR" sz="1000" dirty="0">
                <a:solidFill>
                  <a:srgbClr val="121212"/>
                </a:solidFill>
              </a:rPr>
              <a:t>’e geri dönüyor.</a:t>
            </a:r>
            <a:r>
              <a:rPr lang="en" sz="1000" dirty="0">
                <a:solidFill>
                  <a:srgbClr val="121212"/>
                </a:solidFill>
              </a:rPr>
              <a:t> </a:t>
            </a:r>
            <a:r>
              <a:rPr lang="tr-TR" sz="1000" dirty="0">
                <a:solidFill>
                  <a:srgbClr val="121212"/>
                </a:solidFill>
              </a:rPr>
              <a:t>Ona bir UNICEF çocuk koruma sorumlusu olan </a:t>
            </a:r>
            <a:r>
              <a:rPr lang="en" sz="1000" dirty="0">
                <a:solidFill>
                  <a:srgbClr val="121212"/>
                </a:solidFill>
              </a:rPr>
              <a:t>Moussa Yahaya</a:t>
            </a:r>
            <a:r>
              <a:rPr lang="tr-TR" sz="1000" dirty="0">
                <a:solidFill>
                  <a:srgbClr val="121212"/>
                </a:solidFill>
              </a:rPr>
              <a:t> eşlik ediyor.</a:t>
            </a:r>
            <a:r>
              <a:rPr lang="en" sz="1000" dirty="0">
                <a:solidFill>
                  <a:srgbClr val="121212"/>
                </a:solidFill>
              </a:rPr>
              <a:t>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Ramatou </a:t>
            </a:r>
            <a:r>
              <a:rPr lang="tr-TR" sz="1000" dirty="0">
                <a:solidFill>
                  <a:srgbClr val="121212"/>
                </a:solidFill>
              </a:rPr>
              <a:t>iki hafta önce bir dilenci olarak çalışmak üzere Cezayir’e gönderildi, ailesi onun adına teyzesi ile birlikte bu yolculuğa çıkıp dilenci olarak çalışmasının tüm ailenin iyiliğine olacağına hükmetmişti. İçinde bir çarşaf olan küçük bir çanta hazırladı ve iki hafta Cezayir’de çalıştıktan sonra bir polis kontrolü sırasında yakalandı ve ailesi ile bir araya getirilmek üzere </a:t>
            </a:r>
            <a:r>
              <a:rPr lang="tr-TR" sz="1000" dirty="0" err="1">
                <a:solidFill>
                  <a:srgbClr val="121212"/>
                </a:solidFill>
              </a:rPr>
              <a:t>Niger’e</a:t>
            </a:r>
            <a:r>
              <a:rPr lang="tr-TR" sz="1000" dirty="0">
                <a:solidFill>
                  <a:srgbClr val="121212"/>
                </a:solidFill>
              </a:rPr>
              <a:t> geri gönderildi.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a:t>
            </a:r>
            <a:r>
              <a:rPr lang="tr-TR" sz="1000" dirty="0">
                <a:solidFill>
                  <a:srgbClr val="121212"/>
                </a:solidFill>
              </a:rPr>
              <a:t>Ailemin baskısına boyun eğmek zorunda kaldım</a:t>
            </a:r>
            <a:r>
              <a:rPr lang="en" sz="1000" dirty="0">
                <a:solidFill>
                  <a:srgbClr val="121212"/>
                </a:solidFill>
              </a:rPr>
              <a:t>.” </a:t>
            </a:r>
            <a:r>
              <a:rPr lang="tr-TR" sz="1000" dirty="0">
                <a:solidFill>
                  <a:srgbClr val="121212"/>
                </a:solidFill>
              </a:rPr>
              <a:t>diyor babası</a:t>
            </a:r>
            <a:r>
              <a:rPr lang="en" sz="1000" dirty="0">
                <a:solidFill>
                  <a:srgbClr val="121212"/>
                </a:solidFill>
              </a:rPr>
              <a:t> “</a:t>
            </a:r>
            <a:r>
              <a:rPr lang="tr-TR" sz="1000" dirty="0">
                <a:solidFill>
                  <a:srgbClr val="121212"/>
                </a:solidFill>
              </a:rPr>
              <a:t>Geri dönmüş olmasının bana nasıl hissettirdiğini tarif edecek kelime bulamıyorum. Topluluğa vermek istediğim mesaj şudur ki çocuklarınızın dilencilik batağına batmasını her ne pahasına olursa olsun önlemelisiniz</a:t>
            </a:r>
            <a:r>
              <a:rPr lang="en" sz="1000" dirty="0">
                <a:solidFill>
                  <a:srgbClr val="121212"/>
                </a:solidFill>
              </a:rPr>
              <a:t>.”</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May</a:t>
            </a:r>
            <a:r>
              <a:rPr lang="tr-TR" sz="1000" dirty="0">
                <a:solidFill>
                  <a:srgbClr val="121212"/>
                </a:solidFill>
              </a:rPr>
              <a:t>ıs</a:t>
            </a:r>
            <a:r>
              <a:rPr lang="en" sz="1000" dirty="0">
                <a:solidFill>
                  <a:srgbClr val="121212"/>
                </a:solidFill>
              </a:rPr>
              <a:t> 2018</a:t>
            </a:r>
            <a:r>
              <a:rPr lang="tr-TR" sz="1000" dirty="0">
                <a:solidFill>
                  <a:srgbClr val="121212"/>
                </a:solidFill>
              </a:rPr>
              <a:t>’de</a:t>
            </a:r>
            <a:r>
              <a:rPr lang="en" sz="1000" dirty="0">
                <a:solidFill>
                  <a:srgbClr val="121212"/>
                </a:solidFill>
              </a:rPr>
              <a:t>, </a:t>
            </a:r>
            <a:r>
              <a:rPr lang="tr-TR" sz="1000" dirty="0">
                <a:solidFill>
                  <a:srgbClr val="121212"/>
                </a:solidFill>
              </a:rPr>
              <a:t>güneş ve tozlu rüzgarların arasında </a:t>
            </a:r>
            <a:r>
              <a:rPr lang="en" sz="1000" dirty="0">
                <a:solidFill>
                  <a:srgbClr val="121212"/>
                </a:solidFill>
              </a:rPr>
              <a:t>Agadez, Niger</a:t>
            </a:r>
            <a:r>
              <a:rPr lang="tr-TR" sz="1000" dirty="0">
                <a:solidFill>
                  <a:srgbClr val="121212"/>
                </a:solidFill>
              </a:rPr>
              <a:t>’deki hava sıcaklığı yaklaşık olarak </a:t>
            </a:r>
            <a:r>
              <a:rPr lang="en" sz="1000" dirty="0">
                <a:solidFill>
                  <a:srgbClr val="121212"/>
                </a:solidFill>
              </a:rPr>
              <a:t>45 </a:t>
            </a:r>
            <a:r>
              <a:rPr lang="tr-TR" sz="1000" dirty="0" err="1">
                <a:solidFill>
                  <a:srgbClr val="121212"/>
                </a:solidFill>
              </a:rPr>
              <a:t>santigrad</a:t>
            </a:r>
            <a:r>
              <a:rPr lang="tr-TR" sz="1000" dirty="0">
                <a:solidFill>
                  <a:srgbClr val="121212"/>
                </a:solidFill>
              </a:rPr>
              <a:t> derece seviyesinde. Bölge uranyum ve tuz madenleri ile biliniyor, bu nedenle genelde dilenciler olarak çalıştıkları Avrupa, Cezayir ve Libya’ya kaçırılan göçmen ve mültecilerin son istasyonu olarak olumsuz bir şöhrete sahip oldu. Yakın geçmişte Cezayir ve Libya otoriteleri mültecileri toplayıp onları zorla evlerine geri göndermeye başladı. A.B. Geniş ölçüde Avrupa’ya toplu göçü durdurduğu için insanlar bazı durumlarda aylar boyunca yollarına devam etmek ya da evlerine geri gönderilmek için beklemek zorunda kalabiliyorlar.</a:t>
            </a:r>
            <a:endParaRPr sz="1000" dirty="0">
              <a:solidFill>
                <a:srgbClr val="121212"/>
              </a:solidFill>
            </a:endParaRPr>
          </a:p>
          <a:p>
            <a:pPr marL="0" lvl="0" indent="0" algn="l" rtl="0">
              <a:spcBef>
                <a:spcPts val="0"/>
              </a:spcBef>
              <a:spcAft>
                <a:spcPts val="0"/>
              </a:spcAft>
              <a:buNone/>
            </a:pPr>
            <a:endParaRPr sz="1000" dirty="0">
              <a:solidFill>
                <a:srgbClr val="121212"/>
              </a:solidFill>
              <a:highlight>
                <a:srgbClr val="FFFFFF"/>
              </a:highlight>
            </a:endParaRPr>
          </a:p>
        </p:txBody>
      </p:sp>
    </p:spTree>
    <p:extLst>
      <p:ext uri="{BB962C8B-B14F-4D97-AF65-F5344CB8AC3E}">
        <p14:creationId xmlns:p14="http://schemas.microsoft.com/office/powerpoint/2010/main" val="3416969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094992472f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94992472f_0_71:notes"/>
          <p:cNvSpPr txBox="1">
            <a:spLocks noGrp="1"/>
          </p:cNvSpPr>
          <p:nvPr>
            <p:ph type="body" idx="1"/>
          </p:nvPr>
        </p:nvSpPr>
        <p:spPr>
          <a:xfrm>
            <a:off x="156411" y="4199021"/>
            <a:ext cx="6533147" cy="4788568"/>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tr-TR" sz="1000" dirty="0">
                <a:solidFill>
                  <a:srgbClr val="121212"/>
                </a:solidFill>
              </a:rPr>
              <a:t>On iki yaşındaki </a:t>
            </a:r>
            <a:r>
              <a:rPr lang="en" sz="1000" dirty="0">
                <a:solidFill>
                  <a:srgbClr val="121212"/>
                </a:solidFill>
              </a:rPr>
              <a:t>Aida Elawi,</a:t>
            </a:r>
            <a:r>
              <a:rPr lang="tr-TR" sz="1000" dirty="0">
                <a:solidFill>
                  <a:srgbClr val="121212"/>
                </a:solidFill>
              </a:rPr>
              <a:t> kendisi </a:t>
            </a:r>
            <a:r>
              <a:rPr lang="en" sz="1000" dirty="0">
                <a:solidFill>
                  <a:srgbClr val="121212"/>
                </a:solidFill>
              </a:rPr>
              <a:t>Homs, </a:t>
            </a:r>
            <a:r>
              <a:rPr lang="tr-TR" sz="1000" dirty="0">
                <a:solidFill>
                  <a:srgbClr val="121212"/>
                </a:solidFill>
              </a:rPr>
              <a:t>Suriye Arap Cumhuriyetinden bir mülteci, </a:t>
            </a:r>
            <a:r>
              <a:rPr lang="en" sz="1000" dirty="0">
                <a:solidFill>
                  <a:srgbClr val="121212"/>
                </a:solidFill>
              </a:rPr>
              <a:t> 2 ½</a:t>
            </a:r>
            <a:r>
              <a:rPr lang="tr-TR" sz="1000" dirty="0">
                <a:solidFill>
                  <a:srgbClr val="121212"/>
                </a:solidFill>
              </a:rPr>
              <a:t> yaşındaki küçük erkek kardeşi için Atina’ya yaklaşık 50 km mesafede bulunan </a:t>
            </a:r>
            <a:r>
              <a:rPr lang="tr-TR" sz="1000" dirty="0" err="1">
                <a:solidFill>
                  <a:srgbClr val="121212"/>
                </a:solidFill>
              </a:rPr>
              <a:t>Chalcis</a:t>
            </a:r>
            <a:r>
              <a:rPr lang="tr-TR" sz="1000" dirty="0">
                <a:solidFill>
                  <a:srgbClr val="121212"/>
                </a:solidFill>
              </a:rPr>
              <a:t>, Yunanistan yakınındaki </a:t>
            </a:r>
            <a:r>
              <a:rPr lang="en" sz="1000" dirty="0">
                <a:solidFill>
                  <a:srgbClr val="121212"/>
                </a:solidFill>
              </a:rPr>
              <a:t>Ritsona</a:t>
            </a:r>
            <a:r>
              <a:rPr lang="tr-TR" sz="1000" dirty="0">
                <a:solidFill>
                  <a:srgbClr val="121212"/>
                </a:solidFill>
              </a:rPr>
              <a:t> mülteci kampında </a:t>
            </a:r>
            <a:r>
              <a:rPr lang="en" sz="1000" dirty="0">
                <a:solidFill>
                  <a:srgbClr val="121212"/>
                </a:solidFill>
              </a:rPr>
              <a:t>10 Mar</a:t>
            </a:r>
            <a:r>
              <a:rPr lang="tr-TR" sz="1000" dirty="0">
                <a:solidFill>
                  <a:srgbClr val="121212"/>
                </a:solidFill>
              </a:rPr>
              <a:t>t</a:t>
            </a:r>
            <a:r>
              <a:rPr lang="en" sz="1000" dirty="0">
                <a:solidFill>
                  <a:srgbClr val="121212"/>
                </a:solidFill>
              </a:rPr>
              <a:t> 2017</a:t>
            </a:r>
            <a:r>
              <a:rPr lang="tr-TR" sz="1000" dirty="0">
                <a:solidFill>
                  <a:srgbClr val="121212"/>
                </a:solidFill>
              </a:rPr>
              <a:t> tarihinde kolza çiçekleri topluyor</a:t>
            </a:r>
            <a:r>
              <a:rPr lang="en" sz="1000" dirty="0">
                <a:solidFill>
                  <a:srgbClr val="121212"/>
                </a:solidFill>
              </a:rPr>
              <a:t>. “</a:t>
            </a:r>
            <a:r>
              <a:rPr lang="tr-TR" sz="1000" dirty="0">
                <a:solidFill>
                  <a:srgbClr val="121212"/>
                </a:solidFill>
              </a:rPr>
              <a:t>Bunlara bayılıyor</a:t>
            </a:r>
            <a:r>
              <a:rPr lang="en" sz="1000" dirty="0">
                <a:solidFill>
                  <a:srgbClr val="121212"/>
                </a:solidFill>
              </a:rPr>
              <a:t>,” </a:t>
            </a:r>
            <a:r>
              <a:rPr lang="tr-TR" sz="1000" dirty="0">
                <a:solidFill>
                  <a:srgbClr val="121212"/>
                </a:solidFill>
              </a:rPr>
              <a:t>diyor</a:t>
            </a:r>
            <a:r>
              <a:rPr lang="en" sz="1000" dirty="0">
                <a:solidFill>
                  <a:srgbClr val="121212"/>
                </a:solidFill>
              </a:rPr>
              <a:t>, “</a:t>
            </a:r>
            <a:r>
              <a:rPr lang="tr-TR" sz="1000" dirty="0">
                <a:solidFill>
                  <a:srgbClr val="121212"/>
                </a:solidFill>
              </a:rPr>
              <a:t>onu mutlu ediyorlar</a:t>
            </a:r>
            <a:r>
              <a:rPr lang="en" sz="1000" dirty="0">
                <a:solidFill>
                  <a:srgbClr val="121212"/>
                </a:solidFill>
              </a:rPr>
              <a:t>.”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Aida </a:t>
            </a:r>
            <a:r>
              <a:rPr lang="tr-TR" sz="1000" dirty="0">
                <a:solidFill>
                  <a:srgbClr val="121212"/>
                </a:solidFill>
              </a:rPr>
              <a:t>bir yıldır kampta yaşıyor.</a:t>
            </a:r>
            <a:r>
              <a:rPr lang="en" sz="1000" dirty="0">
                <a:solidFill>
                  <a:srgbClr val="121212"/>
                </a:solidFill>
              </a:rPr>
              <a:t> </a:t>
            </a:r>
            <a:r>
              <a:rPr lang="tr-TR" sz="1000" dirty="0">
                <a:solidFill>
                  <a:srgbClr val="121212"/>
                </a:solidFill>
              </a:rPr>
              <a:t>Ailenin barınağı olarak hizmet eden treylere geri döndüğünde, kardeşi parlak sarı çiçekleri görür görmez mutlu oluyor</a:t>
            </a:r>
            <a:r>
              <a:rPr lang="en" sz="1000" dirty="0">
                <a:solidFill>
                  <a:srgbClr val="121212"/>
                </a:solidFill>
              </a:rPr>
              <a:t>. “</a:t>
            </a:r>
            <a:r>
              <a:rPr lang="tr-TR" sz="1000" dirty="0">
                <a:solidFill>
                  <a:srgbClr val="121212"/>
                </a:solidFill>
              </a:rPr>
              <a:t>Dün</a:t>
            </a:r>
            <a:r>
              <a:rPr lang="en" sz="1000" dirty="0">
                <a:solidFill>
                  <a:srgbClr val="121212"/>
                </a:solidFill>
              </a:rPr>
              <a:t>,” </a:t>
            </a:r>
            <a:r>
              <a:rPr lang="tr-TR" sz="1000" dirty="0">
                <a:solidFill>
                  <a:srgbClr val="121212"/>
                </a:solidFill>
              </a:rPr>
              <a:t>diyor </a:t>
            </a:r>
            <a:r>
              <a:rPr lang="en" sz="1000" dirty="0">
                <a:solidFill>
                  <a:srgbClr val="121212"/>
                </a:solidFill>
              </a:rPr>
              <a:t>Aida’</a:t>
            </a:r>
            <a:r>
              <a:rPr lang="tr-TR" sz="1000" dirty="0" err="1">
                <a:solidFill>
                  <a:srgbClr val="121212"/>
                </a:solidFill>
              </a:rPr>
              <a:t>nın</a:t>
            </a:r>
            <a:r>
              <a:rPr lang="tr-TR" sz="1000" dirty="0">
                <a:solidFill>
                  <a:srgbClr val="121212"/>
                </a:solidFill>
              </a:rPr>
              <a:t> babası </a:t>
            </a:r>
            <a:r>
              <a:rPr lang="en" sz="1000" dirty="0">
                <a:solidFill>
                  <a:srgbClr val="121212"/>
                </a:solidFill>
              </a:rPr>
              <a:t>“</a:t>
            </a:r>
            <a:r>
              <a:rPr lang="tr-TR" sz="1000" dirty="0">
                <a:solidFill>
                  <a:srgbClr val="121212"/>
                </a:solidFill>
              </a:rPr>
              <a:t>dün gece bu yerden dolayı ağlıyordu</a:t>
            </a:r>
            <a:r>
              <a:rPr lang="en" sz="1000" dirty="0">
                <a:solidFill>
                  <a:srgbClr val="121212"/>
                </a:solidFill>
              </a:rPr>
              <a:t>. </a:t>
            </a:r>
            <a:r>
              <a:rPr lang="tr-TR" sz="1000" dirty="0">
                <a:solidFill>
                  <a:srgbClr val="121212"/>
                </a:solidFill>
              </a:rPr>
              <a:t>Çok berbat bir yer burası. Savaş yüzünden Suriye’den kaçtık</a:t>
            </a:r>
            <a:r>
              <a:rPr lang="en" sz="1000" dirty="0">
                <a:solidFill>
                  <a:srgbClr val="121212"/>
                </a:solidFill>
              </a:rPr>
              <a:t>, </a:t>
            </a:r>
            <a:r>
              <a:rPr lang="tr-TR" sz="1000" dirty="0">
                <a:solidFill>
                  <a:srgbClr val="121212"/>
                </a:solidFill>
              </a:rPr>
              <a:t>ve Avrupa’ya tehlikeli bir gemi ile geldik. Bunların hepsi Yunanistan’da bir kampta yaşamak için miydi?</a:t>
            </a:r>
            <a:r>
              <a:rPr lang="en" sz="1000" dirty="0">
                <a:solidFill>
                  <a:srgbClr val="121212"/>
                </a:solidFill>
              </a:rPr>
              <a:t> </a:t>
            </a:r>
            <a:r>
              <a:rPr lang="tr-TR" sz="1000" dirty="0">
                <a:solidFill>
                  <a:srgbClr val="121212"/>
                </a:solidFill>
              </a:rPr>
              <a:t>Eğitimine devam edemiyor. Çok üzgün.</a:t>
            </a:r>
            <a:r>
              <a:rPr lang="en" sz="1000" dirty="0">
                <a:solidFill>
                  <a:srgbClr val="121212"/>
                </a:solidFill>
              </a:rPr>
              <a:t>”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tr-TR" sz="1000" dirty="0">
                <a:solidFill>
                  <a:srgbClr val="121212"/>
                </a:solidFill>
              </a:rPr>
              <a:t>Yaklaşık 700 kişiye ev sahipliği yapan kamp</a:t>
            </a:r>
            <a:r>
              <a:rPr lang="en" sz="1000" dirty="0">
                <a:solidFill>
                  <a:srgbClr val="121212"/>
                </a:solidFill>
              </a:rPr>
              <a:t>, </a:t>
            </a:r>
            <a:r>
              <a:rPr lang="tr-TR" sz="1000" dirty="0">
                <a:solidFill>
                  <a:srgbClr val="121212"/>
                </a:solidFill>
              </a:rPr>
              <a:t>yaklaşık 1 yıl önce, Kasım 2016’da Merkez Avrupa kapılarını mültecilere kapıları kesin olarak kapattıktan sonra Limbo, Yunanistan’da çok sayıda mülteci yakalandıktan sonra kuruldu ve kamp burada yaşayanları çadırlardan 3</a:t>
            </a:r>
            <a:r>
              <a:rPr lang="en" sz="1000" dirty="0">
                <a:solidFill>
                  <a:srgbClr val="121212"/>
                </a:solidFill>
              </a:rPr>
              <a:t>0 </a:t>
            </a:r>
            <a:r>
              <a:rPr lang="tr-TR" sz="1000" dirty="0">
                <a:solidFill>
                  <a:srgbClr val="121212"/>
                </a:solidFill>
              </a:rPr>
              <a:t>adet konteyner ile tesis edilmiş olan ve mültecilere </a:t>
            </a:r>
            <a:r>
              <a:rPr lang="en" sz="1000" dirty="0">
                <a:solidFill>
                  <a:srgbClr val="121212"/>
                </a:solidFill>
              </a:rPr>
              <a:t> </a:t>
            </a:r>
            <a:r>
              <a:rPr lang="tr-TR" sz="1000" dirty="0">
                <a:solidFill>
                  <a:srgbClr val="121212"/>
                </a:solidFill>
              </a:rPr>
              <a:t>sıcaklık  ve kar ve yağmura karşı korunma sağlayan kapalı alanlara taşıdı.</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tr-TR" sz="1000" dirty="0">
                <a:solidFill>
                  <a:srgbClr val="121212"/>
                </a:solidFill>
              </a:rPr>
              <a:t>Mart 2017 itibariyle, Güney Balkan göç rotasının kapanmasından bir yıl sonra</a:t>
            </a:r>
            <a:r>
              <a:rPr lang="en" sz="1000" dirty="0">
                <a:solidFill>
                  <a:srgbClr val="121212"/>
                </a:solidFill>
              </a:rPr>
              <a:t>, </a:t>
            </a:r>
            <a:r>
              <a:rPr lang="tr-TR" sz="1000" dirty="0">
                <a:solidFill>
                  <a:srgbClr val="121212"/>
                </a:solidFill>
              </a:rPr>
              <a:t>Avrupa içindeki düzensiz hareketler devam ediyor</a:t>
            </a:r>
            <a:r>
              <a:rPr lang="en" sz="1000" dirty="0">
                <a:solidFill>
                  <a:srgbClr val="121212"/>
                </a:solidFill>
              </a:rPr>
              <a:t>, </a:t>
            </a:r>
            <a:r>
              <a:rPr lang="tr-TR" sz="1000" dirty="0">
                <a:solidFill>
                  <a:srgbClr val="121212"/>
                </a:solidFill>
              </a:rPr>
              <a:t>fakat mülteci ve göçmen çocuklar, ister yalnız ister aileleri ile birlikte olsun, giderek daha yüksek çitlerle, daha sıkı sınır kontrol ve düzenli geri gönderimlerle karşı karşıya kalıyorlar. En güncel kaygılar </a:t>
            </a:r>
            <a:r>
              <a:rPr lang="tr-TR" sz="1000" dirty="0" err="1">
                <a:solidFill>
                  <a:srgbClr val="121212"/>
                </a:solidFill>
              </a:rPr>
              <a:t>Maceristan’da</a:t>
            </a:r>
            <a:r>
              <a:rPr lang="tr-TR" sz="1000" dirty="0">
                <a:solidFill>
                  <a:srgbClr val="121212"/>
                </a:solidFill>
              </a:rPr>
              <a:t> çıkarılan ve göç kontrolü amacıyla iltica başvurusunda bulunan 14 yaş ve üzeri çocuklar için engellemeyi hedefleyen kanunlar etrafında oluşuyor.</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en" sz="1000" dirty="0">
                <a:solidFill>
                  <a:srgbClr val="121212"/>
                </a:solidFill>
              </a:rPr>
              <a:t>UNICEF </a:t>
            </a:r>
            <a:r>
              <a:rPr lang="tr-TR" sz="1000" dirty="0">
                <a:solidFill>
                  <a:srgbClr val="121212"/>
                </a:solidFill>
              </a:rPr>
              <a:t>çocuk koruma hizmetlerine 11 adet Çocuk ve Aile Destek Merkezinde (Mavi Noktalar) anakara ve Atina, Selanik ve </a:t>
            </a:r>
            <a:r>
              <a:rPr lang="tr-TR" sz="1000" dirty="0" err="1">
                <a:solidFill>
                  <a:srgbClr val="121212"/>
                </a:solidFill>
              </a:rPr>
              <a:t>Ioannia’nın</a:t>
            </a:r>
            <a:r>
              <a:rPr lang="tr-TR" sz="1000" dirty="0">
                <a:solidFill>
                  <a:srgbClr val="121212"/>
                </a:solidFill>
              </a:rPr>
              <a:t> kırsal kesimlerindeki karşılama tesislerinde destek vermeye devam ediyor.</a:t>
            </a:r>
            <a:r>
              <a:rPr lang="en" sz="1000" dirty="0">
                <a:solidFill>
                  <a:srgbClr val="121212"/>
                </a:solidFill>
              </a:rPr>
              <a:t> </a:t>
            </a:r>
            <a:r>
              <a:rPr lang="tr-TR" sz="1000" dirty="0">
                <a:solidFill>
                  <a:srgbClr val="121212"/>
                </a:solidFill>
              </a:rPr>
              <a:t>2017 yılının başından bu yana, </a:t>
            </a:r>
            <a:r>
              <a:rPr lang="en" sz="1000" dirty="0">
                <a:solidFill>
                  <a:srgbClr val="121212"/>
                </a:solidFill>
              </a:rPr>
              <a:t>1,341 </a:t>
            </a:r>
            <a:r>
              <a:rPr lang="tr-TR" sz="1000" dirty="0">
                <a:solidFill>
                  <a:srgbClr val="121212"/>
                </a:solidFill>
              </a:rPr>
              <a:t>çocuk</a:t>
            </a:r>
            <a:r>
              <a:rPr lang="en" sz="1000" dirty="0">
                <a:solidFill>
                  <a:srgbClr val="121212"/>
                </a:solidFill>
              </a:rPr>
              <a:t> (</a:t>
            </a:r>
            <a:r>
              <a:rPr lang="tr-TR" sz="1000" dirty="0">
                <a:solidFill>
                  <a:srgbClr val="121212"/>
                </a:solidFill>
              </a:rPr>
              <a:t>Şubat’ta kayıt edilen 507 yeni çocuk da dahil</a:t>
            </a:r>
            <a:r>
              <a:rPr lang="en" sz="1000" dirty="0">
                <a:solidFill>
                  <a:srgbClr val="121212"/>
                </a:solidFill>
              </a:rPr>
              <a:t>) </a:t>
            </a:r>
            <a:r>
              <a:rPr lang="tr-TR" sz="1000" dirty="0">
                <a:solidFill>
                  <a:srgbClr val="121212"/>
                </a:solidFill>
              </a:rPr>
              <a:t>hizmetlerden düzenli olarak yararlanıyorlar.</a:t>
            </a:r>
            <a:r>
              <a:rPr lang="en" sz="1000" dirty="0">
                <a:solidFill>
                  <a:srgbClr val="121212"/>
                </a:solidFill>
              </a:rPr>
              <a:t>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tr-TR" sz="1000" dirty="0">
                <a:solidFill>
                  <a:srgbClr val="121212"/>
                </a:solidFill>
              </a:rPr>
              <a:t>Savunmasız mülteci ve göçmen aileler ve çocuklar özel psikolojik ve </a:t>
            </a:r>
            <a:r>
              <a:rPr lang="tr-TR" sz="1000" dirty="0" err="1">
                <a:solidFill>
                  <a:srgbClr val="121212"/>
                </a:solidFill>
              </a:rPr>
              <a:t>mental</a:t>
            </a:r>
            <a:r>
              <a:rPr lang="tr-TR" sz="1000" dirty="0">
                <a:solidFill>
                  <a:srgbClr val="121212"/>
                </a:solidFill>
              </a:rPr>
              <a:t> sağlık hizmetlerinden Atina ve </a:t>
            </a:r>
            <a:r>
              <a:rPr lang="tr-TR" sz="1000" dirty="0" err="1">
                <a:solidFill>
                  <a:srgbClr val="121212"/>
                </a:solidFill>
              </a:rPr>
              <a:t>Attica</a:t>
            </a:r>
            <a:r>
              <a:rPr lang="tr-TR" sz="1000" dirty="0">
                <a:solidFill>
                  <a:srgbClr val="121212"/>
                </a:solidFill>
              </a:rPr>
              <a:t> bölgesindeki</a:t>
            </a:r>
            <a:r>
              <a:rPr lang="en" sz="1000" dirty="0">
                <a:solidFill>
                  <a:srgbClr val="121212"/>
                </a:solidFill>
              </a:rPr>
              <a:t> (Elefsina, Elliniko, Agios Andreas/NeaMakri, Rafina </a:t>
            </a:r>
            <a:r>
              <a:rPr lang="tr-TR" sz="1000" dirty="0">
                <a:solidFill>
                  <a:srgbClr val="121212"/>
                </a:solidFill>
              </a:rPr>
              <a:t>ve</a:t>
            </a:r>
            <a:r>
              <a:rPr lang="en" sz="1000" dirty="0">
                <a:solidFill>
                  <a:srgbClr val="121212"/>
                </a:solidFill>
              </a:rPr>
              <a:t> Elaionas)</a:t>
            </a:r>
            <a:r>
              <a:rPr lang="tr-TR" sz="1000" dirty="0">
                <a:solidFill>
                  <a:srgbClr val="121212"/>
                </a:solidFill>
              </a:rPr>
              <a:t> 5 merkezde yararlanmaya devam ediyor</a:t>
            </a:r>
            <a:r>
              <a:rPr lang="en" sz="1000" dirty="0">
                <a:solidFill>
                  <a:srgbClr val="121212"/>
                </a:solidFill>
              </a:rPr>
              <a:t>. </a:t>
            </a: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endParaRPr sz="1000" dirty="0">
              <a:solidFill>
                <a:srgbClr val="121212"/>
              </a:solidFill>
            </a:endParaRPr>
          </a:p>
          <a:p>
            <a:pPr marL="0" lvl="0" indent="0" algn="l" rtl="0">
              <a:lnSpc>
                <a:spcPct val="115000"/>
              </a:lnSpc>
              <a:spcBef>
                <a:spcPts val="0"/>
              </a:spcBef>
              <a:spcAft>
                <a:spcPts val="0"/>
              </a:spcAft>
              <a:buClr>
                <a:schemeClr val="dk1"/>
              </a:buClr>
              <a:buSzPts val="1100"/>
              <a:buFont typeface="Arial"/>
              <a:buNone/>
            </a:pPr>
            <a:r>
              <a:rPr lang="tr-TR" sz="1000" b="0" i="0" u="none" strike="noStrike" cap="none" dirty="0">
                <a:solidFill>
                  <a:srgbClr val="000000"/>
                </a:solidFill>
                <a:effectLst/>
                <a:latin typeface="Arial"/>
                <a:ea typeface="Arial"/>
                <a:cs typeface="Arial"/>
                <a:sym typeface="Arial"/>
              </a:rPr>
              <a:t>UNICEF'in Yunanistan Çocuk Ombudsmanı Ofisi ile çocuk haklarının izlenmesi konusunda devam eden ortaklığı, </a:t>
            </a:r>
            <a:r>
              <a:rPr lang="tr-TR" sz="1000" b="0" i="0" u="none" strike="noStrike" cap="none" dirty="0" err="1">
                <a:solidFill>
                  <a:srgbClr val="000000"/>
                </a:solidFill>
                <a:effectLst/>
                <a:latin typeface="Arial"/>
                <a:ea typeface="Arial"/>
                <a:cs typeface="Arial"/>
                <a:sym typeface="Arial"/>
              </a:rPr>
              <a:t>Skaramangas</a:t>
            </a:r>
            <a:r>
              <a:rPr lang="tr-TR" sz="1000" b="0" i="0" u="none" strike="noStrike" cap="none" dirty="0">
                <a:solidFill>
                  <a:srgbClr val="000000"/>
                </a:solidFill>
                <a:effectLst/>
                <a:latin typeface="Arial"/>
                <a:ea typeface="Arial"/>
                <a:cs typeface="Arial"/>
                <a:sym typeface="Arial"/>
              </a:rPr>
              <a:t> ve Midilli’ye ziyaretler düzenlemenin yanı sıra Göç Bakanlığı ve Eğitim Bakanlığı ile UASC ve eğitimle ilgili konularda sürekli savunuculuk da dahil olmak üzere Şubat ayında da devam etti. Çocuk Ombudsmanlığı Ofisi'nin Şubat ayında yeni kurulan Hareket Halindeki Çocukların Hakları Ağı bir dizi çocuk hakları izleme çalışmasına başlamıştır</a:t>
            </a:r>
            <a:r>
              <a:rPr lang="en" sz="1000" dirty="0">
                <a:solidFill>
                  <a:srgbClr val="121212"/>
                </a:solidFill>
              </a:rPr>
              <a:t>.</a:t>
            </a:r>
            <a:endParaRPr sz="1000" dirty="0">
              <a:solidFill>
                <a:srgbClr val="121212"/>
              </a:solidFill>
            </a:endParaRPr>
          </a:p>
          <a:p>
            <a:pPr marL="0" lvl="0" indent="0" algn="l" rtl="0">
              <a:spcBef>
                <a:spcPts val="0"/>
              </a:spcBef>
              <a:spcAft>
                <a:spcPts val="0"/>
              </a:spcAft>
              <a:buNone/>
            </a:pPr>
            <a:endParaRPr sz="1000" dirty="0">
              <a:solidFill>
                <a:srgbClr val="121212"/>
              </a:solidFill>
            </a:endParaRPr>
          </a:p>
        </p:txBody>
      </p:sp>
    </p:spTree>
    <p:extLst>
      <p:ext uri="{BB962C8B-B14F-4D97-AF65-F5344CB8AC3E}">
        <p14:creationId xmlns:p14="http://schemas.microsoft.com/office/powerpoint/2010/main" val="196698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094992472f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094992472f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000" dirty="0">
                <a:solidFill>
                  <a:srgbClr val="121212"/>
                </a:solidFill>
                <a:highlight>
                  <a:srgbClr val="FFFFFF"/>
                </a:highlight>
              </a:rPr>
              <a:t>Kabul, 14 A</a:t>
            </a:r>
            <a:r>
              <a:rPr lang="tr-TR" sz="1000" dirty="0" err="1">
                <a:solidFill>
                  <a:srgbClr val="121212"/>
                </a:solidFill>
                <a:highlight>
                  <a:srgbClr val="FFFFFF"/>
                </a:highlight>
              </a:rPr>
              <a:t>ğustos</a:t>
            </a:r>
            <a:r>
              <a:rPr lang="en" sz="1000" dirty="0">
                <a:solidFill>
                  <a:srgbClr val="121212"/>
                </a:solidFill>
                <a:highlight>
                  <a:srgbClr val="FFFFFF"/>
                </a:highlight>
              </a:rPr>
              <a:t> 2021 – </a:t>
            </a:r>
            <a:r>
              <a:rPr lang="tr-TR" sz="1000" dirty="0" err="1">
                <a:solidFill>
                  <a:srgbClr val="121212"/>
                </a:solidFill>
                <a:highlight>
                  <a:srgbClr val="FFFFFF"/>
                </a:highlight>
              </a:rPr>
              <a:t>Kabul’deki</a:t>
            </a:r>
            <a:r>
              <a:rPr lang="tr-TR" sz="1000" dirty="0">
                <a:solidFill>
                  <a:srgbClr val="121212"/>
                </a:solidFill>
                <a:highlight>
                  <a:srgbClr val="FFFFFF"/>
                </a:highlight>
              </a:rPr>
              <a:t> </a:t>
            </a:r>
            <a:r>
              <a:rPr lang="en" sz="1000" dirty="0">
                <a:solidFill>
                  <a:srgbClr val="121212"/>
                </a:solidFill>
                <a:highlight>
                  <a:srgbClr val="FFFFFF"/>
                </a:highlight>
              </a:rPr>
              <a:t>Peer Mohammad Kakar </a:t>
            </a:r>
            <a:r>
              <a:rPr lang="tr-TR" sz="1000" dirty="0">
                <a:solidFill>
                  <a:srgbClr val="121212"/>
                </a:solidFill>
                <a:highlight>
                  <a:srgbClr val="FFFFFF"/>
                </a:highlight>
              </a:rPr>
              <a:t>yüksek okulunda dört </a:t>
            </a:r>
            <a:r>
              <a:rPr lang="en" sz="1000" dirty="0">
                <a:solidFill>
                  <a:srgbClr val="121212"/>
                </a:solidFill>
                <a:highlight>
                  <a:srgbClr val="FFFFFF"/>
                </a:highlight>
              </a:rPr>
              <a:t>UINCEF</a:t>
            </a:r>
            <a:r>
              <a:rPr lang="tr-TR" sz="1000" dirty="0">
                <a:solidFill>
                  <a:srgbClr val="121212"/>
                </a:solidFill>
                <a:highlight>
                  <a:srgbClr val="FFFFFF"/>
                </a:highlight>
              </a:rPr>
              <a:t> çadırı çocuklara, içinde bulundukları zor şartlar altında psikososyal destek ve iyileştirici etkinlikler gerçekleştirmek üzere kuruldu. Mobil sağlık ekipleri de çadırlara ulaşarak hem annelere doğum öncesi ve sonrası destek hem de çocuklara beslenme ve aşılama hizmetleri sunmak üzere ziyaret etmektedir.</a:t>
            </a:r>
            <a:r>
              <a:rPr lang="en" sz="1000" dirty="0">
                <a:solidFill>
                  <a:srgbClr val="121212"/>
                </a:solidFill>
                <a:highlight>
                  <a:srgbClr val="FFFFFF"/>
                </a:highlight>
              </a:rPr>
              <a:t>  </a:t>
            </a:r>
            <a:endParaRPr sz="1000" dirty="0">
              <a:solidFill>
                <a:srgbClr val="121212"/>
              </a:solidFill>
              <a:highlight>
                <a:srgbClr val="FFFFFF"/>
              </a:highlight>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tr-TR" sz="1000" dirty="0">
                <a:solidFill>
                  <a:srgbClr val="121212"/>
                </a:solidFill>
                <a:highlight>
                  <a:srgbClr val="FFFFFF"/>
                </a:highlight>
              </a:rPr>
              <a:t>400’den fazla aile </a:t>
            </a:r>
            <a:r>
              <a:rPr lang="en" sz="1000" dirty="0">
                <a:solidFill>
                  <a:srgbClr val="121212"/>
                </a:solidFill>
                <a:highlight>
                  <a:srgbClr val="FFFFFF"/>
                </a:highlight>
              </a:rPr>
              <a:t>Kunduz, Sar-e Pol </a:t>
            </a:r>
            <a:r>
              <a:rPr lang="tr-TR" sz="1000" dirty="0">
                <a:solidFill>
                  <a:srgbClr val="121212"/>
                </a:solidFill>
                <a:highlight>
                  <a:srgbClr val="FFFFFF"/>
                </a:highlight>
              </a:rPr>
              <a:t>ve</a:t>
            </a:r>
            <a:r>
              <a:rPr lang="en" sz="1000" dirty="0">
                <a:solidFill>
                  <a:srgbClr val="121212"/>
                </a:solidFill>
                <a:highlight>
                  <a:srgbClr val="FFFFFF"/>
                </a:highlight>
              </a:rPr>
              <a:t> Takhar</a:t>
            </a:r>
            <a:r>
              <a:rPr lang="tr-TR" sz="1000" dirty="0">
                <a:solidFill>
                  <a:srgbClr val="121212"/>
                </a:solidFill>
                <a:highlight>
                  <a:srgbClr val="FFFFFF"/>
                </a:highlight>
              </a:rPr>
              <a:t> bölgelerinden gelerek okul binasında barınma şansı bulmuştur, sadece en temel ihtiyaçlara sahiptirler ve insani yardım ihtiyaçları bulunmaktadır.</a:t>
            </a:r>
            <a:r>
              <a:rPr lang="en" sz="1000" dirty="0">
                <a:solidFill>
                  <a:srgbClr val="121212"/>
                </a:solidFill>
                <a:highlight>
                  <a:srgbClr val="FFFFFF"/>
                </a:highlight>
              </a:rPr>
              <a:t>  </a:t>
            </a:r>
            <a:endParaRPr sz="1000" dirty="0">
              <a:solidFill>
                <a:srgbClr val="121212"/>
              </a:solidFill>
              <a:highlight>
                <a:srgbClr val="FFFFFF"/>
              </a:highlight>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tr-TR" sz="1000" dirty="0">
                <a:solidFill>
                  <a:srgbClr val="121212"/>
                </a:solidFill>
                <a:highlight>
                  <a:srgbClr val="FFFFFF"/>
                </a:highlight>
              </a:rPr>
              <a:t>Binlerce aile </a:t>
            </a:r>
            <a:r>
              <a:rPr lang="en" sz="1000" dirty="0">
                <a:solidFill>
                  <a:srgbClr val="121212"/>
                </a:solidFill>
                <a:highlight>
                  <a:srgbClr val="FFFFFF"/>
                </a:highlight>
              </a:rPr>
              <a:t>Kabul</a:t>
            </a:r>
            <a:r>
              <a:rPr lang="tr-TR" sz="1000" dirty="0">
                <a:solidFill>
                  <a:srgbClr val="121212"/>
                </a:solidFill>
                <a:highlight>
                  <a:srgbClr val="FFFFFF"/>
                </a:highlight>
              </a:rPr>
              <a:t>’de ve diğer şehir bölgelerinde yer değiştirmeye zorlanmakta ve çatışma ve stabil olmayan ortamlardan korunma aramaktadır. Sadece son altı hafta içinde yaklaşık </a:t>
            </a:r>
            <a:r>
              <a:rPr lang="en" sz="1000" dirty="0">
                <a:solidFill>
                  <a:srgbClr val="121212"/>
                </a:solidFill>
                <a:highlight>
                  <a:srgbClr val="FFFFFF"/>
                </a:highlight>
              </a:rPr>
              <a:t>18,000 </a:t>
            </a:r>
            <a:r>
              <a:rPr lang="tr-TR" sz="1000" dirty="0">
                <a:solidFill>
                  <a:srgbClr val="121212"/>
                </a:solidFill>
                <a:highlight>
                  <a:srgbClr val="FFFFFF"/>
                </a:highlight>
              </a:rPr>
              <a:t>kişi </a:t>
            </a:r>
            <a:r>
              <a:rPr lang="tr-TR" sz="1000" dirty="0" err="1">
                <a:solidFill>
                  <a:srgbClr val="121212"/>
                </a:solidFill>
                <a:highlight>
                  <a:srgbClr val="FFFFFF"/>
                </a:highlight>
              </a:rPr>
              <a:t>Kabul’e</a:t>
            </a:r>
            <a:r>
              <a:rPr lang="tr-TR" sz="1000" dirty="0">
                <a:solidFill>
                  <a:srgbClr val="121212"/>
                </a:solidFill>
                <a:highlight>
                  <a:srgbClr val="FFFFFF"/>
                </a:highlight>
              </a:rPr>
              <a:t> ulaştı. Aileler ya evler kiralıyor veya aile ve arkadaşları tarafından misafir ediliyor</a:t>
            </a:r>
            <a:r>
              <a:rPr lang="en" sz="1000" dirty="0">
                <a:solidFill>
                  <a:srgbClr val="121212"/>
                </a:solidFill>
                <a:highlight>
                  <a:srgbClr val="FFFFFF"/>
                </a:highlight>
              </a:rPr>
              <a:t>, </a:t>
            </a:r>
            <a:r>
              <a:rPr lang="tr-TR" sz="1000" dirty="0">
                <a:solidFill>
                  <a:srgbClr val="121212"/>
                </a:solidFill>
                <a:highlight>
                  <a:srgbClr val="FFFFFF"/>
                </a:highlight>
              </a:rPr>
              <a:t>fakat büyük bir göçmen sayısı daha şehrin farklı bölümlerinde açık alanlarda kalmaya devam ediyor.</a:t>
            </a:r>
            <a:r>
              <a:rPr lang="en" sz="1000" dirty="0">
                <a:solidFill>
                  <a:srgbClr val="121212"/>
                </a:solidFill>
                <a:highlight>
                  <a:srgbClr val="FFFFFF"/>
                </a:highlight>
              </a:rPr>
              <a:t> </a:t>
            </a:r>
            <a:endParaRPr sz="1000" dirty="0">
              <a:solidFill>
                <a:srgbClr val="121212"/>
              </a:solidFill>
              <a:highlight>
                <a:srgbClr val="FFFFFF"/>
              </a:highlight>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r>
              <a:rPr lang="tr-TR" sz="1000" dirty="0">
                <a:solidFill>
                  <a:srgbClr val="121212"/>
                </a:solidFill>
                <a:highlight>
                  <a:srgbClr val="FFFFFF"/>
                </a:highlight>
              </a:rPr>
              <a:t>2021 yılı başından bu yana </a:t>
            </a:r>
            <a:r>
              <a:rPr lang="en" sz="1000" dirty="0">
                <a:solidFill>
                  <a:srgbClr val="121212"/>
                </a:solidFill>
                <a:highlight>
                  <a:srgbClr val="FFFFFF"/>
                </a:highlight>
              </a:rPr>
              <a:t>390,000</a:t>
            </a:r>
            <a:r>
              <a:rPr lang="tr-TR" sz="1000" dirty="0">
                <a:solidFill>
                  <a:srgbClr val="121212"/>
                </a:solidFill>
                <a:highlight>
                  <a:srgbClr val="FFFFFF"/>
                </a:highlight>
              </a:rPr>
              <a:t>’den fazla kişi ülke içinde yer değiştirmeye zorlanmıştır, bunlardan yarısından fazlası çocuktur.</a:t>
            </a:r>
            <a:endParaRPr sz="1000" dirty="0">
              <a:solidFill>
                <a:srgbClr val="121212"/>
              </a:solidFill>
            </a:endParaRPr>
          </a:p>
        </p:txBody>
      </p:sp>
    </p:spTree>
    <p:extLst>
      <p:ext uri="{BB962C8B-B14F-4D97-AF65-F5344CB8AC3E}">
        <p14:creationId xmlns:p14="http://schemas.microsoft.com/office/powerpoint/2010/main" val="3705367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UNICEF/UN0473542/Mulala</a:t>
            </a:r>
          </a:p>
        </p:txBody>
      </p:sp>
      <p:pic>
        <p:nvPicPr>
          <p:cNvPr id="55" name="Google Shape;55;p13"/>
          <p:cNvPicPr preferRelativeResize="0"/>
          <p:nvPr/>
        </p:nvPicPr>
        <p:blipFill>
          <a:blip r:embed="rId3">
            <a:alphaModFix/>
          </a:blip>
          <a:stretch>
            <a:fillRect/>
          </a:stretch>
        </p:blipFill>
        <p:spPr>
          <a:xfrm>
            <a:off x="714375" y="0"/>
            <a:ext cx="7715251" cy="5143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2"/>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UNICEF/UN0405705/Akacha</a:t>
            </a:r>
          </a:p>
        </p:txBody>
      </p:sp>
      <p:pic>
        <p:nvPicPr>
          <p:cNvPr id="109" name="Google Shape;109;p22"/>
          <p:cNvPicPr preferRelativeResize="0"/>
          <p:nvPr/>
        </p:nvPicPr>
        <p:blipFill>
          <a:blip r:embed="rId3">
            <a:alphaModFix/>
          </a:blip>
          <a:stretch>
            <a:fillRect/>
          </a:stretch>
        </p:blipFill>
        <p:spPr>
          <a:xfrm>
            <a:off x="619150" y="152400"/>
            <a:ext cx="7258049" cy="483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UNICEF/UN0516353/Haro</a:t>
            </a:r>
          </a:p>
        </p:txBody>
      </p:sp>
      <p:pic>
        <p:nvPicPr>
          <p:cNvPr id="61" name="Google Shape;61;p14"/>
          <p:cNvPicPr preferRelativeResize="0"/>
          <p:nvPr/>
        </p:nvPicPr>
        <p:blipFill>
          <a:blip r:embed="rId3">
            <a:alphaModFix/>
          </a:blip>
          <a:stretch>
            <a:fillRect/>
          </a:stretch>
        </p:blipFill>
        <p:spPr>
          <a:xfrm>
            <a:off x="748800" y="98325"/>
            <a:ext cx="7420274" cy="49468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UNICEF/UN0432240/Mohsin</a:t>
            </a:r>
          </a:p>
        </p:txBody>
      </p:sp>
      <p:pic>
        <p:nvPicPr>
          <p:cNvPr id="67" name="Google Shape;67;p15"/>
          <p:cNvPicPr preferRelativeResize="0"/>
          <p:nvPr/>
        </p:nvPicPr>
        <p:blipFill>
          <a:blip r:embed="rId3">
            <a:alphaModFix/>
          </a:blip>
          <a:stretch>
            <a:fillRect/>
          </a:stretch>
        </p:blipFill>
        <p:spPr>
          <a:xfrm>
            <a:off x="1110100" y="-24675"/>
            <a:ext cx="6923800" cy="5192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UNICEF/UNI358777/Oo</a:t>
            </a:r>
          </a:p>
        </p:txBody>
      </p:sp>
      <p:pic>
        <p:nvPicPr>
          <p:cNvPr id="73" name="Google Shape;73;p16"/>
          <p:cNvPicPr preferRelativeResize="0"/>
          <p:nvPr/>
        </p:nvPicPr>
        <p:blipFill>
          <a:blip r:embed="rId3">
            <a:alphaModFix/>
          </a:blip>
          <a:stretch>
            <a:fillRect/>
          </a:stretch>
        </p:blipFill>
        <p:spPr>
          <a:xfrm>
            <a:off x="619150" y="152400"/>
            <a:ext cx="7258049" cy="4838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UNICEF/UNI324049/</a:t>
            </a:r>
          </a:p>
        </p:txBody>
      </p:sp>
      <p:pic>
        <p:nvPicPr>
          <p:cNvPr id="79" name="Google Shape;79;p17"/>
          <p:cNvPicPr preferRelativeResize="0"/>
          <p:nvPr/>
        </p:nvPicPr>
        <p:blipFill>
          <a:blip r:embed="rId3">
            <a:alphaModFix/>
          </a:blip>
          <a:stretch>
            <a:fillRect/>
          </a:stretch>
        </p:blipFill>
        <p:spPr>
          <a:xfrm>
            <a:off x="852550" y="152400"/>
            <a:ext cx="7258049"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UNICEF/UN0272693/Haidar</a:t>
            </a:r>
          </a:p>
        </p:txBody>
      </p:sp>
      <p:pic>
        <p:nvPicPr>
          <p:cNvPr id="85" name="Google Shape;85;p18"/>
          <p:cNvPicPr preferRelativeResize="0"/>
          <p:nvPr/>
        </p:nvPicPr>
        <p:blipFill>
          <a:blip r:embed="rId3">
            <a:alphaModFix/>
          </a:blip>
          <a:stretch>
            <a:fillRect/>
          </a:stretch>
        </p:blipFill>
        <p:spPr>
          <a:xfrm>
            <a:off x="619150" y="152400"/>
            <a:ext cx="7258049"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fontScale="70000" lnSpcReduction="20000"/>
          </a:bodyPr>
          <a:lstStyle/>
          <a:p>
            <a:pPr marL="0" lvl="0" indent="0" algn="ctr" rtl="0">
              <a:spcBef>
                <a:spcPts val="0"/>
              </a:spcBef>
              <a:spcAft>
                <a:spcPts val="0"/>
              </a:spcAft>
              <a:buNone/>
            </a:pPr>
            <a:r>
              <a:rPr lang="tr-TR" sz="750">
                <a:solidFill>
                  <a:srgbClr val="121212"/>
                </a:solidFill>
                <a:highlight>
                  <a:srgbClr val="FFFFFF"/>
                </a:highlight>
              </a:rPr>
              <a:t>© UNICEF/UN0209726/Gilbertson VII Photo</a:t>
            </a:r>
          </a:p>
        </p:txBody>
      </p:sp>
      <p:pic>
        <p:nvPicPr>
          <p:cNvPr id="91" name="Google Shape;91;p19"/>
          <p:cNvPicPr preferRelativeResize="0"/>
          <p:nvPr/>
        </p:nvPicPr>
        <p:blipFill>
          <a:blip r:embed="rId3">
            <a:alphaModFix/>
          </a:blip>
          <a:stretch>
            <a:fillRect/>
          </a:stretch>
        </p:blipFill>
        <p:spPr>
          <a:xfrm>
            <a:off x="619150" y="152400"/>
            <a:ext cx="7258049" cy="483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0"/>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fontScale="70000" lnSpcReduction="20000"/>
          </a:bodyPr>
          <a:lstStyle/>
          <a:p>
            <a:pPr marL="0" lvl="0" indent="0" algn="ctr" rtl="0">
              <a:spcBef>
                <a:spcPts val="0"/>
              </a:spcBef>
              <a:spcAft>
                <a:spcPts val="0"/>
              </a:spcAft>
              <a:buNone/>
            </a:pPr>
            <a:r>
              <a:rPr lang="tr-TR" sz="750">
                <a:solidFill>
                  <a:srgbClr val="121212"/>
                </a:solidFill>
                <a:highlight>
                  <a:srgbClr val="FFFFFF"/>
                </a:highlight>
              </a:rPr>
              <a:t>© UNICEF/UN057930/Gilbertson VII Photo</a:t>
            </a:r>
          </a:p>
        </p:txBody>
      </p:sp>
      <p:pic>
        <p:nvPicPr>
          <p:cNvPr id="97" name="Google Shape;97;p20"/>
          <p:cNvPicPr preferRelativeResize="0"/>
          <p:nvPr/>
        </p:nvPicPr>
        <p:blipFill>
          <a:blip r:embed="rId3">
            <a:alphaModFix/>
          </a:blip>
          <a:stretch>
            <a:fillRect/>
          </a:stretch>
        </p:blipFill>
        <p:spPr>
          <a:xfrm>
            <a:off x="800700" y="152400"/>
            <a:ext cx="7258049" cy="4838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1"/>
          <p:cNvSpPr txBox="1">
            <a:spLocks noGrp="1"/>
          </p:cNvSpPr>
          <p:nvPr>
            <p:ph type="subTitle" idx="1"/>
          </p:nvPr>
        </p:nvSpPr>
        <p:spPr>
          <a:xfrm rot="-5400000">
            <a:off x="-447500" y="4131925"/>
            <a:ext cx="1527900" cy="300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tr-TR" sz="750">
                <a:solidFill>
                  <a:srgbClr val="121212"/>
                </a:solidFill>
                <a:highlight>
                  <a:srgbClr val="FFFFFF"/>
                </a:highlight>
              </a:rPr>
              <a:t>© UNICEF/UN0502895/</a:t>
            </a:r>
          </a:p>
        </p:txBody>
      </p:sp>
      <p:pic>
        <p:nvPicPr>
          <p:cNvPr id="103" name="Google Shape;103;p21"/>
          <p:cNvPicPr preferRelativeResize="0"/>
          <p:nvPr/>
        </p:nvPicPr>
        <p:blipFill>
          <a:blip r:embed="rId3">
            <a:alphaModFix/>
          </a:blip>
          <a:stretch>
            <a:fillRect/>
          </a:stretch>
        </p:blipFill>
        <p:spPr>
          <a:xfrm>
            <a:off x="619150" y="152400"/>
            <a:ext cx="7258049" cy="48387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27E1A515AD6F4CA58ECC6A4093042B" ma:contentTypeVersion="15" ma:contentTypeDescription="Create a new document." ma:contentTypeScope="" ma:versionID="39e08bf70f1f9d6a61f70df7e8bfaca0">
  <xsd:schema xmlns:xsd="http://www.w3.org/2001/XMLSchema" xmlns:xs="http://www.w3.org/2001/XMLSchema" xmlns:p="http://schemas.microsoft.com/office/2006/metadata/properties" xmlns:ns2="b4bca6c3-2b21-46d4-a908-744b3941c192" xmlns:ns3="720b6685-fd70-4dad-8b9e-eb54594bacab" targetNamespace="http://schemas.microsoft.com/office/2006/metadata/properties" ma:root="true" ma:fieldsID="f63e94b977cd10622a237ad46a3b34d4" ns2:_="" ns3:_="">
    <xsd:import namespace="b4bca6c3-2b21-46d4-a908-744b3941c192"/>
    <xsd:import namespace="720b6685-fd70-4dad-8b9e-eb54594baca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4bca6c3-2b21-46d4-a908-744b3941c19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b23ec234-cbf3-4cc2-a0ae-2bfafc310c72"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description="" ma:indexed="true" ma:internalName="MediaServiceLocatio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0b6685-fd70-4dad-8b9e-eb54594bacab"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f787ea55-0612-4f53-9323-7f5d90232585}" ma:internalName="TaxCatchAll" ma:showField="CatchAllData" ma:web="720b6685-fd70-4dad-8b9e-eb54594bac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8D4E98-16E1-44EB-AC56-D07AE51802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4bca6c3-2b21-46d4-a908-744b3941c192"/>
    <ds:schemaRef ds:uri="720b6685-fd70-4dad-8b9e-eb54594bac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05B317-7683-4509-8A7F-7CC7B21367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1908</Words>
  <Application>Microsoft Office PowerPoint</Application>
  <PresentationFormat>On-screen Show (16:9)</PresentationFormat>
  <Paragraphs>50</Paragraphs>
  <Slides>10</Slides>
  <Notes>10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10</vt:i4>
      </vt:variant>
    </vt:vector>
  </HeadingPairs>
  <TitlesOfParts>
    <vt:vector size="12" baseType="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cp:lastModifiedBy>Kamel Ajami</cp:lastModifiedBy>
  <cp:revision>5</cp:revision>
  <dcterms:modified xsi:type="dcterms:W3CDTF">2024-03-29T13:52:21Z</dcterms:modified>
</cp:coreProperties>
</file>