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6858000" cx="12192000"/>
  <p:notesSz cx="6858000" cy="9144000"/>
  <p:embeddedFontLst>
    <p:embeddedFont>
      <p:font typeface="Helvetica Neue"/>
      <p:regular r:id="rId14"/>
      <p:bold r:id="rId15"/>
      <p:italic r:id="rId16"/>
      <p:boldItalic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18" roundtripDataSignature="AMtx7mhYm5LSruGWsikSFB4KR8MgO8Nka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font" Target="fonts/HelveticaNeue-bold.fntdata"/><Relationship Id="rId14" Type="http://schemas.openxmlformats.org/officeDocument/2006/relationships/font" Target="fonts/HelveticaNeue-regular.fntdata"/><Relationship Id="rId17" Type="http://schemas.openxmlformats.org/officeDocument/2006/relationships/font" Target="fonts/HelveticaNeue-boldItalic.fntdata"/><Relationship Id="rId16" Type="http://schemas.openxmlformats.org/officeDocument/2006/relationships/font" Target="fonts/HelveticaNeue-italic.fntdata"/><Relationship Id="rId18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AU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4" name="Google Shape;224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32" name="Google Shape;232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38" name="Google Shape;238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43" name="Google Shape;243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49" name="Google Shape;249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55" name="Google Shape;255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62" name="Google Shape;262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69" name="Google Shape;269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7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- Blue Background">
  <p:cSld name="Cover - Blue Background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26794">
              <a:alpha val="74509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10"/>
          <p:cNvSpPr txBox="1"/>
          <p:nvPr>
            <p:ph idx="1" type="body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b="1" i="0"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" name="Google Shape;15;p10"/>
          <p:cNvSpPr txBox="1"/>
          <p:nvPr>
            <p:ph idx="2" type="body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4064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4064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4064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" name="Google Shape;16;p10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- Green">
  <p:cSld name="Split - Green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6" name="Google Shape;66;p19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7" name="Google Shape;67;p19"/>
          <p:cNvPicPr preferRelativeResize="0"/>
          <p:nvPr/>
        </p:nvPicPr>
        <p:blipFill rotWithShape="1">
          <a:blip r:embed="rId2">
            <a:alphaModFix amt="20000"/>
          </a:blip>
          <a:srcRect b="9029" l="4826" r="39371" t="9031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19"/>
          <p:cNvSpPr txBox="1"/>
          <p:nvPr>
            <p:ph idx="1" type="body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  <a:defRPr b="1" sz="3200">
                <a:solidFill>
                  <a:schemeClr val="accent2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9" name="Google Shape;69;p19"/>
          <p:cNvSpPr txBox="1"/>
          <p:nvPr>
            <p:ph idx="2" type="body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0" name="Google Shape;70;p19"/>
          <p:cNvSpPr txBox="1"/>
          <p:nvPr>
            <p:ph idx="3" type="body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ext - Purple">
  <p:cSld name="Title &amp; Text - Purple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0"/>
          <p:cNvSpPr txBox="1"/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b="1" sz="36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73" name="Google Shape;73;p20"/>
          <p:cNvCxnSpPr/>
          <p:nvPr/>
        </p:nvCxnSpPr>
        <p:spPr>
          <a:xfrm flipH="1" rot="10800000">
            <a:off x="656024" y="1635973"/>
            <a:ext cx="10820189" cy="33878"/>
          </a:xfrm>
          <a:prstGeom prst="straightConnector1">
            <a:avLst/>
          </a:prstGeom>
          <a:noFill/>
          <a:ln cap="flat" cmpd="sng" w="9525">
            <a:solidFill>
              <a:schemeClr val="accent3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74" name="Google Shape;74;p20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3"/>
          </a:solidFill>
          <a:ln cap="flat" cmpd="sng" w="12700">
            <a:solidFill>
              <a:schemeClr val="accent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p20"/>
          <p:cNvSpPr txBox="1"/>
          <p:nvPr>
            <p:ph idx="1" type="body"/>
          </p:nvPr>
        </p:nvSpPr>
        <p:spPr>
          <a:xfrm>
            <a:off x="656022" y="1971675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6" name="Google Shape;76;p20"/>
          <p:cNvSpPr txBox="1"/>
          <p:nvPr>
            <p:ph idx="2" type="body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ext - Teal">
  <p:cSld name="Title &amp; Text - Teal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1"/>
          <p:cNvSpPr txBox="1"/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b="1" sz="3600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79" name="Google Shape;79;p21"/>
          <p:cNvCxnSpPr/>
          <p:nvPr/>
        </p:nvCxnSpPr>
        <p:spPr>
          <a:xfrm flipH="1" rot="10800000">
            <a:off x="656024" y="1635973"/>
            <a:ext cx="10820189" cy="33878"/>
          </a:xfrm>
          <a:prstGeom prst="straightConnector1">
            <a:avLst/>
          </a:prstGeom>
          <a:noFill/>
          <a:ln cap="flat" cmpd="sng" w="9525">
            <a:solidFill>
              <a:schemeClr val="accent5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80" name="Google Shape;80;p21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5"/>
          </a:solidFill>
          <a:ln cap="flat" cmpd="sng" w="12700">
            <a:solidFill>
              <a:schemeClr val="accent5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21"/>
          <p:cNvSpPr txBox="1"/>
          <p:nvPr>
            <p:ph idx="1" type="body"/>
          </p:nvPr>
        </p:nvSpPr>
        <p:spPr>
          <a:xfrm>
            <a:off x="656022" y="1971676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2" name="Google Shape;82;p21"/>
          <p:cNvSpPr txBox="1"/>
          <p:nvPr>
            <p:ph idx="2" type="body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ext - Green">
  <p:cSld name="Title &amp; Text - Green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2"/>
          <p:cNvSpPr txBox="1"/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b="1" sz="3600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85" name="Google Shape;85;p22"/>
          <p:cNvCxnSpPr/>
          <p:nvPr/>
        </p:nvCxnSpPr>
        <p:spPr>
          <a:xfrm flipH="1" rot="10800000">
            <a:off x="656024" y="1635973"/>
            <a:ext cx="10820189" cy="33878"/>
          </a:xfrm>
          <a:prstGeom prst="straightConnector1">
            <a:avLst/>
          </a:prstGeom>
          <a:noFill/>
          <a:ln cap="flat" cmpd="sng" w="9525">
            <a:solidFill>
              <a:schemeClr val="accent4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86" name="Google Shape;86;p22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4"/>
          </a:solidFill>
          <a:ln cap="flat" cmpd="sng" w="12700">
            <a:solidFill>
              <a:schemeClr val="accent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22"/>
          <p:cNvSpPr txBox="1"/>
          <p:nvPr>
            <p:ph idx="1" type="body"/>
          </p:nvPr>
        </p:nvSpPr>
        <p:spPr>
          <a:xfrm>
            <a:off x="656022" y="1971675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8" name="Google Shape;88;p22"/>
          <p:cNvSpPr txBox="1"/>
          <p:nvPr>
            <p:ph idx="2" type="body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ext with Dots - Blue">
  <p:cSld name="Title &amp; Text with Dots - Blue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oogle Shape;90;p23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91" name="Google Shape;91;p23"/>
            <p:cNvPicPr preferRelativeResize="0"/>
            <p:nvPr/>
          </p:nvPicPr>
          <p:blipFill rotWithShape="1">
            <a:blip r:embed="rId2">
              <a:alphaModFix amt="20000"/>
            </a:blip>
            <a:srcRect b="6770" l="59835" r="12104" t="10673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2" name="Google Shape;92;p23"/>
            <p:cNvPicPr preferRelativeResize="0"/>
            <p:nvPr/>
          </p:nvPicPr>
          <p:blipFill rotWithShape="1">
            <a:blip r:embed="rId2">
              <a:alphaModFix amt="20000"/>
            </a:blip>
            <a:srcRect b="6770" l="60063" r="11952" t="10673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3" name="Google Shape;93;p23"/>
          <p:cNvSpPr txBox="1"/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b="1" sz="36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23"/>
          <p:cNvSpPr txBox="1"/>
          <p:nvPr>
            <p:ph idx="1" type="body"/>
          </p:nvPr>
        </p:nvSpPr>
        <p:spPr>
          <a:xfrm>
            <a:off x="656023" y="1690688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5" name="Google Shape;95;p23"/>
          <p:cNvSpPr txBox="1"/>
          <p:nvPr>
            <p:ph idx="2" type="body"/>
          </p:nvPr>
        </p:nvSpPr>
        <p:spPr>
          <a:xfrm>
            <a:off x="656022" y="2333626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ext with Dots - Purple">
  <p:cSld name="Title &amp; Text with Dots - Purple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Google Shape;97;p24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98" name="Google Shape;98;p24"/>
            <p:cNvPicPr preferRelativeResize="0"/>
            <p:nvPr/>
          </p:nvPicPr>
          <p:blipFill rotWithShape="1">
            <a:blip r:embed="rId2">
              <a:alphaModFix amt="20000"/>
            </a:blip>
            <a:srcRect b="6770" l="59835" r="12104" t="10673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9" name="Google Shape;99;p24"/>
            <p:cNvPicPr preferRelativeResize="0"/>
            <p:nvPr/>
          </p:nvPicPr>
          <p:blipFill rotWithShape="1">
            <a:blip r:embed="rId2">
              <a:alphaModFix amt="20000"/>
            </a:blip>
            <a:srcRect b="6770" l="60063" r="11952" t="10673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0" name="Google Shape;100;p24"/>
          <p:cNvSpPr txBox="1"/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b="1" sz="36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24"/>
          <p:cNvSpPr txBox="1"/>
          <p:nvPr>
            <p:ph idx="1" type="body"/>
          </p:nvPr>
        </p:nvSpPr>
        <p:spPr>
          <a:xfrm>
            <a:off x="656022" y="1690688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2" name="Google Shape;102;p24"/>
          <p:cNvSpPr txBox="1"/>
          <p:nvPr>
            <p:ph idx="2" type="body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ext with Dots - Teal">
  <p:cSld name="Title &amp; Text with Dots - Teal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5"/>
          <p:cNvSpPr txBox="1"/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b="1" sz="3600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" name="Google Shape;105;p25"/>
          <p:cNvSpPr txBox="1"/>
          <p:nvPr>
            <p:ph idx="1" type="body"/>
          </p:nvPr>
        </p:nvSpPr>
        <p:spPr>
          <a:xfrm>
            <a:off x="656022" y="1690688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6" name="Google Shape;106;p25"/>
          <p:cNvSpPr txBox="1"/>
          <p:nvPr>
            <p:ph idx="2" type="body"/>
          </p:nvPr>
        </p:nvSpPr>
        <p:spPr>
          <a:xfrm>
            <a:off x="656021" y="2333624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107" name="Google Shape;107;p25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08" name="Google Shape;108;p25"/>
            <p:cNvPicPr preferRelativeResize="0"/>
            <p:nvPr/>
          </p:nvPicPr>
          <p:blipFill rotWithShape="1">
            <a:blip r:embed="rId2">
              <a:alphaModFix amt="20000"/>
            </a:blip>
            <a:srcRect b="6770" l="59835" r="12104" t="10673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9" name="Google Shape;109;p25"/>
            <p:cNvPicPr preferRelativeResize="0"/>
            <p:nvPr/>
          </p:nvPicPr>
          <p:blipFill rotWithShape="1">
            <a:blip r:embed="rId2">
              <a:alphaModFix amt="20000"/>
            </a:blip>
            <a:srcRect b="6770" l="60063" r="11952" t="10673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ext with Dots- Green">
  <p:cSld name="Title &amp; Text with Dots- Green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Google Shape;111;p26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12" name="Google Shape;112;p26"/>
            <p:cNvPicPr preferRelativeResize="0"/>
            <p:nvPr/>
          </p:nvPicPr>
          <p:blipFill rotWithShape="1">
            <a:blip r:embed="rId2">
              <a:alphaModFix amt="20000"/>
            </a:blip>
            <a:srcRect b="6770" l="59835" r="12104" t="10673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3" name="Google Shape;113;p26"/>
            <p:cNvPicPr preferRelativeResize="0"/>
            <p:nvPr/>
          </p:nvPicPr>
          <p:blipFill rotWithShape="1">
            <a:blip r:embed="rId2">
              <a:alphaModFix amt="20000"/>
            </a:blip>
            <a:srcRect b="6770" l="60063" r="11952" t="10673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4" name="Google Shape;114;p26"/>
          <p:cNvSpPr txBox="1"/>
          <p:nvPr>
            <p:ph type="title"/>
          </p:nvPr>
        </p:nvSpPr>
        <p:spPr>
          <a:xfrm>
            <a:off x="656022" y="365125"/>
            <a:ext cx="1082001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b="1" sz="3600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p26"/>
          <p:cNvSpPr txBox="1"/>
          <p:nvPr>
            <p:ph idx="1" type="body"/>
          </p:nvPr>
        </p:nvSpPr>
        <p:spPr>
          <a:xfrm>
            <a:off x="656022" y="1690688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6" name="Google Shape;116;p26"/>
          <p:cNvSpPr txBox="1"/>
          <p:nvPr>
            <p:ph idx="2" type="body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&amp; Text - Blue">
  <p:cSld name="Image &amp; Text - Blue"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7"/>
          <p:cNvSpPr txBox="1"/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Helvetica Neue"/>
              <a:buNone/>
              <a:defRPr b="1" sz="32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119" name="Google Shape;119;p27"/>
          <p:cNvCxnSpPr/>
          <p:nvPr/>
        </p:nvCxnSpPr>
        <p:spPr>
          <a:xfrm flipH="1" rot="10800000">
            <a:off x="5027117" y="1509236"/>
            <a:ext cx="6806284" cy="17612"/>
          </a:xfrm>
          <a:prstGeom prst="straightConnector1">
            <a:avLst/>
          </a:prstGeom>
          <a:noFill/>
          <a:ln cap="flat" cmpd="sng" w="9525">
            <a:solidFill>
              <a:schemeClr val="accent3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20" name="Google Shape;120;p27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3"/>
          </a:solidFill>
          <a:ln cap="flat" cmpd="sng" w="12700">
            <a:solidFill>
              <a:schemeClr val="accent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27"/>
          <p:cNvSpPr/>
          <p:nvPr>
            <p:ph idx="2" type="pic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22" name="Google Shape;122;p27"/>
          <p:cNvSpPr txBox="1"/>
          <p:nvPr>
            <p:ph idx="1" type="body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&amp; Text - Purple">
  <p:cSld name="Image &amp; Text - Purple"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8"/>
          <p:cNvSpPr txBox="1"/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Helvetica Neue"/>
              <a:buNone/>
              <a:defRPr b="1" sz="32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125" name="Google Shape;125;p28"/>
          <p:cNvCxnSpPr/>
          <p:nvPr/>
        </p:nvCxnSpPr>
        <p:spPr>
          <a:xfrm flipH="1" rot="10800000">
            <a:off x="5027117" y="1509236"/>
            <a:ext cx="6806284" cy="17612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26" name="Google Shape;126;p28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1"/>
          </a:solidFill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28"/>
          <p:cNvSpPr/>
          <p:nvPr>
            <p:ph idx="2" type="pic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28" name="Google Shape;128;p28"/>
          <p:cNvSpPr txBox="1"/>
          <p:nvPr>
            <p:ph idx="1" type="body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ext - Blue">
  <p:cSld name="Title &amp; Text - Blue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1"/>
          <p:cNvSpPr txBox="1"/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b="1" sz="36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19" name="Google Shape;19;p11"/>
          <p:cNvCxnSpPr/>
          <p:nvPr/>
        </p:nvCxnSpPr>
        <p:spPr>
          <a:xfrm flipH="1" rot="10800000">
            <a:off x="656024" y="1635973"/>
            <a:ext cx="10820189" cy="33878"/>
          </a:xfrm>
          <a:prstGeom prst="straightConnector1">
            <a:avLst/>
          </a:prstGeom>
          <a:noFill/>
          <a:ln cap="flat" cmpd="sng" w="9525">
            <a:solidFill>
              <a:srgbClr val="036794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0" name="Google Shape;20;p11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rgbClr val="03679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11"/>
          <p:cNvSpPr txBox="1"/>
          <p:nvPr>
            <p:ph idx="1" type="body"/>
          </p:nvPr>
        </p:nvSpPr>
        <p:spPr>
          <a:xfrm>
            <a:off x="656022" y="1971675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" name="Google Shape;22;p11"/>
          <p:cNvSpPr txBox="1"/>
          <p:nvPr>
            <p:ph idx="2" type="body"/>
          </p:nvPr>
        </p:nvSpPr>
        <p:spPr>
          <a:xfrm>
            <a:off x="656021" y="2614613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&amp; Text - Teal">
  <p:cSld name="Image &amp; Text - Teal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9"/>
          <p:cNvSpPr txBox="1"/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Helvetica Neue"/>
              <a:buNone/>
              <a:defRPr b="1" sz="3200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131" name="Google Shape;131;p29"/>
          <p:cNvCxnSpPr/>
          <p:nvPr/>
        </p:nvCxnSpPr>
        <p:spPr>
          <a:xfrm flipH="1" rot="10800000">
            <a:off x="5027117" y="1509236"/>
            <a:ext cx="6806284" cy="17612"/>
          </a:xfrm>
          <a:prstGeom prst="straightConnector1">
            <a:avLst/>
          </a:prstGeom>
          <a:noFill/>
          <a:ln cap="flat" cmpd="sng" w="952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32" name="Google Shape;132;p29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6"/>
          </a:solidFill>
          <a:ln cap="flat" cmpd="sng" w="1270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29"/>
          <p:cNvSpPr/>
          <p:nvPr>
            <p:ph idx="2" type="pic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34" name="Google Shape;134;p29"/>
          <p:cNvSpPr txBox="1"/>
          <p:nvPr>
            <p:ph idx="1" type="body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&amp; Text - Green">
  <p:cSld name="Image &amp; Text - Green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0"/>
          <p:cNvSpPr txBox="1"/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Helvetica Neue"/>
              <a:buNone/>
              <a:defRPr b="1" sz="3200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137" name="Google Shape;137;p30"/>
          <p:cNvCxnSpPr/>
          <p:nvPr/>
        </p:nvCxnSpPr>
        <p:spPr>
          <a:xfrm flipH="1" rot="10800000">
            <a:off x="5027117" y="1509236"/>
            <a:ext cx="6806284" cy="17612"/>
          </a:xfrm>
          <a:prstGeom prst="straightConnector1">
            <a:avLst/>
          </a:prstGeom>
          <a:noFill/>
          <a:ln cap="flat" cmpd="sng" w="9525">
            <a:solidFill>
              <a:schemeClr val="accent4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38" name="Google Shape;138;p30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4"/>
          </a:solidFill>
          <a:ln cap="flat" cmpd="sng" w="12700">
            <a:solidFill>
              <a:schemeClr val="accent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30"/>
          <p:cNvSpPr/>
          <p:nvPr>
            <p:ph idx="2" type="pic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40" name="Google Shape;140;p30"/>
          <p:cNvSpPr txBox="1"/>
          <p:nvPr>
            <p:ph idx="1" type="body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wo Column - Blue">
  <p:cSld name="Title &amp; Two Column - Blue"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31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rgbClr val="016794"/>
          </a:solidFill>
          <a:ln cap="flat" cmpd="sng" w="12700">
            <a:solidFill>
              <a:srgbClr val="01476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43" name="Google Shape;143;p31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3"/>
          </a:xfrm>
        </p:grpSpPr>
        <p:pic>
          <p:nvPicPr>
            <p:cNvPr id="144" name="Google Shape;144;p31"/>
            <p:cNvPicPr preferRelativeResize="0"/>
            <p:nvPr/>
          </p:nvPicPr>
          <p:blipFill rotWithShape="1">
            <a:blip r:embed="rId2">
              <a:alphaModFix amt="20000"/>
            </a:blip>
            <a:srcRect b="9029" l="50000" r="19089" t="7392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5" name="Google Shape;145;p31"/>
            <p:cNvPicPr preferRelativeResize="0"/>
            <p:nvPr/>
          </p:nvPicPr>
          <p:blipFill rotWithShape="1">
            <a:blip r:embed="rId2">
              <a:alphaModFix amt="20000"/>
            </a:blip>
            <a:srcRect b="9028" l="54597" r="16825" t="31445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46" name="Google Shape;146;p31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cap="flat" cmpd="sng" w="9525">
            <a:solidFill>
              <a:srgbClr val="A5A5A5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47" name="Google Shape;147;p31"/>
          <p:cNvSpPr txBox="1"/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b="1" sz="3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31"/>
          <p:cNvSpPr txBox="1"/>
          <p:nvPr>
            <p:ph idx="1" type="body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9" name="Google Shape;149;p31"/>
          <p:cNvSpPr txBox="1"/>
          <p:nvPr>
            <p:ph idx="2" type="body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0" name="Google Shape;150;p31"/>
          <p:cNvSpPr txBox="1"/>
          <p:nvPr>
            <p:ph idx="3" type="body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b="1" sz="2400">
                <a:solidFill>
                  <a:schemeClr val="accent3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1" name="Google Shape;151;p31"/>
          <p:cNvSpPr txBox="1"/>
          <p:nvPr>
            <p:ph idx="4" type="body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indent="-3810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indent="-3810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2" name="Google Shape;152;p31"/>
          <p:cNvSpPr txBox="1"/>
          <p:nvPr>
            <p:ph idx="5" type="body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b="1" sz="2400">
                <a:solidFill>
                  <a:schemeClr val="accent3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3" name="Google Shape;153;p31"/>
          <p:cNvSpPr txBox="1"/>
          <p:nvPr>
            <p:ph idx="6" type="body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indent="-3810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indent="-3810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wo Column - Purple">
  <p:cSld name="Title &amp; Two Column - Purple"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32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6" name="Google Shape;156;p32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3"/>
          </a:xfrm>
        </p:grpSpPr>
        <p:pic>
          <p:nvPicPr>
            <p:cNvPr id="157" name="Google Shape;157;p32"/>
            <p:cNvPicPr preferRelativeResize="0"/>
            <p:nvPr/>
          </p:nvPicPr>
          <p:blipFill rotWithShape="1">
            <a:blip r:embed="rId2">
              <a:alphaModFix amt="20000"/>
            </a:blip>
            <a:srcRect b="9029" l="50000" r="19089" t="7392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8" name="Google Shape;158;p32"/>
            <p:cNvPicPr preferRelativeResize="0"/>
            <p:nvPr/>
          </p:nvPicPr>
          <p:blipFill rotWithShape="1">
            <a:blip r:embed="rId2">
              <a:alphaModFix amt="20000"/>
            </a:blip>
            <a:srcRect b="9028" l="54597" r="16825" t="31445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59" name="Google Shape;159;p32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cap="flat" cmpd="sng" w="9525">
            <a:solidFill>
              <a:srgbClr val="A5A5A5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60" name="Google Shape;160;p32"/>
          <p:cNvSpPr txBox="1"/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b="1" sz="3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1" name="Google Shape;161;p32"/>
          <p:cNvSpPr txBox="1"/>
          <p:nvPr>
            <p:ph idx="1" type="body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2" name="Google Shape;162;p32"/>
          <p:cNvSpPr txBox="1"/>
          <p:nvPr>
            <p:ph idx="2" type="body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3" name="Google Shape;163;p32"/>
          <p:cNvSpPr txBox="1"/>
          <p:nvPr>
            <p:ph idx="3" type="body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4" name="Google Shape;164;p32"/>
          <p:cNvSpPr txBox="1"/>
          <p:nvPr>
            <p:ph idx="4" type="body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indent="-3810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indent="-3810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5" name="Google Shape;165;p32"/>
          <p:cNvSpPr txBox="1"/>
          <p:nvPr>
            <p:ph idx="5" type="body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6" name="Google Shape;166;p32"/>
          <p:cNvSpPr txBox="1"/>
          <p:nvPr>
            <p:ph idx="6" type="body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indent="-3810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indent="-3810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wo Column - Teal">
  <p:cSld name="Title &amp; Two Column - Teal"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33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9" name="Google Shape;169;p33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3"/>
          </a:xfrm>
        </p:grpSpPr>
        <p:pic>
          <p:nvPicPr>
            <p:cNvPr id="170" name="Google Shape;170;p33"/>
            <p:cNvPicPr preferRelativeResize="0"/>
            <p:nvPr/>
          </p:nvPicPr>
          <p:blipFill rotWithShape="1">
            <a:blip r:embed="rId2">
              <a:alphaModFix amt="20000"/>
            </a:blip>
            <a:srcRect b="9029" l="50000" r="19089" t="7392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1" name="Google Shape;171;p33"/>
            <p:cNvPicPr preferRelativeResize="0"/>
            <p:nvPr/>
          </p:nvPicPr>
          <p:blipFill rotWithShape="1">
            <a:blip r:embed="rId2">
              <a:alphaModFix amt="20000"/>
            </a:blip>
            <a:srcRect b="9028" l="54597" r="16825" t="31445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72" name="Google Shape;172;p33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cap="flat" cmpd="sng" w="9525">
            <a:solidFill>
              <a:srgbClr val="A5A5A5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73" name="Google Shape;173;p33"/>
          <p:cNvSpPr txBox="1"/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b="1" sz="3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4" name="Google Shape;174;p33"/>
          <p:cNvSpPr txBox="1"/>
          <p:nvPr>
            <p:ph idx="1" type="body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5" name="Google Shape;175;p33"/>
          <p:cNvSpPr txBox="1"/>
          <p:nvPr>
            <p:ph idx="2" type="body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6" name="Google Shape;176;p33"/>
          <p:cNvSpPr txBox="1"/>
          <p:nvPr>
            <p:ph idx="3" type="body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b="1" sz="2400">
                <a:solidFill>
                  <a:schemeClr val="accent6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7" name="Google Shape;177;p33"/>
          <p:cNvSpPr txBox="1"/>
          <p:nvPr>
            <p:ph idx="4" type="body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indent="-3810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indent="-3810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8" name="Google Shape;178;p33"/>
          <p:cNvSpPr txBox="1"/>
          <p:nvPr>
            <p:ph idx="5" type="body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b="1" sz="2400">
                <a:solidFill>
                  <a:schemeClr val="accent6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9" name="Google Shape;179;p33"/>
          <p:cNvSpPr txBox="1"/>
          <p:nvPr>
            <p:ph idx="6" type="body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indent="-3810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indent="-3810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wo Column - Green">
  <p:cSld name="Title &amp; Two Column - Green"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4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82" name="Google Shape;182;p34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3"/>
          </a:xfrm>
        </p:grpSpPr>
        <p:pic>
          <p:nvPicPr>
            <p:cNvPr id="183" name="Google Shape;183;p34"/>
            <p:cNvPicPr preferRelativeResize="0"/>
            <p:nvPr/>
          </p:nvPicPr>
          <p:blipFill rotWithShape="1">
            <a:blip r:embed="rId2">
              <a:alphaModFix amt="20000"/>
            </a:blip>
            <a:srcRect b="9029" l="50000" r="19089" t="7392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4" name="Google Shape;184;p34"/>
            <p:cNvPicPr preferRelativeResize="0"/>
            <p:nvPr/>
          </p:nvPicPr>
          <p:blipFill rotWithShape="1">
            <a:blip r:embed="rId2">
              <a:alphaModFix amt="20000"/>
            </a:blip>
            <a:srcRect b="9028" l="54597" r="16825" t="31445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85" name="Google Shape;185;p34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cap="flat" cmpd="sng" w="9525">
            <a:solidFill>
              <a:srgbClr val="A5A5A5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86" name="Google Shape;186;p34"/>
          <p:cNvSpPr txBox="1"/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b="1" sz="3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7" name="Google Shape;187;p34"/>
          <p:cNvSpPr txBox="1"/>
          <p:nvPr>
            <p:ph idx="1" type="body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8" name="Google Shape;188;p34"/>
          <p:cNvSpPr txBox="1"/>
          <p:nvPr>
            <p:ph idx="2" type="body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9" name="Google Shape;189;p34"/>
          <p:cNvSpPr txBox="1"/>
          <p:nvPr>
            <p:ph idx="3" type="body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b="1" sz="2400">
                <a:solidFill>
                  <a:schemeClr val="accent2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0" name="Google Shape;190;p34"/>
          <p:cNvSpPr txBox="1"/>
          <p:nvPr>
            <p:ph idx="4" type="body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indent="-3810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indent="-3810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1" name="Google Shape;191;p34"/>
          <p:cNvSpPr txBox="1"/>
          <p:nvPr>
            <p:ph idx="5" type="body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b="1" sz="2400">
                <a:solidFill>
                  <a:schemeClr val="accent2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2" name="Google Shape;192;p34"/>
          <p:cNvSpPr txBox="1"/>
          <p:nvPr>
            <p:ph idx="6" type="body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indent="-3810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indent="-3810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 Colored Background - Blue">
  <p:cSld name="Title on Colored Background - Blue"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5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35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cap="flat" cmpd="sng" w="57150">
            <a:solidFill>
              <a:schemeClr val="accent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35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7" name="Google Shape;197;p35"/>
          <p:cNvPicPr preferRelativeResize="0"/>
          <p:nvPr/>
        </p:nvPicPr>
        <p:blipFill rotWithShape="1">
          <a:blip r:embed="rId2">
            <a:alphaModFix amt="20000"/>
          </a:blip>
          <a:srcRect b="6458" l="60398" r="3320" t="16294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35"/>
          <p:cNvSpPr txBox="1"/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b="1" sz="3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9" name="Google Shape;199;p35"/>
          <p:cNvSpPr txBox="1"/>
          <p:nvPr>
            <p:ph idx="1" type="body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>
                <a:solidFill>
                  <a:schemeClr val="l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 Colored Background - Purple">
  <p:cSld name="Title on Colored Background - Purple"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6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p36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cap="flat" cmpd="sng" w="5715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36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4" name="Google Shape;204;p36"/>
          <p:cNvPicPr preferRelativeResize="0"/>
          <p:nvPr/>
        </p:nvPicPr>
        <p:blipFill rotWithShape="1">
          <a:blip r:embed="rId2">
            <a:alphaModFix amt="20000"/>
          </a:blip>
          <a:srcRect b="6458" l="60398" r="3320" t="16294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36"/>
          <p:cNvSpPr txBox="1"/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b="1" sz="3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6" name="Google Shape;206;p36"/>
          <p:cNvSpPr txBox="1"/>
          <p:nvPr>
            <p:ph idx="1" type="body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>
                <a:solidFill>
                  <a:schemeClr val="l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 Colored Background - Teal">
  <p:cSld name="Title on Colored Background - Teal"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7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" name="Google Shape;209;p37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cap="flat" cmpd="sng" w="5715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37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1" name="Google Shape;211;p37"/>
          <p:cNvPicPr preferRelativeResize="0"/>
          <p:nvPr/>
        </p:nvPicPr>
        <p:blipFill rotWithShape="1">
          <a:blip r:embed="rId2">
            <a:alphaModFix amt="20000"/>
          </a:blip>
          <a:srcRect b="6458" l="60398" r="3320" t="16294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37"/>
          <p:cNvSpPr txBox="1"/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b="1" sz="3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3" name="Google Shape;213;p37"/>
          <p:cNvSpPr txBox="1"/>
          <p:nvPr>
            <p:ph idx="1" type="body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>
                <a:solidFill>
                  <a:schemeClr val="l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 Colored Background - Green">
  <p:cSld name="Title on Colored Background - Green"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8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38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cap="flat" cmpd="sng" w="5715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38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8" name="Google Shape;218;p38"/>
          <p:cNvPicPr preferRelativeResize="0"/>
          <p:nvPr/>
        </p:nvPicPr>
        <p:blipFill rotWithShape="1">
          <a:blip r:embed="rId2">
            <a:alphaModFix amt="20000"/>
          </a:blip>
          <a:srcRect b="6458" l="60398" r="3320" t="16294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38"/>
          <p:cNvSpPr txBox="1"/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b="1" sz="3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0" name="Google Shape;220;p38"/>
          <p:cNvSpPr txBox="1"/>
          <p:nvPr>
            <p:ph idx="1" type="body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>
                <a:solidFill>
                  <a:schemeClr val="l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- Purple Background">
  <p:cSld name="Cover - Purple Background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7467D">
              <a:alpha val="77254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12"/>
          <p:cNvSpPr txBox="1"/>
          <p:nvPr>
            <p:ph idx="1" type="body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b="1" i="0"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" name="Google Shape;26;p12"/>
          <p:cNvSpPr txBox="1"/>
          <p:nvPr>
            <p:ph idx="2" type="body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4064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4064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4064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12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- Teal Background">
  <p:cSld name="Cover - Teal Background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5B2B4">
              <a:alpha val="77254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30;p13"/>
          <p:cNvSpPr txBox="1"/>
          <p:nvPr>
            <p:ph idx="1" type="body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b="1" i="0"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" name="Google Shape;31;p13"/>
          <p:cNvSpPr txBox="1"/>
          <p:nvPr>
            <p:ph idx="2" type="body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4064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4064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4064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3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- Green Background">
  <p:cSld name="Cover - Green Background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CD7A">
              <a:alpha val="72549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14"/>
          <p:cNvSpPr txBox="1"/>
          <p:nvPr>
            <p:ph idx="1" type="body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b="1" i="0"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14"/>
          <p:cNvSpPr txBox="1"/>
          <p:nvPr>
            <p:ph idx="2" type="body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4064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4064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4064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14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5"/>
          <p:cNvSpPr txBox="1"/>
          <p:nvPr>
            <p:ph type="title"/>
          </p:nvPr>
        </p:nvSpPr>
        <p:spPr>
          <a:xfrm>
            <a:off x="6712238" y="4570639"/>
            <a:ext cx="4889212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5E79"/>
              </a:buClr>
              <a:buSzPts val="4000"/>
              <a:buFont typeface="Helvetica Neue"/>
              <a:buNone/>
              <a:defRPr b="1" sz="4000">
                <a:solidFill>
                  <a:srgbClr val="405E7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40" name="Google Shape;40;p15"/>
          <p:cNvPicPr preferRelativeResize="0"/>
          <p:nvPr/>
        </p:nvPicPr>
        <p:blipFill rotWithShape="1">
          <a:blip r:embed="rId2">
            <a:alphaModFix/>
          </a:blip>
          <a:srcRect b="0" l="30622" r="34584" t="-2"/>
          <a:stretch/>
        </p:blipFill>
        <p:spPr>
          <a:xfrm>
            <a:off x="0" y="14990"/>
            <a:ext cx="4242216" cy="68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1" name="Google Shape;41;p15"/>
          <p:cNvCxnSpPr/>
          <p:nvPr/>
        </p:nvCxnSpPr>
        <p:spPr>
          <a:xfrm>
            <a:off x="4737140" y="6016980"/>
            <a:ext cx="7454860" cy="0"/>
          </a:xfrm>
          <a:prstGeom prst="straightConnector1">
            <a:avLst/>
          </a:prstGeom>
          <a:noFill/>
          <a:ln cap="flat" cmpd="sng" w="9525">
            <a:solidFill>
              <a:srgbClr val="405E79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42" name="Google Shape;42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03790" y="3746756"/>
            <a:ext cx="1956048" cy="20286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- Blue">
  <p:cSld name="Split - Blue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5" name="Google Shape;45;p16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" name="Google Shape;46;p16"/>
          <p:cNvPicPr preferRelativeResize="0"/>
          <p:nvPr/>
        </p:nvPicPr>
        <p:blipFill rotWithShape="1">
          <a:blip r:embed="rId2">
            <a:alphaModFix amt="20000"/>
          </a:blip>
          <a:srcRect b="9029" l="4826" r="39371" t="9031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16"/>
          <p:cNvSpPr txBox="1"/>
          <p:nvPr>
            <p:ph idx="1" type="body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b="1" sz="3200">
                <a:solidFill>
                  <a:srgbClr val="026794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8" name="Google Shape;48;p16"/>
          <p:cNvSpPr txBox="1"/>
          <p:nvPr>
            <p:ph idx="2" type="body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9" name="Google Shape;49;p16"/>
          <p:cNvSpPr txBox="1"/>
          <p:nvPr>
            <p:ph idx="3" type="body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- Purple">
  <p:cSld name="Split - Purple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2" name="Google Shape;52;p17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3" name="Google Shape;53;p17"/>
          <p:cNvPicPr preferRelativeResize="0"/>
          <p:nvPr/>
        </p:nvPicPr>
        <p:blipFill rotWithShape="1">
          <a:blip r:embed="rId2">
            <a:alphaModFix amt="20000"/>
          </a:blip>
          <a:srcRect b="9029" l="4826" r="39371" t="9031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17"/>
          <p:cNvSpPr txBox="1"/>
          <p:nvPr>
            <p:ph idx="1" type="body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b="1" sz="3200">
                <a:solidFill>
                  <a:srgbClr val="026794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5" name="Google Shape;55;p17"/>
          <p:cNvSpPr txBox="1"/>
          <p:nvPr>
            <p:ph idx="2" type="body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6" name="Google Shape;56;p17"/>
          <p:cNvSpPr txBox="1"/>
          <p:nvPr>
            <p:ph idx="3" type="body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- Teal">
  <p:cSld name="Split - Teal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9" name="Google Shape;59;p18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0" name="Google Shape;60;p18"/>
          <p:cNvPicPr preferRelativeResize="0"/>
          <p:nvPr/>
        </p:nvPicPr>
        <p:blipFill rotWithShape="1">
          <a:blip r:embed="rId2">
            <a:alphaModFix amt="20000"/>
          </a:blip>
          <a:srcRect b="9029" l="4826" r="39371" t="9031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8"/>
          <p:cNvSpPr txBox="1"/>
          <p:nvPr>
            <p:ph idx="1" type="body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3200"/>
              <a:buNone/>
              <a:defRPr b="1" sz="3200">
                <a:solidFill>
                  <a:schemeClr val="accent6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2" name="Google Shape;62;p18"/>
          <p:cNvSpPr txBox="1"/>
          <p:nvPr>
            <p:ph idx="2" type="body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3" name="Google Shape;63;p18"/>
          <p:cNvSpPr txBox="1"/>
          <p:nvPr>
            <p:ph idx="3" type="body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theme" Target="../theme/theme1.xml"/><Relationship Id="rId3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9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jpg"/><Relationship Id="rId4" Type="http://schemas.openxmlformats.org/officeDocument/2006/relationships/image" Target="../media/image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"/>
          <p:cNvSpPr txBox="1"/>
          <p:nvPr>
            <p:ph idx="1" type="body"/>
          </p:nvPr>
        </p:nvSpPr>
        <p:spPr>
          <a:xfrm>
            <a:off x="1828006" y="633484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25000" lnSpcReduction="2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rPr lang="en-AU" sz="11200">
                <a:latin typeface="Calibri"/>
                <a:ea typeface="Calibri"/>
                <a:cs typeface="Calibri"/>
                <a:sym typeface="Calibri"/>
              </a:rPr>
              <a:t>UASC TOT 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rPr lang="en-AU" sz="11200">
                <a:latin typeface="Calibri"/>
                <a:ea typeface="Calibri"/>
                <a:cs typeface="Calibri"/>
                <a:sym typeface="Calibri"/>
              </a:rPr>
              <a:t>Module 1.2 </a:t>
            </a:r>
            <a:br>
              <a:rPr lang="en-AU" sz="11200">
                <a:latin typeface="Calibri"/>
                <a:ea typeface="Calibri"/>
                <a:cs typeface="Calibri"/>
                <a:sym typeface="Calibri"/>
              </a:rPr>
            </a:br>
            <a:endParaRPr sz="112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t/>
            </a:r>
            <a:endParaRPr/>
          </a:p>
        </p:txBody>
      </p:sp>
      <p:sp>
        <p:nvSpPr>
          <p:cNvPr id="227" name="Google Shape;227;p1"/>
          <p:cNvSpPr txBox="1"/>
          <p:nvPr>
            <p:ph idx="2" type="body"/>
          </p:nvPr>
        </p:nvSpPr>
        <p:spPr>
          <a:xfrm>
            <a:off x="1754186" y="1553628"/>
            <a:ext cx="8683625" cy="9692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b="1" lang="en-AU"/>
              <a:t>Characterising Family Separation in Emergencies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br>
              <a:rPr lang="en-AU"/>
            </a:br>
            <a:endParaRPr/>
          </a:p>
        </p:txBody>
      </p:sp>
      <p:sp>
        <p:nvSpPr>
          <p:cNvPr id="228" name="Google Shape;228;p1"/>
          <p:cNvSpPr txBox="1"/>
          <p:nvPr/>
        </p:nvSpPr>
        <p:spPr>
          <a:xfrm>
            <a:off x="2177350" y="2991350"/>
            <a:ext cx="75231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b="0" i="1" lang="en-A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By the end of the session participants will be able to: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1430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b="0" i="0" lang="en-A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Recall the definitions of UASC learned in the Pre Training Module</a:t>
            </a:r>
            <a:br>
              <a:rPr b="0" i="0" lang="en-A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1430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b="0" i="0" lang="en-A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Describe the causes of separation in emergencies</a:t>
            </a:r>
            <a:br>
              <a:rPr b="0" i="0" lang="en-A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1430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b="0" i="0" lang="en-A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Define non-emergency related separation and mixed migratory flows</a:t>
            </a:r>
            <a:br>
              <a:rPr b="0" i="0" lang="en-A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1430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b="0" i="0" lang="en-AU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Recall factors which may increase children’s vulnerability to family separation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black background with white text&#10;&#10;Description automatically generated" id="229" name="Google Shape;229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468518" y="5503791"/>
            <a:ext cx="3790950" cy="1441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"/>
          <p:cNvSpPr txBox="1"/>
          <p:nvPr>
            <p:ph idx="2" type="body"/>
          </p:nvPr>
        </p:nvSpPr>
        <p:spPr>
          <a:xfrm>
            <a:off x="810257" y="422257"/>
            <a:ext cx="10820015" cy="8640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77500" lnSpcReduction="2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b="1" lang="en-AU" sz="4700">
                <a:solidFill>
                  <a:srgbClr val="97467D"/>
                </a:solidFill>
              </a:rPr>
              <a:t>How do children become separated during emergencies?</a:t>
            </a:r>
            <a:endParaRPr/>
          </a:p>
        </p:txBody>
      </p:sp>
      <p:sp>
        <p:nvSpPr>
          <p:cNvPr id="235" name="Google Shape;235;p2"/>
          <p:cNvSpPr txBox="1"/>
          <p:nvPr/>
        </p:nvSpPr>
        <p:spPr>
          <a:xfrm>
            <a:off x="591450" y="1827150"/>
            <a:ext cx="11009100" cy="412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-AU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There are the </a:t>
            </a:r>
            <a:r>
              <a:rPr b="1" i="0" lang="en-AU" sz="2800" u="none" cap="none" strike="noStrike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4 main </a:t>
            </a:r>
            <a:r>
              <a:rPr b="1" i="0" lang="en-AU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underlying causes of separation:</a:t>
            </a:r>
            <a:br>
              <a:rPr b="1" i="0" lang="en-AU" sz="2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1" i="0" sz="2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085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Arial"/>
              <a:buChar char="•"/>
            </a:pPr>
            <a:r>
              <a:rPr b="1" i="0" lang="en-AU" sz="1900" u="none" cap="none" strike="noStrik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Accidental separations</a:t>
            </a:r>
            <a:r>
              <a:rPr b="0" i="0" lang="en-AU" sz="1900" u="none" cap="none" strike="noStrik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0" i="0" lang="en-AU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These separations are not planned or anticipated, and they occur against the will of either parent/caregiver or child/ren. </a:t>
            </a:r>
            <a:endParaRPr/>
          </a:p>
          <a:p>
            <a:pPr indent="-342900" lvl="0" marL="45085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Arial"/>
              <a:buChar char="•"/>
            </a:pPr>
            <a:r>
              <a:rPr b="1" i="0" lang="en-AU" sz="1900" u="none" cap="none" strike="noStrik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Deliberate separations</a:t>
            </a:r>
            <a:r>
              <a:rPr b="0" i="0" lang="en-AU" sz="1900" u="none" cap="none" strike="noStrik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0" i="0" lang="en-AU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occur when parents, caregivers or children themselves make a conscious decision to separate and are often the result of the extra stresses placed upon a family related to the emergency. </a:t>
            </a:r>
            <a:endParaRPr/>
          </a:p>
          <a:p>
            <a:pPr indent="-342900" lvl="0" marL="45085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Arial"/>
              <a:buChar char="•"/>
            </a:pPr>
            <a:r>
              <a:rPr b="1" i="0" lang="en-AU" sz="1900" u="none" cap="none" strike="noStrik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Agency induced separation: </a:t>
            </a:r>
            <a:r>
              <a:rPr b="0" i="0" lang="en-AU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occurs as a consequence of the humanitarian response</a:t>
            </a:r>
            <a:endParaRPr b="1" i="0" sz="19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085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Arial"/>
              <a:buChar char="•"/>
            </a:pPr>
            <a:r>
              <a:rPr b="1" i="0" lang="en-AU" sz="1900" u="none" cap="none" strike="noStrik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Secondary separation</a:t>
            </a:r>
            <a:r>
              <a:rPr b="0" i="0" lang="en-AU" sz="1900" u="none" cap="none" strike="noStrik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0" i="0" lang="en-AU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occurs after the immediate emergency and is usually a consequence of the impact of the emergency on the economic circumstances and the capacity of families and communities to protect children.</a:t>
            </a:r>
            <a:endParaRPr b="1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3"/>
          <p:cNvSpPr txBox="1"/>
          <p:nvPr/>
        </p:nvSpPr>
        <p:spPr>
          <a:xfrm>
            <a:off x="431800" y="1773238"/>
            <a:ext cx="109728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-AU" sz="2800" u="none" cap="none" strike="noStrike">
                <a:solidFill>
                  <a:srgbClr val="97467D"/>
                </a:solidFill>
                <a:latin typeface="Calibri"/>
                <a:ea typeface="Calibri"/>
                <a:cs typeface="Calibri"/>
                <a:sym typeface="Calibri"/>
              </a:rPr>
              <a:t>Primary separation</a:t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</a:pPr>
            <a:r>
              <a:rPr b="0" i="0" lang="en-AU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Occurs as direct and immediate result of the emergency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</a:pPr>
            <a:r>
              <a:rPr b="0" i="0" lang="en-AU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e.g. parents killed or children separated during displacement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-AU" sz="2800" u="none" cap="none" strike="noStrike">
                <a:solidFill>
                  <a:srgbClr val="97467D"/>
                </a:solidFill>
                <a:latin typeface="Calibri"/>
                <a:ea typeface="Calibri"/>
                <a:cs typeface="Calibri"/>
                <a:sym typeface="Calibri"/>
              </a:rPr>
              <a:t>Secondary separation</a:t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</a:pPr>
            <a:r>
              <a:rPr b="0" i="0" lang="en-AU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Occurs as a result of other effects of emergency e.g. poverty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</a:pPr>
            <a:r>
              <a:rPr b="0" i="0" lang="en-AU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 example, putting children in orphanages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4"/>
          <p:cNvSpPr txBox="1"/>
          <p:nvPr>
            <p:ph type="title"/>
          </p:nvPr>
        </p:nvSpPr>
        <p:spPr>
          <a:xfrm>
            <a:off x="418251" y="571160"/>
            <a:ext cx="11039291" cy="7207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5E79"/>
              </a:buClr>
              <a:buSzPts val="3600"/>
              <a:buFont typeface="Helvetica Neue"/>
              <a:buNone/>
            </a:pPr>
            <a:r>
              <a:rPr lang="en-AU">
                <a:solidFill>
                  <a:srgbClr val="405E7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Refugee Context - Causes of Separation</a:t>
            </a:r>
            <a:endParaRPr/>
          </a:p>
        </p:txBody>
      </p:sp>
      <p:sp>
        <p:nvSpPr>
          <p:cNvPr id="246" name="Google Shape;246;p4"/>
          <p:cNvSpPr txBox="1"/>
          <p:nvPr/>
        </p:nvSpPr>
        <p:spPr>
          <a:xfrm>
            <a:off x="649995" y="1927952"/>
            <a:ext cx="10807547" cy="43242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en-AU" sz="2500" u="none" cap="none" strike="noStrike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4 broad scenarios:</a:t>
            </a:r>
            <a:endParaRPr b="1" i="0" sz="1400" u="none" cap="none" strike="noStrike">
              <a:solidFill>
                <a:schemeClr val="accent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t/>
            </a:r>
            <a:endParaRPr b="0" i="0" sz="2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5875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Char char="•"/>
            </a:pPr>
            <a:r>
              <a:rPr b="0" i="0" lang="en-AU" sz="2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0" i="0" lang="en-AU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Separation that occurred in country of origin </a:t>
            </a:r>
            <a:r>
              <a:rPr b="1" i="0" lang="en-AU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prior to arrival</a:t>
            </a:r>
            <a:br>
              <a:rPr b="0" i="0" lang="en-AU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2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5875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Char char="•"/>
            </a:pPr>
            <a:r>
              <a:rPr b="0" i="0" lang="en-AU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Separation that occurs at the </a:t>
            </a:r>
            <a:r>
              <a:rPr b="1" i="0" lang="en-AU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point of arrival </a:t>
            </a:r>
            <a:br>
              <a:rPr b="0" i="0" lang="en-AU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2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5875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Char char="•"/>
            </a:pPr>
            <a:r>
              <a:rPr b="0" i="0" lang="en-AU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Separation that occurs </a:t>
            </a:r>
            <a:r>
              <a:rPr b="1" i="0" lang="en-AU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post-arrival</a:t>
            </a:r>
            <a:r>
              <a:rPr b="0" i="0" lang="en-AU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for example due to conflict within the refugee settlement, attacks on refugee settlement</a:t>
            </a:r>
            <a:br>
              <a:rPr b="0" i="0" lang="en-AU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2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5875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Char char="•"/>
            </a:pPr>
            <a:r>
              <a:rPr b="0" i="0" lang="en-AU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Separation that occurs by way of the </a:t>
            </a:r>
            <a:r>
              <a:rPr b="1" i="0" lang="en-AU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child's or family’s decision to send the child to another country</a:t>
            </a:r>
            <a:endParaRPr b="1" i="0" sz="2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5"/>
          <p:cNvSpPr txBox="1"/>
          <p:nvPr>
            <p:ph type="title"/>
          </p:nvPr>
        </p:nvSpPr>
        <p:spPr>
          <a:xfrm>
            <a:off x="780033" y="586812"/>
            <a:ext cx="10699543" cy="119729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6794"/>
              </a:buClr>
              <a:buSzPts val="2800"/>
              <a:buFont typeface="Helvetica Neue"/>
              <a:buNone/>
            </a:pPr>
            <a:r>
              <a:rPr lang="en-AU" sz="2800">
                <a:solidFill>
                  <a:srgbClr val="02679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All types of emergencies can lead to separation</a:t>
            </a:r>
            <a:endParaRPr sz="2800">
              <a:solidFill>
                <a:srgbClr val="02679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52" name="Google Shape;252;p5"/>
          <p:cNvSpPr txBox="1"/>
          <p:nvPr/>
        </p:nvSpPr>
        <p:spPr>
          <a:xfrm>
            <a:off x="780033" y="1856117"/>
            <a:ext cx="9999584" cy="38164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7467D"/>
              </a:buClr>
              <a:buSzPts val="2800"/>
              <a:buFont typeface="Arial"/>
              <a:buNone/>
            </a:pPr>
            <a:r>
              <a:rPr b="0" i="0" lang="en-AU" sz="2800" u="none" cap="none" strike="noStrike">
                <a:solidFill>
                  <a:srgbClr val="97467D"/>
                </a:solidFill>
                <a:latin typeface="Calibri"/>
                <a:ea typeface="Calibri"/>
                <a:cs typeface="Calibri"/>
                <a:sym typeface="Calibri"/>
              </a:rPr>
              <a:t>Why then is it important to understand the causes of separation?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01600" lvl="0" marL="22860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3399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✔"/>
            </a:pPr>
            <a:r>
              <a:rPr b="0" i="0" lang="en-AU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To identify </a:t>
            </a:r>
            <a:r>
              <a:rPr b="0" i="1" lang="en-AU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trends</a:t>
            </a:r>
            <a:r>
              <a:rPr b="0" i="0" lang="en-AU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of how and why separation is occurring.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01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✔"/>
            </a:pPr>
            <a:r>
              <a:rPr b="0" i="0" lang="en-AU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ensure an appropriate and effective response to individual children.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01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✔"/>
            </a:pPr>
            <a:r>
              <a:rPr b="0" i="0" lang="en-AU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inform programme design thus ensuring appropriate interventions. 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accen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508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rgbClr val="3399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6"/>
          <p:cNvSpPr txBox="1"/>
          <p:nvPr>
            <p:ph type="title"/>
          </p:nvPr>
        </p:nvSpPr>
        <p:spPr>
          <a:xfrm>
            <a:off x="610170" y="435585"/>
            <a:ext cx="10836355" cy="9084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5E79"/>
              </a:buClr>
              <a:buSzPts val="3600"/>
              <a:buFont typeface="Helvetica Neue"/>
              <a:buNone/>
            </a:pPr>
            <a:r>
              <a:rPr lang="en-AU">
                <a:solidFill>
                  <a:srgbClr val="405E7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Activity 1 – Quiz on Causes of Separation </a:t>
            </a:r>
            <a:endParaRPr/>
          </a:p>
        </p:txBody>
      </p:sp>
      <p:sp>
        <p:nvSpPr>
          <p:cNvPr id="258" name="Google Shape;258;p6"/>
          <p:cNvSpPr txBox="1"/>
          <p:nvPr/>
        </p:nvSpPr>
        <p:spPr>
          <a:xfrm>
            <a:off x="610170" y="1887451"/>
            <a:ext cx="11195700" cy="43926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-AU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 </a:t>
            </a:r>
            <a:r>
              <a:rPr b="0" i="0" lang="en-AU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your copy of the Handout </a:t>
            </a:r>
            <a:r>
              <a:rPr b="0" i="1" lang="en-AU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Quiz - Causes of Separation</a:t>
            </a:r>
            <a:r>
              <a:rPr b="0" i="0" lang="en-AU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endParaRPr b="0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-AU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Complete</a:t>
            </a:r>
            <a:r>
              <a:rPr b="0" i="0" lang="en-AU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the Quiz individually by deciding which type of separation each statement represents:</a:t>
            </a:r>
            <a:endParaRPr b="0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1" marL="457200" marR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2600"/>
              <a:buFont typeface="Arial"/>
              <a:buNone/>
            </a:pPr>
            <a:r>
              <a:rPr b="0" i="0" lang="en-AU" sz="2600" u="none" cap="none" strike="noStrike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					Accidental</a:t>
            </a:r>
            <a:endParaRPr b="0" i="0" sz="1400" u="none" cap="none" strike="noStrike">
              <a:solidFill>
                <a:schemeClr val="accent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1" marL="457200" marR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7030A0"/>
              </a:buClr>
              <a:buSzPts val="2600"/>
              <a:buFont typeface="Arial"/>
              <a:buNone/>
            </a:pPr>
            <a:r>
              <a:rPr b="0" i="0" lang="en-AU" sz="2600" u="none" cap="none" strike="noStrike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					Deliberate</a:t>
            </a:r>
            <a:endParaRPr b="0" i="0" sz="1400" u="none" cap="none" strike="noStrike">
              <a:solidFill>
                <a:schemeClr val="accent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1" marL="457200" marR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7030A0"/>
              </a:buClr>
              <a:buSzPts val="2600"/>
              <a:buFont typeface="Arial"/>
              <a:buNone/>
            </a:pPr>
            <a:r>
              <a:rPr b="0" i="0" lang="en-AU" sz="2600" u="none" cap="none" strike="noStrike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					Agency Induced</a:t>
            </a:r>
            <a:endParaRPr b="1" i="0" sz="3000" u="none" cap="none" strike="noStrike">
              <a:solidFill>
                <a:schemeClr val="accent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AU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 have </a:t>
            </a:r>
            <a:r>
              <a:rPr b="1" i="0" lang="en-AU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 mins </a:t>
            </a:r>
            <a:r>
              <a:rPr b="0" i="0" lang="en-AU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complete the Quiz</a:t>
            </a: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9" name="Google Shape;259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547797" y="267034"/>
            <a:ext cx="1054282" cy="8948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7"/>
          <p:cNvSpPr txBox="1"/>
          <p:nvPr>
            <p:ph type="title"/>
          </p:nvPr>
        </p:nvSpPr>
        <p:spPr>
          <a:xfrm>
            <a:off x="610170" y="577937"/>
            <a:ext cx="10836355" cy="9084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5E79"/>
              </a:buClr>
              <a:buSzPct val="100000"/>
              <a:buFont typeface="Helvetica Neue"/>
              <a:buNone/>
            </a:pPr>
            <a:r>
              <a:rPr lang="en-AU">
                <a:solidFill>
                  <a:srgbClr val="405E7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Activity 2  – Identifying Children’s Vulnerability to Separation </a:t>
            </a:r>
            <a:endParaRPr/>
          </a:p>
        </p:txBody>
      </p:sp>
      <p:sp>
        <p:nvSpPr>
          <p:cNvPr id="265" name="Google Shape;265;p7"/>
          <p:cNvSpPr txBox="1"/>
          <p:nvPr/>
        </p:nvSpPr>
        <p:spPr>
          <a:xfrm>
            <a:off x="610170" y="1887451"/>
            <a:ext cx="11195700" cy="43926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2800"/>
              <a:buFont typeface="Arial"/>
              <a:buNone/>
            </a:pPr>
            <a:r>
              <a:rPr b="0" i="0" lang="en-AU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your group, read your allocated case study and discuss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88950" lvl="2" marL="1371600" marR="0" rtl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Arial"/>
              <a:buAutoNum type="arabicPeriod"/>
            </a:pPr>
            <a:r>
              <a:rPr b="0" i="0" lang="en-AU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is the type of emergency and the context in this Case Study?</a:t>
            </a:r>
            <a:endParaRPr b="0" i="0" sz="19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88950" lvl="2" marL="1371600" marR="0" rtl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Arial"/>
              <a:buAutoNum type="arabicPeriod"/>
            </a:pPr>
            <a:r>
              <a:rPr b="0" i="0" lang="en-AU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 could the population movement/s described in this Case Study lead to separation?</a:t>
            </a:r>
            <a:endParaRPr b="0" i="0" sz="19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88950" lvl="2" marL="1371600" marR="0" rtl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Arial"/>
              <a:buAutoNum type="arabicPeriod"/>
            </a:pPr>
            <a:r>
              <a:rPr b="0" i="0" lang="en-AU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impact could the humanitarian response have on family separation? </a:t>
            </a:r>
            <a:endParaRPr b="0" i="0" sz="19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7030A0"/>
              </a:buClr>
              <a:buSzPts val="2800"/>
              <a:buFont typeface="Arial"/>
              <a:buNone/>
            </a:pPr>
            <a:r>
              <a:rPr b="0" i="0" lang="en-AU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Take </a:t>
            </a:r>
            <a:r>
              <a:rPr b="1" i="0" lang="en-AU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15 mins </a:t>
            </a:r>
            <a:r>
              <a:rPr b="0" i="0" lang="en-AU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discuss and prepare to present in Plenary!</a:t>
            </a:r>
            <a:endParaRPr b="0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6" name="Google Shape;266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547797" y="267034"/>
            <a:ext cx="1054282" cy="8948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8"/>
          <p:cNvSpPr txBox="1"/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</a:pPr>
            <a:r>
              <a:rPr lang="en-AU"/>
              <a:t>Factors that may increase vulnerability to separation</a:t>
            </a:r>
            <a:endParaRPr/>
          </a:p>
        </p:txBody>
      </p:sp>
      <p:sp>
        <p:nvSpPr>
          <p:cNvPr id="272" name="Google Shape;272;p8"/>
          <p:cNvSpPr txBox="1"/>
          <p:nvPr>
            <p:ph idx="1" type="body"/>
          </p:nvPr>
        </p:nvSpPr>
        <p:spPr>
          <a:xfrm>
            <a:off x="656022" y="1971675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</a:pPr>
            <a:r>
              <a:rPr lang="en-AU"/>
              <a:t>Number of UASC and geographical scope will depend on:</a:t>
            </a:r>
            <a:endParaRPr/>
          </a:p>
        </p:txBody>
      </p:sp>
      <p:sp>
        <p:nvSpPr>
          <p:cNvPr id="273" name="Google Shape;273;p8"/>
          <p:cNvSpPr txBox="1"/>
          <p:nvPr>
            <p:ph idx="2" type="body"/>
          </p:nvPr>
        </p:nvSpPr>
        <p:spPr>
          <a:xfrm>
            <a:off x="656022" y="3086100"/>
            <a:ext cx="10820015" cy="33036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</a:pPr>
            <a:r>
              <a:rPr lang="en-AU">
                <a:latin typeface="Calibri"/>
                <a:ea typeface="Calibri"/>
                <a:cs typeface="Calibri"/>
                <a:sym typeface="Calibri"/>
              </a:rPr>
              <a:t>Type of emergency and context </a:t>
            </a:r>
            <a:br>
              <a:rPr lang="en-AU">
                <a:latin typeface="Calibri"/>
                <a:ea typeface="Calibri"/>
                <a:cs typeface="Calibri"/>
                <a:sym typeface="Calibri"/>
              </a:rPr>
            </a:b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</a:pPr>
            <a:r>
              <a:rPr lang="en-AU">
                <a:latin typeface="Calibri"/>
                <a:ea typeface="Calibri"/>
                <a:cs typeface="Calibri"/>
                <a:sym typeface="Calibri"/>
              </a:rPr>
              <a:t>Population movements</a:t>
            </a:r>
            <a:br>
              <a:rPr lang="en-AU">
                <a:latin typeface="Calibri"/>
                <a:ea typeface="Calibri"/>
                <a:cs typeface="Calibri"/>
                <a:sym typeface="Calibri"/>
              </a:rPr>
            </a:b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</a:pPr>
            <a:r>
              <a:rPr lang="en-AU">
                <a:latin typeface="Calibri"/>
                <a:ea typeface="Calibri"/>
                <a:cs typeface="Calibri"/>
                <a:sym typeface="Calibri"/>
              </a:rPr>
              <a:t>Humanitarian response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 result for children in refugee settings" id="274" name="Google Shape;274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01266" y="3086100"/>
            <a:ext cx="4534712" cy="2550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M1S2">
  <a:themeElements>
    <a:clrScheme name="Custom 3">
      <a:dk1>
        <a:srgbClr val="545554"/>
      </a:dk1>
      <a:lt1>
        <a:srgbClr val="FFFFFF"/>
      </a:lt1>
      <a:dk2>
        <a:srgbClr val="212E3B"/>
      </a:dk2>
      <a:lt2>
        <a:srgbClr val="E7E6E6"/>
      </a:lt2>
      <a:accent1>
        <a:srgbClr val="02628C"/>
      </a:accent1>
      <a:accent2>
        <a:srgbClr val="0388C5"/>
      </a:accent2>
      <a:accent3>
        <a:srgbClr val="97467C"/>
      </a:accent3>
      <a:accent4>
        <a:srgbClr val="94CC7A"/>
      </a:accent4>
      <a:accent5>
        <a:srgbClr val="029FA0"/>
      </a:accent5>
      <a:accent6>
        <a:srgbClr val="405D78"/>
      </a:accent6>
      <a:hlink>
        <a:srgbClr val="67B7DB"/>
      </a:hlink>
      <a:folHlink>
        <a:srgbClr val="36A1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2019-09-10T06:33:07Z</dcterms:created>
  <dc:creator>Samar Ali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0x010100BFE899AF83B04C42AD08B91EA0A3BDD1</vt:lpwstr>
  </property>
  <property fmtid="{D5CDD505-2E9C-101B-9397-08002B2CF9AE}" pid="3" name="Order">
    <vt:r8>135600.0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