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 id="2147483709" r:id="rId2"/>
  </p:sldMasterIdLst>
  <p:notesMasterIdLst>
    <p:notesMasterId r:id="rId20"/>
  </p:notesMasterIdLst>
  <p:handoutMasterIdLst>
    <p:handoutMasterId r:id="rId21"/>
  </p:handoutMasterIdLst>
  <p:sldIdLst>
    <p:sldId id="260" r:id="rId3"/>
    <p:sldId id="270" r:id="rId4"/>
    <p:sldId id="271" r:id="rId5"/>
    <p:sldId id="272" r:id="rId6"/>
    <p:sldId id="273" r:id="rId7"/>
    <p:sldId id="274" r:id="rId8"/>
    <p:sldId id="275" r:id="rId9"/>
    <p:sldId id="276" r:id="rId10"/>
    <p:sldId id="277" r:id="rId11"/>
    <p:sldId id="284" r:id="rId12"/>
    <p:sldId id="278" r:id="rId13"/>
    <p:sldId id="279" r:id="rId14"/>
    <p:sldId id="280" r:id="rId15"/>
    <p:sldId id="281" r:id="rId16"/>
    <p:sldId id="282" r:id="rId17"/>
    <p:sldId id="283" r:id="rId18"/>
    <p:sldId id="269" r:id="rId19"/>
  </p:sldIdLst>
  <p:sldSz cx="9144000" cy="6858000" type="screen4x3"/>
  <p:notesSz cx="6881813" cy="10002838"/>
  <p:custDataLst>
    <p:tags r:id="rId22"/>
  </p:custDataLst>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8000"/>
    <a:srgbClr val="3399FF"/>
    <a:srgbClr val="33CC33"/>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93" autoAdjust="0"/>
  </p:normalViewPr>
  <p:slideViewPr>
    <p:cSldViewPr>
      <p:cViewPr varScale="1">
        <p:scale>
          <a:sx n="61" d="100"/>
          <a:sy n="61" d="100"/>
        </p:scale>
        <p:origin x="144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82869" cy="50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eaLnBrk="0" hangingPunct="0">
              <a:defRPr sz="1200" smtClean="0"/>
            </a:lvl1pPr>
          </a:lstStyle>
          <a:p>
            <a:pPr>
              <a:defRPr/>
            </a:pPr>
            <a:endParaRPr lang="en-AU"/>
          </a:p>
        </p:txBody>
      </p:sp>
      <p:sp>
        <p:nvSpPr>
          <p:cNvPr id="23555" name="Rectangle 3"/>
          <p:cNvSpPr>
            <a:spLocks noGrp="1" noChangeArrowheads="1"/>
          </p:cNvSpPr>
          <p:nvPr>
            <p:ph type="dt" sz="quarter" idx="1"/>
          </p:nvPr>
        </p:nvSpPr>
        <p:spPr bwMode="auto">
          <a:xfrm>
            <a:off x="3897337" y="0"/>
            <a:ext cx="2982869" cy="50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lgn="r" eaLnBrk="0" hangingPunct="0">
              <a:defRPr sz="1200" smtClean="0"/>
            </a:lvl1pPr>
          </a:lstStyle>
          <a:p>
            <a:pPr>
              <a:defRPr/>
            </a:pPr>
            <a:fld id="{2ED089CB-1FD6-4BEE-A3FB-63A101E5FE54}" type="datetimeFigureOut">
              <a:rPr lang="en-AU"/>
              <a:pPr>
                <a:defRPr/>
              </a:pPr>
              <a:t>13/11/2018</a:t>
            </a:fld>
            <a:endParaRPr lang="en-AU"/>
          </a:p>
        </p:txBody>
      </p:sp>
      <p:sp>
        <p:nvSpPr>
          <p:cNvPr id="23556" name="Rectangle 4"/>
          <p:cNvSpPr>
            <a:spLocks noGrp="1" noChangeArrowheads="1"/>
          </p:cNvSpPr>
          <p:nvPr>
            <p:ph type="ftr" sz="quarter" idx="2"/>
          </p:nvPr>
        </p:nvSpPr>
        <p:spPr bwMode="auto">
          <a:xfrm>
            <a:off x="0" y="9500537"/>
            <a:ext cx="2982869"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eaLnBrk="0" hangingPunct="0">
              <a:defRPr sz="1200" smtClean="0"/>
            </a:lvl1pPr>
          </a:lstStyle>
          <a:p>
            <a:pPr>
              <a:defRPr/>
            </a:pPr>
            <a:endParaRPr lang="en-AU"/>
          </a:p>
        </p:txBody>
      </p:sp>
      <p:sp>
        <p:nvSpPr>
          <p:cNvPr id="23557" name="Rectangle 5"/>
          <p:cNvSpPr>
            <a:spLocks noGrp="1" noChangeArrowheads="1"/>
          </p:cNvSpPr>
          <p:nvPr>
            <p:ph type="sldNum" sz="quarter" idx="3"/>
          </p:nvPr>
        </p:nvSpPr>
        <p:spPr bwMode="auto">
          <a:xfrm>
            <a:off x="3897337" y="9500537"/>
            <a:ext cx="2982869"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lgn="r" eaLnBrk="0" hangingPunct="0">
              <a:defRPr sz="1200" smtClean="0"/>
            </a:lvl1pPr>
          </a:lstStyle>
          <a:p>
            <a:pPr>
              <a:defRPr/>
            </a:pPr>
            <a:fld id="{BCF68C28-75EA-427A-86EB-0BD405C8179B}" type="slidenum">
              <a:rPr lang="en-AU"/>
              <a:pPr>
                <a:defRPr/>
              </a:pPr>
              <a:t>‹#›</a:t>
            </a:fld>
            <a:endParaRPr lang="en-AU"/>
          </a:p>
        </p:txBody>
      </p:sp>
    </p:spTree>
    <p:extLst>
      <p:ext uri="{BB962C8B-B14F-4D97-AF65-F5344CB8AC3E}">
        <p14:creationId xmlns:p14="http://schemas.microsoft.com/office/powerpoint/2010/main" val="81696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82869" cy="50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defRPr sz="1200">
                <a:latin typeface="Arial" pitchFamily="34" charset="0"/>
              </a:defRPr>
            </a:lvl1pPr>
          </a:lstStyle>
          <a:p>
            <a:pPr>
              <a:defRPr/>
            </a:pPr>
            <a:endParaRPr lang="en-AU"/>
          </a:p>
        </p:txBody>
      </p:sp>
      <p:sp>
        <p:nvSpPr>
          <p:cNvPr id="12291" name="Rectangle 3"/>
          <p:cNvSpPr>
            <a:spLocks noGrp="1" noChangeArrowheads="1"/>
          </p:cNvSpPr>
          <p:nvPr>
            <p:ph type="dt" idx="1"/>
          </p:nvPr>
        </p:nvSpPr>
        <p:spPr bwMode="auto">
          <a:xfrm>
            <a:off x="3897337" y="0"/>
            <a:ext cx="2982869" cy="500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lvl1pPr algn="r">
              <a:defRPr sz="1200">
                <a:latin typeface="Arial" pitchFamily="34" charset="0"/>
              </a:defRPr>
            </a:lvl1pPr>
          </a:lstStyle>
          <a:p>
            <a:pPr>
              <a:defRPr/>
            </a:pPr>
            <a:endParaRPr lang="en-AU"/>
          </a:p>
        </p:txBody>
      </p:sp>
      <p:sp>
        <p:nvSpPr>
          <p:cNvPr id="14340" name="Rectangle 4"/>
          <p:cNvSpPr>
            <a:spLocks noGrp="1" noRot="1" noChangeAspect="1" noChangeArrowheads="1" noTextEdit="1"/>
          </p:cNvSpPr>
          <p:nvPr>
            <p:ph type="sldImg" idx="2"/>
          </p:nvPr>
        </p:nvSpPr>
        <p:spPr bwMode="auto">
          <a:xfrm>
            <a:off x="939800" y="750888"/>
            <a:ext cx="5002213" cy="37512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87861" y="4751068"/>
            <a:ext cx="5506093" cy="4501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2294" name="Rectangle 6"/>
          <p:cNvSpPr>
            <a:spLocks noGrp="1" noChangeArrowheads="1"/>
          </p:cNvSpPr>
          <p:nvPr>
            <p:ph type="ftr" sz="quarter" idx="4"/>
          </p:nvPr>
        </p:nvSpPr>
        <p:spPr bwMode="auto">
          <a:xfrm>
            <a:off x="0" y="9500537"/>
            <a:ext cx="2982869"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defRPr sz="1200">
                <a:latin typeface="Arial" pitchFamily="34" charset="0"/>
              </a:defRPr>
            </a:lvl1pPr>
          </a:lstStyle>
          <a:p>
            <a:pPr>
              <a:defRPr/>
            </a:pPr>
            <a:endParaRPr lang="en-AU"/>
          </a:p>
        </p:txBody>
      </p:sp>
      <p:sp>
        <p:nvSpPr>
          <p:cNvPr id="12295" name="Rectangle 7"/>
          <p:cNvSpPr>
            <a:spLocks noGrp="1" noChangeArrowheads="1"/>
          </p:cNvSpPr>
          <p:nvPr>
            <p:ph type="sldNum" sz="quarter" idx="5"/>
          </p:nvPr>
        </p:nvSpPr>
        <p:spPr bwMode="auto">
          <a:xfrm>
            <a:off x="3897337" y="9500537"/>
            <a:ext cx="2982869" cy="500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09" tIns="46154" rIns="92309" bIns="46154" numCol="1" anchor="b" anchorCtr="0" compatLnSpc="1">
            <a:prstTxWarp prst="textNoShape">
              <a:avLst/>
            </a:prstTxWarp>
          </a:bodyPr>
          <a:lstStyle>
            <a:lvl1pPr algn="r">
              <a:defRPr sz="1200">
                <a:latin typeface="Arial" pitchFamily="34" charset="0"/>
              </a:defRPr>
            </a:lvl1pPr>
          </a:lstStyle>
          <a:p>
            <a:pPr>
              <a:defRPr/>
            </a:pPr>
            <a:fld id="{979D4E14-44A8-44A2-99FA-AEAE3A5C4EF3}" type="slidenum">
              <a:rPr lang="en-AU"/>
              <a:pPr>
                <a:defRPr/>
              </a:pPr>
              <a:t>‹#›</a:t>
            </a:fld>
            <a:endParaRPr lang="en-AU"/>
          </a:p>
        </p:txBody>
      </p:sp>
    </p:spTree>
    <p:extLst>
      <p:ext uri="{BB962C8B-B14F-4D97-AF65-F5344CB8AC3E}">
        <p14:creationId xmlns:p14="http://schemas.microsoft.com/office/powerpoint/2010/main" val="1307558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It is not counselling or clinical in nature</a:t>
            </a:r>
          </a:p>
        </p:txBody>
      </p:sp>
      <p:sp>
        <p:nvSpPr>
          <p:cNvPr id="4" name="Slide Number Placeholder 3"/>
          <p:cNvSpPr>
            <a:spLocks noGrp="1"/>
          </p:cNvSpPr>
          <p:nvPr>
            <p:ph type="sldNum" sz="quarter" idx="10"/>
          </p:nvPr>
        </p:nvSpPr>
        <p:spPr/>
        <p:txBody>
          <a:bodyPr/>
          <a:lstStyle/>
          <a:p>
            <a:pPr>
              <a:defRPr/>
            </a:pPr>
            <a:fld id="{979D4E14-44A8-44A2-99FA-AEAE3A5C4EF3}" type="slidenum">
              <a:rPr lang="en-AU" smtClean="0"/>
              <a:pPr>
                <a:defRPr/>
              </a:pPr>
              <a:t>4</a:t>
            </a:fld>
            <a:endParaRPr lang="en-AU"/>
          </a:p>
        </p:txBody>
      </p:sp>
    </p:spTree>
    <p:extLst>
      <p:ext uri="{BB962C8B-B14F-4D97-AF65-F5344CB8AC3E}">
        <p14:creationId xmlns:p14="http://schemas.microsoft.com/office/powerpoint/2010/main" val="104087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Again these can be all normal reactions. </a:t>
            </a:r>
          </a:p>
        </p:txBody>
      </p:sp>
      <p:sp>
        <p:nvSpPr>
          <p:cNvPr id="4" name="Slide Number Placeholder 3"/>
          <p:cNvSpPr>
            <a:spLocks noGrp="1"/>
          </p:cNvSpPr>
          <p:nvPr>
            <p:ph type="sldNum" sz="quarter" idx="10"/>
          </p:nvPr>
        </p:nvSpPr>
        <p:spPr/>
        <p:txBody>
          <a:bodyPr/>
          <a:lstStyle/>
          <a:p>
            <a:pPr>
              <a:defRPr/>
            </a:pPr>
            <a:fld id="{979D4E14-44A8-44A2-99FA-AEAE3A5C4EF3}" type="slidenum">
              <a:rPr lang="en-AU" smtClean="0"/>
              <a:pPr>
                <a:defRPr/>
              </a:pPr>
              <a:t>9</a:t>
            </a:fld>
            <a:endParaRPr lang="en-AU"/>
          </a:p>
        </p:txBody>
      </p:sp>
    </p:spTree>
    <p:extLst>
      <p:ext uri="{BB962C8B-B14F-4D97-AF65-F5344CB8AC3E}">
        <p14:creationId xmlns:p14="http://schemas.microsoft.com/office/powerpoint/2010/main" val="134932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Tree>
    <p:extLst>
      <p:ext uri="{BB962C8B-B14F-4D97-AF65-F5344CB8AC3E}">
        <p14:creationId xmlns:p14="http://schemas.microsoft.com/office/powerpoint/2010/main" val="3317048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8623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84888" y="836613"/>
            <a:ext cx="1943100" cy="5256212"/>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250825" y="836613"/>
            <a:ext cx="5681663" cy="52562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164873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C6BBD-522D-4703-BCE5-850C120F9E9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B835704F-74EF-4C19-91CE-C7A26337E90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7EF79D0D-2C0F-43D1-937C-4066C6761C58}"/>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5" name="Footer Placeholder 4">
            <a:extLst>
              <a:ext uri="{FF2B5EF4-FFF2-40B4-BE49-F238E27FC236}">
                <a16:creationId xmlns:a16="http://schemas.microsoft.com/office/drawing/2014/main" id="{6F2D5F8B-9779-4A43-974C-856BA019E2A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B733F9F-2781-4237-AA19-479B027DEA8A}"/>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2498147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B17FF-3C75-4985-9D4E-CE190FEBB83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E1B0A2E-3286-4755-B4CB-BAD148D896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8EA5A4F-47AF-4772-AB87-D61AF915D0EA}"/>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5" name="Footer Placeholder 4">
            <a:extLst>
              <a:ext uri="{FF2B5EF4-FFF2-40B4-BE49-F238E27FC236}">
                <a16:creationId xmlns:a16="http://schemas.microsoft.com/office/drawing/2014/main" id="{CC79AFAA-EDA2-40D7-A6D2-0FD1598ACAB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BD1F923-0A0D-4DDC-8752-B76D20ADB1D6}"/>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615462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3DDDC-AD0D-4CC0-BD6B-BACA6397712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4E4A471-4966-42D0-9ACD-A1EACDEE4C99}"/>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A2FE53A-EFBB-4E27-8DC9-40E72D432789}"/>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5" name="Footer Placeholder 4">
            <a:extLst>
              <a:ext uri="{FF2B5EF4-FFF2-40B4-BE49-F238E27FC236}">
                <a16:creationId xmlns:a16="http://schemas.microsoft.com/office/drawing/2014/main" id="{B125DAF0-FB5B-4D09-B486-D65E070F153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A317E7-DCD9-4DC9-8699-98A414050F9D}"/>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3397173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4E645-94CD-41BD-BED9-71DF16AC2B7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8114373-CA5C-413A-817B-27CBB084C283}"/>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CCA4352-D7FB-4112-BE4C-3BF65094AAD6}"/>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E7A509F5-58F9-4E79-B04E-091735ED9EFD}"/>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6" name="Footer Placeholder 5">
            <a:extLst>
              <a:ext uri="{FF2B5EF4-FFF2-40B4-BE49-F238E27FC236}">
                <a16:creationId xmlns:a16="http://schemas.microsoft.com/office/drawing/2014/main" id="{4ADCAD84-C2EC-4939-8951-BC50E45439B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4157EDBF-B881-41CF-AB99-D6B2F5FD5E4F}"/>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3979481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D1EB3-49EA-4435-AC06-7B78B3EEAE0C}"/>
              </a:ext>
            </a:extLst>
          </p:cNvPr>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9877C2-3D56-4995-8260-E455114F6D0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A8741D-7239-49EE-AFBC-4449ECE4A18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0E19DD8-4E91-4AB6-A160-E015933FBF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4B6E34-C081-40A7-A41F-3AC725D5ED8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16AC9B4-F97A-437B-B8EE-6FFB3CFA7DB2}"/>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8" name="Footer Placeholder 7">
            <a:extLst>
              <a:ext uri="{FF2B5EF4-FFF2-40B4-BE49-F238E27FC236}">
                <a16:creationId xmlns:a16="http://schemas.microsoft.com/office/drawing/2014/main" id="{1C3E798E-612F-40D9-BBC2-96648B5564D4}"/>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B5E6BEF-E692-4966-9364-6FE4E1B5C65F}"/>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4216496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38C3-062D-4086-A747-8F2DDB5FB24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02D125E-2412-44A6-931C-C6680F3784E2}"/>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4" name="Footer Placeholder 3">
            <a:extLst>
              <a:ext uri="{FF2B5EF4-FFF2-40B4-BE49-F238E27FC236}">
                <a16:creationId xmlns:a16="http://schemas.microsoft.com/office/drawing/2014/main" id="{449F467B-F081-4EA9-847E-8CBFEE47CB2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9DA0D0A-B638-48FD-B2A0-17EFA159C357}"/>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3248666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30AAAA-3A7B-44FE-8EE6-A3C587057E1B}"/>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3" name="Footer Placeholder 2">
            <a:extLst>
              <a:ext uri="{FF2B5EF4-FFF2-40B4-BE49-F238E27FC236}">
                <a16:creationId xmlns:a16="http://schemas.microsoft.com/office/drawing/2014/main" id="{5B591693-9875-4C3C-9BB4-688DA5311E9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8610988-B71D-4E74-8658-BA6891704F7C}"/>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510439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4A12-5D28-4985-B552-F6E71E9BE3A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A04C0986-EC41-435B-8FA1-8F1C9017F2E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102567F-4227-4E90-B1BB-E324D28015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2D6156-795A-4CC1-B722-F86FC5E6125E}"/>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6" name="Footer Placeholder 5">
            <a:extLst>
              <a:ext uri="{FF2B5EF4-FFF2-40B4-BE49-F238E27FC236}">
                <a16:creationId xmlns:a16="http://schemas.microsoft.com/office/drawing/2014/main" id="{05ED5E6C-A229-497B-8D1A-1C86DF9B8D1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763B32E-C9A3-428A-80B5-CAECA82371F4}"/>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259855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0249786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93238-9844-41EC-81C3-A8792044D9A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83566FF-EE2C-4A4B-BE2B-DC0573B2F6D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E9213CC-B848-4F65-8B15-C1B35F6325E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06DF36-8577-4BCF-998A-5B41AF59C6A2}"/>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6" name="Footer Placeholder 5">
            <a:extLst>
              <a:ext uri="{FF2B5EF4-FFF2-40B4-BE49-F238E27FC236}">
                <a16:creationId xmlns:a16="http://schemas.microsoft.com/office/drawing/2014/main" id="{285AEA2C-32F1-4433-83D3-B39DADE3FB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55FE204-B952-4004-9FE2-882DB21AF1C2}"/>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28644279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0E52-8F22-49C3-8AD2-BBAE9287DDD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D6C8A69-8673-4B28-AC2A-E7E5198EA1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FE93437-9582-48C2-B126-751AEA51C2CB}"/>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5" name="Footer Placeholder 4">
            <a:extLst>
              <a:ext uri="{FF2B5EF4-FFF2-40B4-BE49-F238E27FC236}">
                <a16:creationId xmlns:a16="http://schemas.microsoft.com/office/drawing/2014/main" id="{47EDBB13-CF8E-4DC0-8317-157029B4620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9CFDAA8-5AD7-461F-B1E8-7ABEAFB830D5}"/>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3717588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A9EB36-71AC-48BB-8E6E-A259CAFFC375}"/>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31959E2-2A0E-48E7-9028-B7E71956425C}"/>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630165B-594D-4F69-A585-343FC960BF1E}"/>
              </a:ext>
            </a:extLst>
          </p:cNvPr>
          <p:cNvSpPr>
            <a:spLocks noGrp="1"/>
          </p:cNvSpPr>
          <p:nvPr>
            <p:ph type="dt" sz="half" idx="10"/>
          </p:nvPr>
        </p:nvSpPr>
        <p:spPr/>
        <p:txBody>
          <a:bodyPr/>
          <a:lstStyle/>
          <a:p>
            <a:fld id="{67A94819-2217-4C09-BFAF-BF626AFDD831}" type="datetimeFigureOut">
              <a:rPr lang="en-AU" smtClean="0"/>
              <a:t>13/11/2018</a:t>
            </a:fld>
            <a:endParaRPr lang="en-AU"/>
          </a:p>
        </p:txBody>
      </p:sp>
      <p:sp>
        <p:nvSpPr>
          <p:cNvPr id="5" name="Footer Placeholder 4">
            <a:extLst>
              <a:ext uri="{FF2B5EF4-FFF2-40B4-BE49-F238E27FC236}">
                <a16:creationId xmlns:a16="http://schemas.microsoft.com/office/drawing/2014/main" id="{A7C51B54-91C0-41ED-9BA2-28846DB4E26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4ED4E59-5488-4405-B719-67770FA0D5E6}"/>
              </a:ext>
            </a:extLst>
          </p:cNvPr>
          <p:cNvSpPr>
            <a:spLocks noGrp="1"/>
          </p:cNvSpPr>
          <p:nvPr>
            <p:ph type="sldNum" sz="quarter" idx="12"/>
          </p:nvPr>
        </p:nvSpPr>
        <p:spPr/>
        <p:txBody>
          <a:bodyPr/>
          <a:lstStyle/>
          <a:p>
            <a:fld id="{5D79FB55-914A-49D6-BB4E-7F2C67BE10A6}" type="slidenum">
              <a:rPr lang="en-AU" smtClean="0"/>
              <a:t>‹#›</a:t>
            </a:fld>
            <a:endParaRPr lang="en-AU"/>
          </a:p>
        </p:txBody>
      </p:sp>
    </p:spTree>
    <p:extLst>
      <p:ext uri="{BB962C8B-B14F-4D97-AF65-F5344CB8AC3E}">
        <p14:creationId xmlns:p14="http://schemas.microsoft.com/office/powerpoint/2010/main" val="428746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77831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50825" y="1700213"/>
            <a:ext cx="3811588"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214813" y="1700213"/>
            <a:ext cx="3813175"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9082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89395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99212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54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3978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3745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9AF9381-1C5A-4905-95BE-F814F24E4BB5}"/>
              </a:ext>
            </a:extLst>
          </p:cNvPr>
          <p:cNvSpPr>
            <a:spLocks noGrp="1" noChangeArrowheads="1"/>
          </p:cNvSpPr>
          <p:nvPr>
            <p:ph type="title"/>
          </p:nvPr>
        </p:nvSpPr>
        <p:spPr bwMode="auto">
          <a:xfrm>
            <a:off x="250825" y="836613"/>
            <a:ext cx="777716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altLang="en-US"/>
              <a:t>Click to edit Master title style</a:t>
            </a:r>
          </a:p>
        </p:txBody>
      </p:sp>
      <p:sp>
        <p:nvSpPr>
          <p:cNvPr id="1027" name="Rectangle 3">
            <a:extLst>
              <a:ext uri="{FF2B5EF4-FFF2-40B4-BE49-F238E27FC236}">
                <a16:creationId xmlns:a16="http://schemas.microsoft.com/office/drawing/2014/main" id="{1AE0F927-42EA-4D70-B88E-D861856DFDB2}"/>
              </a:ext>
            </a:extLst>
          </p:cNvPr>
          <p:cNvSpPr>
            <a:spLocks noGrp="1" noChangeArrowheads="1"/>
          </p:cNvSpPr>
          <p:nvPr>
            <p:ph type="body" idx="1"/>
          </p:nvPr>
        </p:nvSpPr>
        <p:spPr bwMode="auto">
          <a:xfrm>
            <a:off x="250825" y="1700213"/>
            <a:ext cx="7777163" cy="439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US"/>
              <a:t>Click to edit Master text styles</a:t>
            </a:r>
          </a:p>
          <a:p>
            <a:pPr lvl="1"/>
            <a:r>
              <a:rPr lang="en-AU" altLang="en-US"/>
              <a:t>Second level</a:t>
            </a:r>
          </a:p>
          <a:p>
            <a:pPr lvl="2"/>
            <a:r>
              <a:rPr lang="en-AU" altLang="en-US"/>
              <a:t>Third level</a:t>
            </a:r>
          </a:p>
          <a:p>
            <a:pPr lvl="3"/>
            <a:r>
              <a:rPr lang="en-AU" altLang="en-US"/>
              <a:t>Fourth level</a:t>
            </a:r>
          </a:p>
          <a:p>
            <a:pPr lvl="4"/>
            <a:r>
              <a:rPr lang="en-AU" altLang="en-US"/>
              <a:t>Fifth level</a:t>
            </a:r>
          </a:p>
        </p:txBody>
      </p:sp>
      <p:sp>
        <p:nvSpPr>
          <p:cNvPr id="1029" name="Rectangle 8">
            <a:extLst>
              <a:ext uri="{FF2B5EF4-FFF2-40B4-BE49-F238E27FC236}">
                <a16:creationId xmlns:a16="http://schemas.microsoft.com/office/drawing/2014/main" id="{C2101E4E-F9AD-41E5-8DAC-A64ABB0D0A9E}"/>
              </a:ext>
            </a:extLst>
          </p:cNvPr>
          <p:cNvSpPr>
            <a:spLocks noChangeArrowheads="1"/>
          </p:cNvSpPr>
          <p:nvPr userDrawn="1"/>
        </p:nvSpPr>
        <p:spPr bwMode="auto">
          <a:xfrm flipH="1">
            <a:off x="0" y="249238"/>
            <a:ext cx="8027988" cy="444500"/>
          </a:xfrm>
          <a:prstGeom prst="rect">
            <a:avLst/>
          </a:prstGeom>
          <a:gradFill flip="none" rotWithShape="1">
            <a:gsLst>
              <a:gs pos="15000">
                <a:schemeClr val="bg1">
                  <a:lumMod val="0"/>
                  <a:lumOff val="100000"/>
                </a:schemeClr>
              </a:gs>
              <a:gs pos="72000">
                <a:srgbClr val="006699"/>
              </a:gs>
              <a:gs pos="88000">
                <a:srgbClr val="006699"/>
              </a:gs>
            </a:gsLst>
            <a:lin ang="0" scaled="1"/>
            <a:tileRect/>
          </a:gra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pic>
        <p:nvPicPr>
          <p:cNvPr id="2" name="Picture 6" descr="lines.tiff">
            <a:extLst>
              <a:ext uri="{FF2B5EF4-FFF2-40B4-BE49-F238E27FC236}">
                <a16:creationId xmlns:a16="http://schemas.microsoft.com/office/drawing/2014/main" id="{BF448824-C7A0-439D-88E7-0638A65C3137}"/>
              </a:ext>
            </a:extLst>
          </p:cNvPr>
          <p:cNvPicPr>
            <a:picLocks noChangeAspect="1"/>
          </p:cNvPicPr>
          <p:nvPr userDrawn="1"/>
        </p:nvPicPr>
        <p:blipFill>
          <a:blip r:embed="rId13">
            <a:extLst>
              <a:ext uri="{28A0092B-C50C-407E-A947-70E740481C1C}">
                <a14:useLocalDpi xmlns:a14="http://schemas.microsoft.com/office/drawing/2010/main" val="0"/>
              </a:ext>
            </a:extLst>
          </a:blip>
          <a:srcRect b="16344"/>
          <a:stretch>
            <a:fillRect/>
          </a:stretch>
        </p:blipFill>
        <p:spPr bwMode="auto">
          <a:xfrm>
            <a:off x="2700338" y="6113463"/>
            <a:ext cx="6715125"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
            <a:extLst>
              <a:ext uri="{FF2B5EF4-FFF2-40B4-BE49-F238E27FC236}">
                <a16:creationId xmlns:a16="http://schemas.microsoft.com/office/drawing/2014/main" id="{42198358-3F71-4505-992D-9E65881B375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7950" y="6116638"/>
            <a:ext cx="2673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3">
            <a:extLst>
              <a:ext uri="{FF2B5EF4-FFF2-40B4-BE49-F238E27FC236}">
                <a16:creationId xmlns:a16="http://schemas.microsoft.com/office/drawing/2014/main" id="{4FCD6872-F8A6-47B6-A0E1-1F44B3BD7362}"/>
              </a:ext>
            </a:extLst>
          </p:cNvPr>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127875" y="185738"/>
            <a:ext cx="1800225"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273818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rtl="0" eaLnBrk="0" fontAlgn="base" hangingPunct="0">
        <a:spcBef>
          <a:spcPct val="0"/>
        </a:spcBef>
        <a:spcAft>
          <a:spcPct val="0"/>
        </a:spcAft>
        <a:defRPr sz="3200">
          <a:solidFill>
            <a:schemeClr val="tx2"/>
          </a:solidFill>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342900" indent="-342900" algn="l" rtl="0" eaLnBrk="0" fontAlgn="base" hangingPunct="0">
        <a:spcBef>
          <a:spcPct val="20000"/>
        </a:spcBef>
        <a:spcAft>
          <a:spcPct val="0"/>
        </a:spcAft>
        <a:defRPr sz="24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2C1787-A813-41A5-AE62-ECCD35A2C9C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7AD1B5B-AE12-4E64-9090-454F645B5C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DD41867-3AC9-436F-A874-D0A67A3DB5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94819-2217-4C09-BFAF-BF626AFDD831}" type="datetimeFigureOut">
              <a:rPr lang="en-AU" smtClean="0"/>
              <a:t>13/11/2018</a:t>
            </a:fld>
            <a:endParaRPr lang="en-AU"/>
          </a:p>
        </p:txBody>
      </p:sp>
      <p:sp>
        <p:nvSpPr>
          <p:cNvPr id="5" name="Footer Placeholder 4">
            <a:extLst>
              <a:ext uri="{FF2B5EF4-FFF2-40B4-BE49-F238E27FC236}">
                <a16:creationId xmlns:a16="http://schemas.microsoft.com/office/drawing/2014/main" id="{CB669E78-CA43-4967-B6D0-9FEFE9E9028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2F99C294-7819-4789-BA4C-B660B40D6DE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9FB55-914A-49D6-BB4E-7F2C67BE10A6}" type="slidenum">
              <a:rPr lang="en-AU" smtClean="0"/>
              <a:t>‹#›</a:t>
            </a:fld>
            <a:endParaRPr lang="en-AU"/>
          </a:p>
        </p:txBody>
      </p:sp>
    </p:spTree>
    <p:extLst>
      <p:ext uri="{BB962C8B-B14F-4D97-AF65-F5344CB8AC3E}">
        <p14:creationId xmlns:p14="http://schemas.microsoft.com/office/powerpoint/2010/main" val="297118621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7089" y="5373216"/>
            <a:ext cx="8967973" cy="720725"/>
          </a:xfrm>
        </p:spPr>
        <p:txBody>
          <a:bodyPr>
            <a:noAutofit/>
          </a:bodyPr>
          <a:lstStyle/>
          <a:p>
            <a:pPr algn="ctr" eaLnBrk="1" hangingPunct="1"/>
            <a:br>
              <a:rPr lang="en-AU" dirty="0">
                <a:solidFill>
                  <a:srgbClr val="7030A0"/>
                </a:solidFill>
              </a:rPr>
            </a:br>
            <a:r>
              <a:rPr lang="en-AU" dirty="0">
                <a:solidFill>
                  <a:srgbClr val="7030A0"/>
                </a:solidFill>
              </a:rPr>
              <a:t>The Basics of Psychological First Aid (PFA)</a:t>
            </a:r>
            <a:br>
              <a:rPr lang="en-AU" dirty="0">
                <a:solidFill>
                  <a:srgbClr val="7030A0"/>
                </a:solidFill>
              </a:rPr>
            </a:br>
            <a:endParaRPr lang="en-AU" dirty="0">
              <a:solidFill>
                <a:srgbClr val="7030A0"/>
              </a:solidFill>
            </a:endParaRPr>
          </a:p>
        </p:txBody>
      </p:sp>
      <p:pic>
        <p:nvPicPr>
          <p:cNvPr id="1032" name="Picture 8" descr="http://www.unicefusa.org/sites/default/files/field-images/story-teaser/2014/A%2014-year-old%20survivor%20speaks%20ou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908720"/>
            <a:ext cx="7675016" cy="432126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712968" cy="720725"/>
          </a:xfrm>
        </p:spPr>
        <p:txBody>
          <a:bodyPr>
            <a:normAutofit/>
          </a:bodyPr>
          <a:lstStyle/>
          <a:p>
            <a:r>
              <a:rPr lang="en-AU" dirty="0">
                <a:solidFill>
                  <a:schemeClr val="accent2">
                    <a:lumMod val="60000"/>
                    <a:lumOff val="40000"/>
                  </a:schemeClr>
                </a:solidFill>
              </a:rPr>
              <a:t>Children with obvious signs of distress...</a:t>
            </a:r>
          </a:p>
        </p:txBody>
      </p:sp>
      <p:sp>
        <p:nvSpPr>
          <p:cNvPr id="3" name="Content Placeholder 2"/>
          <p:cNvSpPr>
            <a:spLocks noGrp="1"/>
          </p:cNvSpPr>
          <p:nvPr>
            <p:ph idx="1"/>
          </p:nvPr>
        </p:nvSpPr>
        <p:spPr>
          <a:xfrm>
            <a:off x="251520" y="1484784"/>
            <a:ext cx="8677472" cy="4392612"/>
          </a:xfrm>
        </p:spPr>
        <p:txBody>
          <a:bodyPr>
            <a:normAutofit lnSpcReduction="10000"/>
          </a:bodyPr>
          <a:lstStyle/>
          <a:p>
            <a:pPr marL="0" indent="0">
              <a:lnSpc>
                <a:spcPct val="114000"/>
              </a:lnSpc>
              <a:buNone/>
            </a:pPr>
            <a:r>
              <a:rPr lang="en-GB" sz="1600" b="1" dirty="0">
                <a:solidFill>
                  <a:srgbClr val="00B050"/>
                </a:solidFill>
              </a:rPr>
              <a:t>Under 6: </a:t>
            </a:r>
            <a:r>
              <a:rPr lang="en-GB" sz="1600" dirty="0"/>
              <a:t>Change in sleep habits;</a:t>
            </a:r>
            <a:r>
              <a:rPr lang="en-AU" sz="1600" dirty="0"/>
              <a:t> </a:t>
            </a:r>
            <a:r>
              <a:rPr lang="en-GB" sz="1600" dirty="0"/>
              <a:t>nightmares</a:t>
            </a:r>
            <a:r>
              <a:rPr lang="en-AU" sz="1600" dirty="0"/>
              <a:t>; </a:t>
            </a:r>
            <a:r>
              <a:rPr lang="en-GB" sz="1600" dirty="0"/>
              <a:t>sleep terrors</a:t>
            </a:r>
            <a:r>
              <a:rPr lang="en-AU" sz="1600" dirty="0"/>
              <a:t>; </a:t>
            </a:r>
            <a:r>
              <a:rPr lang="en-GB" sz="1600" dirty="0"/>
              <a:t>inability to sleep through out the night</a:t>
            </a:r>
            <a:r>
              <a:rPr lang="en-AU" sz="1600" dirty="0"/>
              <a:t>; </a:t>
            </a:r>
            <a:r>
              <a:rPr lang="en-GB" sz="1600" dirty="0"/>
              <a:t>inability to sleep without someone's presence or light</a:t>
            </a:r>
            <a:r>
              <a:rPr lang="en-AU" sz="1600" dirty="0"/>
              <a:t>; </a:t>
            </a:r>
            <a:r>
              <a:rPr lang="en-GB" sz="1600" dirty="0"/>
              <a:t>Crying in various forms – more than usual (previously)</a:t>
            </a:r>
            <a:endParaRPr lang="en-AU" sz="1600" dirty="0"/>
          </a:p>
          <a:p>
            <a:pPr marL="0" indent="0">
              <a:lnSpc>
                <a:spcPct val="114000"/>
              </a:lnSpc>
              <a:buNone/>
            </a:pPr>
            <a:r>
              <a:rPr lang="en-GB" sz="1600" dirty="0"/>
              <a:t> </a:t>
            </a:r>
            <a:endParaRPr lang="en-AU" sz="1600" dirty="0"/>
          </a:p>
          <a:p>
            <a:pPr marL="0" indent="0">
              <a:lnSpc>
                <a:spcPct val="114000"/>
              </a:lnSpc>
              <a:buNone/>
            </a:pPr>
            <a:r>
              <a:rPr lang="en-GB" sz="1600" b="1" dirty="0">
                <a:solidFill>
                  <a:srgbClr val="00B050"/>
                </a:solidFill>
              </a:rPr>
              <a:t>Regressive behaviour: </a:t>
            </a:r>
            <a:r>
              <a:rPr lang="en-GB" sz="1600" dirty="0"/>
              <a:t>some behaviour may reappear</a:t>
            </a:r>
            <a:r>
              <a:rPr lang="en-AU" sz="1600" dirty="0"/>
              <a:t> - </a:t>
            </a:r>
            <a:r>
              <a:rPr lang="en-GB" sz="1600" dirty="0"/>
              <a:t>thumb sucking</a:t>
            </a:r>
            <a:r>
              <a:rPr lang="en-AU" sz="1600" dirty="0"/>
              <a:t>; </a:t>
            </a:r>
            <a:r>
              <a:rPr lang="en-GB" sz="1600" dirty="0"/>
              <a:t>bed wetting</a:t>
            </a:r>
            <a:r>
              <a:rPr lang="en-AU" sz="1600" dirty="0"/>
              <a:t>; </a:t>
            </a:r>
            <a:r>
              <a:rPr lang="en-GB" sz="1600" dirty="0"/>
              <a:t>loss of bowel/bladder control</a:t>
            </a:r>
            <a:r>
              <a:rPr lang="en-AU" sz="1600" dirty="0"/>
              <a:t>; </a:t>
            </a:r>
            <a:r>
              <a:rPr lang="en-GB" sz="1600" dirty="0"/>
              <a:t>fear of darkness or animals</a:t>
            </a:r>
            <a:r>
              <a:rPr lang="en-AU" sz="1600" dirty="0"/>
              <a:t>; </a:t>
            </a:r>
            <a:r>
              <a:rPr lang="en-GB" sz="1600" dirty="0"/>
              <a:t>fear of being left alone or crowds/strangers</a:t>
            </a:r>
            <a:r>
              <a:rPr lang="en-AU" sz="1600" dirty="0"/>
              <a:t>; </a:t>
            </a:r>
            <a:r>
              <a:rPr lang="en-GB" sz="1600" dirty="0"/>
              <a:t>inability to dress or eat without help</a:t>
            </a:r>
            <a:r>
              <a:rPr lang="en-AU" sz="1600" dirty="0"/>
              <a:t>; </a:t>
            </a:r>
            <a:r>
              <a:rPr lang="en-GB" sz="1600" dirty="0"/>
              <a:t>excessive clinginess</a:t>
            </a:r>
            <a:endParaRPr lang="en-AU" sz="1600" dirty="0"/>
          </a:p>
          <a:p>
            <a:pPr marL="0" indent="0">
              <a:lnSpc>
                <a:spcPct val="114000"/>
              </a:lnSpc>
              <a:buNone/>
            </a:pPr>
            <a:r>
              <a:rPr lang="en-US" sz="1600" dirty="0"/>
              <a:t> </a:t>
            </a:r>
            <a:endParaRPr lang="en-AU" sz="1600" dirty="0"/>
          </a:p>
          <a:p>
            <a:pPr marL="0" indent="0">
              <a:lnSpc>
                <a:spcPct val="114000"/>
              </a:lnSpc>
              <a:buNone/>
            </a:pPr>
            <a:r>
              <a:rPr lang="en-GB" sz="1600" b="1" dirty="0">
                <a:solidFill>
                  <a:srgbClr val="00B050"/>
                </a:solidFill>
              </a:rPr>
              <a:t>6 to 12: </a:t>
            </a:r>
            <a:r>
              <a:rPr lang="en-GB" sz="1600" dirty="0"/>
              <a:t>bedwetting, sleep terrors, sleep problems, weather fears, irritability, disobedience, depression, headaches, excessive clinginess, nausea, eating problems, problems in school (refusal to go to school, poor performance, fighting, lack of interest, inability to concentrate, distractibility, peer problems)</a:t>
            </a:r>
            <a:endParaRPr lang="en-AU" sz="1600" dirty="0"/>
          </a:p>
          <a:p>
            <a:pPr marL="0" indent="0">
              <a:lnSpc>
                <a:spcPct val="114000"/>
              </a:lnSpc>
              <a:buNone/>
            </a:pPr>
            <a:r>
              <a:rPr lang="en-GB" sz="1600" dirty="0"/>
              <a:t> </a:t>
            </a:r>
            <a:endParaRPr lang="en-AU" sz="1600" dirty="0"/>
          </a:p>
          <a:p>
            <a:pPr marL="0" indent="0">
              <a:lnSpc>
                <a:spcPct val="114000"/>
              </a:lnSpc>
              <a:buNone/>
            </a:pPr>
            <a:r>
              <a:rPr lang="en-GB" sz="1600" b="1" dirty="0">
                <a:solidFill>
                  <a:srgbClr val="00B050"/>
                </a:solidFill>
              </a:rPr>
              <a:t>12 to 17</a:t>
            </a:r>
            <a:r>
              <a:rPr lang="en-AU" sz="1600" dirty="0">
                <a:solidFill>
                  <a:srgbClr val="00B050"/>
                </a:solidFill>
              </a:rPr>
              <a:t>: </a:t>
            </a:r>
            <a:r>
              <a:rPr lang="en-GB" sz="1600" dirty="0"/>
              <a:t>Withdrawal and isolation, physical complaints, depression and sadness, antisocial behaviour, school problems, sleep issues, confusion.</a:t>
            </a:r>
            <a:endParaRPr lang="en-AU" sz="1600" dirty="0"/>
          </a:p>
          <a:p>
            <a:pPr marL="0" indent="0">
              <a:lnSpc>
                <a:spcPct val="114000"/>
              </a:lnSpc>
              <a:buNone/>
            </a:pPr>
            <a:endParaRPr lang="en-AU" sz="1600" dirty="0"/>
          </a:p>
        </p:txBody>
      </p:sp>
    </p:spTree>
    <p:custDataLst>
      <p:tags r:id="rId1"/>
    </p:custDataLst>
    <p:extLst>
      <p:ext uri="{BB962C8B-B14F-4D97-AF65-F5344CB8AC3E}">
        <p14:creationId xmlns:p14="http://schemas.microsoft.com/office/powerpoint/2010/main" val="810234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7777163" cy="720725"/>
          </a:xfrm>
        </p:spPr>
        <p:txBody>
          <a:bodyPr/>
          <a:lstStyle/>
          <a:p>
            <a:r>
              <a:rPr lang="en-AU" dirty="0">
                <a:solidFill>
                  <a:schemeClr val="accent2">
                    <a:lumMod val="60000"/>
                    <a:lumOff val="40000"/>
                  </a:schemeClr>
                </a:solidFill>
              </a:rPr>
              <a:t>Culturally specific behaviour?</a:t>
            </a:r>
          </a:p>
        </p:txBody>
      </p:sp>
      <p:sp>
        <p:nvSpPr>
          <p:cNvPr id="5" name="Content Placeholder 4"/>
          <p:cNvSpPr>
            <a:spLocks noGrp="1"/>
          </p:cNvSpPr>
          <p:nvPr>
            <p:ph idx="1"/>
          </p:nvPr>
        </p:nvSpPr>
        <p:spPr/>
        <p:txBody>
          <a:bodyPr/>
          <a:lstStyle/>
          <a:p>
            <a:endParaRPr lang="en-AU"/>
          </a:p>
        </p:txBody>
      </p:sp>
    </p:spTree>
    <p:custDataLst>
      <p:tags r:id="rId1"/>
    </p:custDataLst>
    <p:extLst>
      <p:ext uri="{BB962C8B-B14F-4D97-AF65-F5344CB8AC3E}">
        <p14:creationId xmlns:p14="http://schemas.microsoft.com/office/powerpoint/2010/main" val="97349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7777163" cy="720725"/>
          </a:xfrm>
        </p:spPr>
        <p:txBody>
          <a:bodyPr>
            <a:normAutofit fontScale="90000"/>
          </a:bodyPr>
          <a:lstStyle/>
          <a:p>
            <a:r>
              <a:rPr lang="en-AU" dirty="0">
                <a:solidFill>
                  <a:srgbClr val="7030A0"/>
                </a:solidFill>
              </a:rPr>
              <a:t>What are the obvious signs of distress in parents and care-givers?</a:t>
            </a:r>
          </a:p>
        </p:txBody>
      </p:sp>
      <p:sp>
        <p:nvSpPr>
          <p:cNvPr id="3" name="Content Placeholder 2"/>
          <p:cNvSpPr>
            <a:spLocks noGrp="1"/>
          </p:cNvSpPr>
          <p:nvPr>
            <p:ph idx="1"/>
          </p:nvPr>
        </p:nvSpPr>
        <p:spPr>
          <a:xfrm>
            <a:off x="395536" y="1916832"/>
            <a:ext cx="7777163" cy="4392612"/>
          </a:xfrm>
        </p:spPr>
        <p:txBody>
          <a:bodyPr/>
          <a:lstStyle/>
          <a:p>
            <a:pPr>
              <a:lnSpc>
                <a:spcPct val="150000"/>
              </a:lnSpc>
              <a:buFont typeface="Wingdings" panose="05000000000000000000" pitchFamily="2" charset="2"/>
              <a:buChar char="ü"/>
            </a:pPr>
            <a:r>
              <a:rPr lang="en-AU" dirty="0"/>
              <a:t>May have the same reactions as children</a:t>
            </a:r>
          </a:p>
          <a:p>
            <a:pPr lvl="2">
              <a:lnSpc>
                <a:spcPct val="150000"/>
              </a:lnSpc>
              <a:buFont typeface="Courier New" panose="02070309020205020404" pitchFamily="49" charset="0"/>
              <a:buChar char="o"/>
            </a:pPr>
            <a:r>
              <a:rPr lang="en-AU" dirty="0">
                <a:solidFill>
                  <a:srgbClr val="00B050"/>
                </a:solidFill>
              </a:rPr>
              <a:t>More?</a:t>
            </a:r>
            <a:r>
              <a:rPr lang="en-AU" dirty="0"/>
              <a:t>	</a:t>
            </a:r>
          </a:p>
          <a:p>
            <a:pPr>
              <a:lnSpc>
                <a:spcPct val="150000"/>
              </a:lnSpc>
              <a:buFont typeface="Wingdings" panose="05000000000000000000" pitchFamily="2" charset="2"/>
              <a:buChar char="ü"/>
            </a:pPr>
            <a:r>
              <a:rPr lang="en-AU" dirty="0"/>
              <a:t>May not be able to care for themselves or their children</a:t>
            </a:r>
          </a:p>
          <a:p>
            <a:pPr lvl="2">
              <a:lnSpc>
                <a:spcPct val="150000"/>
              </a:lnSpc>
              <a:buFont typeface="Courier New" panose="02070309020205020404" pitchFamily="49" charset="0"/>
              <a:buChar char="o"/>
            </a:pPr>
            <a:r>
              <a:rPr lang="en-AU" dirty="0">
                <a:solidFill>
                  <a:srgbClr val="00B050"/>
                </a:solidFill>
              </a:rPr>
              <a:t>Cultural reactions?</a:t>
            </a:r>
          </a:p>
          <a:p>
            <a:pPr lvl="2">
              <a:lnSpc>
                <a:spcPct val="150000"/>
              </a:lnSpc>
              <a:buFont typeface="Courier New" panose="02070309020205020404" pitchFamily="49" charset="0"/>
              <a:buChar char="o"/>
            </a:pPr>
            <a:r>
              <a:rPr lang="en-AU" dirty="0">
                <a:solidFill>
                  <a:srgbClr val="00B050"/>
                </a:solidFill>
              </a:rPr>
              <a:t>What would that look like? </a:t>
            </a:r>
          </a:p>
        </p:txBody>
      </p:sp>
    </p:spTree>
    <p:custDataLst>
      <p:tags r:id="rId1"/>
    </p:custDataLst>
    <p:extLst>
      <p:ext uri="{BB962C8B-B14F-4D97-AF65-F5344CB8AC3E}">
        <p14:creationId xmlns:p14="http://schemas.microsoft.com/office/powerpoint/2010/main" val="256699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80">
                                          <p:stCondLst>
                                            <p:cond delay="0"/>
                                          </p:stCondLst>
                                        </p:cTn>
                                        <p:tgtEl>
                                          <p:spTgt spid="3">
                                            <p:txEl>
                                              <p:pRg st="1" end="1"/>
                                            </p:txEl>
                                          </p:spTgt>
                                        </p:tgtEl>
                                      </p:cBhvr>
                                    </p:animEffect>
                                    <p:anim calcmode="lin" valueType="num">
                                      <p:cBhvr>
                                        <p:cTn id="1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3">
                                            <p:txEl>
                                              <p:pRg st="1" end="1"/>
                                            </p:txEl>
                                          </p:spTgt>
                                        </p:tgtEl>
                                      </p:cBhvr>
                                      <p:to x="100000" y="60000"/>
                                    </p:animScale>
                                    <p:animScale>
                                      <p:cBhvr>
                                        <p:cTn id="20" dur="166" decel="50000">
                                          <p:stCondLst>
                                            <p:cond delay="676"/>
                                          </p:stCondLst>
                                        </p:cTn>
                                        <p:tgtEl>
                                          <p:spTgt spid="3">
                                            <p:txEl>
                                              <p:pRg st="1" end="1"/>
                                            </p:txEl>
                                          </p:spTgt>
                                        </p:tgtEl>
                                      </p:cBhvr>
                                      <p:to x="100000" y="100000"/>
                                    </p:animScale>
                                    <p:animScale>
                                      <p:cBhvr>
                                        <p:cTn id="21" dur="26">
                                          <p:stCondLst>
                                            <p:cond delay="1312"/>
                                          </p:stCondLst>
                                        </p:cTn>
                                        <p:tgtEl>
                                          <p:spTgt spid="3">
                                            <p:txEl>
                                              <p:pRg st="1" end="1"/>
                                            </p:txEl>
                                          </p:spTgt>
                                        </p:tgtEl>
                                      </p:cBhvr>
                                      <p:to x="100000" y="80000"/>
                                    </p:animScale>
                                    <p:animScale>
                                      <p:cBhvr>
                                        <p:cTn id="22" dur="166" decel="50000">
                                          <p:stCondLst>
                                            <p:cond delay="1338"/>
                                          </p:stCondLst>
                                        </p:cTn>
                                        <p:tgtEl>
                                          <p:spTgt spid="3">
                                            <p:txEl>
                                              <p:pRg st="1" end="1"/>
                                            </p:txEl>
                                          </p:spTgt>
                                        </p:tgtEl>
                                      </p:cBhvr>
                                      <p:to x="100000" y="100000"/>
                                    </p:animScale>
                                    <p:animScale>
                                      <p:cBhvr>
                                        <p:cTn id="23" dur="26">
                                          <p:stCondLst>
                                            <p:cond delay="1642"/>
                                          </p:stCondLst>
                                        </p:cTn>
                                        <p:tgtEl>
                                          <p:spTgt spid="3">
                                            <p:txEl>
                                              <p:pRg st="1" end="1"/>
                                            </p:txEl>
                                          </p:spTgt>
                                        </p:tgtEl>
                                      </p:cBhvr>
                                      <p:to x="100000" y="90000"/>
                                    </p:animScale>
                                    <p:animScale>
                                      <p:cBhvr>
                                        <p:cTn id="24" dur="166" decel="50000">
                                          <p:stCondLst>
                                            <p:cond delay="1668"/>
                                          </p:stCondLst>
                                        </p:cTn>
                                        <p:tgtEl>
                                          <p:spTgt spid="3">
                                            <p:txEl>
                                              <p:pRg st="1" end="1"/>
                                            </p:txEl>
                                          </p:spTgt>
                                        </p:tgtEl>
                                      </p:cBhvr>
                                      <p:to x="100000" y="100000"/>
                                    </p:animScale>
                                    <p:animScale>
                                      <p:cBhvr>
                                        <p:cTn id="25" dur="26">
                                          <p:stCondLst>
                                            <p:cond delay="1808"/>
                                          </p:stCondLst>
                                        </p:cTn>
                                        <p:tgtEl>
                                          <p:spTgt spid="3">
                                            <p:txEl>
                                              <p:pRg st="1" end="1"/>
                                            </p:txEl>
                                          </p:spTgt>
                                        </p:tgtEl>
                                      </p:cBhvr>
                                      <p:to x="100000" y="95000"/>
                                    </p:animScale>
                                    <p:animScale>
                                      <p:cBhvr>
                                        <p:cTn id="26" dur="166" decel="50000">
                                          <p:stCondLst>
                                            <p:cond delay="1834"/>
                                          </p:stCondLst>
                                        </p:cTn>
                                        <p:tgtEl>
                                          <p:spTgt spid="3">
                                            <p:txEl>
                                              <p:pRg st="1" end="1"/>
                                            </p:txEl>
                                          </p:spTgt>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80">
                                          <p:stCondLst>
                                            <p:cond delay="0"/>
                                          </p:stCondLst>
                                        </p:cTn>
                                        <p:tgtEl>
                                          <p:spTgt spid="3">
                                            <p:txEl>
                                              <p:pRg st="4" end="4"/>
                                            </p:txEl>
                                          </p:spTgt>
                                        </p:tgtEl>
                                      </p:cBhvr>
                                    </p:animEffect>
                                    <p:anim calcmode="lin" valueType="num">
                                      <p:cBhvr>
                                        <p:cTn id="3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4" end="4"/>
                                            </p:txEl>
                                          </p:spTgt>
                                        </p:tgtEl>
                                      </p:cBhvr>
                                      <p:to x="100000" y="60000"/>
                                    </p:animScale>
                                    <p:animScale>
                                      <p:cBhvr>
                                        <p:cTn id="44" dur="166" decel="50000">
                                          <p:stCondLst>
                                            <p:cond delay="676"/>
                                          </p:stCondLst>
                                        </p:cTn>
                                        <p:tgtEl>
                                          <p:spTgt spid="3">
                                            <p:txEl>
                                              <p:pRg st="4" end="4"/>
                                            </p:txEl>
                                          </p:spTgt>
                                        </p:tgtEl>
                                      </p:cBhvr>
                                      <p:to x="100000" y="100000"/>
                                    </p:animScale>
                                    <p:animScale>
                                      <p:cBhvr>
                                        <p:cTn id="45" dur="26">
                                          <p:stCondLst>
                                            <p:cond delay="1312"/>
                                          </p:stCondLst>
                                        </p:cTn>
                                        <p:tgtEl>
                                          <p:spTgt spid="3">
                                            <p:txEl>
                                              <p:pRg st="4" end="4"/>
                                            </p:txEl>
                                          </p:spTgt>
                                        </p:tgtEl>
                                      </p:cBhvr>
                                      <p:to x="100000" y="80000"/>
                                    </p:animScale>
                                    <p:animScale>
                                      <p:cBhvr>
                                        <p:cTn id="46" dur="166" decel="50000">
                                          <p:stCondLst>
                                            <p:cond delay="1338"/>
                                          </p:stCondLst>
                                        </p:cTn>
                                        <p:tgtEl>
                                          <p:spTgt spid="3">
                                            <p:txEl>
                                              <p:pRg st="4" end="4"/>
                                            </p:txEl>
                                          </p:spTgt>
                                        </p:tgtEl>
                                      </p:cBhvr>
                                      <p:to x="100000" y="100000"/>
                                    </p:animScale>
                                    <p:animScale>
                                      <p:cBhvr>
                                        <p:cTn id="47" dur="26">
                                          <p:stCondLst>
                                            <p:cond delay="1642"/>
                                          </p:stCondLst>
                                        </p:cTn>
                                        <p:tgtEl>
                                          <p:spTgt spid="3">
                                            <p:txEl>
                                              <p:pRg st="4" end="4"/>
                                            </p:txEl>
                                          </p:spTgt>
                                        </p:tgtEl>
                                      </p:cBhvr>
                                      <p:to x="100000" y="90000"/>
                                    </p:animScale>
                                    <p:animScale>
                                      <p:cBhvr>
                                        <p:cTn id="48" dur="166" decel="50000">
                                          <p:stCondLst>
                                            <p:cond delay="1668"/>
                                          </p:stCondLst>
                                        </p:cTn>
                                        <p:tgtEl>
                                          <p:spTgt spid="3">
                                            <p:txEl>
                                              <p:pRg st="4" end="4"/>
                                            </p:txEl>
                                          </p:spTgt>
                                        </p:tgtEl>
                                      </p:cBhvr>
                                      <p:to x="100000" y="100000"/>
                                    </p:animScale>
                                    <p:animScale>
                                      <p:cBhvr>
                                        <p:cTn id="49" dur="26">
                                          <p:stCondLst>
                                            <p:cond delay="1808"/>
                                          </p:stCondLst>
                                        </p:cTn>
                                        <p:tgtEl>
                                          <p:spTgt spid="3">
                                            <p:txEl>
                                              <p:pRg st="4" end="4"/>
                                            </p:txEl>
                                          </p:spTgt>
                                        </p:tgtEl>
                                      </p:cBhvr>
                                      <p:to x="100000" y="95000"/>
                                    </p:animScale>
                                    <p:animScale>
                                      <p:cBhvr>
                                        <p:cTn id="50" dur="166" decel="50000">
                                          <p:stCondLst>
                                            <p:cond delay="1834"/>
                                          </p:stCondLst>
                                        </p:cTn>
                                        <p:tgtEl>
                                          <p:spTgt spid="3">
                                            <p:txEl>
                                              <p:pRg st="4" end="4"/>
                                            </p:txEl>
                                          </p:spTgt>
                                        </p:tgtEl>
                                      </p:cBhvr>
                                      <p:to x="100000" y="100000"/>
                                    </p:animScale>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additive="base">
                                        <p:cTn id="5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955" y="743698"/>
            <a:ext cx="7777163" cy="720725"/>
          </a:xfrm>
        </p:spPr>
        <p:txBody>
          <a:bodyPr>
            <a:normAutofit/>
          </a:bodyPr>
          <a:lstStyle/>
          <a:p>
            <a:r>
              <a:rPr lang="en-AU" dirty="0">
                <a:solidFill>
                  <a:srgbClr val="00B050"/>
                </a:solidFill>
              </a:rPr>
              <a:t>Action principles for PFA for children</a:t>
            </a:r>
          </a:p>
        </p:txBody>
      </p:sp>
      <p:sp>
        <p:nvSpPr>
          <p:cNvPr id="3" name="Content Placeholder 2"/>
          <p:cNvSpPr>
            <a:spLocks noGrp="1"/>
          </p:cNvSpPr>
          <p:nvPr>
            <p:ph idx="1"/>
          </p:nvPr>
        </p:nvSpPr>
        <p:spPr/>
        <p:txBody>
          <a:bodyPr/>
          <a:lstStyle/>
          <a:p>
            <a:pPr marL="0" indent="0">
              <a:buNone/>
            </a:pPr>
            <a:r>
              <a:rPr lang="en-AU" sz="3200" dirty="0"/>
              <a:t>  Look</a:t>
            </a:r>
          </a:p>
          <a:p>
            <a:pPr marL="0" indent="0">
              <a:buNone/>
            </a:pPr>
            <a:endParaRPr lang="en-AU" sz="3200" dirty="0"/>
          </a:p>
          <a:p>
            <a:pPr marL="0" indent="0">
              <a:buNone/>
            </a:pPr>
            <a:r>
              <a:rPr lang="en-AU" sz="3200" dirty="0"/>
              <a:t>		</a:t>
            </a:r>
          </a:p>
          <a:p>
            <a:pPr marL="0" indent="0">
              <a:buNone/>
            </a:pPr>
            <a:r>
              <a:rPr lang="en-AU" sz="3200" dirty="0"/>
              <a:t>	               Listen</a:t>
            </a:r>
          </a:p>
          <a:p>
            <a:pPr marL="0" indent="0">
              <a:buNone/>
            </a:pPr>
            <a:endParaRPr lang="en-AU" sz="3200" dirty="0"/>
          </a:p>
          <a:p>
            <a:pPr marL="0" indent="0">
              <a:buNone/>
            </a:pPr>
            <a:endParaRPr lang="en-AU" sz="3200" dirty="0"/>
          </a:p>
          <a:p>
            <a:pPr marL="0" indent="0">
              <a:buNone/>
            </a:pPr>
            <a:r>
              <a:rPr lang="en-AU" sz="3200" dirty="0"/>
              <a:t>				             Link</a:t>
            </a:r>
          </a:p>
        </p:txBody>
      </p:sp>
      <p:cxnSp>
        <p:nvCxnSpPr>
          <p:cNvPr id="7" name="Straight Connector 6"/>
          <p:cNvCxnSpPr/>
          <p:nvPr/>
        </p:nvCxnSpPr>
        <p:spPr>
          <a:xfrm>
            <a:off x="1115616" y="2204864"/>
            <a:ext cx="0" cy="1512168"/>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115616" y="3717032"/>
            <a:ext cx="1224136" cy="0"/>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59832" y="3972539"/>
            <a:ext cx="0" cy="1512168"/>
          </a:xfrm>
          <a:prstGeom prst="line">
            <a:avLst/>
          </a:prstGeom>
          <a:ln w="19050">
            <a:solidFill>
              <a:srgbClr val="008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059832" y="5484707"/>
            <a:ext cx="2160240" cy="0"/>
          </a:xfrm>
          <a:prstGeom prst="straightConnector1">
            <a:avLst/>
          </a:prstGeom>
          <a:ln w="19050">
            <a:solidFill>
              <a:srgbClr val="008000"/>
            </a:solidFill>
            <a:tailEnd type="arrow"/>
          </a:ln>
        </p:spPr>
        <p:style>
          <a:lnRef idx="1">
            <a:schemeClr val="accent1"/>
          </a:lnRef>
          <a:fillRef idx="0">
            <a:schemeClr val="accent1"/>
          </a:fillRef>
          <a:effectRef idx="0">
            <a:schemeClr val="accent1"/>
          </a:effectRef>
          <a:fontRef idx="minor">
            <a:schemeClr val="tx1"/>
          </a:fontRef>
        </p:style>
      </p:cxnSp>
      <p:pic>
        <p:nvPicPr>
          <p:cNvPr id="2050" name="Picture 2" descr="http://ec.l.thumbs.canstockphoto.com/canstock83027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1700808"/>
            <a:ext cx="142875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thereluctantspeakersclub.com/wp-content/uploads/2012/04/Good-speakers-listen-to-their-audience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150537" y="2882737"/>
            <a:ext cx="1341246" cy="196923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encrypted-tbn3.gstatic.com/images?q=tbn:ANd9GcRCmkMq-gFkDZ8TfKBb6vYbBRgig0weyZDErm4whxPA6YWbCmu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69724" y="4489103"/>
            <a:ext cx="1457242" cy="1544142"/>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99982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050"/>
                                        </p:tgtEl>
                                        <p:attrNameLst>
                                          <p:attrName>r</p:attrName>
                                        </p:attrNameLst>
                                      </p:cBhvr>
                                    </p:animRot>
                                    <p:animRot by="-240000">
                                      <p:cBhvr>
                                        <p:cTn id="7" dur="200" fill="hold">
                                          <p:stCondLst>
                                            <p:cond delay="200"/>
                                          </p:stCondLst>
                                        </p:cTn>
                                        <p:tgtEl>
                                          <p:spTgt spid="2050"/>
                                        </p:tgtEl>
                                        <p:attrNameLst>
                                          <p:attrName>r</p:attrName>
                                        </p:attrNameLst>
                                      </p:cBhvr>
                                    </p:animRot>
                                    <p:animRot by="240000">
                                      <p:cBhvr>
                                        <p:cTn id="8" dur="200" fill="hold">
                                          <p:stCondLst>
                                            <p:cond delay="400"/>
                                          </p:stCondLst>
                                        </p:cTn>
                                        <p:tgtEl>
                                          <p:spTgt spid="2050"/>
                                        </p:tgtEl>
                                        <p:attrNameLst>
                                          <p:attrName>r</p:attrName>
                                        </p:attrNameLst>
                                      </p:cBhvr>
                                    </p:animRot>
                                    <p:animRot by="-240000">
                                      <p:cBhvr>
                                        <p:cTn id="9" dur="200" fill="hold">
                                          <p:stCondLst>
                                            <p:cond delay="600"/>
                                          </p:stCondLst>
                                        </p:cTn>
                                        <p:tgtEl>
                                          <p:spTgt spid="2050"/>
                                        </p:tgtEl>
                                        <p:attrNameLst>
                                          <p:attrName>r</p:attrName>
                                        </p:attrNameLst>
                                      </p:cBhvr>
                                    </p:animRot>
                                    <p:animRot by="120000">
                                      <p:cBhvr>
                                        <p:cTn id="10" dur="200" fill="hold">
                                          <p:stCondLst>
                                            <p:cond delay="800"/>
                                          </p:stCondLst>
                                        </p:cTn>
                                        <p:tgtEl>
                                          <p:spTgt spid="2050"/>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nodeType="clickEffect">
                                  <p:stCondLst>
                                    <p:cond delay="0"/>
                                  </p:stCondLst>
                                  <p:childTnLst>
                                    <p:animRot by="120000">
                                      <p:cBhvr>
                                        <p:cTn id="14" dur="100" fill="hold">
                                          <p:stCondLst>
                                            <p:cond delay="0"/>
                                          </p:stCondLst>
                                        </p:cTn>
                                        <p:tgtEl>
                                          <p:spTgt spid="2052"/>
                                        </p:tgtEl>
                                        <p:attrNameLst>
                                          <p:attrName>r</p:attrName>
                                        </p:attrNameLst>
                                      </p:cBhvr>
                                    </p:animRot>
                                    <p:animRot by="-240000">
                                      <p:cBhvr>
                                        <p:cTn id="15" dur="200" fill="hold">
                                          <p:stCondLst>
                                            <p:cond delay="200"/>
                                          </p:stCondLst>
                                        </p:cTn>
                                        <p:tgtEl>
                                          <p:spTgt spid="2052"/>
                                        </p:tgtEl>
                                        <p:attrNameLst>
                                          <p:attrName>r</p:attrName>
                                        </p:attrNameLst>
                                      </p:cBhvr>
                                    </p:animRot>
                                    <p:animRot by="240000">
                                      <p:cBhvr>
                                        <p:cTn id="16" dur="200" fill="hold">
                                          <p:stCondLst>
                                            <p:cond delay="400"/>
                                          </p:stCondLst>
                                        </p:cTn>
                                        <p:tgtEl>
                                          <p:spTgt spid="2052"/>
                                        </p:tgtEl>
                                        <p:attrNameLst>
                                          <p:attrName>r</p:attrName>
                                        </p:attrNameLst>
                                      </p:cBhvr>
                                    </p:animRot>
                                    <p:animRot by="-240000">
                                      <p:cBhvr>
                                        <p:cTn id="17" dur="200" fill="hold">
                                          <p:stCondLst>
                                            <p:cond delay="600"/>
                                          </p:stCondLst>
                                        </p:cTn>
                                        <p:tgtEl>
                                          <p:spTgt spid="2052"/>
                                        </p:tgtEl>
                                        <p:attrNameLst>
                                          <p:attrName>r</p:attrName>
                                        </p:attrNameLst>
                                      </p:cBhvr>
                                    </p:animRot>
                                    <p:animRot by="120000">
                                      <p:cBhvr>
                                        <p:cTn id="18" dur="200" fill="hold">
                                          <p:stCondLst>
                                            <p:cond delay="800"/>
                                          </p:stCondLst>
                                        </p:cTn>
                                        <p:tgtEl>
                                          <p:spTgt spid="2052"/>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2054"/>
                                        </p:tgtEl>
                                        <p:attrNameLst>
                                          <p:attrName>style.visibility</p:attrName>
                                        </p:attrNameLst>
                                      </p:cBhvr>
                                      <p:to>
                                        <p:strVal val="visible"/>
                                      </p:to>
                                    </p:set>
                                    <p:animEffect transition="in" filter="wheel(1)">
                                      <p:cBhvr>
                                        <p:cTn id="23" dur="20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Look…</a:t>
            </a:r>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ü"/>
            </a:pPr>
            <a:r>
              <a:rPr lang="en-AU" dirty="0"/>
              <a:t>Check for safety</a:t>
            </a:r>
          </a:p>
          <a:p>
            <a:pPr>
              <a:lnSpc>
                <a:spcPct val="150000"/>
              </a:lnSpc>
              <a:buFont typeface="Wingdings" panose="05000000000000000000" pitchFamily="2" charset="2"/>
              <a:buChar char="ü"/>
            </a:pPr>
            <a:r>
              <a:rPr lang="en-AU" dirty="0"/>
              <a:t>Look for children with obvious urgent basic needs</a:t>
            </a:r>
          </a:p>
          <a:p>
            <a:pPr>
              <a:lnSpc>
                <a:spcPct val="150000"/>
              </a:lnSpc>
              <a:buFont typeface="Wingdings" panose="05000000000000000000" pitchFamily="2" charset="2"/>
              <a:buChar char="ü"/>
            </a:pPr>
            <a:r>
              <a:rPr lang="en-AU" dirty="0"/>
              <a:t>Look for children, parents and care-givers with serious distress reactions</a:t>
            </a:r>
          </a:p>
        </p:txBody>
      </p:sp>
      <p:pic>
        <p:nvPicPr>
          <p:cNvPr id="4" name="Picture 2" descr="http://ec.l.thumbs.canstockphoto.com/canstock830272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4365104"/>
            <a:ext cx="1428750" cy="133350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9718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lstStyle/>
          <a:p>
            <a:r>
              <a:rPr lang="en-AU" dirty="0">
                <a:solidFill>
                  <a:srgbClr val="7030A0"/>
                </a:solidFill>
              </a:rPr>
              <a:t>Listen… </a:t>
            </a:r>
          </a:p>
        </p:txBody>
      </p:sp>
      <p:sp>
        <p:nvSpPr>
          <p:cNvPr id="3" name="Content Placeholder 2"/>
          <p:cNvSpPr>
            <a:spLocks noGrp="1"/>
          </p:cNvSpPr>
          <p:nvPr>
            <p:ph idx="1"/>
          </p:nvPr>
        </p:nvSpPr>
        <p:spPr>
          <a:xfrm>
            <a:off x="518864" y="1340768"/>
            <a:ext cx="8229600" cy="4276725"/>
          </a:xfrm>
        </p:spPr>
        <p:txBody>
          <a:bodyPr/>
          <a:lstStyle/>
          <a:p>
            <a:pPr>
              <a:lnSpc>
                <a:spcPct val="150000"/>
              </a:lnSpc>
              <a:buFont typeface="Wingdings" panose="05000000000000000000" pitchFamily="2" charset="2"/>
              <a:buChar char="ü"/>
            </a:pPr>
            <a:r>
              <a:rPr lang="en-AU" dirty="0"/>
              <a:t>Approach children and parents or case-givers who may need support</a:t>
            </a:r>
          </a:p>
          <a:p>
            <a:pPr>
              <a:lnSpc>
                <a:spcPct val="150000"/>
              </a:lnSpc>
              <a:buFont typeface="Wingdings" panose="05000000000000000000" pitchFamily="2" charset="2"/>
              <a:buChar char="ü"/>
            </a:pPr>
            <a:r>
              <a:rPr lang="en-AU" dirty="0"/>
              <a:t>Ask about children and parents’ or care-givers’ needs and concerns</a:t>
            </a:r>
          </a:p>
          <a:p>
            <a:pPr>
              <a:lnSpc>
                <a:spcPct val="150000"/>
              </a:lnSpc>
              <a:buFont typeface="Wingdings" panose="05000000000000000000" pitchFamily="2" charset="2"/>
              <a:buChar char="ü"/>
            </a:pPr>
            <a:r>
              <a:rPr lang="en-AU" dirty="0"/>
              <a:t>Listen to children and their parents or care-givers, and help them feel calm</a:t>
            </a:r>
          </a:p>
        </p:txBody>
      </p:sp>
      <p:pic>
        <p:nvPicPr>
          <p:cNvPr id="4" name="Picture 4" descr="http://www.thereluctantspeakersclub.com/wp-content/uploads/2012/04/Good-speakers-listen-to-their-audienc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668344" y="4581128"/>
            <a:ext cx="1080120" cy="158584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8164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70C0"/>
                </a:solidFill>
              </a:rPr>
              <a:t>Link… </a:t>
            </a:r>
          </a:p>
        </p:txBody>
      </p:sp>
      <p:sp>
        <p:nvSpPr>
          <p:cNvPr id="3" name="Content Placeholder 2"/>
          <p:cNvSpPr>
            <a:spLocks noGrp="1"/>
          </p:cNvSpPr>
          <p:nvPr>
            <p:ph idx="1"/>
          </p:nvPr>
        </p:nvSpPr>
        <p:spPr>
          <a:xfrm>
            <a:off x="446856" y="1412776"/>
            <a:ext cx="8229600" cy="4276725"/>
          </a:xfrm>
        </p:spPr>
        <p:txBody>
          <a:bodyPr/>
          <a:lstStyle/>
          <a:p>
            <a:pPr>
              <a:lnSpc>
                <a:spcPct val="150000"/>
              </a:lnSpc>
              <a:buFont typeface="Wingdings" panose="05000000000000000000" pitchFamily="2" charset="2"/>
              <a:buChar char="ü"/>
            </a:pPr>
            <a:r>
              <a:rPr lang="en-AU" dirty="0"/>
              <a:t>Help children and their families to address basic needs and access services</a:t>
            </a:r>
          </a:p>
          <a:p>
            <a:pPr>
              <a:lnSpc>
                <a:spcPct val="150000"/>
              </a:lnSpc>
              <a:buFont typeface="Wingdings" panose="05000000000000000000" pitchFamily="2" charset="2"/>
              <a:buChar char="ü"/>
            </a:pPr>
            <a:r>
              <a:rPr lang="en-AU" dirty="0"/>
              <a:t>Help children and their families cope with problems</a:t>
            </a:r>
          </a:p>
          <a:p>
            <a:pPr>
              <a:lnSpc>
                <a:spcPct val="150000"/>
              </a:lnSpc>
              <a:buFont typeface="Wingdings" panose="05000000000000000000" pitchFamily="2" charset="2"/>
              <a:buChar char="ü"/>
            </a:pPr>
            <a:r>
              <a:rPr lang="en-AU" dirty="0"/>
              <a:t>Provide information</a:t>
            </a:r>
          </a:p>
          <a:p>
            <a:pPr>
              <a:lnSpc>
                <a:spcPct val="150000"/>
              </a:lnSpc>
              <a:buFont typeface="Wingdings" panose="05000000000000000000" pitchFamily="2" charset="2"/>
              <a:buChar char="ü"/>
            </a:pPr>
            <a:r>
              <a:rPr lang="en-AU" dirty="0"/>
              <a:t>Connect children and their families with each other, and with social support</a:t>
            </a:r>
          </a:p>
        </p:txBody>
      </p:sp>
      <p:pic>
        <p:nvPicPr>
          <p:cNvPr id="4" name="Picture 6" descr="https://encrypted-tbn3.gstatic.com/images?q=tbn:ANd9GcRCmkMq-gFkDZ8TfKBb6vYbBRgig0weyZDErm4whxPA6YWbCmu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725144"/>
            <a:ext cx="1224136" cy="129713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11470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715" name="Picture 3" descr="Light-Bul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8538" y="1125538"/>
            <a:ext cx="4105275"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43715"/>
                                        </p:tgtEl>
                                      </p:cBhvr>
                                    </p:animEffect>
                                    <p:animScale>
                                      <p:cBhvr>
                                        <p:cTn id="7" dur="250" autoRev="1" fill="hold"/>
                                        <p:tgtEl>
                                          <p:spTgt spid="2437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7030A0"/>
                </a:solidFill>
              </a:rPr>
              <a:t>Learning Outcomes</a:t>
            </a:r>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ü"/>
            </a:pPr>
            <a:r>
              <a:rPr lang="en-GB" dirty="0"/>
              <a:t>Understand the basics of PFA</a:t>
            </a:r>
          </a:p>
          <a:p>
            <a:pPr>
              <a:lnSpc>
                <a:spcPct val="150000"/>
              </a:lnSpc>
              <a:buFont typeface="Wingdings" panose="05000000000000000000" pitchFamily="2" charset="2"/>
              <a:buChar char="ü"/>
            </a:pPr>
            <a:r>
              <a:rPr lang="en-GB" dirty="0"/>
              <a:t>How to apply PFA to the work with OICCs</a:t>
            </a:r>
          </a:p>
        </p:txBody>
      </p:sp>
    </p:spTree>
    <p:custDataLst>
      <p:tags r:id="rId1"/>
    </p:custDataLst>
    <p:extLst>
      <p:ext uri="{BB962C8B-B14F-4D97-AF65-F5344CB8AC3E}">
        <p14:creationId xmlns:p14="http://schemas.microsoft.com/office/powerpoint/2010/main" val="3527191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7777163" cy="720725"/>
          </a:xfrm>
        </p:spPr>
        <p:txBody>
          <a:bodyPr/>
          <a:lstStyle/>
          <a:p>
            <a:r>
              <a:rPr lang="en-AU" dirty="0">
                <a:solidFill>
                  <a:srgbClr val="7030A0"/>
                </a:solidFill>
              </a:rPr>
              <a:t>What is Psychological First Aid?</a:t>
            </a:r>
          </a:p>
        </p:txBody>
      </p:sp>
      <p:sp>
        <p:nvSpPr>
          <p:cNvPr id="3" name="Content Placeholder 2"/>
          <p:cNvSpPr>
            <a:spLocks noGrp="1"/>
          </p:cNvSpPr>
          <p:nvPr>
            <p:ph idx="1"/>
          </p:nvPr>
        </p:nvSpPr>
        <p:spPr/>
        <p:txBody>
          <a:bodyPr/>
          <a:lstStyle/>
          <a:p>
            <a:pPr marL="0" indent="0" algn="ctr">
              <a:lnSpc>
                <a:spcPct val="150000"/>
              </a:lnSpc>
              <a:buNone/>
            </a:pPr>
            <a:r>
              <a:rPr lang="en-AU" i="1" dirty="0"/>
              <a:t>“A description of a humane, supportive response to a </a:t>
            </a:r>
          </a:p>
          <a:p>
            <a:pPr marL="0" indent="0" algn="ctr">
              <a:lnSpc>
                <a:spcPct val="150000"/>
              </a:lnSpc>
              <a:buNone/>
            </a:pPr>
            <a:r>
              <a:rPr lang="en-AU" i="1" dirty="0"/>
              <a:t>fellow human being who is</a:t>
            </a:r>
          </a:p>
          <a:p>
            <a:pPr marL="0" indent="0" algn="ctr">
              <a:lnSpc>
                <a:spcPct val="150000"/>
              </a:lnSpc>
              <a:buNone/>
            </a:pPr>
            <a:r>
              <a:rPr lang="en-AU" i="1" dirty="0"/>
              <a:t>suffering and who may need support.”</a:t>
            </a:r>
          </a:p>
          <a:p>
            <a:pPr marL="0" indent="0" algn="ctr">
              <a:lnSpc>
                <a:spcPct val="150000"/>
              </a:lnSpc>
              <a:buNone/>
            </a:pPr>
            <a:endParaRPr lang="en-AU" i="1" dirty="0"/>
          </a:p>
          <a:p>
            <a:pPr marL="0" indent="0" algn="r">
              <a:buNone/>
            </a:pPr>
            <a:r>
              <a:rPr lang="en-AU" sz="1200" i="1" dirty="0"/>
              <a:t>From WHO, War Trauma Foundation and World Vision International (2011),</a:t>
            </a:r>
          </a:p>
          <a:p>
            <a:pPr marL="0" indent="0" algn="r">
              <a:buNone/>
            </a:pPr>
            <a:r>
              <a:rPr lang="en-AU" sz="1200" i="1" dirty="0"/>
              <a:t>based on Sphere (2011) &amp; IASC MHPSS Guidelines (2007)</a:t>
            </a:r>
          </a:p>
        </p:txBody>
      </p:sp>
    </p:spTree>
    <p:custDataLst>
      <p:tags r:id="rId1"/>
    </p:custDataLst>
    <p:extLst>
      <p:ext uri="{BB962C8B-B14F-4D97-AF65-F5344CB8AC3E}">
        <p14:creationId xmlns:p14="http://schemas.microsoft.com/office/powerpoint/2010/main" val="3267537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Effect transition="in" filter="wipe(down)">
                                      <p:cBhvr>
                                        <p:cTn id="79" dur="580">
                                          <p:stCondLst>
                                            <p:cond delay="0"/>
                                          </p:stCondLst>
                                        </p:cTn>
                                        <p:tgtEl>
                                          <p:spTgt spid="3">
                                            <p:txEl>
                                              <p:pRg st="5" end="5"/>
                                            </p:txEl>
                                          </p:spTgt>
                                        </p:tgtEl>
                                      </p:cBhvr>
                                    </p:animEffect>
                                    <p:anim calcmode="lin" valueType="num">
                                      <p:cBhvr>
                                        <p:cTn id="8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5" end="5"/>
                                            </p:txEl>
                                          </p:spTgt>
                                        </p:tgtEl>
                                      </p:cBhvr>
                                      <p:to x="100000" y="60000"/>
                                    </p:animScale>
                                    <p:animScale>
                                      <p:cBhvr>
                                        <p:cTn id="86" dur="166" decel="50000">
                                          <p:stCondLst>
                                            <p:cond delay="676"/>
                                          </p:stCondLst>
                                        </p:cTn>
                                        <p:tgtEl>
                                          <p:spTgt spid="3">
                                            <p:txEl>
                                              <p:pRg st="5" end="5"/>
                                            </p:txEl>
                                          </p:spTgt>
                                        </p:tgtEl>
                                      </p:cBhvr>
                                      <p:to x="100000" y="100000"/>
                                    </p:animScale>
                                    <p:animScale>
                                      <p:cBhvr>
                                        <p:cTn id="87" dur="26">
                                          <p:stCondLst>
                                            <p:cond delay="1312"/>
                                          </p:stCondLst>
                                        </p:cTn>
                                        <p:tgtEl>
                                          <p:spTgt spid="3">
                                            <p:txEl>
                                              <p:pRg st="5" end="5"/>
                                            </p:txEl>
                                          </p:spTgt>
                                        </p:tgtEl>
                                      </p:cBhvr>
                                      <p:to x="100000" y="80000"/>
                                    </p:animScale>
                                    <p:animScale>
                                      <p:cBhvr>
                                        <p:cTn id="88" dur="166" decel="50000">
                                          <p:stCondLst>
                                            <p:cond delay="1338"/>
                                          </p:stCondLst>
                                        </p:cTn>
                                        <p:tgtEl>
                                          <p:spTgt spid="3">
                                            <p:txEl>
                                              <p:pRg st="5" end="5"/>
                                            </p:txEl>
                                          </p:spTgt>
                                        </p:tgtEl>
                                      </p:cBhvr>
                                      <p:to x="100000" y="100000"/>
                                    </p:animScale>
                                    <p:animScale>
                                      <p:cBhvr>
                                        <p:cTn id="89" dur="26">
                                          <p:stCondLst>
                                            <p:cond delay="1642"/>
                                          </p:stCondLst>
                                        </p:cTn>
                                        <p:tgtEl>
                                          <p:spTgt spid="3">
                                            <p:txEl>
                                              <p:pRg st="5" end="5"/>
                                            </p:txEl>
                                          </p:spTgt>
                                        </p:tgtEl>
                                      </p:cBhvr>
                                      <p:to x="100000" y="90000"/>
                                    </p:animScale>
                                    <p:animScale>
                                      <p:cBhvr>
                                        <p:cTn id="90" dur="166" decel="50000">
                                          <p:stCondLst>
                                            <p:cond delay="1668"/>
                                          </p:stCondLst>
                                        </p:cTn>
                                        <p:tgtEl>
                                          <p:spTgt spid="3">
                                            <p:txEl>
                                              <p:pRg st="5" end="5"/>
                                            </p:txEl>
                                          </p:spTgt>
                                        </p:tgtEl>
                                      </p:cBhvr>
                                      <p:to x="100000" y="100000"/>
                                    </p:animScale>
                                    <p:animScale>
                                      <p:cBhvr>
                                        <p:cTn id="91" dur="26">
                                          <p:stCondLst>
                                            <p:cond delay="1808"/>
                                          </p:stCondLst>
                                        </p:cTn>
                                        <p:tgtEl>
                                          <p:spTgt spid="3">
                                            <p:txEl>
                                              <p:pRg st="5" end="5"/>
                                            </p:txEl>
                                          </p:spTgt>
                                        </p:tgtEl>
                                      </p:cBhvr>
                                      <p:to x="100000" y="95000"/>
                                    </p:animScale>
                                    <p:animScale>
                                      <p:cBhvr>
                                        <p:cTn id="92"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7030A0"/>
                </a:solidFill>
              </a:rPr>
              <a:t>PFA involves…</a:t>
            </a:r>
          </a:p>
        </p:txBody>
      </p:sp>
      <p:sp>
        <p:nvSpPr>
          <p:cNvPr id="3" name="Content Placeholder 2"/>
          <p:cNvSpPr>
            <a:spLocks noGrp="1"/>
          </p:cNvSpPr>
          <p:nvPr>
            <p:ph idx="1"/>
          </p:nvPr>
        </p:nvSpPr>
        <p:spPr>
          <a:xfrm>
            <a:off x="539552" y="1484784"/>
            <a:ext cx="7777163" cy="4392612"/>
          </a:xfrm>
        </p:spPr>
        <p:txBody>
          <a:bodyPr>
            <a:normAutofit fontScale="92500"/>
          </a:bodyPr>
          <a:lstStyle/>
          <a:p>
            <a:pPr>
              <a:lnSpc>
                <a:spcPct val="150000"/>
              </a:lnSpc>
              <a:buFont typeface="Wingdings" panose="05000000000000000000" pitchFamily="2" charset="2"/>
              <a:buChar char="ü"/>
            </a:pPr>
            <a:r>
              <a:rPr lang="en-AU" dirty="0"/>
              <a:t>Giving practical care and support that does not intrude</a:t>
            </a:r>
          </a:p>
          <a:p>
            <a:pPr>
              <a:lnSpc>
                <a:spcPct val="150000"/>
              </a:lnSpc>
              <a:buFont typeface="Wingdings" panose="05000000000000000000" pitchFamily="2" charset="2"/>
              <a:buChar char="ü"/>
            </a:pPr>
            <a:r>
              <a:rPr lang="en-AU" dirty="0"/>
              <a:t>Assessing needs and concerns</a:t>
            </a:r>
          </a:p>
          <a:p>
            <a:pPr>
              <a:lnSpc>
                <a:spcPct val="150000"/>
              </a:lnSpc>
              <a:buFont typeface="Wingdings" panose="05000000000000000000" pitchFamily="2" charset="2"/>
              <a:buChar char="ü"/>
            </a:pPr>
            <a:r>
              <a:rPr lang="en-AU" dirty="0"/>
              <a:t>Helping people access basic needs (e.g. food and water)</a:t>
            </a:r>
          </a:p>
          <a:p>
            <a:pPr>
              <a:lnSpc>
                <a:spcPct val="150000"/>
              </a:lnSpc>
              <a:buFont typeface="Wingdings" panose="05000000000000000000" pitchFamily="2" charset="2"/>
              <a:buChar char="ü"/>
            </a:pPr>
            <a:r>
              <a:rPr lang="en-AU" dirty="0"/>
              <a:t>Comforting people and helping them to feel calm</a:t>
            </a:r>
          </a:p>
          <a:p>
            <a:pPr>
              <a:lnSpc>
                <a:spcPct val="150000"/>
              </a:lnSpc>
              <a:buFont typeface="Wingdings" panose="05000000000000000000" pitchFamily="2" charset="2"/>
              <a:buChar char="ü"/>
            </a:pPr>
            <a:r>
              <a:rPr lang="en-AU" dirty="0"/>
              <a:t>Helping people connect to information, services and social supports</a:t>
            </a:r>
          </a:p>
          <a:p>
            <a:pPr>
              <a:lnSpc>
                <a:spcPct val="150000"/>
              </a:lnSpc>
              <a:buFont typeface="Wingdings" panose="05000000000000000000" pitchFamily="2" charset="2"/>
              <a:buChar char="ü"/>
            </a:pPr>
            <a:r>
              <a:rPr lang="en-AU" dirty="0"/>
              <a:t>Protecting people from further harm</a:t>
            </a:r>
          </a:p>
        </p:txBody>
      </p:sp>
    </p:spTree>
    <p:custDataLst>
      <p:tags r:id="rId1"/>
    </p:custDataLst>
    <p:extLst>
      <p:ext uri="{BB962C8B-B14F-4D97-AF65-F5344CB8AC3E}">
        <p14:creationId xmlns:p14="http://schemas.microsoft.com/office/powerpoint/2010/main" val="306023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7777163" cy="720725"/>
          </a:xfrm>
        </p:spPr>
        <p:txBody>
          <a:bodyPr/>
          <a:lstStyle/>
          <a:p>
            <a:r>
              <a:rPr lang="en-AU" dirty="0"/>
              <a:t>PFA is </a:t>
            </a:r>
            <a:r>
              <a:rPr lang="en-AU" i="1" dirty="0">
                <a:solidFill>
                  <a:srgbClr val="FF0000"/>
                </a:solidFill>
              </a:rPr>
              <a:t>not</a:t>
            </a:r>
            <a:r>
              <a:rPr lang="en-AU" i="1" dirty="0"/>
              <a:t>...</a:t>
            </a:r>
            <a:endParaRPr lang="en-AU" dirty="0"/>
          </a:p>
        </p:txBody>
      </p:sp>
      <p:sp>
        <p:nvSpPr>
          <p:cNvPr id="3" name="Content Placeholder 2"/>
          <p:cNvSpPr>
            <a:spLocks noGrp="1"/>
          </p:cNvSpPr>
          <p:nvPr>
            <p:ph idx="1"/>
          </p:nvPr>
        </p:nvSpPr>
        <p:spPr>
          <a:xfrm>
            <a:off x="395536" y="1556792"/>
            <a:ext cx="8466366" cy="4392612"/>
          </a:xfrm>
        </p:spPr>
        <p:txBody>
          <a:bodyPr>
            <a:normAutofit fontScale="92500"/>
          </a:bodyPr>
          <a:lstStyle/>
          <a:p>
            <a:pPr>
              <a:lnSpc>
                <a:spcPct val="120000"/>
              </a:lnSpc>
              <a:buFont typeface="Wingdings" panose="05000000000000000000" pitchFamily="2" charset="2"/>
              <a:buChar char="ü"/>
            </a:pPr>
            <a:r>
              <a:rPr lang="en-AU" dirty="0"/>
              <a:t>Something only professionals can give</a:t>
            </a:r>
          </a:p>
          <a:p>
            <a:pPr>
              <a:lnSpc>
                <a:spcPct val="120000"/>
              </a:lnSpc>
              <a:buFont typeface="Wingdings" panose="05000000000000000000" pitchFamily="2" charset="2"/>
              <a:buChar char="ü"/>
            </a:pPr>
            <a:r>
              <a:rPr lang="en-AU" dirty="0"/>
              <a:t>Professional counselling</a:t>
            </a:r>
          </a:p>
          <a:p>
            <a:pPr>
              <a:lnSpc>
                <a:spcPct val="120000"/>
              </a:lnSpc>
              <a:buFont typeface="Wingdings" panose="05000000000000000000" pitchFamily="2" charset="2"/>
              <a:buChar char="ü"/>
            </a:pPr>
            <a:r>
              <a:rPr lang="en-AU" dirty="0"/>
              <a:t>A clinical or psychiatric intervention (although it can be part of good clinical care)</a:t>
            </a:r>
          </a:p>
          <a:p>
            <a:pPr>
              <a:lnSpc>
                <a:spcPct val="120000"/>
              </a:lnSpc>
              <a:buFont typeface="Wingdings" panose="05000000000000000000" pitchFamily="2" charset="2"/>
              <a:buChar char="ü"/>
            </a:pPr>
            <a:r>
              <a:rPr lang="en-AU" dirty="0"/>
              <a:t>Psychological debriefing</a:t>
            </a:r>
          </a:p>
          <a:p>
            <a:pPr>
              <a:lnSpc>
                <a:spcPct val="120000"/>
              </a:lnSpc>
              <a:buFont typeface="Wingdings" panose="05000000000000000000" pitchFamily="2" charset="2"/>
              <a:buChar char="ü"/>
            </a:pPr>
            <a:r>
              <a:rPr lang="en-AU" dirty="0"/>
              <a:t>Asking someone to analyse what happened to them or to put time and events in order</a:t>
            </a:r>
          </a:p>
          <a:p>
            <a:pPr>
              <a:lnSpc>
                <a:spcPct val="120000"/>
              </a:lnSpc>
              <a:buFont typeface="Wingdings" panose="05000000000000000000" pitchFamily="2" charset="2"/>
              <a:buChar char="ü"/>
            </a:pPr>
            <a:r>
              <a:rPr lang="en-AU" dirty="0"/>
              <a:t>Pressing people to tell you their story</a:t>
            </a:r>
          </a:p>
          <a:p>
            <a:pPr>
              <a:lnSpc>
                <a:spcPct val="120000"/>
              </a:lnSpc>
              <a:buFont typeface="Wingdings" panose="05000000000000000000" pitchFamily="2" charset="2"/>
              <a:buChar char="ü"/>
            </a:pPr>
            <a:r>
              <a:rPr lang="en-AU" dirty="0"/>
              <a:t>Asking people details about how they feel or what happened</a:t>
            </a:r>
          </a:p>
        </p:txBody>
      </p:sp>
    </p:spTree>
    <p:custDataLst>
      <p:tags r:id="rId1"/>
    </p:custDataLst>
    <p:extLst>
      <p:ext uri="{BB962C8B-B14F-4D97-AF65-F5344CB8AC3E}">
        <p14:creationId xmlns:p14="http://schemas.microsoft.com/office/powerpoint/2010/main" val="154182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lstStyle/>
          <a:p>
            <a:r>
              <a:rPr lang="en-AU" dirty="0">
                <a:solidFill>
                  <a:srgbClr val="00B050"/>
                </a:solidFill>
              </a:rPr>
              <a:t>Common reactions of all age groups</a:t>
            </a:r>
          </a:p>
        </p:txBody>
      </p:sp>
      <p:sp>
        <p:nvSpPr>
          <p:cNvPr id="3" name="Content Placeholder 2"/>
          <p:cNvSpPr>
            <a:spLocks noGrp="1"/>
          </p:cNvSpPr>
          <p:nvPr>
            <p:ph idx="1"/>
          </p:nvPr>
        </p:nvSpPr>
        <p:spPr>
          <a:xfrm>
            <a:off x="539552" y="1628800"/>
            <a:ext cx="7777163" cy="4392612"/>
          </a:xfrm>
        </p:spPr>
        <p:txBody>
          <a:bodyPr>
            <a:normAutofit/>
          </a:bodyPr>
          <a:lstStyle/>
          <a:p>
            <a:pPr>
              <a:lnSpc>
                <a:spcPct val="150000"/>
              </a:lnSpc>
              <a:buFont typeface="Wingdings" panose="05000000000000000000" pitchFamily="2" charset="2"/>
              <a:buChar char="ü"/>
            </a:pPr>
            <a:r>
              <a:rPr lang="en-AU" dirty="0"/>
              <a:t>Signs of fear that the event will take place again</a:t>
            </a:r>
          </a:p>
          <a:p>
            <a:pPr>
              <a:lnSpc>
                <a:spcPct val="150000"/>
              </a:lnSpc>
              <a:buFont typeface="Wingdings" panose="05000000000000000000" pitchFamily="2" charset="2"/>
              <a:buChar char="ü"/>
            </a:pPr>
            <a:r>
              <a:rPr lang="en-AU" dirty="0"/>
              <a:t>Worry that their loved ones or they themselves will be hurt or separated</a:t>
            </a:r>
          </a:p>
          <a:p>
            <a:pPr>
              <a:lnSpc>
                <a:spcPct val="150000"/>
              </a:lnSpc>
              <a:buFont typeface="Wingdings" panose="05000000000000000000" pitchFamily="2" charset="2"/>
              <a:buChar char="ü"/>
            </a:pPr>
            <a:r>
              <a:rPr lang="en-AU" dirty="0"/>
              <a:t>Reactions to seeing their community destroyed</a:t>
            </a:r>
          </a:p>
          <a:p>
            <a:pPr>
              <a:lnSpc>
                <a:spcPct val="150000"/>
              </a:lnSpc>
              <a:buFont typeface="Wingdings" panose="05000000000000000000" pitchFamily="2" charset="2"/>
              <a:buChar char="ü"/>
            </a:pPr>
            <a:r>
              <a:rPr lang="en-AU" dirty="0"/>
              <a:t>Reactions to separation from parents and siblings</a:t>
            </a:r>
          </a:p>
          <a:p>
            <a:pPr>
              <a:lnSpc>
                <a:spcPct val="150000"/>
              </a:lnSpc>
              <a:buFont typeface="Wingdings" panose="05000000000000000000" pitchFamily="2" charset="2"/>
              <a:buChar char="ü"/>
            </a:pPr>
            <a:r>
              <a:rPr lang="en-AU" dirty="0"/>
              <a:t>Sleep disturbances</a:t>
            </a:r>
          </a:p>
          <a:p>
            <a:pPr>
              <a:lnSpc>
                <a:spcPct val="150000"/>
              </a:lnSpc>
              <a:buFont typeface="Wingdings" panose="05000000000000000000" pitchFamily="2" charset="2"/>
              <a:buChar char="ü"/>
            </a:pPr>
            <a:r>
              <a:rPr lang="en-AU" dirty="0"/>
              <a:t>Crying</a:t>
            </a:r>
          </a:p>
        </p:txBody>
      </p:sp>
    </p:spTree>
    <p:custDataLst>
      <p:tags r:id="rId1"/>
    </p:custDataLst>
    <p:extLst>
      <p:ext uri="{BB962C8B-B14F-4D97-AF65-F5344CB8AC3E}">
        <p14:creationId xmlns:p14="http://schemas.microsoft.com/office/powerpoint/2010/main" val="1415299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08720"/>
            <a:ext cx="7777163" cy="720725"/>
          </a:xfrm>
        </p:spPr>
        <p:txBody>
          <a:bodyPr>
            <a:normAutofit fontScale="90000"/>
          </a:bodyPr>
          <a:lstStyle/>
          <a:p>
            <a:r>
              <a:rPr lang="en-AU" dirty="0">
                <a:solidFill>
                  <a:srgbClr val="7030A0"/>
                </a:solidFill>
              </a:rPr>
              <a:t>What experiences do you think impact how children react?</a:t>
            </a:r>
          </a:p>
        </p:txBody>
      </p:sp>
      <p:sp>
        <p:nvSpPr>
          <p:cNvPr id="3" name="Content Placeholder 2"/>
          <p:cNvSpPr>
            <a:spLocks noGrp="1"/>
          </p:cNvSpPr>
          <p:nvPr>
            <p:ph idx="1"/>
          </p:nvPr>
        </p:nvSpPr>
        <p:spPr>
          <a:xfrm>
            <a:off x="467544" y="1772816"/>
            <a:ext cx="7777163" cy="4392612"/>
          </a:xfrm>
        </p:spPr>
        <p:txBody>
          <a:bodyPr>
            <a:normAutofit lnSpcReduction="10000"/>
          </a:bodyPr>
          <a:lstStyle/>
          <a:p>
            <a:pPr>
              <a:buFont typeface="Wingdings" panose="05000000000000000000" pitchFamily="2" charset="2"/>
              <a:buChar char="ü"/>
            </a:pPr>
            <a:r>
              <a:rPr lang="en-AU" sz="2000" dirty="0"/>
              <a:t>Loss of one or more family members or friends</a:t>
            </a:r>
          </a:p>
          <a:p>
            <a:pPr>
              <a:buFont typeface="Wingdings" panose="05000000000000000000" pitchFamily="2" charset="2"/>
              <a:buChar char="ü"/>
            </a:pPr>
            <a:r>
              <a:rPr lang="en-AU" sz="2000" dirty="0"/>
              <a:t>Seeing seriously injured or dead bodies</a:t>
            </a:r>
          </a:p>
          <a:p>
            <a:pPr>
              <a:buFont typeface="Wingdings" panose="05000000000000000000" pitchFamily="2" charset="2"/>
              <a:buChar char="ü"/>
            </a:pPr>
            <a:r>
              <a:rPr lang="en-AU" sz="2000" dirty="0"/>
              <a:t>Family members who remain missing after the event, including when their body has not been recovered, but they are presumed dead</a:t>
            </a:r>
          </a:p>
          <a:p>
            <a:pPr>
              <a:buFont typeface="Wingdings" panose="05000000000000000000" pitchFamily="2" charset="2"/>
              <a:buChar char="ü"/>
            </a:pPr>
            <a:r>
              <a:rPr lang="en-AU" sz="2000" dirty="0"/>
              <a:t>Becoming hurt or sick because of the disaster or other event</a:t>
            </a:r>
          </a:p>
          <a:p>
            <a:pPr>
              <a:buFont typeface="Wingdings" panose="05000000000000000000" pitchFamily="2" charset="2"/>
              <a:buChar char="ü"/>
            </a:pPr>
            <a:r>
              <a:rPr lang="en-AU" sz="2000" dirty="0"/>
              <a:t>Being unable to evacuate quickly</a:t>
            </a:r>
          </a:p>
          <a:p>
            <a:pPr>
              <a:buFont typeface="Wingdings" panose="05000000000000000000" pitchFamily="2" charset="2"/>
              <a:buChar char="ü"/>
            </a:pPr>
            <a:r>
              <a:rPr lang="en-AU" sz="2000" dirty="0"/>
              <a:t>in a life-threatening situation</a:t>
            </a:r>
          </a:p>
          <a:p>
            <a:pPr>
              <a:buFont typeface="Wingdings" panose="05000000000000000000" pitchFamily="2" charset="2"/>
              <a:buChar char="ü"/>
            </a:pPr>
            <a:r>
              <a:rPr lang="en-AU" sz="2000" dirty="0"/>
              <a:t>Trapped, delayed evacuation</a:t>
            </a:r>
          </a:p>
          <a:p>
            <a:pPr>
              <a:buFont typeface="Wingdings" panose="05000000000000000000" pitchFamily="2" charset="2"/>
              <a:buChar char="ü"/>
            </a:pPr>
            <a:r>
              <a:rPr lang="en-AU" sz="2000" dirty="0"/>
              <a:t>Loss of home, school, belongings</a:t>
            </a:r>
          </a:p>
          <a:p>
            <a:pPr>
              <a:buFont typeface="Wingdings" panose="05000000000000000000" pitchFamily="2" charset="2"/>
              <a:buChar char="ü"/>
            </a:pPr>
            <a:r>
              <a:rPr lang="en-AU" sz="2000" dirty="0"/>
              <a:t>Loss of pets</a:t>
            </a:r>
          </a:p>
          <a:p>
            <a:pPr>
              <a:buFont typeface="Wingdings" panose="05000000000000000000" pitchFamily="2" charset="2"/>
              <a:buChar char="ü"/>
            </a:pPr>
            <a:r>
              <a:rPr lang="en-AU" sz="2000" dirty="0"/>
              <a:t>Previous experiences with loss, stressful events and other difficulties</a:t>
            </a:r>
          </a:p>
        </p:txBody>
      </p:sp>
    </p:spTree>
    <p:custDataLst>
      <p:tags r:id="rId1"/>
    </p:custDataLst>
    <p:extLst>
      <p:ext uri="{BB962C8B-B14F-4D97-AF65-F5344CB8AC3E}">
        <p14:creationId xmlns:p14="http://schemas.microsoft.com/office/powerpoint/2010/main" val="769171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352928" cy="720725"/>
          </a:xfrm>
        </p:spPr>
        <p:txBody>
          <a:bodyPr>
            <a:normAutofit fontScale="90000"/>
          </a:bodyPr>
          <a:lstStyle/>
          <a:p>
            <a:r>
              <a:rPr lang="en-AU" dirty="0">
                <a:solidFill>
                  <a:srgbClr val="00B050"/>
                </a:solidFill>
              </a:rPr>
              <a:t>Children at high risk of strong reactions are children who...</a:t>
            </a:r>
          </a:p>
        </p:txBody>
      </p:sp>
      <p:sp>
        <p:nvSpPr>
          <p:cNvPr id="3" name="Content Placeholder 2"/>
          <p:cNvSpPr>
            <a:spLocks noGrp="1"/>
          </p:cNvSpPr>
          <p:nvPr>
            <p:ph idx="1"/>
          </p:nvPr>
        </p:nvSpPr>
        <p:spPr/>
        <p:txBody>
          <a:bodyPr>
            <a:normAutofit fontScale="92500"/>
          </a:bodyPr>
          <a:lstStyle/>
          <a:p>
            <a:pPr>
              <a:lnSpc>
                <a:spcPct val="150000"/>
              </a:lnSpc>
              <a:buFont typeface="Wingdings" panose="05000000000000000000" pitchFamily="2" charset="2"/>
              <a:buChar char="ü"/>
            </a:pPr>
            <a:r>
              <a:rPr lang="en-AU" dirty="0"/>
              <a:t>Are separated from their family or care-givers</a:t>
            </a:r>
          </a:p>
          <a:p>
            <a:pPr>
              <a:lnSpc>
                <a:spcPct val="150000"/>
              </a:lnSpc>
              <a:buFont typeface="Wingdings" panose="05000000000000000000" pitchFamily="2" charset="2"/>
              <a:buChar char="ü"/>
            </a:pPr>
            <a:r>
              <a:rPr lang="en-AU" dirty="0"/>
              <a:t>Have watched loved ones or others being hurt or killed</a:t>
            </a:r>
          </a:p>
          <a:p>
            <a:pPr>
              <a:lnSpc>
                <a:spcPct val="150000"/>
              </a:lnSpc>
              <a:buFont typeface="Wingdings" panose="05000000000000000000" pitchFamily="2" charset="2"/>
              <a:buChar char="ü"/>
            </a:pPr>
            <a:r>
              <a:rPr lang="en-AU" dirty="0"/>
              <a:t>Have been physically hurt</a:t>
            </a:r>
          </a:p>
          <a:p>
            <a:pPr>
              <a:lnSpc>
                <a:spcPct val="150000"/>
              </a:lnSpc>
              <a:buFont typeface="Wingdings" panose="05000000000000000000" pitchFamily="2" charset="2"/>
              <a:buChar char="ü"/>
            </a:pPr>
            <a:r>
              <a:rPr lang="en-AU" dirty="0"/>
              <a:t>Feel threatened</a:t>
            </a:r>
          </a:p>
          <a:p>
            <a:pPr>
              <a:lnSpc>
                <a:spcPct val="150000"/>
              </a:lnSpc>
              <a:buFont typeface="Wingdings" panose="05000000000000000000" pitchFamily="2" charset="2"/>
              <a:buChar char="ü"/>
            </a:pPr>
            <a:r>
              <a:rPr lang="en-AU" dirty="0"/>
              <a:t>Are worried and concerned because their parents or care-givers are grieving or concerned too</a:t>
            </a:r>
          </a:p>
          <a:p>
            <a:pPr>
              <a:lnSpc>
                <a:spcPct val="150000"/>
              </a:lnSpc>
              <a:buFont typeface="Wingdings" panose="05000000000000000000" pitchFamily="2" charset="2"/>
              <a:buChar char="ü"/>
            </a:pPr>
            <a:r>
              <a:rPr lang="en-AU" dirty="0"/>
              <a:t>Feel guilty about surviving when others died</a:t>
            </a:r>
          </a:p>
        </p:txBody>
      </p:sp>
    </p:spTree>
    <p:custDataLst>
      <p:tags r:id="rId1"/>
    </p:custDataLst>
    <p:extLst>
      <p:ext uri="{BB962C8B-B14F-4D97-AF65-F5344CB8AC3E}">
        <p14:creationId xmlns:p14="http://schemas.microsoft.com/office/powerpoint/2010/main" val="1803653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1143000"/>
          </a:xfrm>
        </p:spPr>
        <p:txBody>
          <a:bodyPr>
            <a:normAutofit/>
          </a:bodyPr>
          <a:lstStyle/>
          <a:p>
            <a:r>
              <a:rPr lang="en-AU" dirty="0">
                <a:solidFill>
                  <a:srgbClr val="7030A0"/>
                </a:solidFill>
              </a:rPr>
              <a:t>Children with obvious signs of distress...</a:t>
            </a:r>
          </a:p>
        </p:txBody>
      </p:sp>
      <p:sp>
        <p:nvSpPr>
          <p:cNvPr id="3" name="Content Placeholder 2"/>
          <p:cNvSpPr>
            <a:spLocks noGrp="1"/>
          </p:cNvSpPr>
          <p:nvPr>
            <p:ph idx="1"/>
          </p:nvPr>
        </p:nvSpPr>
        <p:spPr>
          <a:xfrm>
            <a:off x="395536" y="1484784"/>
            <a:ext cx="8208912" cy="4536504"/>
          </a:xfrm>
        </p:spPr>
        <p:txBody>
          <a:bodyPr/>
          <a:lstStyle/>
          <a:p>
            <a:pPr>
              <a:buFont typeface="Wingdings" panose="05000000000000000000" pitchFamily="2" charset="2"/>
              <a:buChar char="ü"/>
            </a:pPr>
            <a:r>
              <a:rPr lang="en-AU" sz="2000" dirty="0"/>
              <a:t>Have physical symptoms of not feeling well, such as shaking, headaches, loss of appetite, aches and pains</a:t>
            </a:r>
          </a:p>
          <a:p>
            <a:pPr>
              <a:buFont typeface="Wingdings" panose="05000000000000000000" pitchFamily="2" charset="2"/>
              <a:buChar char="ü"/>
            </a:pPr>
            <a:r>
              <a:rPr lang="en-AU" sz="2000" dirty="0"/>
              <a:t>Cry a lot</a:t>
            </a:r>
          </a:p>
          <a:p>
            <a:pPr>
              <a:buFont typeface="Wingdings" panose="05000000000000000000" pitchFamily="2" charset="2"/>
              <a:buChar char="ü"/>
            </a:pPr>
            <a:r>
              <a:rPr lang="en-AU" sz="2000" dirty="0"/>
              <a:t>Are hysterical and panicking</a:t>
            </a:r>
          </a:p>
          <a:p>
            <a:pPr>
              <a:buFont typeface="Wingdings" panose="05000000000000000000" pitchFamily="2" charset="2"/>
              <a:buChar char="ü"/>
            </a:pPr>
            <a:r>
              <a:rPr lang="en-AU" sz="2000" dirty="0"/>
              <a:t>Are aggressive and try to hurt others (hit, kick, bite, etc.)</a:t>
            </a:r>
          </a:p>
          <a:p>
            <a:pPr>
              <a:buFont typeface="Wingdings" panose="05000000000000000000" pitchFamily="2" charset="2"/>
              <a:buChar char="ü"/>
            </a:pPr>
            <a:r>
              <a:rPr lang="en-AU" sz="2000" dirty="0"/>
              <a:t>Cling continuously to their care-givers</a:t>
            </a:r>
          </a:p>
          <a:p>
            <a:pPr>
              <a:buFont typeface="Wingdings" panose="05000000000000000000" pitchFamily="2" charset="2"/>
              <a:buChar char="ü"/>
            </a:pPr>
            <a:r>
              <a:rPr lang="en-AU" sz="2000" dirty="0"/>
              <a:t>Seem confused or disorientated</a:t>
            </a:r>
          </a:p>
          <a:p>
            <a:pPr>
              <a:buFont typeface="Wingdings" panose="05000000000000000000" pitchFamily="2" charset="2"/>
              <a:buChar char="ü"/>
            </a:pPr>
            <a:r>
              <a:rPr lang="en-AU" sz="2000" dirty="0"/>
              <a:t>Appear withdrawn or very quiet with little or no movements</a:t>
            </a:r>
          </a:p>
          <a:p>
            <a:pPr>
              <a:buFont typeface="Wingdings" panose="05000000000000000000" pitchFamily="2" charset="2"/>
              <a:buChar char="ü"/>
            </a:pPr>
            <a:r>
              <a:rPr lang="en-AU" sz="2000" dirty="0"/>
              <a:t>Hide or shy away from other people</a:t>
            </a:r>
          </a:p>
          <a:p>
            <a:pPr>
              <a:buFont typeface="Wingdings" panose="05000000000000000000" pitchFamily="2" charset="2"/>
              <a:buChar char="ü"/>
            </a:pPr>
            <a:r>
              <a:rPr lang="en-AU" sz="2000" dirty="0"/>
              <a:t>Do not respond to others, do not speak at all</a:t>
            </a:r>
          </a:p>
          <a:p>
            <a:pPr>
              <a:buFont typeface="Wingdings" panose="05000000000000000000" pitchFamily="2" charset="2"/>
              <a:buChar char="ü"/>
            </a:pPr>
            <a:r>
              <a:rPr lang="en-AU" sz="2000" dirty="0"/>
              <a:t>Are very scared</a:t>
            </a:r>
          </a:p>
        </p:txBody>
      </p:sp>
    </p:spTree>
    <p:custDataLst>
      <p:tags r:id="rId1"/>
    </p:custDataLst>
    <p:extLst>
      <p:ext uri="{BB962C8B-B14F-4D97-AF65-F5344CB8AC3E}">
        <p14:creationId xmlns:p14="http://schemas.microsoft.com/office/powerpoint/2010/main" val="13509791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7"/>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1531</TotalTime>
  <Words>667</Words>
  <Application>Microsoft Office PowerPoint</Application>
  <PresentationFormat>On-screen Show (4:3)</PresentationFormat>
  <Paragraphs>102</Paragraphs>
  <Slides>17</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Courier New</vt:lpstr>
      <vt:lpstr>Wingdings</vt:lpstr>
      <vt:lpstr>Default Design</vt:lpstr>
      <vt:lpstr>Custom Design</vt:lpstr>
      <vt:lpstr> The Basics of Psychological First Aid (PFA) </vt:lpstr>
      <vt:lpstr>Learning Outcomes</vt:lpstr>
      <vt:lpstr>What is Psychological First Aid?</vt:lpstr>
      <vt:lpstr>PFA involves…</vt:lpstr>
      <vt:lpstr>PFA is not...</vt:lpstr>
      <vt:lpstr>Common reactions of all age groups</vt:lpstr>
      <vt:lpstr>What experiences do you think impact how children react?</vt:lpstr>
      <vt:lpstr>Children at high risk of strong reactions are children who...</vt:lpstr>
      <vt:lpstr>Children with obvious signs of distress...</vt:lpstr>
      <vt:lpstr>Children with obvious signs of distress...</vt:lpstr>
      <vt:lpstr>Culturally specific behaviour?</vt:lpstr>
      <vt:lpstr>What are the obvious signs of distress in parents and care-givers?</vt:lpstr>
      <vt:lpstr>Action principles for PFA for children</vt:lpstr>
      <vt:lpstr>Look…</vt:lpstr>
      <vt:lpstr>Listen… </vt:lpstr>
      <vt:lpstr>Link… </vt:lpstr>
      <vt:lpstr>PowerPoint Presentation</vt:lpstr>
    </vt:vector>
  </TitlesOfParts>
  <Company>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nmcc2511</dc:creator>
  <cp:lastModifiedBy>Natalie McCauley</cp:lastModifiedBy>
  <cp:revision>72</cp:revision>
  <cp:lastPrinted>2014-10-18T22:25:40Z</cp:lastPrinted>
  <dcterms:created xsi:type="dcterms:W3CDTF">2013-02-27T00:22:14Z</dcterms:created>
  <dcterms:modified xsi:type="dcterms:W3CDTF">2018-11-13T04:31:02Z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A0B9C442-1E40-4371-9960-84B85F6E98A9</vt:lpwstr>
  </property>
  <property fmtid="{D5CDD505-2E9C-101B-9397-08002B2CF9AE}" pid="3" name="ArticulatePath">
    <vt:lpwstr>Short_PFA_IA Session</vt:lpwstr>
  </property>
</Properties>
</file>