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embeddedFontLst>
    <p:embeddedFont>
      <p:font typeface="Helvetica Neue" panose="02000503000000020004"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A8lqfkYE2f+m3ZMR9ijmvfTEJ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Van Ak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p:restoredTop sz="94628"/>
  </p:normalViewPr>
  <p:slideViewPr>
    <p:cSldViewPr snapToGrid="0">
      <p:cViewPr varScale="1">
        <p:scale>
          <a:sx n="73" d="100"/>
          <a:sy n="73" d="100"/>
        </p:scale>
        <p:origin x="208" y="7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customschemas.google.com/relationships/presentationmetadata" Target="meta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lliancecpha.org/en/series-of-child-protection-materials/prevention-initiativ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vpJ4h8sxOJ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lliancecpha.org/en/cpm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Instructions for use: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orientation session targets the following audiences:</a:t>
            </a:r>
            <a:endParaRPr/>
          </a:p>
          <a:p>
            <a:pPr marL="0" lvl="0" indent="0" algn="l" rtl="0">
              <a:lnSpc>
                <a:spcPct val="100000"/>
              </a:lnSpc>
              <a:spcBef>
                <a:spcPts val="0"/>
              </a:spcBef>
              <a:spcAft>
                <a:spcPts val="0"/>
              </a:spcAft>
              <a:buSzPts val="1100"/>
              <a:buNone/>
            </a:pP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C</a:t>
            </a:r>
            <a:r>
              <a:rPr lang="en-US" sz="1200" b="0" i="0">
                <a:solidFill>
                  <a:schemeClr val="dk1"/>
                </a:solidFill>
                <a:latin typeface="Calibri"/>
                <a:ea typeface="Calibri"/>
                <a:cs typeface="Calibri"/>
                <a:sym typeface="Calibri"/>
              </a:rPr>
              <a:t>oordination groups (inter-agency working groups, clusters etc.) </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I</a:t>
            </a:r>
            <a:r>
              <a:rPr lang="en-US" sz="1200" b="0" i="0">
                <a:solidFill>
                  <a:schemeClr val="dk1"/>
                </a:solidFill>
                <a:latin typeface="Calibri"/>
                <a:ea typeface="Calibri"/>
                <a:cs typeface="Calibri"/>
                <a:sym typeface="Calibri"/>
              </a:rPr>
              <a:t>nternal stakeholders (NGOs country management teams) and </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E</a:t>
            </a:r>
            <a:r>
              <a:rPr lang="en-US" sz="1200" b="0" i="0">
                <a:solidFill>
                  <a:schemeClr val="dk1"/>
                </a:solidFill>
                <a:latin typeface="Calibri"/>
                <a:ea typeface="Calibri"/>
                <a:cs typeface="Calibri"/>
                <a:sym typeface="Calibri"/>
              </a:rPr>
              <a:t>xternal stakeholders (other NGO actors and government actors)</a:t>
            </a: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not meant to be used with child protection actors, as they will be assumed to have a different baseline of knowledge. This orientation session is designed to be delivered in as little as 20-30 minutes (for example, during a national-level cluster meeting) and up to an hour (for a more targeted orientation). This orientation is meant to be used as a guide and can be tailored as necessary for the intended audience. </a:t>
            </a:r>
            <a:endParaRPr/>
          </a:p>
        </p:txBody>
      </p:sp>
      <p:sp>
        <p:nvSpPr>
          <p:cNvPr id="416" name="Google Shape;4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i="0">
                <a:solidFill>
                  <a:srgbClr val="000000"/>
                </a:solidFill>
              </a:rPr>
              <a:t>The Framework is based on a desk review of evidence-based prevention approaches within the child protection sector as well as other humanitarian sectors such as education, gender-based violence (GBV) and health. </a:t>
            </a:r>
            <a:endParaRPr sz="1100"/>
          </a:p>
          <a:p>
            <a:pPr marL="0" lvl="0" indent="0" algn="l" rtl="0">
              <a:lnSpc>
                <a:spcPct val="100000"/>
              </a:lnSpc>
              <a:spcBef>
                <a:spcPts val="0"/>
              </a:spcBef>
              <a:spcAft>
                <a:spcPts val="0"/>
              </a:spcAft>
              <a:buClr>
                <a:schemeClr val="dk1"/>
              </a:buClr>
              <a:buSzPts val="1400"/>
              <a:buFont typeface="Calibri"/>
              <a:buNone/>
            </a:pPr>
            <a:endParaRPr sz="1100" i="0">
              <a:solidFill>
                <a:srgbClr val="000000"/>
              </a:solidFill>
            </a:endParaRPr>
          </a:p>
          <a:p>
            <a:pPr marL="0" lvl="0" indent="0" algn="l" rtl="0">
              <a:lnSpc>
                <a:spcPct val="100000"/>
              </a:lnSpc>
              <a:spcBef>
                <a:spcPts val="0"/>
              </a:spcBef>
              <a:spcAft>
                <a:spcPts val="0"/>
              </a:spcAft>
              <a:buClr>
                <a:srgbClr val="000000"/>
              </a:buClr>
              <a:buSzPts val="1400"/>
              <a:buFont typeface="Arial"/>
              <a:buNone/>
            </a:pPr>
            <a:r>
              <a:rPr lang="en-US" sz="1100" i="0">
                <a:solidFill>
                  <a:srgbClr val="000000"/>
                </a:solidFill>
              </a:rPr>
              <a:t>The desk review highlights the importance of understanding the root causes of CP risks (risk factors) at each level of the socio-ecological model. </a:t>
            </a:r>
            <a:endParaRPr sz="1100"/>
          </a:p>
          <a:p>
            <a:pPr marL="0" lvl="0" indent="0" algn="l" rtl="0">
              <a:lnSpc>
                <a:spcPct val="100000"/>
              </a:lnSpc>
              <a:spcBef>
                <a:spcPts val="0"/>
              </a:spcBef>
              <a:spcAft>
                <a:spcPts val="0"/>
              </a:spcAft>
              <a:buClr>
                <a:schemeClr val="dk1"/>
              </a:buClr>
              <a:buSzPts val="1400"/>
              <a:buFont typeface="Calibri"/>
              <a:buNone/>
            </a:pPr>
            <a:endParaRPr sz="1100" i="0">
              <a:solidFill>
                <a:srgbClr val="000000"/>
              </a:solidFill>
            </a:endParaRPr>
          </a:p>
          <a:p>
            <a:pPr marL="0" lvl="0" indent="0" algn="l" rtl="0">
              <a:lnSpc>
                <a:spcPct val="100000"/>
              </a:lnSpc>
              <a:spcBef>
                <a:spcPts val="0"/>
              </a:spcBef>
              <a:spcAft>
                <a:spcPts val="0"/>
              </a:spcAft>
              <a:buClr>
                <a:srgbClr val="000000"/>
              </a:buClr>
              <a:buSzPts val="1400"/>
              <a:buFont typeface="Arial"/>
              <a:buNone/>
            </a:pPr>
            <a:r>
              <a:rPr lang="en-US" sz="1100" i="0">
                <a:solidFill>
                  <a:srgbClr val="000000"/>
                </a:solidFill>
              </a:rPr>
              <a:t>In addition, the desk review indicates that protective factors –what can reduce the impact of risk factors and decrease vulnerability – are key to preventing harm to children.  </a:t>
            </a: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r>
              <a:rPr lang="en-US" sz="1100"/>
              <a:t>All material produced under the Prevention Initiative can be found on the Alliance’s webpage at: </a:t>
            </a:r>
            <a:r>
              <a:rPr lang="en-US" sz="1100" u="sng">
                <a:solidFill>
                  <a:schemeClr val="hlink"/>
                </a:solidFill>
                <a:hlinkClick r:id="rId3"/>
              </a:rPr>
              <a:t>Prevention Initiative | The Alliance for Child Protection in Humanitarian Action (alliancecpha.org)</a:t>
            </a:r>
            <a:endParaRPr sz="1100" u="sng">
              <a:solidFill>
                <a:schemeClr val="hlink"/>
              </a:solidFill>
            </a:endParaRPr>
          </a:p>
          <a:p>
            <a:pPr marL="0" lvl="0" indent="0" algn="l" rtl="0">
              <a:lnSpc>
                <a:spcPct val="100000"/>
              </a:lnSpc>
              <a:spcBef>
                <a:spcPts val="0"/>
              </a:spcBef>
              <a:spcAft>
                <a:spcPts val="0"/>
              </a:spcAft>
              <a:buClr>
                <a:schemeClr val="dk1"/>
              </a:buClr>
              <a:buSzPts val="1400"/>
              <a:buFont typeface="Calibri"/>
              <a:buNone/>
            </a:pPr>
            <a:endParaRPr sz="1100" u="sng">
              <a:solidFill>
                <a:schemeClr val="hlink"/>
              </a:solidFill>
            </a:endParaRPr>
          </a:p>
          <a:p>
            <a:pPr marL="0" lvl="0" indent="0" algn="l" rtl="0">
              <a:lnSpc>
                <a:spcPct val="100000"/>
              </a:lnSpc>
              <a:spcBef>
                <a:spcPts val="0"/>
              </a:spcBef>
              <a:spcAft>
                <a:spcPts val="0"/>
              </a:spcAft>
              <a:buClr>
                <a:schemeClr val="hlink"/>
              </a:buClr>
              <a:buSzPts val="1400"/>
              <a:buFont typeface="Arial"/>
              <a:buNone/>
            </a:pPr>
            <a:r>
              <a:rPr lang="en-US" sz="1100" b="1" u="sng">
                <a:solidFill>
                  <a:schemeClr val="hlink"/>
                </a:solidFill>
                <a:latin typeface="Arial"/>
                <a:ea typeface="Arial"/>
                <a:cs typeface="Arial"/>
                <a:sym typeface="Arial"/>
              </a:rPr>
              <a:t>This is the tool we will be focusing on through the course of this training; and the whole prevention pilot </a:t>
            </a:r>
            <a:endParaRPr b="1"/>
          </a:p>
        </p:txBody>
      </p:sp>
      <p:sp>
        <p:nvSpPr>
          <p:cNvPr id="481" name="Google Shape;4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Char char="•"/>
            </a:pPr>
            <a:r>
              <a:rPr lang="en-US" b="1"/>
              <a:t>These are the 5 steps for primary prevention that are outlined in the Prevention Framework</a:t>
            </a:r>
            <a:endParaRPr/>
          </a:p>
          <a:p>
            <a:pPr marL="0" lvl="0" indent="0" algn="l" rtl="0">
              <a:lnSpc>
                <a:spcPct val="100000"/>
              </a:lnSpc>
              <a:spcBef>
                <a:spcPts val="0"/>
              </a:spcBef>
              <a:spcAft>
                <a:spcPts val="0"/>
              </a:spcAft>
              <a:buSzPts val="1400"/>
              <a:buNone/>
            </a:pPr>
            <a:endParaRPr b="1"/>
          </a:p>
        </p:txBody>
      </p:sp>
      <p:sp>
        <p:nvSpPr>
          <p:cNvPr id="489" name="Google Shape;48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Facilitator note: </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facilitators should select and keep the slide that is most relevant to the audience they are delivering the orientation to and tailor its content to the specific audience. </a:t>
            </a:r>
            <a:endParaRPr sz="1100"/>
          </a:p>
        </p:txBody>
      </p:sp>
      <p:sp>
        <p:nvSpPr>
          <p:cNvPr id="495" name="Google Shape;4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19b3bde6d9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100"/>
              <a:t>Facilitator notes: </a:t>
            </a: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r>
              <a:rPr lang="en-US" sz="1100"/>
              <a:t>Facilitators will have to adapt this slide to the concrete audience they are presenting to. For example, if we are delivering this orientation session to colleagues from health in country or operation X. we should be able to find an example related to a harmful outcome with a root cause related to health and high prevalence, so that the audience can better relate to it. </a:t>
            </a: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r>
              <a:rPr lang="en-US" sz="1100"/>
              <a:t>Technical notes: </a:t>
            </a:r>
            <a:endParaRPr sz="1100"/>
          </a:p>
          <a:p>
            <a:pPr marL="0" lvl="0" indent="0" algn="just" rtl="0">
              <a:lnSpc>
                <a:spcPct val="100000"/>
              </a:lnSpc>
              <a:spcBef>
                <a:spcPts val="0"/>
              </a:spcBef>
              <a:spcAft>
                <a:spcPts val="0"/>
              </a:spcAft>
              <a:buClr>
                <a:schemeClr val="dk1"/>
              </a:buClr>
              <a:buSzPts val="1100"/>
              <a:buFont typeface="Arial"/>
              <a:buNone/>
            </a:pPr>
            <a:endParaRPr sz="1000"/>
          </a:p>
          <a:p>
            <a:pPr marL="0" lvl="0" indent="0" algn="just" rtl="0">
              <a:lnSpc>
                <a:spcPct val="100000"/>
              </a:lnSpc>
              <a:spcBef>
                <a:spcPts val="1000"/>
              </a:spcBef>
              <a:spcAft>
                <a:spcPts val="1000"/>
              </a:spcAft>
              <a:buClr>
                <a:schemeClr val="dk1"/>
              </a:buClr>
              <a:buSzPts val="1100"/>
              <a:buFont typeface="Arial"/>
              <a:buNone/>
            </a:pPr>
            <a:r>
              <a:rPr lang="en-US" sz="1000"/>
              <a:t>Each humanitarian sector has its priorities, strategies and protocols to follow. However, all sectors share a common responsibility under the Centrality of Protection principle to place protection including children at the centre of humanitarian action</a:t>
            </a:r>
            <a:endParaRPr sz="1000"/>
          </a:p>
        </p:txBody>
      </p:sp>
      <p:sp>
        <p:nvSpPr>
          <p:cNvPr id="500" name="Google Shape;500;g319b3bde6d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19b3bde6d9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100"/>
              <a:t>Facilitator notes: </a:t>
            </a: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r>
              <a:rPr lang="en-US" sz="1100"/>
              <a:t>Facilitators will have to adapt this slide to the concrete audience they are presenting to within the organization. I.e: senior management, finance department, business development etc. </a:t>
            </a:r>
            <a:endParaRPr/>
          </a:p>
          <a:p>
            <a:pPr marL="0" lvl="0" indent="0" algn="just" rtl="0">
              <a:lnSpc>
                <a:spcPct val="100000"/>
              </a:lnSpc>
              <a:spcBef>
                <a:spcPts val="0"/>
              </a:spcBef>
              <a:spcAft>
                <a:spcPts val="1000"/>
              </a:spcAft>
              <a:buClr>
                <a:schemeClr val="dk1"/>
              </a:buClr>
              <a:buSzPts val="1100"/>
              <a:buFont typeface="Arial"/>
              <a:buNone/>
            </a:pPr>
            <a:endParaRPr sz="1100"/>
          </a:p>
        </p:txBody>
      </p:sp>
      <p:sp>
        <p:nvSpPr>
          <p:cNvPr id="507" name="Google Shape;507;g319b3bde6d9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9b3bde6d9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100"/>
              <a:t>Facilitator notes: </a:t>
            </a:r>
            <a:endParaRPr sz="1100"/>
          </a:p>
          <a:p>
            <a:pPr marL="0" lvl="0" indent="0" algn="l" rtl="0">
              <a:lnSpc>
                <a:spcPct val="100000"/>
              </a:lnSpc>
              <a:spcBef>
                <a:spcPts val="0"/>
              </a:spcBef>
              <a:spcAft>
                <a:spcPts val="0"/>
              </a:spcAft>
              <a:buClr>
                <a:schemeClr val="dk1"/>
              </a:buClr>
              <a:buSzPts val="1400"/>
              <a:buFont typeface="Calibri"/>
              <a:buNone/>
            </a:pPr>
            <a:endParaRPr sz="1100"/>
          </a:p>
          <a:p>
            <a:pPr marL="0" lvl="0" indent="0" algn="l" rtl="0">
              <a:lnSpc>
                <a:spcPct val="100000"/>
              </a:lnSpc>
              <a:spcBef>
                <a:spcPts val="0"/>
              </a:spcBef>
              <a:spcAft>
                <a:spcPts val="0"/>
              </a:spcAft>
              <a:buClr>
                <a:schemeClr val="dk1"/>
              </a:buClr>
              <a:buSzPts val="1400"/>
              <a:buFont typeface="Calibri"/>
              <a:buNone/>
            </a:pPr>
            <a:r>
              <a:rPr lang="en-US" sz="1100"/>
              <a:t>Facilitators will have to tailor this slide to their specific audience.</a:t>
            </a:r>
            <a:endParaRPr sz="1100"/>
          </a:p>
        </p:txBody>
      </p:sp>
      <p:sp>
        <p:nvSpPr>
          <p:cNvPr id="514" name="Google Shape;514;g319b3bde6d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25" name="Google Shape;4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a simple summary video, go here: </a:t>
            </a:r>
            <a:r>
              <a:rPr lang="en-US" u="sng">
                <a:solidFill>
                  <a:schemeClr val="hlink"/>
                </a:solidFill>
                <a:hlinkClick r:id="rId3"/>
              </a:rPr>
              <a:t>https://www.youtube.com/watch?v=vpJ4h8sxOJg</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1200"/>
              </a:spcBef>
              <a:spcAft>
                <a:spcPts val="0"/>
              </a:spcAft>
              <a:buSzPts val="1400"/>
              <a:buNone/>
            </a:pPr>
            <a:r>
              <a:rPr lang="en-US" sz="1100"/>
              <a:t>Prevention seeks to avoid harm happening before it can occur by addressing the root causes within a population or community.</a:t>
            </a:r>
            <a:endParaRPr sz="1100"/>
          </a:p>
          <a:p>
            <a:pPr marL="0" lvl="0" indent="0" algn="l" rtl="0">
              <a:lnSpc>
                <a:spcPct val="115000"/>
              </a:lnSpc>
              <a:spcBef>
                <a:spcPts val="1200"/>
              </a:spcBef>
              <a:spcAft>
                <a:spcPts val="0"/>
              </a:spcAft>
              <a:buSzPts val="1400"/>
              <a:buNone/>
            </a:pPr>
            <a:r>
              <a:rPr lang="en-US" sz="1100"/>
              <a:t>All sectors working in humanitarian settings share a common responsibility under the Centrality of Protection principle to place protection, including children, at the centre of humanitarian action. </a:t>
            </a:r>
            <a:endParaRPr sz="1100"/>
          </a:p>
          <a:p>
            <a:pPr marL="0" lvl="0" indent="0" algn="l" rtl="0">
              <a:lnSpc>
                <a:spcPct val="115000"/>
              </a:lnSpc>
              <a:spcBef>
                <a:spcPts val="1200"/>
              </a:spcBef>
              <a:spcAft>
                <a:spcPts val="0"/>
              </a:spcAft>
              <a:buSzPts val="1400"/>
              <a:buNone/>
            </a:pPr>
            <a:r>
              <a:rPr lang="en-US" sz="1100"/>
              <a:t>All humanitarian actors have a </a:t>
            </a:r>
            <a:r>
              <a:rPr lang="en-US" sz="1100" b="1">
                <a:solidFill>
                  <a:srgbClr val="7F9EBA"/>
                </a:solidFill>
              </a:rPr>
              <a:t>common ethical responsibility</a:t>
            </a:r>
            <a:r>
              <a:rPr lang="en-US" sz="1100"/>
              <a:t> to prevent harm to children before it occurs. An integrated approach to primary prevention also improves the </a:t>
            </a:r>
            <a:r>
              <a:rPr lang="en-US" sz="1100" b="1">
                <a:solidFill>
                  <a:srgbClr val="7F9EBA"/>
                </a:solidFill>
              </a:rPr>
              <a:t>sustainability and long-term </a:t>
            </a:r>
            <a:r>
              <a:rPr lang="en-US" sz="1100"/>
              <a:t>impact of humanitarian responses and increases the </a:t>
            </a:r>
            <a:r>
              <a:rPr lang="en-US" sz="1100" b="1">
                <a:solidFill>
                  <a:srgbClr val="7F9EBA"/>
                </a:solidFill>
              </a:rPr>
              <a:t>cost-effectiveness</a:t>
            </a:r>
            <a:r>
              <a:rPr lang="en-US" sz="1100"/>
              <a:t> of programming. </a:t>
            </a:r>
            <a:endParaRPr sz="1100"/>
          </a:p>
          <a:p>
            <a:pPr marL="0" lvl="0" indent="0" algn="l" rtl="0">
              <a:lnSpc>
                <a:spcPct val="115000"/>
              </a:lnSpc>
              <a:spcBef>
                <a:spcPts val="1200"/>
              </a:spcBef>
              <a:spcAft>
                <a:spcPts val="0"/>
              </a:spcAft>
              <a:buSzPts val="1400"/>
              <a:buNone/>
            </a:pPr>
            <a:endParaRPr sz="1100"/>
          </a:p>
          <a:p>
            <a:pPr marL="0" lvl="0" indent="0" algn="just" rtl="0">
              <a:lnSpc>
                <a:spcPct val="107916"/>
              </a:lnSpc>
              <a:spcBef>
                <a:spcPts val="1200"/>
              </a:spcBef>
              <a:spcAft>
                <a:spcPts val="800"/>
              </a:spcAft>
              <a:buClr>
                <a:schemeClr val="dk1"/>
              </a:buClr>
              <a:buSzPts val="1100"/>
              <a:buFont typeface="Arial"/>
              <a:buNone/>
            </a:pPr>
            <a:endParaRPr sz="1100"/>
          </a:p>
        </p:txBody>
      </p:sp>
      <p:sp>
        <p:nvSpPr>
          <p:cNvPr id="439" name="Google Shape;43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00"/>
              <a:t>facilitator notes: </a:t>
            </a:r>
            <a:endParaRPr sz="500"/>
          </a:p>
          <a:p>
            <a:pPr marL="0" lvl="0" indent="0" algn="l" rtl="0">
              <a:lnSpc>
                <a:spcPct val="100000"/>
              </a:lnSpc>
              <a:spcBef>
                <a:spcPts val="0"/>
              </a:spcBef>
              <a:spcAft>
                <a:spcPts val="0"/>
              </a:spcAft>
              <a:buSzPts val="1400"/>
              <a:buNone/>
            </a:pPr>
            <a:endParaRPr sz="500"/>
          </a:p>
          <a:p>
            <a:pPr marL="0" lvl="0" indent="0" algn="l" rtl="0">
              <a:lnSpc>
                <a:spcPct val="100000"/>
              </a:lnSpc>
              <a:spcBef>
                <a:spcPts val="0"/>
              </a:spcBef>
              <a:spcAft>
                <a:spcPts val="0"/>
              </a:spcAft>
              <a:buClr>
                <a:schemeClr val="dk1"/>
              </a:buClr>
              <a:buSzPts val="1100"/>
              <a:buFont typeface="Arial"/>
              <a:buNone/>
            </a:pPr>
            <a:r>
              <a:rPr lang="en-US"/>
              <a:t>both risks and protective factors can be found at different levels of the socio-ecological model, for example: </a:t>
            </a:r>
            <a:endParaRPr/>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Clr>
                <a:schemeClr val="dk1"/>
              </a:buClr>
              <a:buSzPts val="1100"/>
              <a:buFont typeface="Arial"/>
              <a:buNone/>
            </a:pPr>
            <a:r>
              <a:rPr lang="en-US" b="1"/>
              <a:t>Protective factors: </a:t>
            </a:r>
            <a:endParaRPr b="1"/>
          </a:p>
          <a:p>
            <a:pPr marL="0" lvl="0" indent="0" algn="l" rtl="0">
              <a:lnSpc>
                <a:spcPct val="100000"/>
              </a:lnSpc>
              <a:spcBef>
                <a:spcPts val="0"/>
              </a:spcBef>
              <a:spcAft>
                <a:spcPts val="0"/>
              </a:spcAft>
              <a:buClr>
                <a:schemeClr val="dk1"/>
              </a:buClr>
              <a:buSzPts val="1100"/>
              <a:buFont typeface="Arial"/>
              <a:buNone/>
            </a:pPr>
            <a:r>
              <a:rPr lang="en-US"/>
              <a:t>Individual level: ability to form meaningful relations at least with one person / a sense of self-esteem /hope, faith and optimism</a:t>
            </a:r>
            <a:endParaRPr/>
          </a:p>
          <a:p>
            <a:pPr marL="0" lvl="0" indent="0" algn="l" rtl="0">
              <a:lnSpc>
                <a:spcPct val="100000"/>
              </a:lnSpc>
              <a:spcBef>
                <a:spcPts val="0"/>
              </a:spcBef>
              <a:spcAft>
                <a:spcPts val="0"/>
              </a:spcAft>
              <a:buClr>
                <a:schemeClr val="dk1"/>
              </a:buClr>
              <a:buSzPts val="1100"/>
              <a:buFont typeface="Arial"/>
              <a:buNone/>
            </a:pPr>
            <a:r>
              <a:rPr lang="en-US"/>
              <a:t>Family level: caregiving in early life by at least one consistent and responsible caregiver/opportunities to develop problem-solving/trust and support by peers </a:t>
            </a:r>
            <a:endParaRPr/>
          </a:p>
          <a:p>
            <a:pPr marL="0" lvl="0" indent="0" algn="l" rtl="0">
              <a:lnSpc>
                <a:spcPct val="100000"/>
              </a:lnSpc>
              <a:spcBef>
                <a:spcPts val="0"/>
              </a:spcBef>
              <a:spcAft>
                <a:spcPts val="0"/>
              </a:spcAft>
              <a:buClr>
                <a:schemeClr val="dk1"/>
              </a:buClr>
              <a:buSzPts val="1100"/>
              <a:buFont typeface="Arial"/>
              <a:buNone/>
            </a:pPr>
            <a:r>
              <a:rPr lang="en-US"/>
              <a:t>Community level: opportunities to acquire skills and knowledge/access to effective formal and non-formal education/age-appropriate opportunities to contribute to community well-being </a:t>
            </a:r>
            <a:endParaRPr/>
          </a:p>
          <a:p>
            <a:pPr marL="0" lvl="0" indent="0" algn="l" rtl="0">
              <a:lnSpc>
                <a:spcPct val="100000"/>
              </a:lnSpc>
              <a:spcBef>
                <a:spcPts val="0"/>
              </a:spcBef>
              <a:spcAft>
                <a:spcPts val="0"/>
              </a:spcAft>
              <a:buClr>
                <a:schemeClr val="dk1"/>
              </a:buClr>
              <a:buSzPts val="1100"/>
              <a:buFont typeface="Arial"/>
              <a:buNone/>
            </a:pPr>
            <a:r>
              <a:rPr lang="en-US"/>
              <a:t>Society: access to formal and non-formal education/access to quality basic services (health, shelter, water and sanitation)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Risk Factors: </a:t>
            </a:r>
            <a:endParaRPr b="1"/>
          </a:p>
          <a:p>
            <a:pPr marL="0" lvl="0" indent="0" algn="l" rtl="0">
              <a:lnSpc>
                <a:spcPct val="100000"/>
              </a:lnSpc>
              <a:spcBef>
                <a:spcPts val="0"/>
              </a:spcBef>
              <a:spcAft>
                <a:spcPts val="0"/>
              </a:spcAft>
              <a:buClr>
                <a:schemeClr val="dk1"/>
              </a:buClr>
              <a:buSzPts val="1100"/>
              <a:buFont typeface="Arial"/>
              <a:buNone/>
            </a:pPr>
            <a:r>
              <a:rPr lang="en-US"/>
              <a:t>Individual level: premature birth, low birth weight/disability or psicosocial disorder/harmful use of alcohol or drug abuse</a:t>
            </a:r>
            <a:endParaRPr/>
          </a:p>
          <a:p>
            <a:pPr marL="0" lvl="0" indent="0" algn="l" rtl="0">
              <a:lnSpc>
                <a:spcPct val="100000"/>
              </a:lnSpc>
              <a:spcBef>
                <a:spcPts val="0"/>
              </a:spcBef>
              <a:spcAft>
                <a:spcPts val="0"/>
              </a:spcAft>
              <a:buClr>
                <a:schemeClr val="dk1"/>
              </a:buClr>
              <a:buSzPts val="1100"/>
              <a:buFont typeface="Arial"/>
              <a:buNone/>
            </a:pPr>
            <a:r>
              <a:rPr lang="en-US"/>
              <a:t>Family level: Lack of responsible and consistent caregiving in early life/family separation temporary or permanent/exposure to interpersonal violence including genrder or sexual violence/harmful social or gender norms/unmet basic needs or neglect/child marriage</a:t>
            </a:r>
            <a:endParaRPr/>
          </a:p>
          <a:p>
            <a:pPr marL="0" lvl="0" indent="0" algn="l" rtl="0">
              <a:lnSpc>
                <a:spcPct val="100000"/>
              </a:lnSpc>
              <a:spcBef>
                <a:spcPts val="0"/>
              </a:spcBef>
              <a:spcAft>
                <a:spcPts val="0"/>
              </a:spcAft>
              <a:buClr>
                <a:schemeClr val="dk1"/>
              </a:buClr>
              <a:buSzPts val="1100"/>
              <a:buFont typeface="Arial"/>
              <a:buNone/>
            </a:pPr>
            <a:r>
              <a:rPr lang="en-US"/>
              <a:t>Community level: lack of or loss access to formal and non-formal education/unmet basic needs/exposure to estructural, social or interpersonal violence/loss of community connections/high community crime rates </a:t>
            </a:r>
            <a:endParaRPr/>
          </a:p>
          <a:p>
            <a:pPr marL="0" lvl="0" indent="0" algn="l" rtl="0">
              <a:lnSpc>
                <a:spcPct val="100000"/>
              </a:lnSpc>
              <a:spcBef>
                <a:spcPts val="0"/>
              </a:spcBef>
              <a:spcAft>
                <a:spcPts val="0"/>
              </a:spcAft>
              <a:buClr>
                <a:schemeClr val="dk1"/>
              </a:buClr>
              <a:buSzPts val="1100"/>
              <a:buFont typeface="Arial"/>
              <a:buNone/>
            </a:pPr>
            <a:r>
              <a:rPr lang="en-US"/>
              <a:t>Society level: lack of loss of access to basic services/lack of or loss of access to formal and non-formal education/lack of social protection systems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sz="500"/>
          </a:p>
          <a:p>
            <a:pPr marL="0" lvl="0" indent="0" algn="l" rtl="0">
              <a:lnSpc>
                <a:spcPct val="100000"/>
              </a:lnSpc>
              <a:spcBef>
                <a:spcPts val="1000"/>
              </a:spcBef>
              <a:spcAft>
                <a:spcPts val="0"/>
              </a:spcAft>
              <a:buClr>
                <a:schemeClr val="dk1"/>
              </a:buClr>
              <a:buSzPts val="1400"/>
              <a:buFont typeface="Arial"/>
              <a:buNone/>
            </a:pPr>
            <a:endParaRPr sz="600"/>
          </a:p>
        </p:txBody>
      </p:sp>
      <p:sp>
        <p:nvSpPr>
          <p:cNvPr id="445" name="Google Shape;4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According to the</a:t>
            </a:r>
            <a:r>
              <a:rPr lang="en-US" sz="1700" b="1">
                <a:solidFill>
                  <a:srgbClr val="415E78"/>
                </a:solidFill>
              </a:rPr>
              <a:t> </a:t>
            </a:r>
            <a:r>
              <a:rPr lang="en-US" sz="1100"/>
              <a:t> </a:t>
            </a:r>
            <a:r>
              <a:rPr lang="en-US" sz="1100" u="sng">
                <a:solidFill>
                  <a:srgbClr val="1155CC"/>
                </a:solidFill>
                <a:hlinkClick r:id="rId3">
                  <a:extLst>
                    <a:ext uri="{A12FA001-AC4F-418D-AE19-62706E023703}">
                      <ahyp:hlinkClr xmlns:ahyp="http://schemas.microsoft.com/office/drawing/2018/hyperlinkcolor" val="tx"/>
                    </a:ext>
                  </a:extLst>
                </a:hlinkClick>
              </a:rPr>
              <a:t>Minimum Standards for Child Protection in Humanitarian Action (CPMS)</a:t>
            </a:r>
            <a:r>
              <a:rPr lang="en-US" sz="1100">
                <a:latin typeface="Helvetica Neue"/>
                <a:ea typeface="Helvetica Neue"/>
                <a:cs typeface="Helvetica Neue"/>
                <a:sym typeface="Helvetica Neue"/>
              </a:rPr>
              <a:t> </a:t>
            </a:r>
            <a:r>
              <a:rPr lang="en-US" sz="1100"/>
              <a:t>there are three levels of prevention.</a:t>
            </a:r>
            <a:r>
              <a:rPr lang="en-US" sz="1100">
                <a:latin typeface="Helvetica Neue"/>
                <a:ea typeface="Helvetica Neue"/>
                <a:cs typeface="Helvetica Neue"/>
                <a:sym typeface="Helvetica Neue"/>
              </a:rPr>
              <a:t> </a:t>
            </a:r>
            <a:r>
              <a:rPr lang="en-US" sz="1100"/>
              <a:t>While a comprehensive approach including the three layers is needed, this brief explains why shifting to invest in and commit to primary prevention to address root causes of harm to children is paramount. </a:t>
            </a:r>
            <a:endParaRPr sz="1100"/>
          </a:p>
          <a:p>
            <a:pPr marL="0" lvl="0" indent="0" algn="l" rtl="0">
              <a:lnSpc>
                <a:spcPct val="100000"/>
              </a:lnSpc>
              <a:spcBef>
                <a:spcPts val="0"/>
              </a:spcBef>
              <a:spcAft>
                <a:spcPts val="0"/>
              </a:spcAft>
              <a:buClr>
                <a:schemeClr val="dk1"/>
              </a:buClr>
              <a:buSzPts val="1100"/>
              <a:buFont typeface="Arial"/>
              <a:buNone/>
            </a:pPr>
            <a:endParaRPr sz="600"/>
          </a:p>
          <a:p>
            <a:pPr marL="0" lvl="0" indent="0" algn="just" rtl="0">
              <a:lnSpc>
                <a:spcPct val="100000"/>
              </a:lnSpc>
              <a:spcBef>
                <a:spcPts val="1000"/>
              </a:spcBef>
              <a:spcAft>
                <a:spcPts val="0"/>
              </a:spcAft>
              <a:buClr>
                <a:schemeClr val="dk1"/>
              </a:buClr>
              <a:buSzPts val="1400"/>
              <a:buFont typeface="Arial"/>
              <a:buNone/>
            </a:pPr>
            <a:r>
              <a:rPr lang="en-US" sz="1300" b="1">
                <a:solidFill>
                  <a:srgbClr val="7F9EBA"/>
                </a:solidFill>
              </a:rPr>
              <a:t>Primary Prevention: </a:t>
            </a:r>
            <a:r>
              <a:rPr lang="en-US" sz="1100"/>
              <a:t>seeks to prevent harm before it can occur by addressing the root causes of harm to children within a population or community. </a:t>
            </a:r>
            <a:r>
              <a:rPr lang="en-US" sz="1300" b="1">
                <a:solidFill>
                  <a:srgbClr val="7F9EBA"/>
                </a:solidFill>
              </a:rPr>
              <a:t>Target: All children. </a:t>
            </a:r>
            <a:endParaRPr sz="1100"/>
          </a:p>
          <a:p>
            <a:pPr marL="0" lvl="0" indent="0" algn="just" rtl="0">
              <a:lnSpc>
                <a:spcPct val="100000"/>
              </a:lnSpc>
              <a:spcBef>
                <a:spcPts val="1000"/>
              </a:spcBef>
              <a:spcAft>
                <a:spcPts val="0"/>
              </a:spcAft>
              <a:buClr>
                <a:schemeClr val="dk1"/>
              </a:buClr>
              <a:buSzPts val="1400"/>
              <a:buFont typeface="Arial"/>
              <a:buNone/>
            </a:pPr>
            <a:r>
              <a:rPr lang="en-US" sz="1300" b="1">
                <a:solidFill>
                  <a:srgbClr val="7F9EBA"/>
                </a:solidFill>
              </a:rPr>
              <a:t>Secondary Prevention: </a:t>
            </a:r>
            <a:r>
              <a:rPr lang="en-US" sz="1100"/>
              <a:t>addresses a specific threat and/or vulnerability of children who have been identified as being at high risks of harm.</a:t>
            </a:r>
            <a:r>
              <a:rPr lang="en-US" sz="1300" b="1">
                <a:solidFill>
                  <a:srgbClr val="7F9EBA"/>
                </a:solidFill>
              </a:rPr>
              <a:t> Target: children already identified at risk. </a:t>
            </a:r>
            <a:endParaRPr sz="1100"/>
          </a:p>
          <a:p>
            <a:pPr marL="0" lvl="0" indent="0" algn="l" rtl="0">
              <a:lnSpc>
                <a:spcPct val="100000"/>
              </a:lnSpc>
              <a:spcBef>
                <a:spcPts val="1000"/>
              </a:spcBef>
              <a:spcAft>
                <a:spcPts val="0"/>
              </a:spcAft>
              <a:buClr>
                <a:schemeClr val="dk1"/>
              </a:buClr>
              <a:buSzPts val="1400"/>
              <a:buFont typeface="Arial"/>
              <a:buNone/>
            </a:pPr>
            <a:r>
              <a:rPr lang="en-US" sz="1300" b="1">
                <a:solidFill>
                  <a:srgbClr val="7F9EBA"/>
                </a:solidFill>
              </a:rPr>
              <a:t>Tertiary Prevention: </a:t>
            </a:r>
            <a:r>
              <a:rPr lang="en-US" sz="1100"/>
              <a:t>is directed to children who have already experienced harm to reduce the negative effects and minimise the chances of recurring harm.</a:t>
            </a:r>
            <a:r>
              <a:rPr lang="en-US" sz="1300" b="1">
                <a:solidFill>
                  <a:srgbClr val="7F9EBA"/>
                </a:solidFill>
              </a:rPr>
              <a:t> Target: children who had already experienced harm.</a:t>
            </a:r>
            <a:endParaRPr/>
          </a:p>
        </p:txBody>
      </p:sp>
      <p:sp>
        <p:nvSpPr>
          <p:cNvPr id="453" name="Google Shape;45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 notes: </a:t>
            </a:r>
            <a:endParaRPr/>
          </a:p>
          <a:p>
            <a:pPr marL="0" lvl="0" indent="0" algn="l" rtl="0">
              <a:lnSpc>
                <a:spcPct val="100000"/>
              </a:lnSpc>
              <a:spcBef>
                <a:spcPts val="0"/>
              </a:spcBef>
              <a:spcAft>
                <a:spcPts val="0"/>
              </a:spcAft>
              <a:buSzPts val="1400"/>
              <a:buNone/>
            </a:pPr>
            <a:r>
              <a:rPr lang="en-US"/>
              <a:t>when explaining the concepts of population and subpopulation the facilitator can refer to page 10 of the PPF for further insights.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order to help participants to better understand the concept of “population approach”, the following example of a common CPHA intervention touching upon the 3 levels of prevention can be given to participants: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Dignity Kit Support: Dignity kits are a common tool to respond to and prevent GBV in humanitarian settings. Under CPHA programming, dignity kits can be a key tool to keep girls in school and to support girls experiencing a harmful outcome</a:t>
            </a:r>
            <a:endParaRPr>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Dignity kits as a primary prevention intervention (population level): Dignity kits are distributed to all adolescent girls in a refugee camp to support school attendance and mitigate the risk of school drop out.</a:t>
            </a:r>
            <a:endParaRPr>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Dignity kits as a secondary prevention intervention (girls at risk of harm): Targeted dignity kits are distributed to adolescent girls that meet a specific eligibility vulnerability criteria and are therefore at greater risk of dropping out of school.</a:t>
            </a:r>
            <a:endParaRPr>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Dignity kits as a tertiary prevention intervention (children who have already experience harm): An adolescent girl survivor of SGBV supported through case management receives a dignity kit as part of her case plan.</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Below are two concrete examples of common CPHA interventions at a primary (population or sub-population), secondary (at-risk of harm), and tertiary (children who have experienced harm) prevention level.</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1" name="Google Shape;4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facilitators notes: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use of the video is option and will depend on the time you have available. If the time allows, you can foster participants discussion on what they have learned from the video </a:t>
            </a:r>
            <a:endParaRPr/>
          </a:p>
        </p:txBody>
      </p:sp>
      <p:sp>
        <p:nvSpPr>
          <p:cNvPr id="469" name="Google Shape;4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Facilitators notes: this are the 9 key principles that should be taken into account and be applied in each step of the process.  You can find further information in page 12 of the revised PPF. Of special relevance since this is orientation session is addressing non child protection actos is number 3 “ use a holistic, multi sectoral approach”. The key main actions under thai principle are the following. </a:t>
            </a:r>
            <a:endParaRPr/>
          </a:p>
          <a:p>
            <a:pPr marL="0" lvl="0" indent="0" algn="l" rtl="0">
              <a:lnSpc>
                <a:spcPct val="100000"/>
              </a:lnSpc>
              <a:spcBef>
                <a:spcPts val="0"/>
              </a:spcBef>
              <a:spcAft>
                <a:spcPts val="0"/>
              </a:spcAft>
              <a:buSzPts val="1400"/>
              <a:buNone/>
            </a:pPr>
            <a:endParaRPr/>
          </a:p>
          <a:p>
            <a:pPr marL="285750" lvl="0" indent="-285750" algn="just" rtl="0">
              <a:lnSpc>
                <a:spcPct val="115000"/>
              </a:lnSpc>
              <a:spcBef>
                <a:spcPts val="0"/>
              </a:spcBef>
              <a:spcAft>
                <a:spcPts val="0"/>
              </a:spcAft>
              <a:buClr>
                <a:schemeClr val="dk1"/>
              </a:buClr>
              <a:buSzPts val="1100"/>
              <a:buFont typeface="Calibri"/>
              <a:buChar char="●"/>
            </a:pPr>
            <a:r>
              <a:rPr lang="en-US" sz="1100"/>
              <a:t>Compile and analyze existing data on child well-being and harmful outcomes in all multi-sector assessments and monitoring systems. </a:t>
            </a:r>
            <a:endParaRPr sz="1100"/>
          </a:p>
          <a:p>
            <a:pPr marL="285750" lvl="0" indent="-285750" algn="just" rtl="0">
              <a:lnSpc>
                <a:spcPct val="115000"/>
              </a:lnSpc>
              <a:spcBef>
                <a:spcPts val="0"/>
              </a:spcBef>
              <a:spcAft>
                <a:spcPts val="0"/>
              </a:spcAft>
              <a:buClr>
                <a:schemeClr val="dk1"/>
              </a:buClr>
              <a:buSzPts val="1100"/>
              <a:buFont typeface="Calibri"/>
              <a:buChar char="●"/>
            </a:pPr>
            <a:r>
              <a:rPr lang="en-US" sz="1100"/>
              <a:t>Conduct multi-sectoral analysis of risk and protective factors to develop joint theories of change on preventing harmful outcomes to children as well as joint program outcomes and indicators.</a:t>
            </a:r>
            <a:endParaRPr sz="1100"/>
          </a:p>
          <a:p>
            <a:pPr marL="285750" lvl="0" indent="-285750" algn="just" rtl="0">
              <a:lnSpc>
                <a:spcPct val="115000"/>
              </a:lnSpc>
              <a:spcBef>
                <a:spcPts val="0"/>
              </a:spcBef>
              <a:spcAft>
                <a:spcPts val="0"/>
              </a:spcAft>
              <a:buClr>
                <a:schemeClr val="dk1"/>
              </a:buClr>
              <a:buSzPts val="1100"/>
              <a:buFont typeface="Calibri"/>
              <a:buChar char="●"/>
            </a:pPr>
            <a:r>
              <a:rPr lang="en-US" sz="1100"/>
              <a:t>Determine which sectors should be involved in prevention efforts based on the major risk and protective factors identified in context.</a:t>
            </a:r>
            <a:endParaRPr sz="1100"/>
          </a:p>
          <a:p>
            <a:pPr marL="285750" lvl="0" indent="-285750" algn="just" rtl="0">
              <a:lnSpc>
                <a:spcPct val="115000"/>
              </a:lnSpc>
              <a:spcBef>
                <a:spcPts val="0"/>
              </a:spcBef>
              <a:spcAft>
                <a:spcPts val="0"/>
              </a:spcAft>
              <a:buSzPts val="1100"/>
              <a:buChar char="●"/>
            </a:pPr>
            <a:r>
              <a:rPr lang="en-US" sz="1100"/>
              <a:t>Jointly design integrated primary prevention programs with other sectors </a:t>
            </a:r>
            <a:endParaRPr sz="1100"/>
          </a:p>
          <a:p>
            <a:pPr marL="457200" lvl="0" indent="0" algn="just" rtl="0">
              <a:lnSpc>
                <a:spcPct val="115000"/>
              </a:lnSpc>
              <a:spcBef>
                <a:spcPts val="0"/>
              </a:spcBef>
              <a:spcAft>
                <a:spcPts val="0"/>
              </a:spcAft>
              <a:buSzPts val="1400"/>
              <a:buNone/>
            </a:pPr>
            <a:endParaRPr/>
          </a:p>
        </p:txBody>
      </p:sp>
      <p:sp>
        <p:nvSpPr>
          <p:cNvPr id="475" name="Google Shape;4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69"/>
        <p:cNvGrpSpPr/>
        <p:nvPr/>
      </p:nvGrpSpPr>
      <p:grpSpPr>
        <a:xfrm>
          <a:off x="0" y="0"/>
          <a:ext cx="0" cy="0"/>
          <a:chOff x="0" y="0"/>
          <a:chExt cx="0" cy="0"/>
        </a:xfrm>
      </p:grpSpPr>
      <p:sp>
        <p:nvSpPr>
          <p:cNvPr id="70" name="Google Shape;70;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8"/>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2" name="Google Shape;72;p48"/>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73" name="Google Shape;73;p4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8"/>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8"/>
          <p:cNvSpPr txBox="1"/>
          <p:nvPr/>
        </p:nvSpPr>
        <p:spPr>
          <a:xfrm>
            <a:off x="10405272" y="6444364"/>
            <a:ext cx="1597152" cy="276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www.alliancecpha.org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77"/>
        <p:cNvGrpSpPr/>
        <p:nvPr/>
      </p:nvGrpSpPr>
      <p:grpSpPr>
        <a:xfrm>
          <a:off x="0" y="0"/>
          <a:ext cx="0" cy="0"/>
          <a:chOff x="0" y="0"/>
          <a:chExt cx="0" cy="0"/>
        </a:xfrm>
      </p:grpSpPr>
      <p:sp>
        <p:nvSpPr>
          <p:cNvPr id="78" name="Google Shape;78;p32"/>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32"/>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32"/>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1" name="Google Shape;81;p3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82" name="Google Shape;82;p3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Image &amp; Text - Green">
  <p:cSld name="1_Image &amp; Text - Green">
    <p:spTree>
      <p:nvGrpSpPr>
        <p:cNvPr id="1" name="Shape 84"/>
        <p:cNvGrpSpPr/>
        <p:nvPr/>
      </p:nvGrpSpPr>
      <p:grpSpPr>
        <a:xfrm>
          <a:off x="0" y="0"/>
          <a:ext cx="0" cy="0"/>
          <a:chOff x="0" y="0"/>
          <a:chExt cx="0" cy="0"/>
        </a:xfrm>
      </p:grpSpPr>
      <p:sp>
        <p:nvSpPr>
          <p:cNvPr id="85" name="Google Shape;85;p46"/>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Calibri"/>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6" name="Google Shape;86;p46"/>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87" name="Google Shape;87;p46"/>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46"/>
          <p:cNvSpPr>
            <a:spLocks noGrp="1"/>
          </p:cNvSpPr>
          <p:nvPr>
            <p:ph type="pic" idx="2"/>
          </p:nvPr>
        </p:nvSpPr>
        <p:spPr>
          <a:xfrm>
            <a:off x="0" y="0"/>
            <a:ext cx="4340225" cy="6858000"/>
          </a:xfrm>
          <a:prstGeom prst="rect">
            <a:avLst/>
          </a:prstGeom>
          <a:noFill/>
          <a:ln>
            <a:noFill/>
          </a:ln>
        </p:spPr>
      </p:sp>
      <p:sp>
        <p:nvSpPr>
          <p:cNvPr id="89" name="Google Shape;89;p46"/>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0"/>
        <p:cNvGrpSpPr/>
        <p:nvPr/>
      </p:nvGrpSpPr>
      <p:grpSpPr>
        <a:xfrm>
          <a:off x="0" y="0"/>
          <a:ext cx="0" cy="0"/>
          <a:chOff x="0" y="0"/>
          <a:chExt cx="0" cy="0"/>
        </a:xfrm>
      </p:grpSpPr>
      <p:sp>
        <p:nvSpPr>
          <p:cNvPr id="91" name="Google Shape;91;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09"/>
        <p:cNvGrpSpPr/>
        <p:nvPr/>
      </p:nvGrpSpPr>
      <p:grpSpPr>
        <a:xfrm>
          <a:off x="0" y="0"/>
          <a:ext cx="0" cy="0"/>
          <a:chOff x="0" y="0"/>
          <a:chExt cx="0" cy="0"/>
        </a:xfrm>
      </p:grpSpPr>
      <p:sp>
        <p:nvSpPr>
          <p:cNvPr id="110" name="Google Shape;110;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8"/>
        <p:cNvGrpSpPr/>
        <p:nvPr/>
      </p:nvGrpSpPr>
      <p:grpSpPr>
        <a:xfrm>
          <a:off x="0" y="0"/>
          <a:ext cx="0" cy="0"/>
          <a:chOff x="0" y="0"/>
          <a:chExt cx="0" cy="0"/>
        </a:xfrm>
      </p:grpSpPr>
      <p:sp>
        <p:nvSpPr>
          <p:cNvPr id="119" name="Google Shape;11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22"/>
        <p:cNvGrpSpPr/>
        <p:nvPr/>
      </p:nvGrpSpPr>
      <p:grpSpPr>
        <a:xfrm>
          <a:off x="0" y="0"/>
          <a:ext cx="0" cy="0"/>
          <a:chOff x="0" y="0"/>
          <a:chExt cx="0" cy="0"/>
        </a:xfrm>
      </p:grpSpPr>
      <p:sp>
        <p:nvSpPr>
          <p:cNvPr id="123" name="Google Shape;123;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5" name="Google Shape;125;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6" name="Google Shape;12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29"/>
        <p:cNvGrpSpPr/>
        <p:nvPr/>
      </p:nvGrpSpPr>
      <p:grpSpPr>
        <a:xfrm>
          <a:off x="0" y="0"/>
          <a:ext cx="0" cy="0"/>
          <a:chOff x="0" y="0"/>
          <a:chExt cx="0" cy="0"/>
        </a:xfrm>
      </p:grpSpPr>
      <p:sp>
        <p:nvSpPr>
          <p:cNvPr id="130" name="Google Shape;130;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55"/>
          <p:cNvSpPr>
            <a:spLocks noGrp="1"/>
          </p:cNvSpPr>
          <p:nvPr>
            <p:ph type="pic" idx="2"/>
          </p:nvPr>
        </p:nvSpPr>
        <p:spPr>
          <a:xfrm>
            <a:off x="5183188" y="987425"/>
            <a:ext cx="6172200" cy="4873625"/>
          </a:xfrm>
          <a:prstGeom prst="rect">
            <a:avLst/>
          </a:prstGeom>
          <a:noFill/>
          <a:ln>
            <a:noFill/>
          </a:ln>
        </p:spPr>
      </p:sp>
      <p:sp>
        <p:nvSpPr>
          <p:cNvPr id="132" name="Google Shape;132;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21"/>
        <p:cNvGrpSpPr/>
        <p:nvPr/>
      </p:nvGrpSpPr>
      <p:grpSpPr>
        <a:xfrm>
          <a:off x="0" y="0"/>
          <a:ext cx="0" cy="0"/>
          <a:chOff x="0" y="0"/>
          <a:chExt cx="0" cy="0"/>
        </a:xfrm>
      </p:grpSpPr>
      <p:grpSp>
        <p:nvGrpSpPr>
          <p:cNvPr id="22" name="Google Shape;22;p34"/>
          <p:cNvGrpSpPr/>
          <p:nvPr/>
        </p:nvGrpSpPr>
        <p:grpSpPr>
          <a:xfrm>
            <a:off x="0" y="5303521"/>
            <a:ext cx="12192000" cy="1639827"/>
            <a:chOff x="0" y="5303521"/>
            <a:chExt cx="12192000" cy="1639827"/>
          </a:xfrm>
        </p:grpSpPr>
        <p:pic>
          <p:nvPicPr>
            <p:cNvPr id="23" name="Google Shape;23;p34"/>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24" name="Google Shape;24;p34"/>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
        <p:nvSpPr>
          <p:cNvPr id="25" name="Google Shape;25;p3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4"/>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4"/>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6"/>
        <p:cNvGrpSpPr/>
        <p:nvPr/>
      </p:nvGrpSpPr>
      <p:grpSpPr>
        <a:xfrm>
          <a:off x="0" y="0"/>
          <a:ext cx="0" cy="0"/>
          <a:chOff x="0" y="0"/>
          <a:chExt cx="0" cy="0"/>
        </a:xfrm>
      </p:grpSpPr>
      <p:sp>
        <p:nvSpPr>
          <p:cNvPr id="137" name="Google Shape;13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42"/>
        <p:cNvGrpSpPr/>
        <p:nvPr/>
      </p:nvGrpSpPr>
      <p:grpSpPr>
        <a:xfrm>
          <a:off x="0" y="0"/>
          <a:ext cx="0" cy="0"/>
          <a:chOff x="0" y="0"/>
          <a:chExt cx="0" cy="0"/>
        </a:xfrm>
      </p:grpSpPr>
      <p:sp>
        <p:nvSpPr>
          <p:cNvPr id="143" name="Google Shape;143;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 Colored Background - Blue">
  <p:cSld name="1_Title on Colored Background - Blue">
    <p:spTree>
      <p:nvGrpSpPr>
        <p:cNvPr id="1" name="Shape 148"/>
        <p:cNvGrpSpPr/>
        <p:nvPr/>
      </p:nvGrpSpPr>
      <p:grpSpPr>
        <a:xfrm>
          <a:off x="0" y="0"/>
          <a:ext cx="0" cy="0"/>
          <a:chOff x="0" y="0"/>
          <a:chExt cx="0" cy="0"/>
        </a:xfrm>
      </p:grpSpPr>
      <p:sp>
        <p:nvSpPr>
          <p:cNvPr id="149" name="Google Shape;149;p58"/>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58"/>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8"/>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5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 name="Google Shape;154;p58" descr="A picture containing indoor, large&#10;&#10;Description automatically generated"/>
          <p:cNvPicPr preferRelativeResize="0"/>
          <p:nvPr/>
        </p:nvPicPr>
        <p:blipFill rotWithShape="1">
          <a:blip r:embed="rId2">
            <a:alphaModFix/>
          </a:blip>
          <a:srcRect/>
          <a:stretch/>
        </p:blipFill>
        <p:spPr>
          <a:xfrm>
            <a:off x="-1" y="5427188"/>
            <a:ext cx="12191999" cy="2868706"/>
          </a:xfrm>
          <a:prstGeom prst="rect">
            <a:avLst/>
          </a:prstGeom>
          <a:noFill/>
          <a:ln>
            <a:noFill/>
          </a:ln>
        </p:spPr>
      </p:pic>
      <p:sp>
        <p:nvSpPr>
          <p:cNvPr id="155" name="Google Shape;155;p58"/>
          <p:cNvSpPr/>
          <p:nvPr/>
        </p:nvSpPr>
        <p:spPr>
          <a:xfrm>
            <a:off x="0" y="3541"/>
            <a:ext cx="12192000" cy="6858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58" descr="A picture containing indoor, large&#10;&#10;Description automatically generated"/>
          <p:cNvPicPr preferRelativeResize="0"/>
          <p:nvPr/>
        </p:nvPicPr>
        <p:blipFill rotWithShape="1">
          <a:blip r:embed="rId2">
            <a:alphaModFix/>
          </a:blip>
          <a:srcRect/>
          <a:stretch/>
        </p:blipFill>
        <p:spPr>
          <a:xfrm>
            <a:off x="-1" y="5427188"/>
            <a:ext cx="12191999" cy="286870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160"/>
        <p:cNvGrpSpPr/>
        <p:nvPr/>
      </p:nvGrpSpPr>
      <p:grpSpPr>
        <a:xfrm>
          <a:off x="0" y="0"/>
          <a:ext cx="0" cy="0"/>
          <a:chOff x="0" y="0"/>
          <a:chExt cx="0" cy="0"/>
        </a:xfrm>
      </p:grpSpPr>
      <p:sp>
        <p:nvSpPr>
          <p:cNvPr id="161" name="Google Shape;16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42"/>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63" name="Google Shape;163;p42"/>
          <p:cNvPicPr preferRelativeResize="0"/>
          <p:nvPr/>
        </p:nvPicPr>
        <p:blipFill rotWithShape="1">
          <a:blip r:embed="rId2">
            <a:alphaModFix amt="20000"/>
          </a:blip>
          <a:srcRect l="4826" t="9031" r="39371" b="9027"/>
          <a:stretch/>
        </p:blipFill>
        <p:spPr>
          <a:xfrm>
            <a:off x="0" y="0"/>
            <a:ext cx="3572540" cy="6858000"/>
          </a:xfrm>
          <a:prstGeom prst="rect">
            <a:avLst/>
          </a:prstGeom>
          <a:noFill/>
          <a:ln>
            <a:noFill/>
          </a:ln>
        </p:spPr>
      </p:pic>
      <p:sp>
        <p:nvSpPr>
          <p:cNvPr id="164" name="Google Shape;164;p4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168"/>
        <p:cNvGrpSpPr/>
        <p:nvPr/>
      </p:nvGrpSpPr>
      <p:grpSpPr>
        <a:xfrm>
          <a:off x="0" y="0"/>
          <a:ext cx="0" cy="0"/>
          <a:chOff x="0" y="0"/>
          <a:chExt cx="0" cy="0"/>
        </a:xfrm>
      </p:grpSpPr>
      <p:sp>
        <p:nvSpPr>
          <p:cNvPr id="169" name="Google Shape;1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p4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71" name="Google Shape;171;p41"/>
          <p:cNvPicPr preferRelativeResize="0"/>
          <p:nvPr/>
        </p:nvPicPr>
        <p:blipFill rotWithShape="1">
          <a:blip r:embed="rId2">
            <a:alphaModFix amt="20000"/>
          </a:blip>
          <a:srcRect l="4826" t="9031" r="39371" b="9027"/>
          <a:stretch/>
        </p:blipFill>
        <p:spPr>
          <a:xfrm>
            <a:off x="0" y="0"/>
            <a:ext cx="3572540" cy="6858000"/>
          </a:xfrm>
          <a:prstGeom prst="rect">
            <a:avLst/>
          </a:prstGeom>
          <a:noFill/>
          <a:ln>
            <a:noFill/>
          </a:ln>
        </p:spPr>
      </p:pic>
      <p:sp>
        <p:nvSpPr>
          <p:cNvPr id="172" name="Google Shape;172;p4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4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75"/>
        <p:cNvGrpSpPr/>
        <p:nvPr/>
      </p:nvGrpSpPr>
      <p:grpSpPr>
        <a:xfrm>
          <a:off x="0" y="0"/>
          <a:ext cx="0" cy="0"/>
          <a:chOff x="0" y="0"/>
          <a:chExt cx="0" cy="0"/>
        </a:xfrm>
      </p:grpSpPr>
      <p:sp>
        <p:nvSpPr>
          <p:cNvPr id="176" name="Google Shape;176;p43"/>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43"/>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43"/>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4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80" name="Google Shape;180;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82"/>
        <p:cNvGrpSpPr/>
        <p:nvPr/>
      </p:nvGrpSpPr>
      <p:grpSpPr>
        <a:xfrm>
          <a:off x="0" y="0"/>
          <a:ext cx="0" cy="0"/>
          <a:chOff x="0" y="0"/>
          <a:chExt cx="0" cy="0"/>
        </a:xfrm>
      </p:grpSpPr>
      <p:sp>
        <p:nvSpPr>
          <p:cNvPr id="183" name="Google Shape;183;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4"/>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4"/>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 name="Google Shape;186;p44"/>
          <p:cNvGrpSpPr/>
          <p:nvPr/>
        </p:nvGrpSpPr>
        <p:grpSpPr>
          <a:xfrm>
            <a:off x="0" y="5303521"/>
            <a:ext cx="12192000" cy="1639827"/>
            <a:chOff x="0" y="5303521"/>
            <a:chExt cx="12192000" cy="1639827"/>
          </a:xfrm>
        </p:grpSpPr>
        <p:pic>
          <p:nvPicPr>
            <p:cNvPr id="187" name="Google Shape;187;p44"/>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188" name="Google Shape;188;p44"/>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89"/>
        <p:cNvGrpSpPr/>
        <p:nvPr/>
      </p:nvGrpSpPr>
      <p:grpSpPr>
        <a:xfrm>
          <a:off x="0" y="0"/>
          <a:ext cx="0" cy="0"/>
          <a:chOff x="0" y="0"/>
          <a:chExt cx="0" cy="0"/>
        </a:xfrm>
      </p:grpSpPr>
      <p:sp>
        <p:nvSpPr>
          <p:cNvPr id="190" name="Google Shape;190;p59"/>
          <p:cNvSpPr/>
          <p:nvPr/>
        </p:nvSpPr>
        <p:spPr>
          <a:xfrm>
            <a:off x="0" y="0"/>
            <a:ext cx="12192000" cy="6858000"/>
          </a:xfrm>
          <a:prstGeom prst="rect">
            <a:avLst/>
          </a:prstGeom>
          <a:solidFill>
            <a:srgbClr val="35B2B4">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5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9"/>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60"/>
          <p:cNvSpPr/>
          <p:nvPr/>
        </p:nvSpPr>
        <p:spPr>
          <a:xfrm>
            <a:off x="0" y="0"/>
            <a:ext cx="12192000" cy="6858000"/>
          </a:xfrm>
          <a:prstGeom prst="rect">
            <a:avLst/>
          </a:prstGeom>
          <a:solidFill>
            <a:srgbClr val="95CD7A">
              <a:alpha val="7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6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6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60"/>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plit - Teal">
  <p:cSld name="1_Split - Teal">
    <p:spTree>
      <p:nvGrpSpPr>
        <p:cNvPr id="1" name="Shape 28"/>
        <p:cNvGrpSpPr/>
        <p:nvPr/>
      </p:nvGrpSpPr>
      <p:grpSpPr>
        <a:xfrm>
          <a:off x="0" y="0"/>
          <a:ext cx="0" cy="0"/>
          <a:chOff x="0" y="0"/>
          <a:chExt cx="0" cy="0"/>
        </a:xfrm>
      </p:grpSpPr>
      <p:sp>
        <p:nvSpPr>
          <p:cNvPr id="29" name="Google Shape;2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sp>
        <p:nvSpPr>
          <p:cNvPr id="31" name="Google Shape;31;p36"/>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36" descr="A picture containing indoor, large&#10;&#10;Description automatically generated"/>
          <p:cNvPicPr preferRelativeResize="0"/>
          <p:nvPr/>
        </p:nvPicPr>
        <p:blipFill rotWithShape="1">
          <a:blip r:embed="rId2">
            <a:alphaModFix/>
          </a:blip>
          <a:srcRect/>
          <a:stretch/>
        </p:blipFill>
        <p:spPr>
          <a:xfrm>
            <a:off x="-21431" y="5013579"/>
            <a:ext cx="7772400" cy="18288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61"/>
          <p:cNvSpPr/>
          <p:nvPr/>
        </p:nvSpPr>
        <p:spPr>
          <a:xfrm>
            <a:off x="0" y="0"/>
            <a:ext cx="12192000" cy="6858000"/>
          </a:xfrm>
          <a:prstGeom prst="rect">
            <a:avLst/>
          </a:prstGeom>
          <a:solidFill>
            <a:srgbClr val="97467D">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6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6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1"/>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4"/>
        <p:cNvGrpSpPr/>
        <p:nvPr/>
      </p:nvGrpSpPr>
      <p:grpSpPr>
        <a:xfrm>
          <a:off x="0" y="0"/>
          <a:ext cx="0" cy="0"/>
          <a:chOff x="0" y="0"/>
          <a:chExt cx="0" cy="0"/>
        </a:xfrm>
      </p:grpSpPr>
      <p:sp>
        <p:nvSpPr>
          <p:cNvPr id="205" name="Google Shape;205;p62"/>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6" name="Google Shape;206;p62"/>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207" name="Google Shape;207;p62"/>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208" name="Google Shape;208;p62"/>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209"/>
        <p:cNvGrpSpPr/>
        <p:nvPr/>
      </p:nvGrpSpPr>
      <p:grpSpPr>
        <a:xfrm>
          <a:off x="0" y="0"/>
          <a:ext cx="0" cy="0"/>
          <a:chOff x="0" y="0"/>
          <a:chExt cx="0" cy="0"/>
        </a:xfrm>
      </p:grpSpPr>
      <p:sp>
        <p:nvSpPr>
          <p:cNvPr id="210" name="Google Shape;210;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1" name="Google Shape;211;p63"/>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212" name="Google Shape;212;p63"/>
          <p:cNvPicPr preferRelativeResize="0"/>
          <p:nvPr/>
        </p:nvPicPr>
        <p:blipFill rotWithShape="1">
          <a:blip r:embed="rId2">
            <a:alphaModFix amt="20000"/>
          </a:blip>
          <a:srcRect l="4826" t="9031" r="39371" b="9027"/>
          <a:stretch/>
        </p:blipFill>
        <p:spPr>
          <a:xfrm>
            <a:off x="0" y="0"/>
            <a:ext cx="3572540" cy="6858000"/>
          </a:xfrm>
          <a:prstGeom prst="rect">
            <a:avLst/>
          </a:prstGeom>
          <a:noFill/>
          <a:ln>
            <a:noFill/>
          </a:ln>
        </p:spPr>
      </p:pic>
      <p:sp>
        <p:nvSpPr>
          <p:cNvPr id="213" name="Google Shape;213;p63"/>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63"/>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6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216"/>
        <p:cNvGrpSpPr/>
        <p:nvPr/>
      </p:nvGrpSpPr>
      <p:grpSpPr>
        <a:xfrm>
          <a:off x="0" y="0"/>
          <a:ext cx="0" cy="0"/>
          <a:chOff x="0" y="0"/>
          <a:chExt cx="0" cy="0"/>
        </a:xfrm>
      </p:grpSpPr>
      <p:sp>
        <p:nvSpPr>
          <p:cNvPr id="217" name="Google Shape;21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64"/>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219" name="Google Shape;219;p64"/>
          <p:cNvPicPr preferRelativeResize="0"/>
          <p:nvPr/>
        </p:nvPicPr>
        <p:blipFill rotWithShape="1">
          <a:blip r:embed="rId2">
            <a:alphaModFix amt="20000"/>
          </a:blip>
          <a:srcRect l="4826" t="9031" r="39371" b="9027"/>
          <a:stretch/>
        </p:blipFill>
        <p:spPr>
          <a:xfrm>
            <a:off x="0" y="0"/>
            <a:ext cx="3572540" cy="6858000"/>
          </a:xfrm>
          <a:prstGeom prst="rect">
            <a:avLst/>
          </a:prstGeom>
          <a:noFill/>
          <a:ln>
            <a:noFill/>
          </a:ln>
        </p:spPr>
      </p:pic>
      <p:sp>
        <p:nvSpPr>
          <p:cNvPr id="220" name="Google Shape;220;p6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6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6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223"/>
        <p:cNvGrpSpPr/>
        <p:nvPr/>
      </p:nvGrpSpPr>
      <p:grpSpPr>
        <a:xfrm>
          <a:off x="0" y="0"/>
          <a:ext cx="0" cy="0"/>
          <a:chOff x="0" y="0"/>
          <a:chExt cx="0" cy="0"/>
        </a:xfrm>
      </p:grpSpPr>
      <p:sp>
        <p:nvSpPr>
          <p:cNvPr id="224" name="Google Shape;224;p6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5" name="Google Shape;225;p65"/>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226" name="Google Shape;226;p65"/>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65"/>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65"/>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229"/>
        <p:cNvGrpSpPr/>
        <p:nvPr/>
      </p:nvGrpSpPr>
      <p:grpSpPr>
        <a:xfrm>
          <a:off x="0" y="0"/>
          <a:ext cx="0" cy="0"/>
          <a:chOff x="0" y="0"/>
          <a:chExt cx="0" cy="0"/>
        </a:xfrm>
      </p:grpSpPr>
      <p:sp>
        <p:nvSpPr>
          <p:cNvPr id="230" name="Google Shape;230;p6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1" name="Google Shape;231;p66"/>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232" name="Google Shape;232;p66"/>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6"/>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66"/>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235"/>
        <p:cNvGrpSpPr/>
        <p:nvPr/>
      </p:nvGrpSpPr>
      <p:grpSpPr>
        <a:xfrm>
          <a:off x="0" y="0"/>
          <a:ext cx="0" cy="0"/>
          <a:chOff x="0" y="0"/>
          <a:chExt cx="0" cy="0"/>
        </a:xfrm>
      </p:grpSpPr>
      <p:sp>
        <p:nvSpPr>
          <p:cNvPr id="236" name="Google Shape;236;p6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7" name="Google Shape;237;p67"/>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238" name="Google Shape;238;p67"/>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7"/>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67"/>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241"/>
        <p:cNvGrpSpPr/>
        <p:nvPr/>
      </p:nvGrpSpPr>
      <p:grpSpPr>
        <a:xfrm>
          <a:off x="0" y="0"/>
          <a:ext cx="0" cy="0"/>
          <a:chOff x="0" y="0"/>
          <a:chExt cx="0" cy="0"/>
        </a:xfrm>
      </p:grpSpPr>
      <p:sp>
        <p:nvSpPr>
          <p:cNvPr id="242" name="Google Shape;242;p68"/>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43" name="Google Shape;243;p68"/>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244" name="Google Shape;244;p68"/>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68"/>
          <p:cNvSpPr>
            <a:spLocks noGrp="1"/>
          </p:cNvSpPr>
          <p:nvPr>
            <p:ph type="pic" idx="2"/>
          </p:nvPr>
        </p:nvSpPr>
        <p:spPr>
          <a:xfrm>
            <a:off x="0" y="0"/>
            <a:ext cx="4340225" cy="6858000"/>
          </a:xfrm>
          <a:prstGeom prst="rect">
            <a:avLst/>
          </a:prstGeom>
          <a:noFill/>
          <a:ln>
            <a:noFill/>
          </a:ln>
        </p:spPr>
      </p:sp>
      <p:sp>
        <p:nvSpPr>
          <p:cNvPr id="246" name="Google Shape;246;p68"/>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247"/>
        <p:cNvGrpSpPr/>
        <p:nvPr/>
      </p:nvGrpSpPr>
      <p:grpSpPr>
        <a:xfrm>
          <a:off x="0" y="0"/>
          <a:ext cx="0" cy="0"/>
          <a:chOff x="0" y="0"/>
          <a:chExt cx="0" cy="0"/>
        </a:xfrm>
      </p:grpSpPr>
      <p:sp>
        <p:nvSpPr>
          <p:cNvPr id="248" name="Google Shape;248;p6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49" name="Google Shape;249;p69"/>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250" name="Google Shape;250;p69"/>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69"/>
          <p:cNvSpPr>
            <a:spLocks noGrp="1"/>
          </p:cNvSpPr>
          <p:nvPr>
            <p:ph type="pic" idx="2"/>
          </p:nvPr>
        </p:nvSpPr>
        <p:spPr>
          <a:xfrm>
            <a:off x="0" y="0"/>
            <a:ext cx="4340225" cy="6858000"/>
          </a:xfrm>
          <a:prstGeom prst="rect">
            <a:avLst/>
          </a:prstGeom>
          <a:noFill/>
          <a:ln>
            <a:noFill/>
          </a:ln>
        </p:spPr>
      </p:sp>
      <p:sp>
        <p:nvSpPr>
          <p:cNvPr id="252" name="Google Shape;252;p6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253"/>
        <p:cNvGrpSpPr/>
        <p:nvPr/>
      </p:nvGrpSpPr>
      <p:grpSpPr>
        <a:xfrm>
          <a:off x="0" y="0"/>
          <a:ext cx="0" cy="0"/>
          <a:chOff x="0" y="0"/>
          <a:chExt cx="0" cy="0"/>
        </a:xfrm>
      </p:grpSpPr>
      <p:sp>
        <p:nvSpPr>
          <p:cNvPr id="254" name="Google Shape;254;p70"/>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55" name="Google Shape;255;p70"/>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256" name="Google Shape;256;p70"/>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70"/>
          <p:cNvSpPr>
            <a:spLocks noGrp="1"/>
          </p:cNvSpPr>
          <p:nvPr>
            <p:ph type="pic" idx="2"/>
          </p:nvPr>
        </p:nvSpPr>
        <p:spPr>
          <a:xfrm>
            <a:off x="0" y="0"/>
            <a:ext cx="4340225" cy="6858000"/>
          </a:xfrm>
          <a:prstGeom prst="rect">
            <a:avLst/>
          </a:prstGeom>
          <a:noFill/>
          <a:ln>
            <a:noFill/>
          </a:ln>
        </p:spPr>
      </p:sp>
      <p:sp>
        <p:nvSpPr>
          <p:cNvPr id="258" name="Google Shape;258;p70"/>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259"/>
        <p:cNvGrpSpPr/>
        <p:nvPr/>
      </p:nvGrpSpPr>
      <p:grpSpPr>
        <a:xfrm>
          <a:off x="0" y="0"/>
          <a:ext cx="0" cy="0"/>
          <a:chOff x="0" y="0"/>
          <a:chExt cx="0" cy="0"/>
        </a:xfrm>
      </p:grpSpPr>
      <p:sp>
        <p:nvSpPr>
          <p:cNvPr id="260" name="Google Shape;260;p71"/>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61" name="Google Shape;261;p71"/>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262" name="Google Shape;262;p71"/>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71"/>
          <p:cNvSpPr>
            <a:spLocks noGrp="1"/>
          </p:cNvSpPr>
          <p:nvPr>
            <p:ph type="pic" idx="2"/>
          </p:nvPr>
        </p:nvSpPr>
        <p:spPr>
          <a:xfrm>
            <a:off x="0" y="0"/>
            <a:ext cx="4340225" cy="6858000"/>
          </a:xfrm>
          <a:prstGeom prst="rect">
            <a:avLst/>
          </a:prstGeom>
          <a:noFill/>
          <a:ln>
            <a:noFill/>
          </a:ln>
        </p:spPr>
      </p:sp>
      <p:sp>
        <p:nvSpPr>
          <p:cNvPr id="264" name="Google Shape;264;p71"/>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265"/>
        <p:cNvGrpSpPr/>
        <p:nvPr/>
      </p:nvGrpSpPr>
      <p:grpSpPr>
        <a:xfrm>
          <a:off x="0" y="0"/>
          <a:ext cx="0" cy="0"/>
          <a:chOff x="0" y="0"/>
          <a:chExt cx="0" cy="0"/>
        </a:xfrm>
      </p:grpSpPr>
      <p:grpSp>
        <p:nvGrpSpPr>
          <p:cNvPr id="266" name="Google Shape;266;p72"/>
          <p:cNvGrpSpPr/>
          <p:nvPr/>
        </p:nvGrpSpPr>
        <p:grpSpPr>
          <a:xfrm>
            <a:off x="0" y="5303521"/>
            <a:ext cx="12192000" cy="1639827"/>
            <a:chOff x="0" y="5303521"/>
            <a:chExt cx="12192000" cy="1639827"/>
          </a:xfrm>
        </p:grpSpPr>
        <p:pic>
          <p:nvPicPr>
            <p:cNvPr id="267" name="Google Shape;267;p72"/>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268" name="Google Shape;268;p72"/>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
        <p:nvSpPr>
          <p:cNvPr id="269" name="Google Shape;269;p7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72"/>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72"/>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272"/>
        <p:cNvGrpSpPr/>
        <p:nvPr/>
      </p:nvGrpSpPr>
      <p:grpSpPr>
        <a:xfrm>
          <a:off x="0" y="0"/>
          <a:ext cx="0" cy="0"/>
          <a:chOff x="0" y="0"/>
          <a:chExt cx="0" cy="0"/>
        </a:xfrm>
      </p:grpSpPr>
      <p:grpSp>
        <p:nvGrpSpPr>
          <p:cNvPr id="273" name="Google Shape;273;p73"/>
          <p:cNvGrpSpPr/>
          <p:nvPr/>
        </p:nvGrpSpPr>
        <p:grpSpPr>
          <a:xfrm>
            <a:off x="0" y="5303521"/>
            <a:ext cx="12192000" cy="1639827"/>
            <a:chOff x="0" y="5303521"/>
            <a:chExt cx="12192000" cy="1639827"/>
          </a:xfrm>
        </p:grpSpPr>
        <p:pic>
          <p:nvPicPr>
            <p:cNvPr id="274" name="Google Shape;274;p73"/>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275" name="Google Shape;275;p73"/>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
        <p:nvSpPr>
          <p:cNvPr id="276" name="Google Shape;276;p7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73"/>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73"/>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279"/>
        <p:cNvGrpSpPr/>
        <p:nvPr/>
      </p:nvGrpSpPr>
      <p:grpSpPr>
        <a:xfrm>
          <a:off x="0" y="0"/>
          <a:ext cx="0" cy="0"/>
          <a:chOff x="0" y="0"/>
          <a:chExt cx="0" cy="0"/>
        </a:xfrm>
      </p:grpSpPr>
      <p:grpSp>
        <p:nvGrpSpPr>
          <p:cNvPr id="280" name="Google Shape;280;p74"/>
          <p:cNvGrpSpPr/>
          <p:nvPr/>
        </p:nvGrpSpPr>
        <p:grpSpPr>
          <a:xfrm>
            <a:off x="0" y="5303521"/>
            <a:ext cx="12192000" cy="1639827"/>
            <a:chOff x="0" y="5303521"/>
            <a:chExt cx="12192000" cy="1639827"/>
          </a:xfrm>
        </p:grpSpPr>
        <p:pic>
          <p:nvPicPr>
            <p:cNvPr id="281" name="Google Shape;281;p74"/>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282" name="Google Shape;282;p74"/>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
        <p:nvSpPr>
          <p:cNvPr id="283" name="Google Shape;283;p74"/>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74"/>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74"/>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286"/>
        <p:cNvGrpSpPr/>
        <p:nvPr/>
      </p:nvGrpSpPr>
      <p:grpSpPr>
        <a:xfrm>
          <a:off x="0" y="0"/>
          <a:ext cx="0" cy="0"/>
          <a:chOff x="0" y="0"/>
          <a:chExt cx="0" cy="0"/>
        </a:xfrm>
      </p:grpSpPr>
      <p:sp>
        <p:nvSpPr>
          <p:cNvPr id="287" name="Google Shape;287;p75"/>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8" name="Google Shape;288;p75"/>
          <p:cNvGrpSpPr/>
          <p:nvPr/>
        </p:nvGrpSpPr>
        <p:grpSpPr>
          <a:xfrm>
            <a:off x="-208787" y="0"/>
            <a:ext cx="12609573" cy="2174493"/>
            <a:chOff x="-1" y="5043119"/>
            <a:chExt cx="12192000" cy="1814883"/>
          </a:xfrm>
        </p:grpSpPr>
        <p:pic>
          <p:nvPicPr>
            <p:cNvPr id="289" name="Google Shape;289;p7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290" name="Google Shape;290;p75"/>
            <p:cNvPicPr preferRelativeResize="0"/>
            <p:nvPr/>
          </p:nvPicPr>
          <p:blipFill rotWithShape="1">
            <a:blip r:embed="rId2">
              <a:alphaModFix amt="20000"/>
            </a:blip>
            <a:srcRect l="54597" t="31445" r="16825" b="9026"/>
            <a:stretch/>
          </p:blipFill>
          <p:spPr>
            <a:xfrm rot="5400000">
              <a:off x="8435259" y="3077812"/>
              <a:ext cx="1791433" cy="5722047"/>
            </a:xfrm>
            <a:prstGeom prst="rect">
              <a:avLst/>
            </a:prstGeom>
            <a:noFill/>
            <a:ln>
              <a:noFill/>
            </a:ln>
          </p:spPr>
        </p:pic>
      </p:grpSp>
      <p:cxnSp>
        <p:nvCxnSpPr>
          <p:cNvPr id="291" name="Google Shape;291;p75"/>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292" name="Google Shape;292;p7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7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7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7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7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7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7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299"/>
        <p:cNvGrpSpPr/>
        <p:nvPr/>
      </p:nvGrpSpPr>
      <p:grpSpPr>
        <a:xfrm>
          <a:off x="0" y="0"/>
          <a:ext cx="0" cy="0"/>
          <a:chOff x="0" y="0"/>
          <a:chExt cx="0" cy="0"/>
        </a:xfrm>
      </p:grpSpPr>
      <p:sp>
        <p:nvSpPr>
          <p:cNvPr id="300" name="Google Shape;300;p76"/>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1" name="Google Shape;301;p76"/>
          <p:cNvGrpSpPr/>
          <p:nvPr/>
        </p:nvGrpSpPr>
        <p:grpSpPr>
          <a:xfrm>
            <a:off x="-208787" y="0"/>
            <a:ext cx="12609573" cy="2174493"/>
            <a:chOff x="-1" y="5043119"/>
            <a:chExt cx="12192000" cy="1814883"/>
          </a:xfrm>
        </p:grpSpPr>
        <p:pic>
          <p:nvPicPr>
            <p:cNvPr id="302" name="Google Shape;302;p7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303" name="Google Shape;303;p76"/>
            <p:cNvPicPr preferRelativeResize="0"/>
            <p:nvPr/>
          </p:nvPicPr>
          <p:blipFill rotWithShape="1">
            <a:blip r:embed="rId2">
              <a:alphaModFix amt="20000"/>
            </a:blip>
            <a:srcRect l="54597" t="31445" r="16825" b="9026"/>
            <a:stretch/>
          </p:blipFill>
          <p:spPr>
            <a:xfrm rot="5400000">
              <a:off x="8435259" y="3077812"/>
              <a:ext cx="1791433" cy="5722047"/>
            </a:xfrm>
            <a:prstGeom prst="rect">
              <a:avLst/>
            </a:prstGeom>
            <a:noFill/>
            <a:ln>
              <a:noFill/>
            </a:ln>
          </p:spPr>
        </p:pic>
      </p:grpSp>
      <p:cxnSp>
        <p:nvCxnSpPr>
          <p:cNvPr id="304" name="Google Shape;304;p76"/>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305" name="Google Shape;305;p7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7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7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7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7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7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7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312"/>
        <p:cNvGrpSpPr/>
        <p:nvPr/>
      </p:nvGrpSpPr>
      <p:grpSpPr>
        <a:xfrm>
          <a:off x="0" y="0"/>
          <a:ext cx="0" cy="0"/>
          <a:chOff x="0" y="0"/>
          <a:chExt cx="0" cy="0"/>
        </a:xfrm>
      </p:grpSpPr>
      <p:sp>
        <p:nvSpPr>
          <p:cNvPr id="313" name="Google Shape;313;p77"/>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14" name="Google Shape;314;p77"/>
          <p:cNvGrpSpPr/>
          <p:nvPr/>
        </p:nvGrpSpPr>
        <p:grpSpPr>
          <a:xfrm>
            <a:off x="-208787" y="0"/>
            <a:ext cx="12609573" cy="2174493"/>
            <a:chOff x="-1" y="5043119"/>
            <a:chExt cx="12192000" cy="1814883"/>
          </a:xfrm>
        </p:grpSpPr>
        <p:pic>
          <p:nvPicPr>
            <p:cNvPr id="315" name="Google Shape;315;p7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316" name="Google Shape;316;p77"/>
            <p:cNvPicPr preferRelativeResize="0"/>
            <p:nvPr/>
          </p:nvPicPr>
          <p:blipFill rotWithShape="1">
            <a:blip r:embed="rId2">
              <a:alphaModFix amt="20000"/>
            </a:blip>
            <a:srcRect l="54597" t="31445" r="16825" b="9026"/>
            <a:stretch/>
          </p:blipFill>
          <p:spPr>
            <a:xfrm rot="5400000">
              <a:off x="8435259" y="3077812"/>
              <a:ext cx="1791433" cy="5722047"/>
            </a:xfrm>
            <a:prstGeom prst="rect">
              <a:avLst/>
            </a:prstGeom>
            <a:noFill/>
            <a:ln>
              <a:noFill/>
            </a:ln>
          </p:spPr>
        </p:pic>
      </p:grpSp>
      <p:cxnSp>
        <p:nvCxnSpPr>
          <p:cNvPr id="317" name="Google Shape;317;p7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318" name="Google Shape;318;p7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7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7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7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7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7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325"/>
        <p:cNvGrpSpPr/>
        <p:nvPr/>
      </p:nvGrpSpPr>
      <p:grpSpPr>
        <a:xfrm>
          <a:off x="0" y="0"/>
          <a:ext cx="0" cy="0"/>
          <a:chOff x="0" y="0"/>
          <a:chExt cx="0" cy="0"/>
        </a:xfrm>
      </p:grpSpPr>
      <p:sp>
        <p:nvSpPr>
          <p:cNvPr id="326" name="Google Shape;326;p78"/>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27" name="Google Shape;327;p78"/>
          <p:cNvGrpSpPr/>
          <p:nvPr/>
        </p:nvGrpSpPr>
        <p:grpSpPr>
          <a:xfrm>
            <a:off x="-208787" y="0"/>
            <a:ext cx="12609573" cy="2174493"/>
            <a:chOff x="-1" y="5043119"/>
            <a:chExt cx="12192000" cy="1814883"/>
          </a:xfrm>
        </p:grpSpPr>
        <p:pic>
          <p:nvPicPr>
            <p:cNvPr id="328" name="Google Shape;328;p78"/>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329" name="Google Shape;329;p78"/>
            <p:cNvPicPr preferRelativeResize="0"/>
            <p:nvPr/>
          </p:nvPicPr>
          <p:blipFill rotWithShape="1">
            <a:blip r:embed="rId2">
              <a:alphaModFix amt="20000"/>
            </a:blip>
            <a:srcRect l="54597" t="31445" r="16825" b="9026"/>
            <a:stretch/>
          </p:blipFill>
          <p:spPr>
            <a:xfrm rot="5400000">
              <a:off x="8435259" y="3077812"/>
              <a:ext cx="1791433" cy="5722047"/>
            </a:xfrm>
            <a:prstGeom prst="rect">
              <a:avLst/>
            </a:prstGeom>
            <a:noFill/>
            <a:ln>
              <a:noFill/>
            </a:ln>
          </p:spPr>
        </p:pic>
      </p:grpSp>
      <p:cxnSp>
        <p:nvCxnSpPr>
          <p:cNvPr id="330" name="Google Shape;330;p78"/>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331" name="Google Shape;331;p78"/>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78"/>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8"/>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78"/>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8"/>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78"/>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78"/>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338"/>
        <p:cNvGrpSpPr/>
        <p:nvPr/>
      </p:nvGrpSpPr>
      <p:grpSpPr>
        <a:xfrm>
          <a:off x="0" y="0"/>
          <a:ext cx="0" cy="0"/>
          <a:chOff x="0" y="0"/>
          <a:chExt cx="0" cy="0"/>
        </a:xfrm>
      </p:grpSpPr>
      <p:sp>
        <p:nvSpPr>
          <p:cNvPr id="339" name="Google Shape;339;p79"/>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79"/>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79"/>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2" name="Google Shape;342;p79"/>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43" name="Google Shape;343;p7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7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345"/>
        <p:cNvGrpSpPr/>
        <p:nvPr/>
      </p:nvGrpSpPr>
      <p:grpSpPr>
        <a:xfrm>
          <a:off x="0" y="0"/>
          <a:ext cx="0" cy="0"/>
          <a:chOff x="0" y="0"/>
          <a:chExt cx="0" cy="0"/>
        </a:xfrm>
      </p:grpSpPr>
      <p:sp>
        <p:nvSpPr>
          <p:cNvPr id="346" name="Google Shape;346;p80"/>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80"/>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80"/>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9" name="Google Shape;349;p80"/>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50" name="Google Shape;350;p80"/>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80"/>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352"/>
        <p:cNvGrpSpPr/>
        <p:nvPr/>
      </p:nvGrpSpPr>
      <p:grpSpPr>
        <a:xfrm>
          <a:off x="0" y="0"/>
          <a:ext cx="0" cy="0"/>
          <a:chOff x="0" y="0"/>
          <a:chExt cx="0" cy="0"/>
        </a:xfrm>
      </p:grpSpPr>
      <p:sp>
        <p:nvSpPr>
          <p:cNvPr id="353" name="Google Shape;353;p81"/>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81"/>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81"/>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6" name="Google Shape;356;p81"/>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57" name="Google Shape;357;p81"/>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81"/>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9"/>
        <p:cNvGrpSpPr/>
        <p:nvPr/>
      </p:nvGrpSpPr>
      <p:grpSpPr>
        <a:xfrm>
          <a:off x="0" y="0"/>
          <a:ext cx="0" cy="0"/>
          <a:chOff x="0" y="0"/>
          <a:chExt cx="0" cy="0"/>
        </a:xfrm>
      </p:grpSpPr>
      <p:sp>
        <p:nvSpPr>
          <p:cNvPr id="360" name="Google Shape;360;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62" name="Google Shape;362;p82"/>
          <p:cNvSpPr txBox="1">
            <a:spLocks noGrp="1"/>
          </p:cNvSpPr>
          <p:nvPr>
            <p:ph type="dt" idx="10"/>
          </p:nvPr>
        </p:nvSpPr>
        <p:spPr>
          <a:xfrm>
            <a:off x="8153936" y="6448427"/>
            <a:ext cx="1396623" cy="18097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3" name="Google Shape;363;p82"/>
          <p:cNvSpPr txBox="1">
            <a:spLocks noGrp="1"/>
          </p:cNvSpPr>
          <p:nvPr>
            <p:ph type="ftr" idx="11"/>
          </p:nvPr>
        </p:nvSpPr>
        <p:spPr>
          <a:xfrm>
            <a:off x="1209151" y="6448427"/>
            <a:ext cx="6639905" cy="18097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4" name="Google Shape;364;p82"/>
          <p:cNvSpPr txBox="1">
            <a:spLocks noGrp="1"/>
          </p:cNvSpPr>
          <p:nvPr>
            <p:ph type="sldNum" idx="12"/>
          </p:nvPr>
        </p:nvSpPr>
        <p:spPr>
          <a:xfrm>
            <a:off x="9830772" y="6448427"/>
            <a:ext cx="1143299" cy="18097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Split - Teal">
  <p:cSld name="1_Split - Teal">
    <p:spTree>
      <p:nvGrpSpPr>
        <p:cNvPr id="1" name="Shape 365"/>
        <p:cNvGrpSpPr/>
        <p:nvPr/>
      </p:nvGrpSpPr>
      <p:grpSpPr>
        <a:xfrm>
          <a:off x="0" y="0"/>
          <a:ext cx="0" cy="0"/>
          <a:chOff x="0" y="0"/>
          <a:chExt cx="0" cy="0"/>
        </a:xfrm>
      </p:grpSpPr>
      <p:sp>
        <p:nvSpPr>
          <p:cNvPr id="366" name="Google Shape;366;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7" name="Google Shape;367;p83"/>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Arial"/>
              <a:ea typeface="Arial"/>
              <a:cs typeface="Arial"/>
              <a:sym typeface="Arial"/>
            </a:endParaRPr>
          </a:p>
        </p:txBody>
      </p:sp>
      <p:sp>
        <p:nvSpPr>
          <p:cNvPr id="368" name="Google Shape;368;p83"/>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3200" b="1">
                <a:solidFill>
                  <a:schemeClr val="accent6"/>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69" name="Google Shape;369;p83"/>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70" name="Google Shape;370;p8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36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71" name="Google Shape;371;p83" descr="A picture containing indoor, large&#10;&#10;Description automatically generated"/>
          <p:cNvPicPr preferRelativeResize="0"/>
          <p:nvPr/>
        </p:nvPicPr>
        <p:blipFill rotWithShape="1">
          <a:blip r:embed="rId2">
            <a:alphaModFix/>
          </a:blip>
          <a:srcRect/>
          <a:stretch/>
        </p:blipFill>
        <p:spPr>
          <a:xfrm>
            <a:off x="-21431" y="5013579"/>
            <a:ext cx="7772400" cy="18288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on Colored Background - Blue">
  <p:cSld name="1_Title on Colored Background - Blue">
    <p:spTree>
      <p:nvGrpSpPr>
        <p:cNvPr id="1" name="Shape 372"/>
        <p:cNvGrpSpPr/>
        <p:nvPr/>
      </p:nvGrpSpPr>
      <p:grpSpPr>
        <a:xfrm>
          <a:off x="0" y="0"/>
          <a:ext cx="0" cy="0"/>
          <a:chOff x="0" y="0"/>
          <a:chExt cx="0" cy="0"/>
        </a:xfrm>
      </p:grpSpPr>
      <p:sp>
        <p:nvSpPr>
          <p:cNvPr id="373" name="Google Shape;373;p84"/>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 name="Google Shape;374;p84"/>
          <p:cNvSpPr/>
          <p:nvPr/>
        </p:nvSpPr>
        <p:spPr>
          <a:xfrm>
            <a:off x="1941095" y="2837119"/>
            <a:ext cx="8293768" cy="1094802"/>
          </a:xfrm>
          <a:prstGeom prst="rect">
            <a:avLst/>
          </a:prstGeom>
          <a:noFill/>
          <a:ln w="571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 name="Google Shape;375;p84"/>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6" name="Google Shape;376;p8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400"/>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8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78" name="Google Shape;378;p84" descr="A picture containing indoor, large&#10;&#10;Description automatically generated"/>
          <p:cNvPicPr preferRelativeResize="0"/>
          <p:nvPr/>
        </p:nvPicPr>
        <p:blipFill rotWithShape="1">
          <a:blip r:embed="rId2">
            <a:alphaModFix/>
          </a:blip>
          <a:srcRect/>
          <a:stretch/>
        </p:blipFill>
        <p:spPr>
          <a:xfrm>
            <a:off x="-1" y="5427188"/>
            <a:ext cx="12191999" cy="2868706"/>
          </a:xfrm>
          <a:prstGeom prst="rect">
            <a:avLst/>
          </a:prstGeom>
          <a:noFill/>
          <a:ln>
            <a:noFill/>
          </a:ln>
        </p:spPr>
      </p:pic>
      <p:sp>
        <p:nvSpPr>
          <p:cNvPr id="379" name="Google Shape;379;p84"/>
          <p:cNvSpPr/>
          <p:nvPr/>
        </p:nvSpPr>
        <p:spPr>
          <a:xfrm>
            <a:off x="0" y="3541"/>
            <a:ext cx="12192000" cy="6858000"/>
          </a:xfrm>
          <a:prstGeom prst="rect">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80" name="Google Shape;380;p84" descr="A picture containing indoor, large&#10;&#10;Description automatically generated"/>
          <p:cNvPicPr preferRelativeResize="0"/>
          <p:nvPr/>
        </p:nvPicPr>
        <p:blipFill rotWithShape="1">
          <a:blip r:embed="rId2">
            <a:alphaModFix/>
          </a:blip>
          <a:srcRect/>
          <a:stretch/>
        </p:blipFill>
        <p:spPr>
          <a:xfrm>
            <a:off x="-1" y="5427188"/>
            <a:ext cx="12191999" cy="286870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Subtitle and Full Width">
  <p:cSld name="Title/Subtitle and Full Width">
    <p:spTree>
      <p:nvGrpSpPr>
        <p:cNvPr id="1" name="Shape 381"/>
        <p:cNvGrpSpPr/>
        <p:nvPr/>
      </p:nvGrpSpPr>
      <p:grpSpPr>
        <a:xfrm>
          <a:off x="0" y="0"/>
          <a:ext cx="0" cy="0"/>
          <a:chOff x="0" y="0"/>
          <a:chExt cx="0" cy="0"/>
        </a:xfrm>
      </p:grpSpPr>
      <p:sp>
        <p:nvSpPr>
          <p:cNvPr id="382" name="Google Shape;382;p85"/>
          <p:cNvSpPr txBox="1">
            <a:spLocks noGrp="1"/>
          </p:cNvSpPr>
          <p:nvPr>
            <p:ph type="body" idx="1"/>
          </p:nvPr>
        </p:nvSpPr>
        <p:spPr>
          <a:xfrm>
            <a:off x="474848" y="1375200"/>
            <a:ext cx="11203552" cy="2377574"/>
          </a:xfrm>
          <a:prstGeom prst="rect">
            <a:avLst/>
          </a:prstGeom>
          <a:noFill/>
          <a:ln>
            <a:noFill/>
          </a:ln>
        </p:spPr>
        <p:txBody>
          <a:bodyPr spcFirstLastPara="1" wrap="square" lIns="91425" tIns="45700" rIns="91425" bIns="45700" anchor="t" anchorCtr="0">
            <a:normAutofit/>
          </a:bodyPr>
          <a:lstStyle>
            <a:lvl1pPr marL="457200" lvl="0" indent="-406400" algn="l">
              <a:lnSpc>
                <a:spcPct val="105000"/>
              </a:lnSpc>
              <a:spcBef>
                <a:spcPts val="1000"/>
              </a:spcBef>
              <a:spcAft>
                <a:spcPts val="0"/>
              </a:spcAft>
              <a:buSzPts val="2800"/>
              <a:buChar char="•"/>
              <a:defRPr>
                <a:solidFill>
                  <a:schemeClr val="lt2"/>
                </a:solidFill>
              </a:defRPr>
            </a:lvl1pPr>
            <a:lvl2pPr marL="914400" lvl="1" indent="-381000" algn="l">
              <a:lnSpc>
                <a:spcPct val="105000"/>
              </a:lnSpc>
              <a:spcBef>
                <a:spcPts val="500"/>
              </a:spcBef>
              <a:spcAft>
                <a:spcPts val="0"/>
              </a:spcAft>
              <a:buSzPts val="2400"/>
              <a:buChar char="•"/>
              <a:defRPr>
                <a:solidFill>
                  <a:schemeClr val="lt2"/>
                </a:solidFill>
              </a:defRPr>
            </a:lvl2pPr>
            <a:lvl3pPr marL="1371600" lvl="2" indent="-355600" algn="l">
              <a:lnSpc>
                <a:spcPct val="105000"/>
              </a:lnSpc>
              <a:spcBef>
                <a:spcPts val="500"/>
              </a:spcBef>
              <a:spcAft>
                <a:spcPts val="0"/>
              </a:spcAft>
              <a:buSzPts val="2000"/>
              <a:buChar char="•"/>
              <a:defRPr>
                <a:solidFill>
                  <a:schemeClr val="lt2"/>
                </a:solidFill>
              </a:defRPr>
            </a:lvl3pPr>
            <a:lvl4pPr marL="1828800" lvl="3" indent="-342900" algn="l">
              <a:lnSpc>
                <a:spcPct val="105000"/>
              </a:lnSpc>
              <a:spcBef>
                <a:spcPts val="500"/>
              </a:spcBef>
              <a:spcAft>
                <a:spcPts val="0"/>
              </a:spcAft>
              <a:buSzPts val="1800"/>
              <a:buChar char="•"/>
              <a:defRPr>
                <a:solidFill>
                  <a:schemeClr val="lt2"/>
                </a:solidFill>
              </a:defRPr>
            </a:lvl4pPr>
            <a:lvl5pPr marL="2286000" lvl="4" indent="-342900" algn="l">
              <a:lnSpc>
                <a:spcPct val="105000"/>
              </a:lnSpc>
              <a:spcBef>
                <a:spcPts val="500"/>
              </a:spcBef>
              <a:spcAft>
                <a:spcPts val="0"/>
              </a:spcAft>
              <a:buSzPts val="1800"/>
              <a:buChar char="•"/>
              <a:defRPr>
                <a:solidFill>
                  <a:schemeClr val="lt2"/>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3" name="Google Shape;383;p85"/>
          <p:cNvSpPr txBox="1">
            <a:spLocks noGrp="1"/>
          </p:cNvSpPr>
          <p:nvPr>
            <p:ph type="body" idx="2"/>
          </p:nvPr>
        </p:nvSpPr>
        <p:spPr>
          <a:xfrm>
            <a:off x="475200" y="269508"/>
            <a:ext cx="11203200" cy="904093"/>
          </a:xfrm>
          <a:prstGeom prst="rect">
            <a:avLst/>
          </a:prstGeom>
          <a:noFill/>
          <a:ln>
            <a:noFill/>
          </a:ln>
        </p:spPr>
        <p:txBody>
          <a:bodyPr spcFirstLastPara="1" wrap="square" lIns="91425" tIns="45700" rIns="91425" bIns="45700" anchor="t" anchorCtr="0">
            <a:normAutofit/>
          </a:bodyPr>
          <a:lstStyle>
            <a:lvl1pPr marL="457200" lvl="0" indent="-406400" algn="l">
              <a:lnSpc>
                <a:spcPct val="95000"/>
              </a:lnSpc>
              <a:spcBef>
                <a:spcPts val="0"/>
              </a:spcBef>
              <a:spcAft>
                <a:spcPts val="0"/>
              </a:spcAft>
              <a:buSzPts val="2800"/>
              <a:buChar char="•"/>
              <a:defRPr sz="3733" b="0">
                <a:solidFill>
                  <a:srgbClr val="0072CE"/>
                </a:solidFill>
                <a:latin typeface="Arial"/>
                <a:ea typeface="Arial"/>
                <a:cs typeface="Arial"/>
                <a:sym typeface="Arial"/>
              </a:defRPr>
            </a:lvl1pPr>
            <a:lvl2pPr marL="914400" lvl="1" indent="-228600" algn="l">
              <a:lnSpc>
                <a:spcPct val="95000"/>
              </a:lnSpc>
              <a:spcBef>
                <a:spcPts val="0"/>
              </a:spcBef>
              <a:spcAft>
                <a:spcPts val="0"/>
              </a:spcAft>
              <a:buSzPts val="2400"/>
              <a:buFont typeface="Arial"/>
              <a:buNone/>
              <a:defRPr sz="2400">
                <a:solidFill>
                  <a:srgbClr val="0072CE"/>
                </a:solidFill>
                <a:latin typeface="Arial"/>
                <a:ea typeface="Arial"/>
                <a:cs typeface="Arial"/>
                <a:sym typeface="Arial"/>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cxnSp>
        <p:nvCxnSpPr>
          <p:cNvPr id="384" name="Google Shape;384;p85"/>
          <p:cNvCxnSpPr/>
          <p:nvPr/>
        </p:nvCxnSpPr>
        <p:spPr>
          <a:xfrm>
            <a:off x="474136" y="6382800"/>
            <a:ext cx="11231033" cy="0"/>
          </a:xfrm>
          <a:prstGeom prst="straightConnector1">
            <a:avLst/>
          </a:prstGeom>
          <a:noFill/>
          <a:ln w="9525" cap="flat" cmpd="sng">
            <a:solidFill>
              <a:schemeClr val="dk1"/>
            </a:solidFill>
            <a:prstDash val="solid"/>
            <a:round/>
            <a:headEnd type="none" w="sm" len="sm"/>
            <a:tailEnd type="none" w="sm" len="sm"/>
          </a:ln>
        </p:spPr>
      </p:cxnSp>
      <p:sp>
        <p:nvSpPr>
          <p:cNvPr id="385" name="Google Shape;385;p85"/>
          <p:cNvSpPr txBox="1">
            <a:spLocks noGrp="1"/>
          </p:cNvSpPr>
          <p:nvPr>
            <p:ph type="sldNum" idx="12"/>
          </p:nvPr>
        </p:nvSpPr>
        <p:spPr>
          <a:xfrm>
            <a:off x="10847303" y="6444000"/>
            <a:ext cx="840000" cy="12311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6" name="Google Shape;386;p85"/>
          <p:cNvSpPr txBox="1"/>
          <p:nvPr/>
        </p:nvSpPr>
        <p:spPr>
          <a:xfrm>
            <a:off x="498624" y="6444000"/>
            <a:ext cx="2553901" cy="288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b="1" i="0" u="none" strike="noStrike" cap="none">
                <a:solidFill>
                  <a:schemeClr val="dk1"/>
                </a:solidFill>
                <a:latin typeface="Arial"/>
                <a:ea typeface="Arial"/>
                <a:cs typeface="Arial"/>
                <a:sym typeface="Arial"/>
              </a:rPr>
              <a:t>Plan International</a:t>
            </a:r>
            <a:endParaRPr sz="8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amp; Text with Dots - Teal">
  <p:cSld name="1_Title &amp; Text with Dots - Teal">
    <p:spTree>
      <p:nvGrpSpPr>
        <p:cNvPr id="1" name="Shape 387"/>
        <p:cNvGrpSpPr/>
        <p:nvPr/>
      </p:nvGrpSpPr>
      <p:grpSpPr>
        <a:xfrm>
          <a:off x="0" y="0"/>
          <a:ext cx="0" cy="0"/>
          <a:chOff x="0" y="0"/>
          <a:chExt cx="0" cy="0"/>
        </a:xfrm>
      </p:grpSpPr>
      <p:sp>
        <p:nvSpPr>
          <p:cNvPr id="388" name="Google Shape;388;p8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86"/>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0" name="Google Shape;390;p86"/>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91" name="Google Shape;391;p86" descr="A picture containing indoor, large&#10;&#10;Description automatically generated"/>
          <p:cNvPicPr preferRelativeResize="0"/>
          <p:nvPr/>
        </p:nvPicPr>
        <p:blipFill rotWithShape="1">
          <a:blip r:embed="rId2">
            <a:alphaModFix/>
          </a:blip>
          <a:srcRect b="50000"/>
          <a:stretch/>
        </p:blipFill>
        <p:spPr>
          <a:xfrm>
            <a:off x="0" y="5423647"/>
            <a:ext cx="12192000" cy="14343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Image &amp; Text - Green">
  <p:cSld name="1_Image &amp; Text - Green">
    <p:spTree>
      <p:nvGrpSpPr>
        <p:cNvPr id="1" name="Shape 392"/>
        <p:cNvGrpSpPr/>
        <p:nvPr/>
      </p:nvGrpSpPr>
      <p:grpSpPr>
        <a:xfrm>
          <a:off x="0" y="0"/>
          <a:ext cx="0" cy="0"/>
          <a:chOff x="0" y="0"/>
          <a:chExt cx="0" cy="0"/>
        </a:xfrm>
      </p:grpSpPr>
      <p:sp>
        <p:nvSpPr>
          <p:cNvPr id="393" name="Google Shape;393;p87"/>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94" name="Google Shape;394;p87"/>
          <p:cNvCxnSpPr/>
          <p:nvPr/>
        </p:nvCxnSpPr>
        <p:spPr>
          <a:xfrm rot="10800000" flipH="1">
            <a:off x="5027117" y="1509236"/>
            <a:ext cx="6806284" cy="17612"/>
          </a:xfrm>
          <a:prstGeom prst="straightConnector1">
            <a:avLst/>
          </a:prstGeom>
          <a:noFill/>
          <a:ln w="9525" cap="flat" cmpd="sng">
            <a:solidFill>
              <a:schemeClr val="accent4"/>
            </a:solidFill>
            <a:prstDash val="solid"/>
            <a:round/>
            <a:headEnd type="none" w="sm" len="sm"/>
            <a:tailEnd type="none" w="sm" len="sm"/>
          </a:ln>
        </p:spPr>
      </p:cxnSp>
      <p:sp>
        <p:nvSpPr>
          <p:cNvPr id="395" name="Google Shape;395;p87"/>
          <p:cNvSpPr/>
          <p:nvPr/>
        </p:nvSpPr>
        <p:spPr>
          <a:xfrm>
            <a:off x="9351335" y="1467293"/>
            <a:ext cx="2482066" cy="78223"/>
          </a:xfrm>
          <a:prstGeom prst="rect">
            <a:avLst/>
          </a:prstGeom>
          <a:solidFill>
            <a:schemeClr val="accent4"/>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 name="Google Shape;396;p87"/>
          <p:cNvSpPr>
            <a:spLocks noGrp="1"/>
          </p:cNvSpPr>
          <p:nvPr>
            <p:ph type="pic" idx="2"/>
          </p:nvPr>
        </p:nvSpPr>
        <p:spPr>
          <a:xfrm>
            <a:off x="0" y="0"/>
            <a:ext cx="4340225" cy="6858000"/>
          </a:xfrm>
          <a:prstGeom prst="rect">
            <a:avLst/>
          </a:prstGeom>
          <a:noFill/>
          <a:ln>
            <a:noFill/>
          </a:ln>
        </p:spPr>
      </p:sp>
      <p:sp>
        <p:nvSpPr>
          <p:cNvPr id="397" name="Google Shape;397;p87"/>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Split - Blue">
  <p:cSld name="1_Split - Blue">
    <p:spTree>
      <p:nvGrpSpPr>
        <p:cNvPr id="1" name="Shape 398"/>
        <p:cNvGrpSpPr/>
        <p:nvPr/>
      </p:nvGrpSpPr>
      <p:grpSpPr>
        <a:xfrm>
          <a:off x="0" y="0"/>
          <a:ext cx="0" cy="0"/>
          <a:chOff x="0" y="0"/>
          <a:chExt cx="0" cy="0"/>
        </a:xfrm>
      </p:grpSpPr>
      <p:sp>
        <p:nvSpPr>
          <p:cNvPr id="399" name="Google Shape;399;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0" name="Google Shape;400;p88"/>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Arial"/>
              <a:ea typeface="Arial"/>
              <a:cs typeface="Arial"/>
              <a:sym typeface="Arial"/>
            </a:endParaRPr>
          </a:p>
        </p:txBody>
      </p:sp>
      <p:sp>
        <p:nvSpPr>
          <p:cNvPr id="401" name="Google Shape;401;p8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3200" b="1">
                <a:solidFill>
                  <a:srgbClr val="026794"/>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2" name="Google Shape;402;p88"/>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3" name="Google Shape;403;p8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36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404" name="Google Shape;404;p88" descr="A picture containing indoor, large&#10;&#10;Description automatically generated"/>
          <p:cNvPicPr preferRelativeResize="0"/>
          <p:nvPr/>
        </p:nvPicPr>
        <p:blipFill rotWithShape="1">
          <a:blip r:embed="rId2">
            <a:alphaModFix/>
          </a:blip>
          <a:srcRect/>
          <a:stretch/>
        </p:blipFill>
        <p:spPr>
          <a:xfrm>
            <a:off x="-21431" y="5013579"/>
            <a:ext cx="7772400" cy="18288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Text - Purple">
  <p:cSld name="1_Title &amp; Text - Purple">
    <p:spTree>
      <p:nvGrpSpPr>
        <p:cNvPr id="1" name="Shape 405"/>
        <p:cNvGrpSpPr/>
        <p:nvPr/>
      </p:nvGrpSpPr>
      <p:grpSpPr>
        <a:xfrm>
          <a:off x="0" y="0"/>
          <a:ext cx="0" cy="0"/>
          <a:chOff x="0" y="0"/>
          <a:chExt cx="0" cy="0"/>
        </a:xfrm>
      </p:grpSpPr>
      <p:sp>
        <p:nvSpPr>
          <p:cNvPr id="406" name="Google Shape;406;p8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07" name="Google Shape;407;p89"/>
          <p:cNvCxnSpPr/>
          <p:nvPr/>
        </p:nvCxnSpPr>
        <p:spPr>
          <a:xfrm rot="10800000" flipH="1">
            <a:off x="656024" y="1635973"/>
            <a:ext cx="10820189" cy="33878"/>
          </a:xfrm>
          <a:prstGeom prst="straightConnector1">
            <a:avLst/>
          </a:prstGeom>
          <a:noFill/>
          <a:ln w="9525" cap="flat" cmpd="sng">
            <a:solidFill>
              <a:schemeClr val="accent3"/>
            </a:solidFill>
            <a:prstDash val="solid"/>
            <a:round/>
            <a:headEnd type="none" w="sm" len="sm"/>
            <a:tailEnd type="none" w="sm" len="sm"/>
          </a:ln>
        </p:spPr>
      </p:cxnSp>
      <p:sp>
        <p:nvSpPr>
          <p:cNvPr id="408" name="Google Shape;408;p89"/>
          <p:cNvSpPr/>
          <p:nvPr/>
        </p:nvSpPr>
        <p:spPr>
          <a:xfrm>
            <a:off x="7858954" y="1589835"/>
            <a:ext cx="3617259" cy="92275"/>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 name="Google Shape;409;p89"/>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10" name="Google Shape;410;p8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cxnSp>
        <p:nvCxnSpPr>
          <p:cNvPr id="411" name="Google Shape;411;p89"/>
          <p:cNvCxnSpPr/>
          <p:nvPr/>
        </p:nvCxnSpPr>
        <p:spPr>
          <a:xfrm rot="10800000" flipH="1">
            <a:off x="656024" y="1635973"/>
            <a:ext cx="10820189" cy="33878"/>
          </a:xfrm>
          <a:prstGeom prst="straightConnector1">
            <a:avLst/>
          </a:prstGeom>
          <a:noFill/>
          <a:ln w="9525" cap="flat" cmpd="sng">
            <a:solidFill>
              <a:schemeClr val="accent3"/>
            </a:solidFill>
            <a:prstDash val="solid"/>
            <a:round/>
            <a:headEnd type="none" w="sm" len="sm"/>
            <a:tailEnd type="none" w="sm" len="sm"/>
          </a:ln>
        </p:spPr>
      </p:cxnSp>
      <p:sp>
        <p:nvSpPr>
          <p:cNvPr id="412" name="Google Shape;412;p89"/>
          <p:cNvSpPr/>
          <p:nvPr/>
        </p:nvSpPr>
        <p:spPr>
          <a:xfrm>
            <a:off x="7858954" y="1589835"/>
            <a:ext cx="3617259" cy="92275"/>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41"/>
        <p:cNvGrpSpPr/>
        <p:nvPr/>
      </p:nvGrpSpPr>
      <p:grpSpPr>
        <a:xfrm>
          <a:off x="0" y="0"/>
          <a:ext cx="0" cy="0"/>
          <a:chOff x="0" y="0"/>
          <a:chExt cx="0" cy="0"/>
        </a:xfrm>
      </p:grpSpPr>
      <p:sp>
        <p:nvSpPr>
          <p:cNvPr id="42" name="Google Shape;4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44" name="Google Shape;44;p38"/>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45" name="Google Shape;45;p3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8"/>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8"/>
          <p:cNvSpPr txBox="1"/>
          <p:nvPr/>
        </p:nvSpPr>
        <p:spPr>
          <a:xfrm>
            <a:off x="10405272" y="6444364"/>
            <a:ext cx="1597152" cy="276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www.alliancecpha.org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1" name="Google Shape;51;p47"/>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52" name="Google Shape;52;p47"/>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47"/>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7"/>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55"/>
        <p:cNvGrpSpPr/>
        <p:nvPr/>
      </p:nvGrpSpPr>
      <p:grpSpPr>
        <a:xfrm>
          <a:off x="0" y="0"/>
          <a:ext cx="0" cy="0"/>
          <a:chOff x="0" y="0"/>
          <a:chExt cx="0" cy="0"/>
        </a:xfrm>
      </p:grpSpPr>
      <p:sp>
        <p:nvSpPr>
          <p:cNvPr id="56" name="Google Shape;56;p33"/>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3"/>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3"/>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 name="Google Shape;59;p3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60" name="Google Shape;60;p3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62"/>
        <p:cNvGrpSpPr/>
        <p:nvPr/>
      </p:nvGrpSpPr>
      <p:grpSpPr>
        <a:xfrm>
          <a:off x="0" y="0"/>
          <a:ext cx="0" cy="0"/>
          <a:chOff x="0" y="0"/>
          <a:chExt cx="0" cy="0"/>
        </a:xfrm>
      </p:grpSpPr>
      <p:grpSp>
        <p:nvGrpSpPr>
          <p:cNvPr id="63" name="Google Shape;63;p45"/>
          <p:cNvGrpSpPr/>
          <p:nvPr/>
        </p:nvGrpSpPr>
        <p:grpSpPr>
          <a:xfrm>
            <a:off x="0" y="5303521"/>
            <a:ext cx="12192000" cy="1639827"/>
            <a:chOff x="0" y="5303521"/>
            <a:chExt cx="12192000" cy="1639827"/>
          </a:xfrm>
        </p:grpSpPr>
        <p:pic>
          <p:nvPicPr>
            <p:cNvPr id="64" name="Google Shape;64;p45"/>
            <p:cNvPicPr preferRelativeResize="0"/>
            <p:nvPr/>
          </p:nvPicPr>
          <p:blipFill rotWithShape="1">
            <a:blip r:embed="rId2">
              <a:alphaModFix amt="20000"/>
            </a:blip>
            <a:srcRect l="59835" t="10673" r="12103" b="6770"/>
            <a:stretch/>
          </p:blipFill>
          <p:spPr>
            <a:xfrm rot="5400000">
              <a:off x="2302155" y="3001365"/>
              <a:ext cx="1639827" cy="6244138"/>
            </a:xfrm>
            <a:prstGeom prst="rect">
              <a:avLst/>
            </a:prstGeom>
            <a:noFill/>
            <a:ln>
              <a:noFill/>
            </a:ln>
          </p:spPr>
        </p:pic>
        <p:pic>
          <p:nvPicPr>
            <p:cNvPr id="65" name="Google Shape;65;p45"/>
            <p:cNvPicPr preferRelativeResize="0"/>
            <p:nvPr/>
          </p:nvPicPr>
          <p:blipFill rotWithShape="1">
            <a:blip r:embed="rId2">
              <a:alphaModFix amt="20000"/>
            </a:blip>
            <a:srcRect l="60062" t="10673" r="11951" b="6770"/>
            <a:stretch/>
          </p:blipFill>
          <p:spPr>
            <a:xfrm rot="5400000">
              <a:off x="8439135" y="3108523"/>
              <a:ext cx="1557867" cy="5947862"/>
            </a:xfrm>
            <a:prstGeom prst="rect">
              <a:avLst/>
            </a:prstGeom>
            <a:noFill/>
            <a:ln>
              <a:noFill/>
            </a:ln>
          </p:spPr>
        </p:pic>
      </p:grpSp>
      <p:sp>
        <p:nvSpPr>
          <p:cNvPr id="66" name="Google Shape;66;p45"/>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5"/>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9" name="Google Shape;159;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alliancecpha.org/en/series-of-child-protection-materials/prevention-initiative"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alliancecpha.org/en/primary-prevention-framewor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ideo" Target="https://www.youtube.com/embed/HhArcqP_SmM?feature=oembed"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 descr="A person wearing a hat and smiling at the camera&#10;&#10;Description automatically generated"/>
          <p:cNvPicPr preferRelativeResize="0"/>
          <p:nvPr/>
        </p:nvPicPr>
        <p:blipFill rotWithShape="1">
          <a:blip r:embed="rId3">
            <a:alphaModFix/>
          </a:blip>
          <a:srcRect t="9662" b="6066"/>
          <a:stretch/>
        </p:blipFill>
        <p:spPr>
          <a:xfrm>
            <a:off x="0" y="-17198"/>
            <a:ext cx="12192001" cy="5903100"/>
          </a:xfrm>
          <a:prstGeom prst="rect">
            <a:avLst/>
          </a:prstGeom>
          <a:noFill/>
          <a:ln>
            <a:noFill/>
          </a:ln>
        </p:spPr>
      </p:pic>
      <p:sp>
        <p:nvSpPr>
          <p:cNvPr id="419" name="Google Shape;419;p1"/>
          <p:cNvSpPr/>
          <p:nvPr/>
        </p:nvSpPr>
        <p:spPr>
          <a:xfrm>
            <a:off x="24575" y="-17198"/>
            <a:ext cx="12187800" cy="5903100"/>
          </a:xfrm>
          <a:prstGeom prst="rect">
            <a:avLst/>
          </a:prstGeom>
          <a:solidFill>
            <a:srgbClr val="026794">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p1"/>
          <p:cNvSpPr txBox="1"/>
          <p:nvPr/>
        </p:nvSpPr>
        <p:spPr>
          <a:xfrm>
            <a:off x="4100125" y="2181225"/>
            <a:ext cx="7767000" cy="20445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PRIMARY PREVENTION IN CHPA:  </a:t>
            </a:r>
            <a:r>
              <a:rPr lang="en-US" sz="4000" b="1"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ORIENTATION</a:t>
            </a:r>
            <a:r>
              <a:rPr lang="en-US" sz="4000" b="1"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SESSION</a:t>
            </a:r>
            <a:endParaRPr sz="1400" b="0" i="0" u="none" strike="noStrike" cap="none">
              <a:solidFill>
                <a:srgbClr val="000000"/>
              </a:solidFill>
              <a:latin typeface="Arial"/>
              <a:ea typeface="Arial"/>
              <a:cs typeface="Arial"/>
              <a:sym typeface="Arial"/>
            </a:endParaRPr>
          </a:p>
        </p:txBody>
      </p:sp>
      <p:pic>
        <p:nvPicPr>
          <p:cNvPr id="421" name="Google Shape;421;p1"/>
          <p:cNvPicPr preferRelativeResize="0"/>
          <p:nvPr/>
        </p:nvPicPr>
        <p:blipFill rotWithShape="1">
          <a:blip r:embed="rId4">
            <a:alphaModFix/>
          </a:blip>
          <a:srcRect/>
          <a:stretch/>
        </p:blipFill>
        <p:spPr>
          <a:xfrm>
            <a:off x="24575" y="5743324"/>
            <a:ext cx="3102325" cy="1206800"/>
          </a:xfrm>
          <a:prstGeom prst="rect">
            <a:avLst/>
          </a:prstGeom>
          <a:noFill/>
          <a:ln>
            <a:noFill/>
          </a:ln>
        </p:spPr>
      </p:pic>
      <p:pic>
        <p:nvPicPr>
          <p:cNvPr id="422" name="Google Shape;422;p1"/>
          <p:cNvPicPr preferRelativeResize="0"/>
          <p:nvPr/>
        </p:nvPicPr>
        <p:blipFill rotWithShape="1">
          <a:blip r:embed="rId5">
            <a:alphaModFix/>
          </a:blip>
          <a:srcRect/>
          <a:stretch/>
        </p:blipFill>
        <p:spPr>
          <a:xfrm>
            <a:off x="9637100" y="5980773"/>
            <a:ext cx="2554900" cy="969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5"/>
          <p:cNvSpPr txBox="1">
            <a:spLocks noGrp="1"/>
          </p:cNvSpPr>
          <p:nvPr>
            <p:ph type="title"/>
          </p:nvPr>
        </p:nvSpPr>
        <p:spPr>
          <a:xfrm>
            <a:off x="395125" y="551475"/>
            <a:ext cx="10515600" cy="111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Helvetica Neue"/>
              <a:buNone/>
            </a:pPr>
            <a:r>
              <a:rPr lang="en-US">
                <a:latin typeface="Helvetica Neue"/>
                <a:ea typeface="Helvetica Neue"/>
                <a:cs typeface="Helvetica Neue"/>
                <a:sym typeface="Helvetica Neue"/>
              </a:rPr>
              <a:t>The Primary Prevention Framework</a:t>
            </a:r>
            <a:endParaRPr>
              <a:latin typeface="Helvetica Neue"/>
              <a:ea typeface="Helvetica Neue"/>
              <a:cs typeface="Helvetica Neue"/>
              <a:sym typeface="Helvetica Neue"/>
            </a:endParaRPr>
          </a:p>
        </p:txBody>
      </p:sp>
      <p:sp>
        <p:nvSpPr>
          <p:cNvPr id="484" name="Google Shape;484;p25"/>
          <p:cNvSpPr txBox="1"/>
          <p:nvPr/>
        </p:nvSpPr>
        <p:spPr>
          <a:xfrm>
            <a:off x="5652250" y="2020125"/>
            <a:ext cx="5744400" cy="474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Helvetica Neue"/>
              <a:buNone/>
            </a:pPr>
            <a:r>
              <a:rPr lang="en-US" sz="2200" b="0" i="0" u="none" strike="noStrike" cap="none">
                <a:solidFill>
                  <a:srgbClr val="000000"/>
                </a:solidFill>
                <a:latin typeface="Helvetica Neue"/>
                <a:ea typeface="Helvetica Neue"/>
                <a:cs typeface="Helvetica Neue"/>
                <a:sym typeface="Helvetica Neue"/>
              </a:rPr>
              <a:t>The Primary Prevention Framework was developed by the Prevention Initiative of the Alliance for Child Protection in Humanitarian Action in 2022</a:t>
            </a:r>
            <a:endParaRPr sz="22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Helvetica Neue"/>
              <a:buNone/>
            </a:pPr>
            <a:endParaRPr sz="22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600"/>
              <a:buFont typeface="Helvetica Neue"/>
              <a:buNone/>
            </a:pPr>
            <a:r>
              <a:rPr lang="en-US" sz="2200" b="0" i="0" u="none" strike="noStrike" cap="none">
                <a:solidFill>
                  <a:srgbClr val="000000"/>
                </a:solidFill>
                <a:latin typeface="Helvetica Neue"/>
                <a:ea typeface="Helvetica Neue"/>
                <a:cs typeface="Helvetica Neue"/>
                <a:sym typeface="Helvetica Neue"/>
              </a:rPr>
              <a:t>The Prevention Initiative revised the Framework in 2024 following field testing in two humanitarian contexts</a:t>
            </a:r>
            <a:endParaRPr sz="2200" b="0" i="0" u="none" strike="noStrike" cap="none">
              <a:solidFill>
                <a:srgbClr val="000000"/>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0" marR="0" lvl="0" indent="0" algn="l" rtl="0">
              <a:lnSpc>
                <a:spcPct val="100000"/>
              </a:lnSpc>
              <a:spcBef>
                <a:spcPts val="0"/>
              </a:spcBef>
              <a:spcAft>
                <a:spcPts val="0"/>
              </a:spcAft>
              <a:buClr>
                <a:srgbClr val="0070C0"/>
              </a:buClr>
              <a:buSzPts val="1600"/>
              <a:buFont typeface="Helvetica Neue"/>
              <a:buNone/>
            </a:pPr>
            <a:endParaRPr sz="16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70C0"/>
              </a:buClr>
              <a:buSzPts val="1600"/>
              <a:buFont typeface="Helvetica Neue"/>
              <a:buNone/>
            </a:pPr>
            <a:r>
              <a:rPr lang="en-US" sz="2200" b="0" i="0" u="none" strike="noStrike" cap="none">
                <a:solidFill>
                  <a:srgbClr val="000000"/>
                </a:solidFill>
                <a:latin typeface="Helvetica Neue"/>
                <a:ea typeface="Helvetica Neue"/>
                <a:cs typeface="Helvetica Neue"/>
                <a:sym typeface="Helvetica Neue"/>
              </a:rPr>
              <a:t>The Framework outlines the nine principles for primary preventive approaches and provides key steps and considerations for primary preventive approaches across the program cycle.</a:t>
            </a:r>
            <a:endParaRPr sz="1600" b="0" i="0" u="none" strike="noStrike" cap="none">
              <a:solidFill>
                <a:srgbClr val="000000"/>
              </a:solidFill>
              <a:latin typeface="Helvetica Neue"/>
              <a:ea typeface="Helvetica Neue"/>
              <a:cs typeface="Helvetica Neue"/>
              <a:sym typeface="Helvetica Neue"/>
            </a:endParaRPr>
          </a:p>
        </p:txBody>
      </p:sp>
      <p:pic>
        <p:nvPicPr>
          <p:cNvPr id="485" name="Google Shape;485;p25"/>
          <p:cNvPicPr preferRelativeResize="0"/>
          <p:nvPr/>
        </p:nvPicPr>
        <p:blipFill rotWithShape="1">
          <a:blip r:embed="rId3">
            <a:alphaModFix/>
          </a:blip>
          <a:srcRect/>
          <a:stretch/>
        </p:blipFill>
        <p:spPr>
          <a:xfrm>
            <a:off x="1371600" y="1774166"/>
            <a:ext cx="3518703" cy="50838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2" name="Google Shape;492;p26"/>
          <p:cNvSpPr txBox="1"/>
          <p:nvPr/>
        </p:nvSpPr>
        <p:spPr>
          <a:xfrm>
            <a:off x="7847450" y="1689100"/>
            <a:ext cx="33921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accent5"/>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KEY STEPS FOR PRIMARY PREVENTION IN THE PROGRAM MANAGEMENT CYCLE </a:t>
            </a:r>
            <a:endParaRPr sz="1400" b="0" i="0" u="none" strike="noStrike" cap="none">
              <a:solidFill>
                <a:srgbClr val="000000"/>
              </a:solidFill>
              <a:latin typeface="Arial"/>
              <a:ea typeface="Arial"/>
              <a:cs typeface="Arial"/>
              <a:sym typeface="Arial"/>
            </a:endParaRPr>
          </a:p>
        </p:txBody>
      </p:sp>
      <p:pic>
        <p:nvPicPr>
          <p:cNvPr id="3" name="Picture 2" descr="A poster with text and symbols&#10;&#10;AI-generated content may be incorrect.">
            <a:extLst>
              <a:ext uri="{FF2B5EF4-FFF2-40B4-BE49-F238E27FC236}">
                <a16:creationId xmlns:a16="http://schemas.microsoft.com/office/drawing/2014/main" id="{7479DC20-0EE5-05D4-C662-90EE09885447}"/>
              </a:ext>
            </a:extLst>
          </p:cNvPr>
          <p:cNvPicPr>
            <a:picLocks noChangeAspect="1"/>
          </p:cNvPicPr>
          <p:nvPr/>
        </p:nvPicPr>
        <p:blipFill>
          <a:blip r:embed="rId3"/>
          <a:stretch>
            <a:fillRect/>
          </a:stretch>
        </p:blipFill>
        <p:spPr>
          <a:xfrm>
            <a:off x="522515" y="0"/>
            <a:ext cx="6021977"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7"/>
          <p:cNvSpPr txBox="1">
            <a:spLocks noGrp="1"/>
          </p:cNvSpPr>
          <p:nvPr>
            <p:ph type="title"/>
          </p:nvPr>
        </p:nvSpPr>
        <p:spPr>
          <a:xfrm>
            <a:off x="2145791" y="3099692"/>
            <a:ext cx="7851600" cy="562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US"/>
              <a:t>What is my role in primary prevention?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19b3bde6d9_0_16"/>
          <p:cNvSpPr txBox="1">
            <a:spLocks noGrp="1"/>
          </p:cNvSpPr>
          <p:nvPr>
            <p:ph type="title"/>
          </p:nvPr>
        </p:nvSpPr>
        <p:spPr>
          <a:xfrm>
            <a:off x="656022" y="365125"/>
            <a:ext cx="10820100" cy="97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The role of non-CP humanitarian actors </a:t>
            </a:r>
            <a:endParaRPr>
              <a:solidFill>
                <a:srgbClr val="0070C0"/>
              </a:solidFill>
              <a:latin typeface="Calibri"/>
              <a:ea typeface="Calibri"/>
              <a:cs typeface="Calibri"/>
              <a:sym typeface="Calibri"/>
            </a:endParaRPr>
          </a:p>
        </p:txBody>
      </p:sp>
      <p:sp>
        <p:nvSpPr>
          <p:cNvPr id="504" name="Google Shape;504;g319b3bde6d9_0_16"/>
          <p:cNvSpPr txBox="1">
            <a:spLocks noGrp="1"/>
          </p:cNvSpPr>
          <p:nvPr>
            <p:ph type="body" idx="2"/>
          </p:nvPr>
        </p:nvSpPr>
        <p:spPr>
          <a:xfrm>
            <a:off x="656022" y="1470415"/>
            <a:ext cx="10107600" cy="4226400"/>
          </a:xfrm>
          <a:prstGeom prst="rect">
            <a:avLst/>
          </a:prstGeom>
          <a:noFill/>
          <a:ln>
            <a:noFill/>
          </a:ln>
        </p:spPr>
        <p:txBody>
          <a:bodyPr spcFirstLastPara="1" wrap="square" lIns="91425" tIns="45700" rIns="91425" bIns="45700" anchor="t" anchorCtr="0">
            <a:normAutofit/>
          </a:bodyPr>
          <a:lstStyle/>
          <a:p>
            <a:pPr marL="457200" marR="0" lvl="0" indent="-355600" algn="l" rtl="0">
              <a:lnSpc>
                <a:spcPct val="90000"/>
              </a:lnSpc>
              <a:spcBef>
                <a:spcPts val="0"/>
              </a:spcBef>
              <a:spcAft>
                <a:spcPts val="0"/>
              </a:spcAft>
              <a:buSzPts val="2000"/>
              <a:buChar char="•"/>
            </a:pPr>
            <a:r>
              <a:rPr lang="en-US" sz="2000" dirty="0"/>
              <a:t>Understand the key considerations on Primary Prevention</a:t>
            </a:r>
            <a:endParaRPr sz="2000" dirty="0"/>
          </a:p>
          <a:p>
            <a:pPr marL="45720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t>Work together in coordination with Child Protection teams, to prevent harmful outcomes for children, through the phases of the program cycle: preparedness, assessment, design and planning, implementation &amp; monitoring and evaluation &amp; learning. </a:t>
            </a:r>
            <a:endParaRPr sz="2000" dirty="0"/>
          </a:p>
          <a:p>
            <a:pPr marL="45720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t>Involvement will depend on the context, setting and what harmful outcome is to be prevented. For example: </a:t>
            </a:r>
            <a:endParaRPr sz="2000" dirty="0"/>
          </a:p>
          <a:p>
            <a:pPr marL="1371600" marR="0" lvl="0" indent="457200" algn="l" rtl="0">
              <a:lnSpc>
                <a:spcPct val="90000"/>
              </a:lnSpc>
              <a:spcBef>
                <a:spcPts val="0"/>
              </a:spcBef>
              <a:spcAft>
                <a:spcPts val="0"/>
              </a:spcAft>
              <a:buSzPts val="2800"/>
              <a:buNone/>
            </a:pPr>
            <a:br>
              <a:rPr lang="en-US" sz="2000" dirty="0"/>
            </a:br>
            <a:r>
              <a:rPr lang="en-US" sz="2000" dirty="0"/>
              <a:t>If in a refugee camp </a:t>
            </a:r>
            <a:r>
              <a:rPr lang="en-US" sz="2000" b="1" dirty="0"/>
              <a:t>access to quality education</a:t>
            </a:r>
            <a:r>
              <a:rPr lang="en-US" sz="2000" dirty="0"/>
              <a:t> is identified by communities as a </a:t>
            </a:r>
            <a:r>
              <a:rPr lang="en-US" sz="2000" b="1" dirty="0"/>
              <a:t>protective factor to prevent child marriage, </a:t>
            </a:r>
            <a:r>
              <a:rPr lang="en-US" sz="2000" dirty="0"/>
              <a:t>then universal access to quality education for all children in the camp will be an appropriate intervention. The planning and designing of this intervention should be done </a:t>
            </a:r>
            <a:r>
              <a:rPr lang="en-US" sz="2000" b="1" dirty="0"/>
              <a:t>jointly by the Education and Child Protection actors</a:t>
            </a:r>
            <a:r>
              <a:rPr lang="en-US" sz="2000" dirty="0"/>
              <a:t>.</a:t>
            </a: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19b3bde6d9_0_22"/>
          <p:cNvSpPr txBox="1">
            <a:spLocks noGrp="1"/>
          </p:cNvSpPr>
          <p:nvPr>
            <p:ph type="title"/>
          </p:nvPr>
        </p:nvSpPr>
        <p:spPr>
          <a:xfrm>
            <a:off x="656022" y="365125"/>
            <a:ext cx="10820100" cy="97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The role of NGO Senior Management </a:t>
            </a:r>
            <a:endParaRPr>
              <a:solidFill>
                <a:srgbClr val="0070C0"/>
              </a:solidFill>
              <a:latin typeface="Calibri"/>
              <a:ea typeface="Calibri"/>
              <a:cs typeface="Calibri"/>
              <a:sym typeface="Calibri"/>
            </a:endParaRPr>
          </a:p>
        </p:txBody>
      </p:sp>
      <p:sp>
        <p:nvSpPr>
          <p:cNvPr id="511" name="Google Shape;511;g319b3bde6d9_0_22"/>
          <p:cNvSpPr txBox="1">
            <a:spLocks noGrp="1"/>
          </p:cNvSpPr>
          <p:nvPr>
            <p:ph type="body" idx="2"/>
          </p:nvPr>
        </p:nvSpPr>
        <p:spPr>
          <a:xfrm>
            <a:off x="656022" y="1338025"/>
            <a:ext cx="10219800" cy="4226400"/>
          </a:xfrm>
          <a:prstGeom prst="rect">
            <a:avLst/>
          </a:prstGeom>
          <a:noFill/>
          <a:ln>
            <a:noFill/>
          </a:ln>
        </p:spPr>
        <p:txBody>
          <a:bodyPr spcFirstLastPara="1" wrap="square" lIns="91425" tIns="45700" rIns="91425" bIns="45700" anchor="t" anchorCtr="0">
            <a:normAutofit/>
          </a:bodyPr>
          <a:lstStyle/>
          <a:p>
            <a:pPr marL="457200" marR="0" lvl="0" indent="-355600" algn="l" rtl="0">
              <a:lnSpc>
                <a:spcPct val="90000"/>
              </a:lnSpc>
              <a:spcBef>
                <a:spcPts val="0"/>
              </a:spcBef>
              <a:spcAft>
                <a:spcPts val="0"/>
              </a:spcAft>
              <a:buSzPts val="2000"/>
              <a:buChar char="•"/>
            </a:pP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Understand the key considerations on Primary Prevention</a:t>
            </a:r>
            <a:r>
              <a:rPr lang="en-US" sz="2000" dirty="0"/>
              <a:t> and why it is important to adopt and advocate for primary preventive approaches</a:t>
            </a:r>
            <a:endParaRPr sz="2000" dirty="0"/>
          </a:p>
          <a:p>
            <a:pPr marL="45720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t>Advocate for Primary Prevention approaches in inter-agency forums </a:t>
            </a:r>
            <a:endParaRPr sz="2000" dirty="0"/>
          </a:p>
          <a:p>
            <a:pPr marL="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t>Support and encourage various teams/departments to work together in Primary Prevention: Child protection, Education, Livelihood and FSL, Gender, M&amp;E, and Business and Proposal Development teams. </a:t>
            </a:r>
            <a:endParaRPr sz="2000" dirty="0"/>
          </a:p>
          <a:p>
            <a:pPr marL="0" marR="0" lvl="0" indent="0" algn="l" rtl="0">
              <a:lnSpc>
                <a:spcPct val="90000"/>
              </a:lnSpc>
              <a:spcBef>
                <a:spcPts val="0"/>
              </a:spcBef>
              <a:spcAft>
                <a:spcPts val="0"/>
              </a:spcAft>
              <a:buSzPts val="2800"/>
              <a:buNone/>
            </a:pPr>
            <a:endParaRPr sz="2000" dirty="0"/>
          </a:p>
          <a:p>
            <a:pPr marL="0" marR="0" lvl="0" indent="0" algn="l" rtl="0">
              <a:lnSpc>
                <a:spcPct val="90000"/>
              </a:lnSpc>
              <a:spcBef>
                <a:spcPts val="0"/>
              </a:spcBef>
              <a:spcAft>
                <a:spcPts val="0"/>
              </a:spcAft>
              <a:buSzPts val="2800"/>
              <a:buNone/>
            </a:pPr>
            <a:endParaRPr sz="2000" dirty="0"/>
          </a:p>
          <a:p>
            <a:pPr marL="0" marR="0" lvl="0" indent="0" algn="l" rtl="0">
              <a:lnSpc>
                <a:spcPct val="90000"/>
              </a:lnSpc>
              <a:spcBef>
                <a:spcPts val="0"/>
              </a:spcBef>
              <a:spcAft>
                <a:spcPts val="0"/>
              </a:spcAft>
              <a:buSzPts val="2800"/>
              <a:buNone/>
            </a:pPr>
            <a:endParaRP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319b3bde6d9_0_30"/>
          <p:cNvSpPr txBox="1">
            <a:spLocks noGrp="1"/>
          </p:cNvSpPr>
          <p:nvPr>
            <p:ph type="title"/>
          </p:nvPr>
        </p:nvSpPr>
        <p:spPr>
          <a:xfrm>
            <a:off x="656022" y="365125"/>
            <a:ext cx="10820100" cy="972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100000"/>
              <a:buFont typeface="Helvetica Neue"/>
              <a:buNone/>
            </a:pPr>
            <a:r>
              <a:rPr lang="en-US">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The role of CP Inter-agency Coordination Groups and Clusters  </a:t>
            </a:r>
            <a:endParaRPr>
              <a:solidFill>
                <a:srgbClr val="0070C0"/>
              </a:solidFill>
              <a:latin typeface="Calibri"/>
              <a:ea typeface="Calibri"/>
              <a:cs typeface="Calibri"/>
              <a:sym typeface="Calibri"/>
            </a:endParaRPr>
          </a:p>
        </p:txBody>
      </p:sp>
      <p:sp>
        <p:nvSpPr>
          <p:cNvPr id="518" name="Google Shape;518;g319b3bde6d9_0_30"/>
          <p:cNvSpPr txBox="1">
            <a:spLocks noGrp="1"/>
          </p:cNvSpPr>
          <p:nvPr>
            <p:ph type="body" idx="2"/>
          </p:nvPr>
        </p:nvSpPr>
        <p:spPr>
          <a:xfrm>
            <a:off x="685950" y="1338025"/>
            <a:ext cx="10820100" cy="4226400"/>
          </a:xfrm>
          <a:prstGeom prst="rect">
            <a:avLst/>
          </a:prstGeom>
          <a:noFill/>
          <a:ln>
            <a:noFill/>
          </a:ln>
        </p:spPr>
        <p:txBody>
          <a:bodyPr spcFirstLastPara="1" wrap="square" lIns="91425" tIns="45700" rIns="91425" bIns="45700" anchor="t" anchorCtr="0">
            <a:normAutofit/>
          </a:bodyPr>
          <a:lstStyle/>
          <a:p>
            <a:pPr marL="457200" marR="0" lvl="0" indent="-355600" algn="l" rtl="0">
              <a:lnSpc>
                <a:spcPct val="90000"/>
              </a:lnSpc>
              <a:spcBef>
                <a:spcPts val="0"/>
              </a:spcBef>
              <a:spcAft>
                <a:spcPts val="0"/>
              </a:spcAft>
              <a:buSzPts val="2000"/>
              <a:buChar char="•"/>
            </a:pPr>
            <a:r>
              <a:rPr lang="en-US" sz="2000" dirty="0"/>
              <a:t>Promote the understanding of the key considerations on Primary Prevention among CP actors and other sectors</a:t>
            </a:r>
            <a:endParaRPr sz="2000" dirty="0"/>
          </a:p>
          <a:p>
            <a:pPr marL="45720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Include Primary Prevention in their strategies, work plans, </a:t>
            </a:r>
            <a:r>
              <a:rPr lang="en-US" sz="2000" dirty="0"/>
              <a:t>and during HNO and HRP development</a:t>
            </a:r>
            <a:endParaRPr sz="2000" dirty="0"/>
          </a:p>
          <a:p>
            <a:pPr marL="457200" marR="0" lvl="0" indent="0" algn="l" rtl="0">
              <a:lnSpc>
                <a:spcPct val="90000"/>
              </a:lnSpc>
              <a:spcBef>
                <a:spcPts val="0"/>
              </a:spcBef>
              <a:spcAft>
                <a:spcPts val="0"/>
              </a:spcAft>
              <a:buNone/>
            </a:pPr>
            <a:endParaRPr sz="2000" dirty="0"/>
          </a:p>
          <a:p>
            <a:pPr marL="457200" marR="0" lvl="0" indent="-355600" algn="l" rtl="0">
              <a:lnSpc>
                <a:spcPct val="90000"/>
              </a:lnSpc>
              <a:spcBef>
                <a:spcPts val="0"/>
              </a:spcBef>
              <a:spcAft>
                <a:spcPts val="0"/>
              </a:spcAft>
              <a:buSzPts val="2000"/>
              <a:buChar char="•"/>
            </a:pPr>
            <a:r>
              <a:rPr lang="en-US" sz="2000" dirty="0"/>
              <a:t>Collaborate with coordination group from other sectors towards a mutual understanding of the multi-sectoral nature of prevention, and the role of their respective sectors in protecting children from harm (i.e. addressing root causes of harm). </a:t>
            </a:r>
            <a:endParaRPr sz="2000" dirty="0"/>
          </a:p>
          <a:p>
            <a:pPr marL="457200" marR="0" lvl="0" indent="0" algn="l" rtl="0">
              <a:lnSpc>
                <a:spcPct val="90000"/>
              </a:lnSpc>
              <a:spcBef>
                <a:spcPts val="0"/>
              </a:spcBef>
              <a:spcAft>
                <a:spcPts val="0"/>
              </a:spcAft>
              <a:buSzPts val="2800"/>
              <a:buNone/>
            </a:pPr>
            <a:endParaRPr sz="2000" dirty="0"/>
          </a:p>
          <a:p>
            <a:pPr marL="457200" marR="0" lvl="0" indent="-355600" algn="l" rtl="0">
              <a:lnSpc>
                <a:spcPct val="90000"/>
              </a:lnSpc>
              <a:spcBef>
                <a:spcPts val="0"/>
              </a:spcBef>
              <a:spcAft>
                <a:spcPts val="0"/>
              </a:spcAft>
              <a:buSzPts val="2000"/>
              <a:buChar char="•"/>
            </a:pPr>
            <a:r>
              <a:rPr lang="en-US" sz="2000" dirty="0"/>
              <a:t>Encourage members to collaborate across agencies towards more comprehensive prevention programs.</a:t>
            </a:r>
            <a:endParaRPr sz="2000" dirty="0"/>
          </a:p>
          <a:p>
            <a:pPr marL="457200" marR="0" lvl="0" indent="-355600" algn="l" rtl="0">
              <a:lnSpc>
                <a:spcPct val="90000"/>
              </a:lnSpc>
              <a:spcBef>
                <a:spcPts val="0"/>
              </a:spcBef>
              <a:spcAft>
                <a:spcPts val="0"/>
              </a:spcAft>
              <a:buSzPts val="2000"/>
              <a:buChar char="•"/>
            </a:pPr>
            <a:endParaRPr sz="2000" dirty="0"/>
          </a:p>
          <a:p>
            <a:pPr marL="457200" marR="0" lvl="0" indent="-355600" algn="l" rtl="0">
              <a:lnSpc>
                <a:spcPct val="90000"/>
              </a:lnSpc>
              <a:spcBef>
                <a:spcPts val="0"/>
              </a:spcBef>
              <a:spcAft>
                <a:spcPts val="0"/>
              </a:spcAft>
              <a:buSzPts val="2000"/>
              <a:buChar char="•"/>
            </a:pPr>
            <a:r>
              <a:rPr lang="en-US" sz="2000" dirty="0"/>
              <a:t>Facilitate/coordinate the analysis of risk and protective factors in an inter-agency fashion.</a:t>
            </a:r>
            <a:endParaRP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US"/>
              <a:t>Useful resources </a:t>
            </a:r>
            <a:endParaRPr/>
          </a:p>
        </p:txBody>
      </p:sp>
      <p:sp>
        <p:nvSpPr>
          <p:cNvPr id="524" name="Google Shape;524;p29"/>
          <p:cNvSpPr txBox="1">
            <a:spLocks noGrp="1"/>
          </p:cNvSpPr>
          <p:nvPr>
            <p:ph type="body" idx="2"/>
          </p:nvPr>
        </p:nvSpPr>
        <p:spPr>
          <a:xfrm>
            <a:off x="4100513" y="1332689"/>
            <a:ext cx="7300912" cy="52498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Font typeface="Arial"/>
              <a:buChar char="•"/>
            </a:pPr>
            <a:r>
              <a:rPr lang="en-US" sz="2000" u="sng">
                <a:solidFill>
                  <a:schemeClr val="hlink"/>
                </a:solidFill>
                <a:hlinkClick r:id="rId3"/>
              </a:rPr>
              <a:t>https://alliancecpha.org/en/series-of-child-protection-materials/prevention-initiative</a:t>
            </a:r>
            <a:endParaRPr sz="2000" u="sng"/>
          </a:p>
          <a:p>
            <a:pPr marL="228600" lvl="0" indent="-228600" algn="l" rtl="0">
              <a:lnSpc>
                <a:spcPct val="90000"/>
              </a:lnSpc>
              <a:spcBef>
                <a:spcPts val="1000"/>
              </a:spcBef>
              <a:spcAft>
                <a:spcPts val="0"/>
              </a:spcAft>
              <a:buSzPts val="2000"/>
              <a:buFont typeface="Arial"/>
              <a:buChar char="•"/>
            </a:pPr>
            <a:r>
              <a:rPr lang="en-US" sz="2000" u="sng">
                <a:solidFill>
                  <a:schemeClr val="hlink"/>
                </a:solidFill>
                <a:hlinkClick r:id="rId4"/>
              </a:rPr>
              <a:t>https://alliancecpha.org/en/primary-prevention-framework</a:t>
            </a:r>
            <a:endParaRPr sz="2000"/>
          </a:p>
          <a:p>
            <a:pPr marL="228600" lvl="0" indent="-228600" algn="l" rtl="0">
              <a:lnSpc>
                <a:spcPct val="90000"/>
              </a:lnSpc>
              <a:spcBef>
                <a:spcPts val="1000"/>
              </a:spcBef>
              <a:spcAft>
                <a:spcPts val="0"/>
              </a:spcAft>
              <a:buSzPts val="1800"/>
              <a:buFont typeface="Arial"/>
              <a:buChar char="•"/>
            </a:pPr>
            <a:r>
              <a:rPr lang="en-US" sz="1800"/>
              <a:t>Primary Prevention for Child Protection in Humanitarian Action Focal Point Training</a:t>
            </a:r>
            <a:endParaRPr/>
          </a:p>
          <a:p>
            <a:pPr marL="0" lvl="0" indent="0" algn="l" rtl="0">
              <a:lnSpc>
                <a:spcPct val="90000"/>
              </a:lnSpc>
              <a:spcBef>
                <a:spcPts val="1000"/>
              </a:spcBef>
              <a:spcAft>
                <a:spcPts val="0"/>
              </a:spcAft>
              <a:buSzPts val="2000"/>
              <a:buNone/>
            </a:pPr>
            <a:endParaRPr sz="2000"/>
          </a:p>
          <a:p>
            <a:pPr marL="0" lvl="0" indent="0" algn="l" rtl="0">
              <a:lnSpc>
                <a:spcPct val="90000"/>
              </a:lnSpc>
              <a:spcBef>
                <a:spcPts val="1000"/>
              </a:spcBef>
              <a:spcAft>
                <a:spcPts val="0"/>
              </a:spcAft>
              <a:buSzPts val="2000"/>
              <a:buNone/>
            </a:pPr>
            <a:endParaRPr sz="2000"/>
          </a:p>
          <a:p>
            <a:pPr marL="0" lvl="0" indent="0" algn="l" rtl="0">
              <a:lnSpc>
                <a:spcPct val="90000"/>
              </a:lnSpc>
              <a:spcBef>
                <a:spcPts val="1000"/>
              </a:spcBef>
              <a:spcAft>
                <a:spcPts val="0"/>
              </a:spcAft>
              <a:buSzPts val="2000"/>
              <a:buNone/>
            </a:pPr>
            <a:endParaRPr sz="2000"/>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endParaRPr/>
          </a:p>
        </p:txBody>
      </p:sp>
      <p:pic>
        <p:nvPicPr>
          <p:cNvPr id="526" name="Google Shape;526;p29"/>
          <p:cNvPicPr preferRelativeResize="0"/>
          <p:nvPr/>
        </p:nvPicPr>
        <p:blipFill rotWithShape="1">
          <a:blip r:embed="rId5">
            <a:alphaModFix/>
          </a:blip>
          <a:srcRect t="6776"/>
          <a:stretch>
            <a:fillRect/>
          </a:stretch>
        </p:blipFill>
        <p:spPr>
          <a:xfrm>
            <a:off x="3938954" y="3118079"/>
            <a:ext cx="3070593" cy="3464448"/>
          </a:xfrm>
          <a:prstGeom prst="rect">
            <a:avLst/>
          </a:prstGeom>
          <a:noFill/>
          <a:ln>
            <a:noFill/>
          </a:ln>
        </p:spPr>
      </p:pic>
      <p:pic>
        <p:nvPicPr>
          <p:cNvPr id="3" name="Picture 2" descr="A person holding a megaphone with a group of people&#10;&#10;AI-generated content may be incorrect.">
            <a:extLst>
              <a:ext uri="{FF2B5EF4-FFF2-40B4-BE49-F238E27FC236}">
                <a16:creationId xmlns:a16="http://schemas.microsoft.com/office/drawing/2014/main" id="{C0918615-FEE6-46DD-7CC9-8AF6D0223DF8}"/>
              </a:ext>
            </a:extLst>
          </p:cNvPr>
          <p:cNvPicPr>
            <a:picLocks noChangeAspect="1"/>
          </p:cNvPicPr>
          <p:nvPr/>
        </p:nvPicPr>
        <p:blipFill>
          <a:blip r:embed="rId6"/>
          <a:stretch>
            <a:fillRect/>
          </a:stretch>
        </p:blipFill>
        <p:spPr>
          <a:xfrm>
            <a:off x="7068284" y="3152557"/>
            <a:ext cx="2318979" cy="3305908"/>
          </a:xfrm>
          <a:prstGeom prst="rect">
            <a:avLst/>
          </a:prstGeom>
        </p:spPr>
      </p:pic>
      <p:pic>
        <p:nvPicPr>
          <p:cNvPr id="5" name="Picture 4" descr="A screenshot of a cellphone&#10;&#10;AI-generated content may be incorrect.">
            <a:extLst>
              <a:ext uri="{FF2B5EF4-FFF2-40B4-BE49-F238E27FC236}">
                <a16:creationId xmlns:a16="http://schemas.microsoft.com/office/drawing/2014/main" id="{E45058DC-261B-FEDA-912A-F0B3BFF00D8F}"/>
              </a:ext>
            </a:extLst>
          </p:cNvPr>
          <p:cNvPicPr>
            <a:picLocks noChangeAspect="1"/>
          </p:cNvPicPr>
          <p:nvPr/>
        </p:nvPicPr>
        <p:blipFill>
          <a:blip r:embed="rId7"/>
          <a:stretch>
            <a:fillRect/>
          </a:stretch>
        </p:blipFill>
        <p:spPr>
          <a:xfrm>
            <a:off x="9670807" y="3118079"/>
            <a:ext cx="2318979" cy="32746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
          <p:cNvSpPr txBox="1">
            <a:spLocks noGrp="1"/>
          </p:cNvSpPr>
          <p:nvPr>
            <p:ph type="title"/>
          </p:nvPr>
        </p:nvSpPr>
        <p:spPr>
          <a:xfrm>
            <a:off x="656023" y="365125"/>
            <a:ext cx="10515600" cy="8615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US">
                <a:solidFill>
                  <a:schemeClr val="accent1"/>
                </a:solidFill>
              </a:rPr>
              <a:t>Agenda</a:t>
            </a:r>
            <a:endParaRPr>
              <a:solidFill>
                <a:schemeClr val="accent1"/>
              </a:solidFill>
            </a:endParaRPr>
          </a:p>
        </p:txBody>
      </p:sp>
      <p:sp>
        <p:nvSpPr>
          <p:cNvPr id="428" name="Google Shape;428;p6"/>
          <p:cNvSpPr txBox="1">
            <a:spLocks noGrp="1"/>
          </p:cNvSpPr>
          <p:nvPr>
            <p:ph type="body" idx="2"/>
          </p:nvPr>
        </p:nvSpPr>
        <p:spPr>
          <a:xfrm>
            <a:off x="503771" y="2176400"/>
            <a:ext cx="10820100" cy="37290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a:t>Introduction to primary prevention in humanitarian settings</a:t>
            </a:r>
            <a:endParaRPr/>
          </a:p>
          <a:p>
            <a:pPr marL="457200" lvl="0" indent="-406400" algn="l" rtl="0">
              <a:lnSpc>
                <a:spcPct val="90000"/>
              </a:lnSpc>
              <a:spcBef>
                <a:spcPts val="0"/>
              </a:spcBef>
              <a:spcAft>
                <a:spcPts val="0"/>
              </a:spcAft>
              <a:buSzPts val="2800"/>
              <a:buChar char="•"/>
            </a:pPr>
            <a:r>
              <a:rPr lang="en-US"/>
              <a:t>Overview of the three levels of prevention </a:t>
            </a:r>
            <a:endParaRPr/>
          </a:p>
          <a:p>
            <a:pPr marL="457200" lvl="0" indent="-406400" algn="l" rtl="0">
              <a:lnSpc>
                <a:spcPct val="90000"/>
              </a:lnSpc>
              <a:spcBef>
                <a:spcPts val="0"/>
              </a:spcBef>
              <a:spcAft>
                <a:spcPts val="0"/>
              </a:spcAft>
              <a:buSzPts val="2800"/>
              <a:buChar char="•"/>
            </a:pPr>
            <a:r>
              <a:rPr lang="en-US"/>
              <a:t>Defining key terms: harmful outcomes, risk factors, protective factors</a:t>
            </a:r>
            <a:endParaRPr/>
          </a:p>
          <a:p>
            <a:pPr marL="457200" lvl="0" indent="-406400" algn="l" rtl="0">
              <a:lnSpc>
                <a:spcPct val="90000"/>
              </a:lnSpc>
              <a:spcBef>
                <a:spcPts val="0"/>
              </a:spcBef>
              <a:spcAft>
                <a:spcPts val="0"/>
              </a:spcAft>
              <a:buSzPts val="2800"/>
              <a:buChar char="•"/>
            </a:pPr>
            <a:r>
              <a:rPr lang="en-US"/>
              <a:t>The role of CP actors in primary prevention</a:t>
            </a:r>
            <a:endParaRPr/>
          </a:p>
          <a:p>
            <a:pPr marL="457200" lvl="0" indent="-406400" algn="l" rtl="0">
              <a:lnSpc>
                <a:spcPct val="90000"/>
              </a:lnSpc>
              <a:spcBef>
                <a:spcPts val="0"/>
              </a:spcBef>
              <a:spcAft>
                <a:spcPts val="0"/>
              </a:spcAft>
              <a:buSzPts val="2800"/>
              <a:buChar char="•"/>
            </a:pPr>
            <a:r>
              <a:rPr lang="en-US"/>
              <a:t>Your role in primary prevention </a:t>
            </a:r>
            <a:br>
              <a:rPr lang="en-US"/>
            </a:br>
            <a:endParaRPr/>
          </a:p>
          <a:p>
            <a:pPr marL="0" marR="0" lvl="0" indent="0" algn="l" rtl="0">
              <a:lnSpc>
                <a:spcPct val="90000"/>
              </a:lnSpc>
              <a:spcBef>
                <a:spcPts val="0"/>
              </a:spcBef>
              <a:spcAft>
                <a:spcPts val="0"/>
              </a:spcAft>
              <a:buSzPts val="2800"/>
              <a:buNone/>
            </a:pPr>
            <a:r>
              <a:rPr lang="en-US"/>
              <a:t>  </a:t>
            </a:r>
            <a:r>
              <a:rPr lang="en-US" sz="850">
                <a:solidFill>
                  <a:srgbClr val="000000"/>
                </a:solidFill>
                <a:highlight>
                  <a:srgbClr val="FFFFFF"/>
                </a:highlight>
                <a:latin typeface="Times New Roman"/>
                <a:ea typeface="Times New Roman"/>
                <a:cs typeface="Times New Roman"/>
                <a:sym typeface="Times New Roman"/>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9"/>
          <p:cNvPicPr preferRelativeResize="0"/>
          <p:nvPr/>
        </p:nvPicPr>
        <p:blipFill rotWithShape="1">
          <a:blip r:embed="rId3">
            <a:alphaModFix/>
          </a:blip>
          <a:srcRect/>
          <a:stretch/>
        </p:blipFill>
        <p:spPr>
          <a:xfrm>
            <a:off x="208596" y="1377750"/>
            <a:ext cx="2969203" cy="4102511"/>
          </a:xfrm>
          <a:prstGeom prst="rect">
            <a:avLst/>
          </a:prstGeom>
          <a:noFill/>
          <a:ln>
            <a:noFill/>
          </a:ln>
        </p:spPr>
      </p:pic>
      <p:sp>
        <p:nvSpPr>
          <p:cNvPr id="435" name="Google Shape;435;p9"/>
          <p:cNvSpPr txBox="1"/>
          <p:nvPr/>
        </p:nvSpPr>
        <p:spPr>
          <a:xfrm>
            <a:off x="4341300" y="2133900"/>
            <a:ext cx="6973500" cy="25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accent1"/>
                </a:solidFill>
                <a:latin typeface="Calibri"/>
                <a:ea typeface="Calibri"/>
                <a:cs typeface="Calibri"/>
                <a:sym typeface="Calibri"/>
              </a:rPr>
              <a:t>What is Child Protection in Humanitarian Action? </a:t>
            </a:r>
            <a:endParaRPr sz="2800" b="1">
              <a:solidFill>
                <a:schemeClr val="accent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Child protection is the “prevention of and response to abuse, neglect, exploitation, and violence against children”.</a:t>
            </a:r>
            <a:endParaRPr sz="2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0" descr="Wendy Warrington on Twitter: &quot;“There comes a point where we need to stop  just pulling people out of the river. We need to go upstream and find out  why they're falling in&quot;"/>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442" name="Google Shape;442;p10"/>
          <p:cNvSpPr txBox="1"/>
          <p:nvPr/>
        </p:nvSpPr>
        <p:spPr>
          <a:xfrm>
            <a:off x="7302673" y="2501589"/>
            <a:ext cx="4233900" cy="20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Prevention</a:t>
            </a:r>
            <a:endParaRPr sz="28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Helvetica Neue"/>
                <a:ea typeface="Helvetica Neue"/>
                <a:cs typeface="Helvetica Neue"/>
                <a:sym typeface="Helvetica Neue"/>
              </a:rPr>
              <a:t>Taking action to stop harm </a:t>
            </a:r>
            <a:r>
              <a:rPr lang="en-US" sz="2800" b="1" i="0" u="none" strike="noStrike" cap="none">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(to children) </a:t>
            </a:r>
            <a:r>
              <a:rPr lang="en-US" sz="2800" b="1" i="0" u="none" strike="noStrike" cap="none">
                <a:solidFill>
                  <a:schemeClr val="dk1"/>
                </a:solidFill>
                <a:latin typeface="Helvetica Neue"/>
                <a:ea typeface="Helvetica Neue"/>
                <a:cs typeface="Helvetica Neue"/>
                <a:sym typeface="Helvetica Neue"/>
              </a:rPr>
              <a:t>before it occurs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1"/>
          <p:cNvSpPr txBox="1">
            <a:spLocks noGrp="1"/>
          </p:cNvSpPr>
          <p:nvPr>
            <p:ph type="title"/>
          </p:nvPr>
        </p:nvSpPr>
        <p:spPr>
          <a:xfrm>
            <a:off x="1016618" y="1"/>
            <a:ext cx="10337100" cy="99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Calibri"/>
              <a:buNone/>
            </a:pPr>
            <a:r>
              <a:rPr lang="en-US" sz="3600" b="1">
                <a:solidFill>
                  <a:srgbClr val="0070C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What is Primary Prevention?</a:t>
            </a:r>
            <a:endParaRPr/>
          </a:p>
        </p:txBody>
      </p:sp>
      <p:sp>
        <p:nvSpPr>
          <p:cNvPr id="448" name="Google Shape;448;p11"/>
          <p:cNvSpPr/>
          <p:nvPr/>
        </p:nvSpPr>
        <p:spPr>
          <a:xfrm>
            <a:off x="1016625" y="995400"/>
            <a:ext cx="9722100" cy="5199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US" sz="2400" b="1" i="0" u="none" strike="noStrike" cap="none">
                <a:solidFill>
                  <a:srgbClr val="7F9EBA"/>
                </a:solidFill>
                <a:latin typeface="Calibri"/>
                <a:ea typeface="Calibri"/>
                <a:cs typeface="Calibri"/>
                <a:sym typeface="Calibri"/>
              </a:rPr>
              <a:t>Primary Prevention: </a:t>
            </a:r>
            <a:r>
              <a:rPr lang="en-US" sz="2400" b="0" i="0" u="none" strike="noStrike" cap="none">
                <a:solidFill>
                  <a:schemeClr val="dk1"/>
                </a:solidFill>
                <a:latin typeface="Calibri"/>
                <a:ea typeface="Calibri"/>
                <a:cs typeface="Calibri"/>
                <a:sym typeface="Calibri"/>
              </a:rPr>
              <a:t>seeks to avert harm before it occurs by addressing the root causes of harmful outcomes to children within a population or community. </a:t>
            </a: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r>
              <a:rPr lang="en-US" sz="2400" b="0" i="0" u="none" strike="noStrike" cap="none">
                <a:solidFill>
                  <a:schemeClr val="dk1"/>
                </a:solidFill>
                <a:latin typeface="Calibri"/>
                <a:ea typeface="Calibri"/>
                <a:cs typeface="Calibri"/>
                <a:sym typeface="Calibri"/>
              </a:rPr>
              <a:t>It does this by: </a:t>
            </a:r>
            <a:endParaRPr sz="2400" b="0" i="0" u="none" strike="noStrike" cap="none">
              <a:solidFill>
                <a:schemeClr val="dk1"/>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1" i="0" u="none" strike="noStrike" cap="none">
                <a:solidFill>
                  <a:srgbClr val="7F9EBA"/>
                </a:solidFill>
                <a:latin typeface="Calibri"/>
                <a:ea typeface="Calibri"/>
                <a:cs typeface="Calibri"/>
                <a:sym typeface="Calibri"/>
              </a:rPr>
              <a:t>Reducing risk factors</a:t>
            </a:r>
            <a:r>
              <a:rPr lang="en-US" sz="2400" b="0" i="0" u="none" strike="noStrike" cap="none">
                <a:solidFill>
                  <a:schemeClr val="dk1"/>
                </a:solidFill>
                <a:latin typeface="Calibri"/>
                <a:ea typeface="Calibri"/>
                <a:cs typeface="Calibri"/>
                <a:sym typeface="Calibri"/>
              </a:rPr>
              <a:t> which are threats and vulnerabilities that increase the probability of a harmful outcome happening, and </a:t>
            </a:r>
            <a:endParaRPr sz="2400" b="0" i="0" u="none" strike="noStrike" cap="none">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1" i="0" u="none" strike="noStrike" cap="none">
                <a:solidFill>
                  <a:srgbClr val="7F9EBA"/>
                </a:solidFill>
                <a:latin typeface="Calibri"/>
                <a:ea typeface="Calibri"/>
                <a:cs typeface="Calibri"/>
                <a:sym typeface="Calibri"/>
              </a:rPr>
              <a:t>Increasing</a:t>
            </a:r>
            <a:r>
              <a:rPr lang="en-US" sz="2400" b="0" i="0" u="none" strike="noStrike" cap="none">
                <a:solidFill>
                  <a:schemeClr val="dk1"/>
                </a:solidFill>
                <a:latin typeface="Calibri"/>
                <a:ea typeface="Calibri"/>
                <a:cs typeface="Calibri"/>
                <a:sym typeface="Calibri"/>
              </a:rPr>
              <a:t> </a:t>
            </a:r>
            <a:r>
              <a:rPr lang="en-US" sz="2400" b="1" i="0" u="none" strike="noStrike" cap="none">
                <a:solidFill>
                  <a:srgbClr val="7F9EBA"/>
                </a:solidFill>
                <a:latin typeface="Calibri"/>
                <a:ea typeface="Calibri"/>
                <a:cs typeface="Calibri"/>
                <a:sym typeface="Calibri"/>
              </a:rPr>
              <a:t>protective factors</a:t>
            </a:r>
            <a:r>
              <a:rPr lang="en-US" sz="2400" b="0" i="0" u="none" strike="noStrike" cap="none">
                <a:solidFill>
                  <a:schemeClr val="dk1"/>
                </a:solidFill>
                <a:latin typeface="Calibri"/>
                <a:ea typeface="Calibri"/>
                <a:cs typeface="Calibri"/>
                <a:sym typeface="Calibri"/>
              </a:rPr>
              <a:t> which are capacities to mitigate specific threats in a child’s environment.</a:t>
            </a:r>
            <a:endParaRPr sz="3300" b="1" i="0" u="none" strike="noStrike" cap="none">
              <a:solidFill>
                <a:srgbClr val="7F9EBA"/>
              </a:solidFill>
              <a:latin typeface="Calibri"/>
              <a:ea typeface="Calibri"/>
              <a:cs typeface="Calibri"/>
              <a:sym typeface="Calibri"/>
            </a:endParaRPr>
          </a:p>
        </p:txBody>
      </p:sp>
      <p:pic>
        <p:nvPicPr>
          <p:cNvPr id="449" name="Google Shape;449;p11"/>
          <p:cNvPicPr preferRelativeResize="0"/>
          <p:nvPr/>
        </p:nvPicPr>
        <p:blipFill rotWithShape="1">
          <a:blip r:embed="rId3">
            <a:alphaModFix/>
          </a:blip>
          <a:srcRect/>
          <a:stretch/>
        </p:blipFill>
        <p:spPr>
          <a:xfrm>
            <a:off x="2647175" y="4632725"/>
            <a:ext cx="7527674" cy="213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2"/>
          <p:cNvSpPr txBox="1">
            <a:spLocks noGrp="1"/>
          </p:cNvSpPr>
          <p:nvPr>
            <p:ph type="body" idx="2"/>
          </p:nvPr>
        </p:nvSpPr>
        <p:spPr>
          <a:xfrm>
            <a:off x="3756319" y="377200"/>
            <a:ext cx="7808495" cy="597670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400"/>
              <a:buNone/>
            </a:pPr>
            <a:br>
              <a:rPr lang="en-US" sz="2400">
                <a:solidFill>
                  <a:schemeClr val="lt2"/>
                </a:solidFill>
              </a:rPr>
            </a:br>
            <a:endParaRPr sz="2400">
              <a:solidFill>
                <a:schemeClr val="lt2"/>
              </a:solidFill>
            </a:endParaRPr>
          </a:p>
        </p:txBody>
      </p:sp>
      <p:sp>
        <p:nvSpPr>
          <p:cNvPr id="456" name="Google Shape;456;p1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lt1"/>
              </a:buClr>
              <a:buSzPts val="3600"/>
              <a:buNone/>
            </a:pPr>
            <a:r>
              <a:rPr lang="en-US"/>
              <a:t>The Three Levels of Prevention</a:t>
            </a:r>
            <a:endParaRPr/>
          </a:p>
        </p:txBody>
      </p:sp>
      <p:pic>
        <p:nvPicPr>
          <p:cNvPr id="457" name="Google Shape;457;p12"/>
          <p:cNvPicPr preferRelativeResize="0"/>
          <p:nvPr/>
        </p:nvPicPr>
        <p:blipFill rotWithShape="1">
          <a:blip r:embed="rId3">
            <a:alphaModFix/>
          </a:blip>
          <a:srcRect/>
          <a:stretch/>
        </p:blipFill>
        <p:spPr>
          <a:xfrm>
            <a:off x="3604487" y="75817"/>
            <a:ext cx="8422414" cy="6379583"/>
          </a:xfrm>
          <a:prstGeom prst="rect">
            <a:avLst/>
          </a:prstGeom>
          <a:noFill/>
          <a:ln>
            <a:noFill/>
          </a:ln>
        </p:spPr>
      </p:pic>
      <p:sp>
        <p:nvSpPr>
          <p:cNvPr id="458" name="Google Shape;458;p12"/>
          <p:cNvSpPr/>
          <p:nvPr/>
        </p:nvSpPr>
        <p:spPr>
          <a:xfrm>
            <a:off x="4236441" y="260471"/>
            <a:ext cx="6535024" cy="1761688"/>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5"/>
          <p:cNvSpPr txBox="1">
            <a:spLocks noGrp="1"/>
          </p:cNvSpPr>
          <p:nvPr>
            <p:ph type="body" idx="1"/>
          </p:nvPr>
        </p:nvSpPr>
        <p:spPr>
          <a:xfrm>
            <a:off x="4100513" y="528638"/>
            <a:ext cx="7300912" cy="88043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026794"/>
              </a:buClr>
              <a:buSzPts val="3200"/>
              <a:buNone/>
            </a:pPr>
            <a:r>
              <a:rPr lang="en-US" sz="3600">
                <a:solidFill>
                  <a:schemeClr val="accent2"/>
                </a:solidFill>
              </a:rPr>
              <a:t>Population Approach </a:t>
            </a:r>
            <a:endParaRPr/>
          </a:p>
        </p:txBody>
      </p:sp>
      <p:sp>
        <p:nvSpPr>
          <p:cNvPr id="464" name="Google Shape;464;p15"/>
          <p:cNvSpPr txBox="1">
            <a:spLocks noGrp="1"/>
          </p:cNvSpPr>
          <p:nvPr>
            <p:ph type="body" idx="2"/>
          </p:nvPr>
        </p:nvSpPr>
        <p:spPr>
          <a:xfrm>
            <a:off x="4100525" y="1409075"/>
            <a:ext cx="7300800" cy="45270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accent3"/>
              </a:buClr>
              <a:buSzPts val="2800"/>
              <a:buChar char="•"/>
            </a:pPr>
            <a:r>
              <a:rPr lang="en-US" sz="2100">
                <a:latin typeface="Calibri"/>
                <a:ea typeface="Calibri"/>
                <a:cs typeface="Calibri"/>
                <a:sym typeface="Calibri"/>
              </a:rPr>
              <a:t>Primary prevention aims to reduce the risk of harm for</a:t>
            </a:r>
            <a:r>
              <a:rPr lang="en-US" sz="2100" i="1">
                <a:latin typeface="Calibri"/>
                <a:ea typeface="Calibri"/>
                <a:cs typeface="Calibri"/>
                <a:sym typeface="Calibri"/>
              </a:rPr>
              <a:t> all</a:t>
            </a:r>
            <a:r>
              <a:rPr lang="en-US" sz="2100">
                <a:latin typeface="Calibri"/>
                <a:ea typeface="Calibri"/>
                <a:cs typeface="Calibri"/>
                <a:sym typeface="Calibri"/>
              </a:rPr>
              <a:t> children within a population or a subgroup of the population.</a:t>
            </a:r>
            <a:r>
              <a:rPr lang="en-US" sz="2100" b="1">
                <a:latin typeface="Calibri"/>
                <a:ea typeface="Calibri"/>
                <a:cs typeface="Calibri"/>
                <a:sym typeface="Calibri"/>
              </a:rPr>
              <a:t> </a:t>
            </a:r>
            <a:endParaRPr sz="2100">
              <a:latin typeface="Calibri"/>
              <a:ea typeface="Calibri"/>
              <a:cs typeface="Calibri"/>
              <a:sym typeface="Calibri"/>
            </a:endParaRPr>
          </a:p>
          <a:p>
            <a:pPr marL="457200" lvl="0" indent="-406400" algn="l" rtl="0">
              <a:lnSpc>
                <a:spcPct val="90000"/>
              </a:lnSpc>
              <a:spcBef>
                <a:spcPts val="1000"/>
              </a:spcBef>
              <a:spcAft>
                <a:spcPts val="0"/>
              </a:spcAft>
              <a:buClr>
                <a:schemeClr val="accent3"/>
              </a:buClr>
              <a:buSzPts val="2800"/>
              <a:buChar char="•"/>
            </a:pPr>
            <a:r>
              <a:rPr lang="en-US" sz="2100">
                <a:latin typeface="Calibri"/>
                <a:ea typeface="Calibri"/>
                <a:cs typeface="Calibri"/>
                <a:sym typeface="Calibri"/>
              </a:rPr>
              <a:t>A </a:t>
            </a:r>
            <a:r>
              <a:rPr lang="en-US" sz="2100" b="1" i="1">
                <a:latin typeface="Calibri"/>
                <a:ea typeface="Calibri"/>
                <a:cs typeface="Calibri"/>
                <a:sym typeface="Calibri"/>
              </a:rPr>
              <a:t>population</a:t>
            </a:r>
            <a:r>
              <a:rPr lang="en-US" sz="2100" i="1">
                <a:latin typeface="Calibri"/>
                <a:ea typeface="Calibri"/>
                <a:cs typeface="Calibri"/>
                <a:sym typeface="Calibri"/>
              </a:rPr>
              <a:t> </a:t>
            </a:r>
            <a:r>
              <a:rPr lang="en-US" sz="2100">
                <a:latin typeface="Calibri"/>
                <a:ea typeface="Calibri"/>
                <a:cs typeface="Calibri"/>
                <a:sym typeface="Calibri"/>
              </a:rPr>
              <a:t>can refers to a whole society or community. For example, the entire population of a refugee camp or all of the people living in a village. This would be inclusive of all the children in this refugee camp or village.</a:t>
            </a:r>
            <a:endParaRPr sz="2100">
              <a:latin typeface="Calibri"/>
              <a:ea typeface="Calibri"/>
              <a:cs typeface="Calibri"/>
              <a:sym typeface="Calibri"/>
            </a:endParaRPr>
          </a:p>
          <a:p>
            <a:pPr marL="457200" lvl="0" indent="-406400" algn="l" rtl="0">
              <a:lnSpc>
                <a:spcPct val="90000"/>
              </a:lnSpc>
              <a:spcBef>
                <a:spcPts val="1000"/>
              </a:spcBef>
              <a:spcAft>
                <a:spcPts val="0"/>
              </a:spcAft>
              <a:buClr>
                <a:schemeClr val="accent3"/>
              </a:buClr>
              <a:buSzPts val="2800"/>
              <a:buChar char="•"/>
            </a:pPr>
            <a:r>
              <a:rPr lang="en-US" sz="2100">
                <a:latin typeface="Calibri"/>
                <a:ea typeface="Calibri"/>
                <a:cs typeface="Calibri"/>
                <a:sym typeface="Calibri"/>
              </a:rPr>
              <a:t>A </a:t>
            </a:r>
            <a:r>
              <a:rPr lang="en-US" sz="2100" b="1" i="1">
                <a:latin typeface="Calibri"/>
                <a:ea typeface="Calibri"/>
                <a:cs typeface="Calibri"/>
                <a:sym typeface="Calibri"/>
              </a:rPr>
              <a:t>subgroup</a:t>
            </a:r>
            <a:r>
              <a:rPr lang="en-US" sz="2100">
                <a:latin typeface="Calibri"/>
                <a:ea typeface="Calibri"/>
                <a:cs typeface="Calibri"/>
                <a:sym typeface="Calibri"/>
              </a:rPr>
              <a:t> or </a:t>
            </a:r>
            <a:r>
              <a:rPr lang="en-US" sz="2100" b="1" i="1">
                <a:latin typeface="Calibri"/>
                <a:ea typeface="Calibri"/>
                <a:cs typeface="Calibri"/>
                <a:sym typeface="Calibri"/>
              </a:rPr>
              <a:t>subpopulation </a:t>
            </a:r>
            <a:r>
              <a:rPr lang="en-US" sz="2100">
                <a:latin typeface="Calibri"/>
                <a:ea typeface="Calibri"/>
                <a:cs typeface="Calibri"/>
                <a:sym typeface="Calibri"/>
              </a:rPr>
              <a:t>refers to a specific demographic or group within that population. For example, all children under five living in the refugee camp or all adolescent girls living in the village.</a:t>
            </a:r>
            <a:endParaRPr sz="2100">
              <a:latin typeface="Calibri"/>
              <a:ea typeface="Calibri"/>
              <a:cs typeface="Calibri"/>
              <a:sym typeface="Calibri"/>
            </a:endParaRPr>
          </a:p>
          <a:p>
            <a:pPr marL="50800" lvl="0" indent="0" algn="l" rtl="0">
              <a:lnSpc>
                <a:spcPct val="90000"/>
              </a:lnSpc>
              <a:spcBef>
                <a:spcPts val="1000"/>
              </a:spcBef>
              <a:spcAft>
                <a:spcPts val="0"/>
              </a:spcAft>
              <a:buSzPts val="2800"/>
              <a:buNone/>
            </a:pPr>
            <a:endParaRPr/>
          </a:p>
        </p:txBody>
      </p:sp>
      <p:sp>
        <p:nvSpPr>
          <p:cNvPr id="465" name="Google Shape;465;p1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2" name="Online Media 1" descr="What is Prevention? [English]">
            <a:hlinkClick r:id="" action="ppaction://media"/>
            <a:extLst>
              <a:ext uri="{FF2B5EF4-FFF2-40B4-BE49-F238E27FC236}">
                <a16:creationId xmlns:a16="http://schemas.microsoft.com/office/drawing/2014/main" id="{14592ECF-086A-5A74-02B7-D05084B29291}"/>
              </a:ext>
            </a:extLst>
          </p:cNvPr>
          <p:cNvPicPr>
            <a:picLocks noRot="1" noChangeAspect="1"/>
          </p:cNvPicPr>
          <p:nvPr>
            <a:videoFile r:link="rId1"/>
          </p:nvPr>
        </p:nvPicPr>
        <p:blipFill>
          <a:blip r:embed="rId4"/>
          <a:stretch>
            <a:fillRect/>
          </a:stretch>
        </p:blipFill>
        <p:spPr>
          <a:xfrm>
            <a:off x="1193800" y="659257"/>
            <a:ext cx="9804400" cy="5539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8"/>
          <p:cNvSpPr txBox="1">
            <a:spLocks noGrp="1"/>
          </p:cNvSpPr>
          <p:nvPr>
            <p:ph type="title"/>
          </p:nvPr>
        </p:nvSpPr>
        <p:spPr>
          <a:xfrm>
            <a:off x="838200" y="365125"/>
            <a:ext cx="10515600" cy="7669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Calibri"/>
              <a:buNone/>
            </a:pPr>
            <a:r>
              <a:rPr lang="en-US" sz="3600" b="1">
                <a:solidFill>
                  <a:srgbClr val="0070C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Primary Prevention Principles </a:t>
            </a:r>
            <a:endParaRPr/>
          </a:p>
        </p:txBody>
      </p:sp>
      <p:pic>
        <p:nvPicPr>
          <p:cNvPr id="3" name="Picture 2" descr="A diagram of a prevention principles&#10;&#10;AI-generated content may be incorrect.">
            <a:extLst>
              <a:ext uri="{FF2B5EF4-FFF2-40B4-BE49-F238E27FC236}">
                <a16:creationId xmlns:a16="http://schemas.microsoft.com/office/drawing/2014/main" id="{6DB5EFC9-7D71-0743-AD90-E93EC240B863}"/>
              </a:ext>
            </a:extLst>
          </p:cNvPr>
          <p:cNvPicPr>
            <a:picLocks noChangeAspect="1"/>
          </p:cNvPicPr>
          <p:nvPr/>
        </p:nvPicPr>
        <p:blipFill>
          <a:blip r:embed="rId3"/>
          <a:stretch>
            <a:fillRect/>
          </a:stretch>
        </p:blipFill>
        <p:spPr>
          <a:xfrm>
            <a:off x="1569719" y="1132114"/>
            <a:ext cx="9572897" cy="538475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2158</Words>
  <Application>Microsoft Macintosh PowerPoint</Application>
  <PresentationFormat>Widescreen</PresentationFormat>
  <Paragraphs>156</Paragraphs>
  <Slides>16</Slides>
  <Notes>16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Calibri</vt:lpstr>
      <vt:lpstr>Helvetica Neue</vt:lpstr>
      <vt:lpstr>Arial</vt:lpstr>
      <vt:lpstr>Times New Roman</vt:lpstr>
      <vt:lpstr>Tema de Office</vt:lpstr>
      <vt:lpstr>Office Theme</vt:lpstr>
      <vt:lpstr>PowerPoint Presentation</vt:lpstr>
      <vt:lpstr>Agenda</vt:lpstr>
      <vt:lpstr>PowerPoint Presentation</vt:lpstr>
      <vt:lpstr>PowerPoint Presentation</vt:lpstr>
      <vt:lpstr>What is Primary Prevention?</vt:lpstr>
      <vt:lpstr>PowerPoint Presentation</vt:lpstr>
      <vt:lpstr>PowerPoint Presentation</vt:lpstr>
      <vt:lpstr>PowerPoint Presentation</vt:lpstr>
      <vt:lpstr>Primary Prevention Principles </vt:lpstr>
      <vt:lpstr>The Primary Prevention Framework</vt:lpstr>
      <vt:lpstr>PowerPoint Presentation</vt:lpstr>
      <vt:lpstr>What is my role in primary prevention?</vt:lpstr>
      <vt:lpstr>The role of non-CP humanitarian actors </vt:lpstr>
      <vt:lpstr>The role of NGO Senior Management </vt:lpstr>
      <vt:lpstr>The role of CP Inter-agency Coordination Groups and Clusters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Monica Martinez</dc:creator>
  <cp:lastModifiedBy>Kyra Loat</cp:lastModifiedBy>
  <cp:revision>2</cp:revision>
  <dcterms:created xsi:type="dcterms:W3CDTF">2024-10-24T15:20:44Z</dcterms:created>
  <dcterms:modified xsi:type="dcterms:W3CDTF">2025-05-30T15:51:26Z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0x010100E0A7CE2574A2D749AF8A1CAD6EEBC88E</vt:lpwstr>
  </property>
</Properties>
</file>