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85" r:id="rId2"/>
    <p:sldId id="299" r:id="rId3"/>
    <p:sldId id="265" r:id="rId4"/>
    <p:sldId id="268" r:id="rId5"/>
    <p:sldId id="283" r:id="rId6"/>
    <p:sldId id="287" r:id="rId7"/>
    <p:sldId id="288" r:id="rId8"/>
    <p:sldId id="289" r:id="rId9"/>
    <p:sldId id="290" r:id="rId10"/>
    <p:sldId id="291" r:id="rId11"/>
    <p:sldId id="292" r:id="rId12"/>
    <p:sldId id="293" r:id="rId13"/>
    <p:sldId id="294" r:id="rId14"/>
    <p:sldId id="295" r:id="rId15"/>
    <p:sldId id="297" r:id="rId16"/>
    <p:sldId id="298"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5"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96"/>
    <p:restoredTop sz="42972" autoAdjust="0"/>
  </p:normalViewPr>
  <p:slideViewPr>
    <p:cSldViewPr snapToGrid="0">
      <p:cViewPr varScale="1">
        <p:scale>
          <a:sx n="33" d="100"/>
          <a:sy n="33" d="100"/>
        </p:scale>
        <p:origin x="1532" y="44"/>
      </p:cViewPr>
      <p:guideLst>
        <p:guide orient="horz" pos="2137"/>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andbook.spherestandards.org/en/cpms/#ch04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045" TargetMode="External"/><Relationship Id="rId7" Type="http://schemas.openxmlformats.org/officeDocument/2006/relationships/hyperlink" Target="https://handbook.spherestandards.org/en/cpms/#ch05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spherestandards.org/handbook-2018/" TargetMode="External"/><Relationship Id="rId5" Type="http://schemas.openxmlformats.org/officeDocument/2006/relationships/hyperlink" Target="https://handbook.spherestandards.org/en/cpms/#ch049" TargetMode="External"/><Relationship Id="rId4" Type="http://schemas.openxmlformats.org/officeDocument/2006/relationships/hyperlink" Target="https://www.ohchr.org/en/professionalinterest/pages/crc.aspx"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hchr.org/en/professionalinterest/pages/crc.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hchr.org/en/professionalinterest/pages/crc.aspx"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resourcecentre.savethechildren.net/library/general-comment-no-12-2009-right-child-be-heard"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hchr.org/en/professionalinterest/pages/crc.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PREPARE: a flipchart with the </a:t>
            </a:r>
            <a:r>
              <a:rPr lang="en-US" b="1" i="1" dirty="0"/>
              <a:t>objectives</a:t>
            </a:r>
            <a:r>
              <a:rPr lang="en-US" i="1" dirty="0"/>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structure and content of the CPMS, especially Pillar 4</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0" lvl="0" indent="0" algn="l" rtl="0">
              <a:spcBef>
                <a:spcPts val="0"/>
              </a:spcBef>
              <a:spcAft>
                <a:spcPts val="0"/>
              </a:spcAft>
              <a:buNone/>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other</a:t>
            </a:r>
            <a:r>
              <a:rPr lang="fr-FR" dirty="0"/>
              <a:t> CPMS </a:t>
            </a:r>
            <a:r>
              <a:rPr lang="fr-FR" dirty="0" err="1"/>
              <a:t>Pillar</a:t>
            </a:r>
            <a:r>
              <a:rPr lang="fr-FR" dirty="0"/>
              <a:t>(s), skip slide 2 &amp; 9</a:t>
            </a:r>
          </a:p>
          <a:p>
            <a:endParaRPr lang="fr-FR"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some</a:t>
            </a:r>
            <a:r>
              <a:rPr lang="fr-FR" dirty="0"/>
              <a:t>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info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next</a:t>
            </a:r>
            <a:r>
              <a:rPr lang="fr-FR" dirty="0"/>
              <a:t> point,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a:p>
            <a:pPr>
              <a:buFont typeface="Arial" panose="020B0604020202020204" pitchFamily="34" charset="0"/>
              <a:buChar char="•"/>
            </a:pPr>
            <a:r>
              <a:rPr lang="en-US" dirty="0"/>
              <a:t>Non-discrimination is of such importance that it is a separate principle (</a:t>
            </a:r>
            <a:r>
              <a:rPr lang="en-US" dirty="0">
                <a:hlinkClick r:id="rId3"/>
              </a:rPr>
              <a:t>Principle 2</a:t>
            </a:r>
            <a:r>
              <a:rPr lang="en-US" dirty="0"/>
              <a:t>) in the </a:t>
            </a:r>
            <a:r>
              <a:rPr lang="en-US" i="1" dirty="0"/>
              <a:t>CPMS</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Actions should be taken to ensure children and their families are not deprived of their basic needs:</a:t>
            </a:r>
          </a:p>
          <a:p>
            <a:pPr marL="685800" lvl="1" indent="0">
              <a:buFont typeface="Arial" panose="020B0604020202020204" pitchFamily="34" charset="0"/>
              <a:buNone/>
            </a:pPr>
            <a:r>
              <a:rPr lang="en-US" dirty="0">
                <a:solidFill>
                  <a:srgbClr val="369EA3"/>
                </a:solidFill>
                <a:effectLst/>
              </a:rPr>
              <a:t>- Monitor children’s and their families’ access to services and decision-making processes;</a:t>
            </a:r>
          </a:p>
          <a:p>
            <a:pPr marL="8572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solidFill>
                  <a:srgbClr val="369EA3"/>
                </a:solidFill>
                <a:effectLst/>
              </a:rPr>
              <a:t>Identify and address barriers (including for LQBTQ children and for </a:t>
            </a:r>
            <a:r>
              <a:rPr lang="en-US" dirty="0"/>
              <a:t>refugees, internally displaced, migrants and stateless by providing translations or cultural mediators, removing or reducing costs, </a:t>
            </a:r>
            <a:r>
              <a:rPr lang="en-US" dirty="0" err="1"/>
              <a:t>etc</a:t>
            </a:r>
            <a:r>
              <a:rPr lang="en-US" dirty="0"/>
              <a:t>) </a:t>
            </a:r>
          </a:p>
          <a:p>
            <a:pPr marL="8572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solidFill>
                  <a:srgbClr val="369EA3"/>
                </a:solidFill>
                <a:effectLst/>
              </a:rPr>
              <a:t>Provide all stakeholders with relevant information (</a:t>
            </a:r>
            <a:r>
              <a:rPr lang="en-US" dirty="0"/>
              <a:t>making children aware of what services are available and where)</a:t>
            </a:r>
          </a:p>
          <a:p>
            <a:pPr marL="8572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t>Adjust interventions to provide all members of the affected population with access to assistance (where patterns of discrimination or exclusion exists). </a:t>
            </a:r>
          </a:p>
          <a:p>
            <a:pPr marL="8572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lang="en-US" dirty="0">
              <a:solidFill>
                <a:srgbClr val="369EA3"/>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[Facilitators – if you have a few minutes, try to inject some fun into the session! It helps the participants feel more comfortable with the handbook itself. You may not have time for all of the activities suggested into this presentation]</a:t>
            </a:r>
            <a:endParaRPr lang="en-US" dirty="0"/>
          </a:p>
          <a:p>
            <a:pPr marL="0" lvl="0" indent="0" algn="l" rtl="0">
              <a:spcBef>
                <a:spcPts val="0"/>
              </a:spcBef>
              <a:spcAft>
                <a:spcPts val="0"/>
              </a:spcAft>
              <a:buFont typeface="Arial" panose="020B0604020202020204" pitchFamily="34" charset="0"/>
              <a:buNone/>
            </a:pPr>
            <a:r>
              <a:rPr lang="en-US" dirty="0">
                <a:sym typeface="Wingdings" panose="05000000000000000000" pitchFamily="2" charset="2"/>
              </a:rPr>
              <a:t> </a:t>
            </a:r>
            <a:r>
              <a:rPr lang="en-US" dirty="0"/>
              <a:t>Discuss contextualized examples of excluded children, and forms of reaching them.</a:t>
            </a:r>
          </a:p>
          <a:p>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950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dirty="0">
              <a:solidFill>
                <a:srgbClr val="369EA3"/>
              </a:solidFill>
              <a:effectLst/>
            </a:endParaRPr>
          </a:p>
          <a:p>
            <a:pPr>
              <a:buFont typeface="Arial" panose="020B0604020202020204" pitchFamily="34" charset="0"/>
              <a:buChar char="•"/>
            </a:pPr>
            <a:r>
              <a:rPr lang="en-US" dirty="0"/>
              <a:t>This principle includes </a:t>
            </a:r>
          </a:p>
          <a:p>
            <a:pPr marL="457200" indent="-228600">
              <a:buFont typeface="Arial" panose="020B0604020202020204" pitchFamily="34" charset="0"/>
              <a:buAutoNum type="alphaLcParenBoth"/>
            </a:pPr>
            <a:r>
              <a:rPr lang="en-US" dirty="0"/>
              <a:t>taking all reasonable steps to ensure that the affected population (in our case, children) is not subject to further violence, coercion or deprivation</a:t>
            </a:r>
          </a:p>
          <a:p>
            <a:pPr marL="457200" indent="-228600">
              <a:buFont typeface="Arial" panose="020B0604020202020204" pitchFamily="34" charset="0"/>
              <a:buAutoNum type="alphaLcParenBoth"/>
            </a:pPr>
            <a:r>
              <a:rPr lang="en-US" dirty="0"/>
              <a:t>supporting children’s own efforts to recover their safety, dignity and rights within their communities. </a:t>
            </a:r>
          </a:p>
          <a:p>
            <a:pPr marL="228600" indent="0">
              <a:buFont typeface="Arial" panose="020B0604020202020204" pitchFamily="34" charset="0"/>
              <a:buNone/>
            </a:pPr>
            <a:endParaRPr lang="en-US" dirty="0"/>
          </a:p>
          <a:p>
            <a:pPr marL="400050" indent="-171450">
              <a:buFont typeface="Arial" panose="020B0604020202020204" pitchFamily="34" charset="0"/>
              <a:buChar char="•"/>
            </a:pPr>
            <a:r>
              <a:rPr lang="en-US" dirty="0"/>
              <a:t>All child protection responses (and we as actors) should seek to make children more secure, facilitate their and their families’ own efforts to stay safe and reduce children’s exposure to risks</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058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a:p>
            <a:pPr>
              <a:buFont typeface="Arial" panose="020B0604020202020204" pitchFamily="34" charset="0"/>
              <a:buChar char="•"/>
            </a:pPr>
            <a:r>
              <a:rPr lang="en-US" dirty="0"/>
              <a:t>Children are rights holders, and need to be supported to assert their legal rights (</a:t>
            </a:r>
            <a:r>
              <a:rPr lang="en-US" dirty="0" err="1"/>
              <a:t>i.e</a:t>
            </a:r>
            <a:r>
              <a:rPr lang="en-US" dirty="0"/>
              <a:t> inheritance, restitution, asylum) and access remedies/solutions (</a:t>
            </a:r>
            <a:r>
              <a:rPr lang="en-US" dirty="0" err="1"/>
              <a:t>i.e</a:t>
            </a:r>
            <a:r>
              <a:rPr lang="en-US" dirty="0"/>
              <a:t> legal actions at local, national or international levels) by:</a:t>
            </a:r>
          </a:p>
          <a:p>
            <a:pPr marL="228600" indent="0">
              <a:buFont typeface="Arial" panose="020B0604020202020204" pitchFamily="34" charset="0"/>
              <a:buNone/>
            </a:pPr>
            <a:r>
              <a:rPr lang="en-US" dirty="0">
                <a:solidFill>
                  <a:srgbClr val="369EA3"/>
                </a:solidFill>
                <a:effectLst/>
              </a:rPr>
              <a:t>- Providing information;</a:t>
            </a:r>
          </a:p>
          <a:p>
            <a:pPr marL="228600" indent="0">
              <a:buFont typeface="Arial" panose="020B0604020202020204" pitchFamily="34" charset="0"/>
              <a:buNone/>
            </a:pPr>
            <a:r>
              <a:rPr lang="en-US" dirty="0">
                <a:solidFill>
                  <a:srgbClr val="369EA3"/>
                </a:solidFill>
                <a:effectLst/>
              </a:rPr>
              <a:t>- Assisting with documentation (such as promoting birth registration, supporting families to replace lost documents, etc.); and</a:t>
            </a:r>
          </a:p>
          <a:p>
            <a:pPr marL="400050" indent="-171450">
              <a:buFontTx/>
              <a:buChar char="-"/>
            </a:pPr>
            <a:r>
              <a:rPr lang="en-US" dirty="0">
                <a:solidFill>
                  <a:srgbClr val="369EA3"/>
                </a:solidFill>
                <a:effectLst/>
              </a:rPr>
              <a:t>Assisting in identifying solutions</a:t>
            </a:r>
          </a:p>
          <a:p>
            <a:pPr marL="400050" indent="-171450">
              <a:buFontTx/>
              <a:buChar char="-"/>
            </a:pPr>
            <a:r>
              <a:rPr lang="en-US" dirty="0"/>
              <a:t>Influencing their ability to protect themselves </a:t>
            </a:r>
          </a:p>
          <a:p>
            <a:pPr marL="400050" indent="-171450">
              <a:buFontTx/>
              <a:buChar char="-"/>
            </a:pPr>
            <a:r>
              <a:rPr lang="en-US" dirty="0"/>
              <a:t>Supporting them to become informed and engaged citizens </a:t>
            </a:r>
            <a:endParaRPr lang="en-US" dirty="0">
              <a:solidFill>
                <a:srgbClr val="369EA3"/>
              </a:solidFill>
              <a:effectLst/>
            </a:endParaRPr>
          </a:p>
          <a:p>
            <a:pPr>
              <a:buFont typeface="Arial" panose="020B0604020202020204" pitchFamily="34" charset="0"/>
              <a:buChar char="•"/>
            </a:pPr>
            <a:endParaRPr lang="en-US" dirty="0">
              <a:solidFill>
                <a:srgbClr val="369EA3"/>
              </a:solidFill>
              <a:effectLst/>
            </a:endParaRPr>
          </a:p>
          <a:p>
            <a:pPr>
              <a:buFont typeface="Arial" panose="020B0604020202020204" pitchFamily="34" charset="0"/>
              <a:buChar char="•"/>
            </a:pPr>
            <a:r>
              <a:rPr lang="en-US" dirty="0"/>
              <a:t>We as humanitarian actors have a duty to advocate for the full respect of children’s rights and the compliance with international law that support a stronger protective environment. </a:t>
            </a:r>
          </a:p>
          <a:p>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612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principle is set out specifically by the CPMS</a:t>
            </a:r>
          </a:p>
          <a:p>
            <a:endParaRPr lang="en-US" dirty="0"/>
          </a:p>
          <a:p>
            <a:r>
              <a:rPr lang="en-US" dirty="0"/>
              <a:t>Systems strengthening is a dominant paradigm for child protection actors</a:t>
            </a:r>
          </a:p>
          <a:p>
            <a:endParaRPr lang="en-US" dirty="0"/>
          </a:p>
          <a:p>
            <a:r>
              <a:rPr lang="en-US" dirty="0"/>
              <a:t>DEF: </a:t>
            </a:r>
            <a:r>
              <a:rPr lang="en-US" dirty="0">
                <a:effectLst/>
                <a:latin typeface="Arial" panose="020B0604020202020204" pitchFamily="34" charset="0"/>
              </a:rPr>
              <a:t>Child protection systems consist of components, connected around a common goal to protect children, set in a specific context (Systems are unique to the context in which they exist). They operate at different levels –from the child to the State and international actors. They may be more or less formal in nature. The interactions between components define how systems operate. </a:t>
            </a:r>
          </a:p>
          <a:p>
            <a:endParaRPr lang="en-US" dirty="0"/>
          </a:p>
          <a:p>
            <a:pPr>
              <a:buFont typeface="Arial" panose="020B0604020202020204" pitchFamily="34" charset="0"/>
              <a:buChar char="•"/>
            </a:pPr>
            <a:r>
              <a:rPr lang="en-US" dirty="0"/>
              <a:t>The response phase can provide an opportunity to build on and strengthen the many levels and parts of systems (people, processes, laws, institutions, capacities and </a:t>
            </a:r>
            <a:r>
              <a:rPr lang="en-US" dirty="0" err="1"/>
              <a:t>behaviours</a:t>
            </a:r>
            <a:r>
              <a:rPr lang="en-US" dirty="0"/>
              <a:t>) that normally protect children and may have become weak or ineffective. This requires a systemic approach to mitigating risks and responding to urgent needs as opposed to risk- or issue-specific interventions.</a:t>
            </a:r>
          </a:p>
          <a:p>
            <a:pPr>
              <a:buFont typeface="Arial" panose="020B0604020202020204" pitchFamily="34" charset="0"/>
              <a:buChar char="•"/>
            </a:pPr>
            <a:r>
              <a:rPr lang="en-US" dirty="0"/>
              <a:t>By strengthening systems, we ensure approaches are sustainable and will have a long-term impact, allowing all children to be protected, no matter what issues they face.</a:t>
            </a:r>
          </a:p>
          <a:p>
            <a:pPr>
              <a:buFont typeface="Arial" panose="020B0604020202020204" pitchFamily="34" charset="0"/>
              <a:buChar char="•"/>
            </a:pPr>
            <a:endParaRPr lang="en-US" dirty="0"/>
          </a:p>
          <a:p>
            <a:pPr>
              <a:buFont typeface="Arial" panose="020B0604020202020204" pitchFamily="34" charset="0"/>
              <a:buChar char="•"/>
            </a:pPr>
            <a:r>
              <a:rPr lang="en-US" dirty="0"/>
              <a:t>Humanitarian settings can provide opportunities to strengthen child protection systems, by:</a:t>
            </a:r>
          </a:p>
          <a:p>
            <a:pPr marL="400050" indent="-171450">
              <a:buFontTx/>
              <a:buChar char="-"/>
            </a:pPr>
            <a:r>
              <a:rPr lang="en-US" dirty="0"/>
              <a:t>improving the quality and availability of services </a:t>
            </a:r>
          </a:p>
          <a:p>
            <a:pPr marL="400050" indent="-171450">
              <a:buFontTx/>
              <a:buChar char="-"/>
            </a:pPr>
            <a:r>
              <a:rPr lang="en-US" dirty="0"/>
              <a:t>introducing innovations into systems to improve protection outcomes for children.</a:t>
            </a:r>
          </a:p>
          <a:p>
            <a:pPr>
              <a:buFont typeface="Arial" panose="020B0604020202020204" pitchFamily="34" charset="0"/>
              <a:buChar char="•"/>
            </a:pPr>
            <a:r>
              <a:rPr lang="en-US" dirty="0"/>
              <a:t>Linkages across the range of formal and informal aspects of systems should be facilitated (</a:t>
            </a:r>
            <a:r>
              <a:rPr lang="en-US" dirty="0" err="1"/>
              <a:t>i.e</a:t>
            </a:r>
            <a:r>
              <a:rPr lang="en-US" dirty="0"/>
              <a:t>: police, social workers, health workers, child welfare services, education services, sexual and reproductive health actors, the juvenile justice system, mental health services, armed force or group)</a:t>
            </a:r>
          </a:p>
          <a:p>
            <a:pPr>
              <a:buFont typeface="Arial" panose="020B0604020202020204" pitchFamily="34" charset="0"/>
              <a:buChar char="•"/>
            </a:pPr>
            <a:endParaRPr lang="en-US" dirty="0"/>
          </a:p>
          <a:p>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79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principle is set out specifically by the CPMS and differs from other sectors’ understanding of the term “resilience”.</a:t>
            </a:r>
          </a:p>
          <a:p>
            <a:endParaRPr lang="en-US" dirty="0"/>
          </a:p>
          <a:p>
            <a:pPr>
              <a:buFont typeface="Arial" panose="020B0604020202020204" pitchFamily="34" charset="0"/>
              <a:buChar char="•"/>
            </a:pPr>
            <a:r>
              <a:rPr lang="en-US" dirty="0"/>
              <a:t>DEF: Resilience arises when a child has enough protective factors, both individual and environmental, to overcome the distress caused by the risk factors.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One of the goals of humanitarian actors is to build children’s own strengths by eliminating or reducing risk factors and by strengthening the protective factors that support and encourage resilience.</a:t>
            </a:r>
          </a:p>
          <a:p>
            <a:pPr marL="228600" indent="0">
              <a:buFont typeface="Arial" panose="020B0604020202020204" pitchFamily="34" charset="0"/>
              <a:buNone/>
            </a:pPr>
            <a:r>
              <a:rPr lang="en-US" dirty="0"/>
              <a:t>= Children’s success in addressing and coping with their situation depends on the patterns of risk and protective factors in their social environments and on their own strengths and abilities. </a:t>
            </a:r>
          </a:p>
          <a:p>
            <a:pPr marL="228600" indent="0">
              <a:buFont typeface="Arial" panose="020B0604020202020204" pitchFamily="34" charset="0"/>
              <a:buNone/>
            </a:pPr>
            <a:endParaRPr lang="en-US" dirty="0"/>
          </a:p>
          <a:p>
            <a:pPr>
              <a:buFont typeface="Arial" panose="020B0604020202020204" pitchFamily="34" charset="0"/>
              <a:buChar char="•"/>
            </a:pPr>
            <a:r>
              <a:rPr lang="en-US" dirty="0"/>
              <a:t>Children with strengths - such as good problem-solving skills, </a:t>
            </a:r>
            <a:r>
              <a:rPr lang="fr-FR" dirty="0" err="1"/>
              <a:t>peer</a:t>
            </a:r>
            <a:r>
              <a:rPr lang="fr-FR" dirty="0"/>
              <a:t> support, </a:t>
            </a:r>
            <a:r>
              <a:rPr lang="en-US" dirty="0"/>
              <a:t>having good skills for seeking help - are often able to handle the crisis environment relatively well and to make decisions that support the well-being of themselves, their families and their peers. Participation &amp; positive relations between children, families and communities are also key to building resilience</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906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Pillar 3</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Alliance website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US" u="sng" dirty="0"/>
              <a:t>A Summary: </a:t>
            </a:r>
            <a:r>
              <a:rPr lang="en-US" dirty="0"/>
              <a:t>At just 32 pages, it means that it is very topline but can be used to introduce the idea of minimum standards or start child protection discussions with government colleagues or other humanitarians without overwhelming them with the huge handbook.</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US" dirty="0"/>
              <a:t>A gallery of </a:t>
            </a:r>
            <a:r>
              <a:rPr lang="en-US" u="sng" dirty="0"/>
              <a:t>illustrated</a:t>
            </a:r>
            <a:r>
              <a:rPr lang="en-US" dirty="0"/>
              <a:t> Standards</a:t>
            </a:r>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228600" marR="0" lvl="0" indent="-228600" algn="l" rtl="0">
              <a:lnSpc>
                <a:spcPct val="100000"/>
              </a:lnSpc>
              <a:spcBef>
                <a:spcPts val="0"/>
              </a:spcBef>
              <a:spcAft>
                <a:spcPts val="0"/>
              </a:spcAft>
              <a:buClr>
                <a:schemeClr val="dk1"/>
              </a:buClr>
              <a:buSzPts val="1200"/>
              <a:buFont typeface="Calibri"/>
              <a:buAutoNum type="arabicPeriod"/>
            </a:pPr>
            <a:endParaRPr lang="en-US" sz="1200"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is our benchmark. They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 CPMS are a collaborative, inter-agency tool, that links with other initiatives, such as the Core Humanitarian Standard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err="1"/>
              <a:t>Contextualisation</a:t>
            </a:r>
            <a:r>
              <a:rPr lang="en-US" dirty="0"/>
              <a:t> is encouraged and can create ownership of the standards at every level. It can build a deeper understanding of child protection in the specific context for a wide range of actors. National coordination groups are therefore encouraged to adapt the CPMS. Please raise it with colleagues locally and then seek the guidance of the global CPMS team. You may also be interested in a short video about </a:t>
            </a:r>
            <a:r>
              <a:rPr lang="en-US" dirty="0" err="1"/>
              <a:t>contextualisation</a:t>
            </a:r>
            <a:r>
              <a:rPr lang="en-US" dirty="0"/>
              <a:t> which is on the Alliance’s YouTube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as well as increase impacts for children’s protection and well-being in humanitarian action (</a:t>
            </a:r>
            <a:r>
              <a:rPr lang="en-US" sz="1800" b="0" i="0" u="none" strike="noStrike" baseline="0" dirty="0">
                <a:latin typeface="HelveticaNeue-Light-Identity-H"/>
              </a:rPr>
              <a:t>all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the 10 Principles that underlie all our work in Child Protection in Humanitarian Action.</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10 Principles that we use to guide CPHA have not changed throughout the years. All 10 have been grouped in one section with equal weight. </a:t>
            </a:r>
            <a:endParaRPr dirty="0"/>
          </a:p>
          <a:p>
            <a:pPr marL="0" lvl="0" indent="0" algn="l" rtl="0">
              <a:spcBef>
                <a:spcPts val="0"/>
              </a:spcBef>
              <a:spcAft>
                <a:spcPts val="0"/>
              </a:spcAft>
              <a:buNone/>
            </a:pPr>
            <a:r>
              <a:rPr lang="en-US" dirty="0"/>
              <a:t>And they are also highlighted under each standard and hyperlinked so you can easily go back and check on them in the online version and app.</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i="0" u="none" dirty="0">
                <a:solidFill>
                  <a:schemeClr val="bg2"/>
                </a:solidFill>
                <a:hlinkClick r:id="rId3">
                  <a:extLst>
                    <a:ext uri="{A12FA001-AC4F-418D-AE19-62706E023703}">
                      <ahyp:hlinkClr xmlns:ahyp="http://schemas.microsoft.com/office/drawing/2018/hyperlinkcolor" val="tx"/>
                    </a:ext>
                  </a:extLst>
                </a:hlinkClick>
              </a:rPr>
              <a:t>Principles 1-4</a:t>
            </a:r>
            <a:r>
              <a:rPr lang="en-US" i="0" u="none" dirty="0">
                <a:solidFill>
                  <a:schemeClr val="bg2"/>
                </a:solidFill>
              </a:rPr>
              <a:t> are the key principles set out by the </a:t>
            </a:r>
            <a:r>
              <a:rPr lang="en-US" i="0" u="none" dirty="0">
                <a:solidFill>
                  <a:schemeClr val="bg2"/>
                </a:solidFill>
                <a:hlinkClick r:id="rId4">
                  <a:extLst>
                    <a:ext uri="{A12FA001-AC4F-418D-AE19-62706E023703}">
                      <ahyp:hlinkClr xmlns:ahyp="http://schemas.microsoft.com/office/drawing/2018/hyperlinkcolor" val="tx"/>
                    </a:ext>
                  </a:extLst>
                </a:hlinkClick>
              </a:rPr>
              <a:t>Convention on the Rights of the Child (CRC)</a:t>
            </a:r>
            <a:r>
              <a:rPr lang="en-US" i="0" u="none" dirty="0">
                <a:solidFill>
                  <a:schemeClr val="bg2"/>
                </a:solidFill>
              </a:rPr>
              <a:t> which is by definition applicable to all humanitarian action. </a:t>
            </a:r>
          </a:p>
          <a:p>
            <a:pPr marL="171450" lvl="0" indent="-171450" algn="l" rtl="0">
              <a:spcBef>
                <a:spcPts val="0"/>
              </a:spcBef>
              <a:spcAft>
                <a:spcPts val="0"/>
              </a:spcAft>
              <a:buFont typeface="Arial" panose="020B0604020202020204" pitchFamily="34" charset="0"/>
              <a:buChar char="•"/>
            </a:pPr>
            <a:r>
              <a:rPr lang="en-US" i="0" u="none" dirty="0">
                <a:solidFill>
                  <a:schemeClr val="bg2"/>
                </a:solidFill>
                <a:hlinkClick r:id="rId5">
                  <a:extLst>
                    <a:ext uri="{A12FA001-AC4F-418D-AE19-62706E023703}">
                      <ahyp:hlinkClr xmlns:ahyp="http://schemas.microsoft.com/office/drawing/2018/hyperlinkcolor" val="tx"/>
                    </a:ext>
                  </a:extLst>
                </a:hlinkClick>
              </a:rPr>
              <a:t>Principles 5-8</a:t>
            </a:r>
            <a:r>
              <a:rPr lang="en-US" i="0" u="none" dirty="0">
                <a:solidFill>
                  <a:schemeClr val="bg2"/>
                </a:solidFill>
              </a:rPr>
              <a:t> are the protection principles from the </a:t>
            </a:r>
            <a:r>
              <a:rPr lang="en-US" i="0" u="none" dirty="0">
                <a:solidFill>
                  <a:schemeClr val="bg2"/>
                </a:solidFill>
                <a:hlinkClick r:id="rId6">
                  <a:extLst>
                    <a:ext uri="{A12FA001-AC4F-418D-AE19-62706E023703}">
                      <ahyp:hlinkClr xmlns:ahyp="http://schemas.microsoft.com/office/drawing/2018/hyperlinkcolor" val="tx"/>
                    </a:ext>
                  </a:extLst>
                </a:hlinkClick>
              </a:rPr>
              <a:t>Sphere Handbook</a:t>
            </a:r>
            <a:r>
              <a:rPr lang="en-US" i="0" u="none" dirty="0">
                <a:solidFill>
                  <a:schemeClr val="bg2"/>
                </a:solidFill>
              </a:rPr>
              <a:t>, restated here with specific references for the protection of children. </a:t>
            </a:r>
          </a:p>
          <a:p>
            <a:pPr marL="171450" lvl="0" indent="-171450" algn="l" rtl="0">
              <a:spcBef>
                <a:spcPts val="0"/>
              </a:spcBef>
              <a:spcAft>
                <a:spcPts val="0"/>
              </a:spcAft>
              <a:buFont typeface="Arial" panose="020B0604020202020204" pitchFamily="34" charset="0"/>
              <a:buChar char="•"/>
            </a:pPr>
            <a:r>
              <a:rPr lang="en-US" i="0" u="none" dirty="0">
                <a:solidFill>
                  <a:schemeClr val="bg2"/>
                </a:solidFill>
                <a:hlinkClick r:id="rId7">
                  <a:extLst>
                    <a:ext uri="{A12FA001-AC4F-418D-AE19-62706E023703}">
                      <ahyp:hlinkClr xmlns:ahyp="http://schemas.microsoft.com/office/drawing/2018/hyperlinkcolor" val="tx"/>
                    </a:ext>
                  </a:extLst>
                </a:hlinkClick>
              </a:rPr>
              <a:t>Principles 9-10</a:t>
            </a:r>
            <a:r>
              <a:rPr lang="en-US" i="0" u="none" dirty="0">
                <a:solidFill>
                  <a:schemeClr val="bg2"/>
                </a:solidFill>
              </a:rPr>
              <a:t> are specific to the Minimum Standards for Child Protection in Humanitarian Action.</a:t>
            </a:r>
            <a:endParaRPr i="0" u="none" dirty="0">
              <a:solidFill>
                <a:schemeClr val="bg2"/>
              </a:solidFill>
            </a:endParaRPr>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Discussion prompt</a:t>
            </a:r>
            <a:r>
              <a:rPr lang="en-US" dirty="0"/>
              <a:t>: (Wait before clicking for the 4</a:t>
            </a:r>
            <a:r>
              <a:rPr lang="en-US" baseline="30000" dirty="0"/>
              <a:t>th</a:t>
            </a:r>
            <a:r>
              <a:rPr lang="en-US" dirty="0"/>
              <a:t> time) Can anyone name all or some of the 10 Principles that guide our work?   </a:t>
            </a:r>
            <a:endParaRPr dirty="0"/>
          </a:p>
          <a:p>
            <a:pPr marL="0" lvl="0" indent="0" algn="l" rtl="0">
              <a:spcBef>
                <a:spcPts val="0"/>
              </a:spcBef>
              <a:spcAft>
                <a:spcPts val="0"/>
              </a:spcAft>
              <a:buNone/>
            </a:pPr>
            <a:r>
              <a:rPr lang="en-US" i="1" dirty="0"/>
              <a:t>Answer:</a:t>
            </a:r>
            <a:endParaRPr dirty="0"/>
          </a:p>
          <a:p>
            <a:pPr marL="171450" lvl="0" indent="-171450" algn="l" rtl="0">
              <a:spcBef>
                <a:spcPts val="0"/>
              </a:spcBef>
              <a:spcAft>
                <a:spcPts val="0"/>
              </a:spcAft>
              <a:buClr>
                <a:schemeClr val="dk1"/>
              </a:buClr>
              <a:buSzPts val="1200"/>
              <a:buFont typeface="Arial"/>
              <a:buChar char="•"/>
            </a:pPr>
            <a:r>
              <a:rPr lang="en-US" i="1" dirty="0"/>
              <a:t>Survival and Development (UNCRC)</a:t>
            </a:r>
            <a:endParaRPr dirty="0"/>
          </a:p>
          <a:p>
            <a:pPr marL="171450" lvl="0" indent="-171450" algn="l" rtl="0">
              <a:spcBef>
                <a:spcPts val="0"/>
              </a:spcBef>
              <a:spcAft>
                <a:spcPts val="0"/>
              </a:spcAft>
              <a:buClr>
                <a:schemeClr val="dk1"/>
              </a:buClr>
              <a:buSzPts val="1200"/>
              <a:buFont typeface="Arial"/>
              <a:buChar char="•"/>
            </a:pPr>
            <a:r>
              <a:rPr lang="en-US" i="1" dirty="0"/>
              <a:t>Non-discrimination and inclusion (UNCRC)</a:t>
            </a:r>
            <a:endParaRPr dirty="0"/>
          </a:p>
          <a:p>
            <a:pPr marL="171450" lvl="0" indent="-171450" algn="l" rtl="0">
              <a:spcBef>
                <a:spcPts val="0"/>
              </a:spcBef>
              <a:spcAft>
                <a:spcPts val="0"/>
              </a:spcAft>
              <a:buClr>
                <a:schemeClr val="dk1"/>
              </a:buClr>
              <a:buSzPts val="1200"/>
              <a:buFont typeface="Arial"/>
              <a:buChar char="•"/>
            </a:pPr>
            <a:r>
              <a:rPr lang="en-US" i="1" dirty="0"/>
              <a:t>Children’s Participation (UNCRC)</a:t>
            </a:r>
            <a:endParaRPr dirty="0"/>
          </a:p>
          <a:p>
            <a:pPr marL="171450" lvl="0" indent="-171450" algn="l" rtl="0">
              <a:spcBef>
                <a:spcPts val="0"/>
              </a:spcBef>
              <a:spcAft>
                <a:spcPts val="0"/>
              </a:spcAft>
              <a:buClr>
                <a:schemeClr val="dk1"/>
              </a:buClr>
              <a:buSzPts val="1200"/>
              <a:buFont typeface="Arial"/>
              <a:buChar char="•"/>
            </a:pPr>
            <a:r>
              <a:rPr lang="en-US" i="1" dirty="0"/>
              <a:t>The Best Interests of the Child (UNCRC)</a:t>
            </a:r>
            <a:endParaRPr dirty="0"/>
          </a:p>
          <a:p>
            <a:pPr marL="171450" lvl="0" indent="-171450" algn="l" rtl="0">
              <a:spcBef>
                <a:spcPts val="0"/>
              </a:spcBef>
              <a:spcAft>
                <a:spcPts val="0"/>
              </a:spcAft>
              <a:buClr>
                <a:schemeClr val="dk1"/>
              </a:buClr>
              <a:buSzPts val="1200"/>
              <a:buFont typeface="Arial"/>
              <a:buChar char="•"/>
            </a:pPr>
            <a:r>
              <a:rPr lang="en-US" i="1" dirty="0"/>
              <a:t>Enhance people’s safety, dignity and rights, and avoid exposing them to further harm (Sphere)</a:t>
            </a:r>
            <a:endParaRPr dirty="0"/>
          </a:p>
          <a:p>
            <a:pPr marL="171450" lvl="0" indent="-171450" algn="l" rtl="0">
              <a:spcBef>
                <a:spcPts val="0"/>
              </a:spcBef>
              <a:spcAft>
                <a:spcPts val="0"/>
              </a:spcAft>
              <a:buClr>
                <a:schemeClr val="dk1"/>
              </a:buClr>
              <a:buSzPts val="1200"/>
              <a:buFont typeface="Arial"/>
              <a:buChar char="•"/>
            </a:pPr>
            <a:r>
              <a:rPr lang="en-US" i="1" dirty="0"/>
              <a:t>Ensure people’s access to impartial assistance according to need and without discrimination (Sphere)</a:t>
            </a:r>
            <a:endParaRPr dirty="0"/>
          </a:p>
          <a:p>
            <a:pPr marL="171450" lvl="0" indent="-171450" algn="l" rtl="0">
              <a:spcBef>
                <a:spcPts val="0"/>
              </a:spcBef>
              <a:spcAft>
                <a:spcPts val="0"/>
              </a:spcAft>
              <a:buClr>
                <a:schemeClr val="dk1"/>
              </a:buClr>
              <a:buSzPts val="1200"/>
              <a:buFont typeface="Arial"/>
              <a:buChar char="•"/>
            </a:pPr>
            <a:r>
              <a:rPr lang="en-US" i="1" dirty="0"/>
              <a:t>Assist people to recover from the physical and psychological effects of violence, coercion or deliberate deprivation (Sphere)</a:t>
            </a:r>
            <a:endParaRPr dirty="0"/>
          </a:p>
          <a:p>
            <a:pPr marL="171450" lvl="0" indent="-171450" algn="l" rtl="0">
              <a:spcBef>
                <a:spcPts val="0"/>
              </a:spcBef>
              <a:spcAft>
                <a:spcPts val="0"/>
              </a:spcAft>
              <a:buClr>
                <a:schemeClr val="dk1"/>
              </a:buClr>
              <a:buSzPts val="1200"/>
              <a:buFont typeface="Arial"/>
              <a:buChar char="•"/>
            </a:pPr>
            <a:r>
              <a:rPr lang="en-US" i="1" dirty="0"/>
              <a:t>Help people to reclaim their rights (Sphere)</a:t>
            </a:r>
            <a:endParaRPr dirty="0"/>
          </a:p>
          <a:p>
            <a:pPr marL="171450" lvl="0" indent="-171450" algn="l" rtl="0">
              <a:spcBef>
                <a:spcPts val="0"/>
              </a:spcBef>
              <a:spcAft>
                <a:spcPts val="0"/>
              </a:spcAft>
              <a:buClr>
                <a:schemeClr val="dk1"/>
              </a:buClr>
              <a:buSzPts val="1200"/>
              <a:buFont typeface="Arial"/>
              <a:buChar char="•"/>
            </a:pPr>
            <a:r>
              <a:rPr lang="en-US" i="1" dirty="0"/>
              <a:t>Strengthen child protection systems (created for the CPMS)</a:t>
            </a:r>
            <a:endParaRPr dirty="0"/>
          </a:p>
          <a:p>
            <a:pPr marL="171450" lvl="0" indent="-171450" algn="l" rtl="0">
              <a:spcBef>
                <a:spcPts val="0"/>
              </a:spcBef>
              <a:spcAft>
                <a:spcPts val="0"/>
              </a:spcAft>
              <a:buClr>
                <a:schemeClr val="dk1"/>
              </a:buClr>
              <a:buSzPts val="1200"/>
              <a:buFont typeface="Arial"/>
              <a:buChar char="•"/>
            </a:pPr>
            <a:r>
              <a:rPr lang="en-US" i="1" dirty="0"/>
              <a:t>Strengthen children’s resilience in humanitarian action (created for the CPMS)</a:t>
            </a:r>
          </a:p>
          <a:p>
            <a:pPr marL="171450" lvl="0" indent="-171450" algn="l" rtl="0">
              <a:spcBef>
                <a:spcPts val="0"/>
              </a:spcBef>
              <a:spcAft>
                <a:spcPts val="0"/>
              </a:spcAft>
              <a:buClr>
                <a:schemeClr val="dk1"/>
              </a:buClr>
              <a:buSzPts val="1200"/>
              <a:buFont typeface="Arial"/>
              <a:buChar char="•"/>
            </a:pPr>
            <a:endParaRPr dirty="0"/>
          </a:p>
          <a:p>
            <a:pPr marL="171450" lvl="0" indent="-95250" algn="l" rtl="0">
              <a:spcBef>
                <a:spcPts val="0"/>
              </a:spcBef>
              <a:spcAft>
                <a:spcPts val="0"/>
              </a:spcAft>
              <a:buClr>
                <a:schemeClr val="dk1"/>
              </a:buClr>
              <a:buSzPts val="1200"/>
              <a:buFont typeface="Arial"/>
              <a:buNone/>
            </a:pPr>
            <a:r>
              <a:rPr lang="fr-FR" i="1" dirty="0"/>
              <a:t>THEN click and </a:t>
            </a:r>
            <a:r>
              <a:rPr lang="fr-FR" i="1" dirty="0" err="1"/>
              <a:t>make</a:t>
            </a:r>
            <a:r>
              <a:rPr lang="fr-FR" i="1" dirty="0"/>
              <a:t> the </a:t>
            </a:r>
            <a:r>
              <a:rPr lang="fr-FR" i="1" dirty="0" err="1"/>
              <a:t>visual</a:t>
            </a:r>
            <a:r>
              <a:rPr lang="fr-FR" i="1" dirty="0"/>
              <a:t> </a:t>
            </a:r>
            <a:r>
              <a:rPr lang="fr-FR" i="1" dirty="0" err="1"/>
              <a:t>appear</a:t>
            </a:r>
            <a:r>
              <a:rPr lang="fr-FR" i="1" dirty="0"/>
              <a:t>, as a </a:t>
            </a:r>
            <a:r>
              <a:rPr lang="fr-FR" i="1" dirty="0" err="1"/>
              <a:t>summary</a:t>
            </a:r>
            <a:endParaRPr lang="fr-FR" i="1" dirty="0"/>
          </a:p>
          <a:p>
            <a:pPr marL="171450" lvl="0" indent="-95250" algn="l" rtl="0">
              <a:spcBef>
                <a:spcPts val="0"/>
              </a:spcBef>
              <a:spcAft>
                <a:spcPts val="0"/>
              </a:spcAft>
              <a:buClr>
                <a:schemeClr val="dk1"/>
              </a:buClr>
              <a:buSzPts val="1200"/>
              <a:buFont typeface="Arial"/>
              <a:buNone/>
            </a:pPr>
            <a:endParaRPr lang="fr-FR" i="1" dirty="0"/>
          </a:p>
          <a:p>
            <a:pPr marL="171450" lvl="0" indent="-95250" algn="l" rtl="0">
              <a:spcBef>
                <a:spcPts val="0"/>
              </a:spcBef>
              <a:spcAft>
                <a:spcPts val="0"/>
              </a:spcAft>
              <a:buClr>
                <a:schemeClr val="dk1"/>
              </a:buClr>
              <a:buSzPts val="1200"/>
              <a:buFont typeface="Arial"/>
              <a:buNone/>
            </a:pPr>
            <a:r>
              <a:rPr lang="fr-FR" i="1" dirty="0"/>
              <a:t>Encourage participants to </a:t>
            </a:r>
            <a:r>
              <a:rPr lang="fr-FR" i="1" dirty="0" err="1"/>
              <a:t>take</a:t>
            </a:r>
            <a:r>
              <a:rPr lang="fr-FR" i="1" dirty="0"/>
              <a:t> the relevant CPMS e-modules </a:t>
            </a:r>
            <a:r>
              <a:rPr lang="fr-FR" i="1" dirty="0" err="1"/>
              <a:t>available</a:t>
            </a:r>
            <a:r>
              <a:rPr lang="fr-FR" i="1" dirty="0"/>
              <a:t> on the Alliance </a:t>
            </a:r>
            <a:r>
              <a:rPr lang="fr-FR" i="1" dirty="0" err="1"/>
              <a:t>website</a:t>
            </a:r>
            <a:r>
              <a:rPr lang="fr-FR" i="1" dirty="0"/>
              <a:t>. There </a:t>
            </a:r>
            <a:r>
              <a:rPr lang="fr-FR" i="1" dirty="0" err="1"/>
              <a:t>is</a:t>
            </a:r>
            <a:r>
              <a:rPr lang="fr-FR" i="1" dirty="0"/>
              <a:t> an </a:t>
            </a:r>
            <a:r>
              <a:rPr lang="fr-FR" i="1" dirty="0" err="1"/>
              <a:t>overview</a:t>
            </a:r>
            <a:r>
              <a:rPr lang="fr-FR" i="1" dirty="0"/>
              <a:t> module and </a:t>
            </a:r>
            <a:r>
              <a:rPr lang="fr-FR" i="1" dirty="0" err="1"/>
              <a:t>some</a:t>
            </a:r>
            <a:r>
              <a:rPr lang="fr-FR" i="1" dirty="0"/>
              <a:t> </a:t>
            </a:r>
            <a:r>
              <a:rPr lang="fr-FR" i="1" dirty="0" err="1"/>
              <a:t>that</a:t>
            </a:r>
            <a:r>
              <a:rPr lang="fr-FR" i="1" dirty="0"/>
              <a:t> are for </a:t>
            </a:r>
            <a:r>
              <a:rPr lang="fr-FR" i="1" dirty="0" err="1"/>
              <a:t>specific</a:t>
            </a:r>
            <a:r>
              <a:rPr lang="fr-FR" i="1" dirty="0"/>
              <a:t> Principles. </a:t>
            </a:r>
            <a:r>
              <a:rPr lang="fr-FR" i="1" dirty="0" err="1"/>
              <a:t>Each</a:t>
            </a:r>
            <a:r>
              <a:rPr lang="fr-FR" i="1" dirty="0"/>
              <a:t> </a:t>
            </a:r>
            <a:r>
              <a:rPr lang="fr-FR" i="1" dirty="0" err="1"/>
              <a:t>is</a:t>
            </a:r>
            <a:r>
              <a:rPr lang="fr-FR" i="1" dirty="0"/>
              <a:t> 30-45 mins long</a:t>
            </a:r>
            <a:endParaRPr i="1" dirty="0"/>
          </a:p>
        </p:txBody>
      </p:sp>
      <p:sp>
        <p:nvSpPr>
          <p:cNvPr id="311" name="Google Shape;31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is a key principle applicable to all humanitarian action.</a:t>
            </a:r>
          </a:p>
          <a:p>
            <a:r>
              <a:rPr lang="en-US" dirty="0"/>
              <a:t>It is set out by the </a:t>
            </a:r>
            <a:r>
              <a:rPr lang="en-US" dirty="0">
                <a:hlinkClick r:id="rId3"/>
              </a:rPr>
              <a:t>Convention on the Rights of the Child (CRC)</a:t>
            </a:r>
            <a:endParaRPr lang="en-US" dirty="0"/>
          </a:p>
          <a:p>
            <a:endParaRPr lang="en-US" dirty="0"/>
          </a:p>
          <a:p>
            <a:pPr>
              <a:buFont typeface="Arial" panose="020B0604020202020204" pitchFamily="34" charset="0"/>
              <a:buChar char="•"/>
            </a:pPr>
            <a:r>
              <a:rPr lang="en-US" dirty="0"/>
              <a:t>The stimulation and attachment that occur in predictable, nurturing relationships are crucial to all aspects of a baby’s and young child’s development: physical, psychological, emotional, social and spiritual development</a:t>
            </a:r>
          </a:p>
          <a:p>
            <a:pPr>
              <a:buFont typeface="Arial" panose="020B0604020202020204" pitchFamily="34" charset="0"/>
              <a:buChar char="•"/>
            </a:pPr>
            <a:r>
              <a:rPr lang="en-US" dirty="0"/>
              <a:t>Humanitarian actors must consider the effects of both the crisis and the response on (a) the fulfilment of children’s right to life and (b) children’s development. </a:t>
            </a:r>
          </a:p>
          <a:p>
            <a:pPr>
              <a:buFont typeface="Arial" panose="020B0604020202020204" pitchFamily="34" charset="0"/>
              <a:buChar char="•"/>
            </a:pPr>
            <a:r>
              <a:rPr lang="en-US" dirty="0"/>
              <a:t>Children must be supported to use their own strengths and resilience to </a:t>
            </a:r>
            <a:r>
              <a:rPr lang="en-US" dirty="0" err="1"/>
              <a:t>maximise</a:t>
            </a:r>
            <a:r>
              <a:rPr lang="en-US" dirty="0"/>
              <a:t> their opportunities for survival and development in humanitarian crises.</a:t>
            </a:r>
            <a:endParaRPr lang="fr-FR" dirty="0"/>
          </a:p>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80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is a 2</a:t>
            </a:r>
            <a:r>
              <a:rPr lang="en-US" baseline="30000" dirty="0"/>
              <a:t>nd</a:t>
            </a:r>
            <a:r>
              <a:rPr lang="en-US" dirty="0"/>
              <a:t> key principle applicable to all humanitarian action.</a:t>
            </a:r>
          </a:p>
          <a:p>
            <a:endParaRPr lang="en-US" dirty="0"/>
          </a:p>
          <a:p>
            <a:pPr>
              <a:buFont typeface="Arial" panose="020B0604020202020204" pitchFamily="34" charset="0"/>
              <a:buChar char="•"/>
            </a:pPr>
            <a:r>
              <a:rPr lang="en-US" dirty="0"/>
              <a:t>This principle includes prohibiting all forms of discrimination in the enjoyment of rights and requiring proactive measures to ensure equal opportunities for all children to enjoy their rights. This includes respect for the inherent dignity and acceptance of all children.</a:t>
            </a:r>
          </a:p>
          <a:p>
            <a:pPr>
              <a:buFont typeface="Arial" panose="020B0604020202020204" pitchFamily="34" charset="0"/>
              <a:buChar char="•"/>
            </a:pPr>
            <a:r>
              <a:rPr lang="en-US" dirty="0"/>
              <a:t>Diversity: Children shall not be discriminated against on ANY basis (gender, sexual orientation, age, disabilities, nationality, </a:t>
            </a:r>
            <a:r>
              <a:rPr lang="en-US" u="sng" dirty="0"/>
              <a:t>immigration status</a:t>
            </a:r>
            <a:r>
              <a:rPr lang="en-US" dirty="0">
                <a:effectLst/>
                <a:latin typeface="Arial" panose="020B0604020202020204" pitchFamily="34" charset="0"/>
              </a:rPr>
              <a:t>, activities, expressed opinions, or beliefs of the child's parents, legal guardians, or family member).</a:t>
            </a:r>
          </a:p>
          <a:p>
            <a:pPr marL="228600" indent="0">
              <a:buFont typeface="Arial" panose="020B0604020202020204" pitchFamily="34" charset="0"/>
              <a:buNone/>
            </a:pPr>
            <a:endParaRPr lang="en-US" dirty="0">
              <a:effectLst/>
              <a:latin typeface="Arial" panose="020B0604020202020204" pitchFamily="34" charset="0"/>
            </a:endParaRPr>
          </a:p>
          <a:p>
            <a:pPr>
              <a:buFont typeface="Arial" panose="020B0604020202020204" pitchFamily="34" charset="0"/>
              <a:buChar char="•"/>
            </a:pPr>
            <a:r>
              <a:rPr lang="en-US" dirty="0"/>
              <a:t>Humanitarian workers must be aware of their own values, beliefs and unconscious biases about childhood and the roles of the child and the family. This will help us to avoid imposing our beliefs and unconscious biases on children in ways that deny children their rights.</a:t>
            </a:r>
          </a:p>
          <a:p>
            <a:pPr>
              <a:buFont typeface="Arial" panose="020B0604020202020204" pitchFamily="34" charset="0"/>
              <a:buChar char="•"/>
            </a:pPr>
            <a:r>
              <a:rPr lang="en-US" dirty="0"/>
              <a:t>Discrimination also increases children’s risks of all forms of abuse, neglect, exploitation and violence. </a:t>
            </a:r>
          </a:p>
          <a:p>
            <a:pPr>
              <a:buFont typeface="Arial" panose="020B0604020202020204" pitchFamily="34" charset="0"/>
              <a:buChar char="•"/>
            </a:pPr>
            <a:r>
              <a:rPr lang="en-US" dirty="0"/>
              <a:t>Humanitarian crises and responses can increase discrimination, worsen existing cycles of exclusion and create new layers of exclusion.</a:t>
            </a:r>
          </a:p>
          <a:p>
            <a:pPr>
              <a:buFont typeface="Arial" panose="020B0604020202020204" pitchFamily="34" charset="0"/>
              <a:buChar char="•"/>
            </a:pPr>
            <a:endParaRPr lang="en-US" dirty="0"/>
          </a:p>
          <a:p>
            <a:pPr algn="l"/>
            <a:r>
              <a:rPr lang="en-US" dirty="0"/>
              <a:t>Note: </a:t>
            </a:r>
            <a:r>
              <a:rPr lang="fr-FR" sz="1800" b="0" i="0" u="none" strike="noStrike" baseline="0" dirty="0" err="1">
                <a:latin typeface="HelveticaNeue-Light-Identity-H"/>
              </a:rPr>
              <a:t>Children</a:t>
            </a:r>
            <a:r>
              <a:rPr lang="fr-FR" sz="1800" b="0" i="0" u="none" strike="noStrike" baseline="0" dirty="0">
                <a:latin typeface="HelveticaNeue-Light-Identity-H"/>
              </a:rPr>
              <a:t> </a:t>
            </a:r>
            <a:r>
              <a:rPr lang="fr-FR" sz="1800" b="0" i="0" u="none" strike="noStrike" baseline="0" dirty="0" err="1">
                <a:latin typeface="HelveticaNeue-Light-Identity-H"/>
              </a:rPr>
              <a:t>who</a:t>
            </a:r>
            <a:r>
              <a:rPr lang="fr-FR" sz="1800" b="0" i="0" u="none" strike="noStrike" baseline="0" dirty="0">
                <a:latin typeface="HelveticaNeue-Light-Identity-H"/>
              </a:rPr>
              <a:t> are </a:t>
            </a:r>
            <a:r>
              <a:rPr lang="en-US" sz="1800" b="0" i="0" u="none" strike="noStrike" baseline="0" dirty="0">
                <a:latin typeface="HelveticaNeue-Light-Identity-H"/>
              </a:rPr>
              <a:t>refugees, internally displaced, migrants or stateless have the same rights as all other children, and States have obligations to protect them regardless of their status. Legal, policy and practical barriers as well as discrimination can result in these children (a) being denied access to essential services or (b) facing immigration, detention, lack of freedom of movement, xenophobia or exclusion.</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734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is 3</a:t>
            </a:r>
            <a:r>
              <a:rPr lang="en-US" baseline="30000" dirty="0"/>
              <a:t>rd</a:t>
            </a:r>
            <a:r>
              <a:rPr lang="en-US" dirty="0"/>
              <a:t>  key principle applicable to all humanitarian action.</a:t>
            </a:r>
          </a:p>
          <a:p>
            <a:r>
              <a:rPr lang="en-US" dirty="0"/>
              <a:t>It is set out by the </a:t>
            </a:r>
            <a:r>
              <a:rPr lang="en-US" dirty="0">
                <a:hlinkClick r:id="rId3"/>
              </a:rPr>
              <a:t>Convention on the Rights of the Child (CRC)</a:t>
            </a:r>
            <a:r>
              <a:rPr lang="en-US" dirty="0"/>
              <a:t>, in Article 12, stating: “States Parties shall assure to the child who is capable of forming his or her own views the right to express those views freely in all matters affecting the child, the views of the child being given due weight in accordance with the age and maturity of the child.”</a:t>
            </a:r>
          </a:p>
          <a:p>
            <a:endParaRPr lang="en-US" dirty="0"/>
          </a:p>
          <a:p>
            <a:pPr>
              <a:buFont typeface="Arial" panose="020B0604020202020204" pitchFamily="34" charset="0"/>
              <a:buChar char="•"/>
            </a:pPr>
            <a:r>
              <a:rPr lang="en-US" dirty="0"/>
              <a:t>Humanitarian workers must provide children with the time and space to meaningfully participate in all decisions that affect children, including during emergency preparedness and response. </a:t>
            </a:r>
          </a:p>
          <a:p>
            <a:pPr>
              <a:buFont typeface="Arial" panose="020B0604020202020204" pitchFamily="34" charset="0"/>
              <a:buChar char="•"/>
            </a:pPr>
            <a:r>
              <a:rPr lang="en-US" dirty="0"/>
              <a:t>Participation is a right, and should be adapted to gender, age, communication method, level of maturity, context, safety, security, </a:t>
            </a:r>
            <a:r>
              <a:rPr lang="en-US" dirty="0" err="1"/>
              <a:t>etc</a:t>
            </a:r>
            <a:r>
              <a:rPr lang="en-US" dirty="0"/>
              <a:t> </a:t>
            </a:r>
          </a:p>
          <a:p>
            <a:pPr>
              <a:buFont typeface="Arial" panose="020B0604020202020204" pitchFamily="34" charset="0"/>
              <a:buChar char="•"/>
            </a:pPr>
            <a:r>
              <a:rPr lang="en-US" dirty="0"/>
              <a:t>Participation nurtures hope, which enables children to think about the possibility of positive change. Children can work for positive change by engaging in decision-making processes according to their evolving abilities and independence. Taking responsibility and making decisions helps children develop a sense of belonging and justice. Participation strengthens accountability.</a:t>
            </a:r>
          </a:p>
          <a:p>
            <a:pPr>
              <a:buFont typeface="Arial" panose="020B0604020202020204" pitchFamily="34" charset="0"/>
              <a:buChar char="•"/>
            </a:pPr>
            <a:endParaRPr lang="en-US" dirty="0"/>
          </a:p>
          <a:p>
            <a:pPr>
              <a:buFont typeface="Arial" panose="020B0604020202020204" pitchFamily="34" charset="0"/>
              <a:buChar char="•"/>
            </a:pPr>
            <a:r>
              <a:rPr lang="en-US" dirty="0"/>
              <a:t>The </a:t>
            </a:r>
            <a:r>
              <a:rPr lang="en-US" dirty="0">
                <a:hlinkClick r:id="rId4"/>
              </a:rPr>
              <a:t>basic requirements for effective and ethical children’s participation</a:t>
            </a:r>
            <a:r>
              <a:rPr lang="en-US" dirty="0"/>
              <a:t> should be applied to any process involving children. They are: </a:t>
            </a:r>
            <a:r>
              <a:rPr lang="en-US" i="1" dirty="0"/>
              <a:t>(click to make each appear). If needed: https://resourcecentre.savethechildren.net/library/nine-basic-requirements-meaningful-and-ethical-childrens-participation</a:t>
            </a:r>
          </a:p>
          <a:p>
            <a:pPr>
              <a:buFont typeface="Arial" panose="020B0604020202020204" pitchFamily="34" charset="0"/>
              <a:buChar char="•"/>
            </a:pPr>
            <a:r>
              <a:rPr lang="en-US" dirty="0"/>
              <a:t>There is a distinction between asking children for information that humanitarian actors need and supporting children’s right to participate in processes or decisions that affect their lives. </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107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is the final principle drawn from the </a:t>
            </a:r>
            <a:r>
              <a:rPr lang="en-US" dirty="0">
                <a:hlinkClick r:id="rId3"/>
              </a:rPr>
              <a:t>Convention on the Rights of the Child (CRC)</a:t>
            </a:r>
            <a:endParaRPr lang="en-US" dirty="0"/>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DEF: The term ‘best interests of the child’ broadly describes the well-being of a child.</a:t>
            </a:r>
            <a:endParaRPr lang="fr-FR" dirty="0"/>
          </a:p>
          <a:p>
            <a:endParaRPr lang="en-US" dirty="0"/>
          </a:p>
          <a:p>
            <a:pPr>
              <a:buFont typeface="Arial" panose="020B0604020202020204" pitchFamily="34" charset="0"/>
              <a:buChar char="•"/>
            </a:pPr>
            <a:r>
              <a:rPr lang="en-US" dirty="0"/>
              <a:t>Children have the right to have their best interests assessed and taken into account as a primary consideration in all actions or decisions that concern them, both in the public and private spheres (social welfare institutions, courts of law, administrative authorities or legislative bodies). </a:t>
            </a:r>
          </a:p>
          <a:p>
            <a:pPr>
              <a:buFont typeface="Arial" panose="020B0604020202020204" pitchFamily="34" charset="0"/>
              <a:buChar char="•"/>
            </a:pPr>
            <a:r>
              <a:rPr lang="en-US" dirty="0"/>
              <a:t>It applies to all children without discrimination, whether they are nationals, asylum-seekers, refugees, internally displaced, migrants or stateless. </a:t>
            </a:r>
          </a:p>
          <a:p>
            <a:pPr>
              <a:buFont typeface="Arial" panose="020B0604020202020204" pitchFamily="34" charset="0"/>
              <a:buChar char="•"/>
            </a:pPr>
            <a:r>
              <a:rPr lang="en-US" dirty="0"/>
              <a:t>The best interests principle guides the design, implementation, monitoring and adjustment of all humanitarian </a:t>
            </a:r>
            <a:r>
              <a:rPr lang="en-US" dirty="0" err="1"/>
              <a:t>programmes</a:t>
            </a:r>
            <a:r>
              <a:rPr lang="en-US" dirty="0"/>
              <a:t> and interventions and should be routinely reassessed.</a:t>
            </a:r>
          </a:p>
          <a:p>
            <a:pPr>
              <a:buFont typeface="Arial" panose="020B0604020202020204" pitchFamily="34" charset="0"/>
              <a:buChar char="•"/>
            </a:pPr>
            <a:endParaRPr lang="en-US" dirty="0"/>
          </a:p>
          <a:p>
            <a:r>
              <a:rPr lang="en-US" dirty="0"/>
              <a:t>There are three aspects to the best interests concept. They are:</a:t>
            </a:r>
          </a:p>
          <a:p>
            <a:pPr>
              <a:buFont typeface="Arial" panose="020B0604020202020204" pitchFamily="34" charset="0"/>
              <a:buChar char="•"/>
            </a:pPr>
            <a:r>
              <a:rPr lang="en-US" b="1" dirty="0">
                <a:solidFill>
                  <a:srgbClr val="369EA3"/>
                </a:solidFill>
                <a:effectLst/>
              </a:rPr>
              <a:t>A child’s basic right:</a:t>
            </a:r>
            <a:r>
              <a:rPr lang="en-US" dirty="0">
                <a:solidFill>
                  <a:srgbClr val="369EA3"/>
                </a:solidFill>
                <a:effectLst/>
              </a:rPr>
              <a:t> children have a right to have their best interests assessed and taken as a primary consideration;</a:t>
            </a:r>
          </a:p>
          <a:p>
            <a:pPr>
              <a:buFont typeface="Arial" panose="020B0604020202020204" pitchFamily="34" charset="0"/>
              <a:buChar char="•"/>
            </a:pPr>
            <a:r>
              <a:rPr lang="en-US" b="1" dirty="0">
                <a:solidFill>
                  <a:srgbClr val="369EA3"/>
                </a:solidFill>
                <a:effectLst/>
              </a:rPr>
              <a:t>A legal principle:</a:t>
            </a:r>
            <a:r>
              <a:rPr lang="en-US" dirty="0">
                <a:solidFill>
                  <a:srgbClr val="369EA3"/>
                </a:solidFill>
                <a:effectLst/>
              </a:rPr>
              <a:t> if a legal provision is open to more than one interpretation, the interpretation which most effectively serves the child’s best interests should be chosen;</a:t>
            </a:r>
          </a:p>
          <a:p>
            <a:pPr>
              <a:buFont typeface="Arial" panose="020B0604020202020204" pitchFamily="34" charset="0"/>
              <a:buChar char="•"/>
            </a:pPr>
            <a:r>
              <a:rPr lang="en-US" b="1" dirty="0">
                <a:solidFill>
                  <a:srgbClr val="369EA3"/>
                </a:solidFill>
                <a:effectLst/>
              </a:rPr>
              <a:t>A rule of procedure:</a:t>
            </a:r>
            <a:r>
              <a:rPr lang="en-US" dirty="0">
                <a:solidFill>
                  <a:srgbClr val="369EA3"/>
                </a:solidFill>
                <a:effectLst/>
              </a:rPr>
              <a:t> whenever a decision will affect a child, a group of children or children in general, the decision-making process must (a) evaluate the possible impact of the decision on the child(ren) concerned and (b) show that the right of children to have their best interests assessed and taken as a primary consideration has been explicitly taken into account.</a:t>
            </a:r>
          </a:p>
          <a:p>
            <a:pPr marL="228600" indent="0">
              <a:buFont typeface="Arial" panose="020B0604020202020204" pitchFamily="34" charset="0"/>
              <a:buNone/>
            </a:pPr>
            <a:endParaRPr lang="en-US" dirty="0"/>
          </a:p>
          <a:p>
            <a:pPr>
              <a:buFont typeface="Arial" panose="020B0604020202020204" pitchFamily="34" charset="0"/>
              <a:buChar char="•"/>
            </a:pPr>
            <a:r>
              <a:rPr lang="en-US" dirty="0"/>
              <a:t>When humanitarian actors make decisions for individual children, agreed-upon procedural safeguards should be implemented to support this principle (-&gt; </a:t>
            </a:r>
            <a:r>
              <a:rPr lang="en-US" b="1" dirty="0"/>
              <a:t>safeguarding</a:t>
            </a:r>
            <a:r>
              <a:rPr lang="en-US" dirty="0"/>
              <a:t> icon)</a:t>
            </a:r>
          </a:p>
          <a:p>
            <a:pPr>
              <a:buFont typeface="Arial" panose="020B0604020202020204" pitchFamily="34" charset="0"/>
              <a:buChar char="•"/>
            </a:pPr>
            <a:endParaRPr lang="en-US" dirty="0"/>
          </a:p>
          <a:p>
            <a:pPr marL="228600" indent="0">
              <a:buFont typeface="Arial" panose="020B0604020202020204" pitchFamily="34" charset="0"/>
              <a:buNone/>
            </a:pPr>
            <a:r>
              <a:rPr lang="en-US" dirty="0"/>
              <a:t>Understandably, there is often a lot of discussion around this Principle. Be careful to manage the time and feel free to point people to resources / resource people including the CPMS e-module.</a:t>
            </a:r>
          </a:p>
          <a:p>
            <a:pPr>
              <a:buFont typeface="Arial" panose="020B0604020202020204" pitchFamily="34" charset="0"/>
              <a:buChar char="•"/>
            </a:pPr>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472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a:p>
            <a:pPr>
              <a:buFont typeface="Arial" panose="020B0604020202020204" pitchFamily="34" charset="0"/>
              <a:buChar char="•"/>
            </a:pPr>
            <a:r>
              <a:rPr lang="en-US" dirty="0"/>
              <a:t>Humanitarian assistance must be provided in ways that reduce the risks that people may face and meet their needs with dignity.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Assistance needs to be provided in an environment that does not further expose people to physical hazards, violence or abuse: hence the existence of (child) safeguarding protocols</a:t>
            </a:r>
            <a:endParaRPr lang="fr-FR" dirty="0"/>
          </a:p>
          <a:p>
            <a:pPr>
              <a:buFont typeface="Arial" panose="020B0604020202020204" pitchFamily="34" charset="0"/>
              <a:buChar char="•"/>
            </a:pPr>
            <a:endParaRPr lang="en-US" dirty="0"/>
          </a:p>
          <a:p>
            <a:pPr>
              <a:buFont typeface="Arial" panose="020B0604020202020204" pitchFamily="34" charset="0"/>
              <a:buChar char="•"/>
            </a:pPr>
            <a:r>
              <a:rPr lang="en-US" dirty="0"/>
              <a:t>We need to overlay this with children’s perspectives and needs. For example, a key step to support people’s capacity to protect themselves is to promote meaningful and safe children’s participation. </a:t>
            </a:r>
            <a:r>
              <a:rPr lang="en-US" dirty="0" err="1"/>
              <a:t>Programme</a:t>
            </a:r>
            <a:r>
              <a:rPr lang="en-US" dirty="0"/>
              <a:t> design is improved by including children’s own expertise.</a:t>
            </a:r>
          </a:p>
          <a:p>
            <a:pPr marL="228600" indent="0">
              <a:buFont typeface="Arial" panose="020B0604020202020204" pitchFamily="34" charset="0"/>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We also need to reflect on how the relevant issues were previously addressed by children, families, communities and authorities and how the crisis has affected these strategies and </a:t>
            </a:r>
            <a:r>
              <a:rPr lang="en-US" dirty="0" err="1"/>
              <a:t>behaviours</a:t>
            </a:r>
            <a:r>
              <a:rPr lang="en-US" dirty="0"/>
              <a:t>.</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4477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1182543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908403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88869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2941746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51611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15.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resourcecentre.savethechildren.net/node/5040/pdf/5040.pdf"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11735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fontScale="90000"/>
          </a:bodyPr>
          <a:lstStyle/>
          <a:p>
            <a:r>
              <a:rPr lang="fr-FR" sz="4900" dirty="0" err="1">
                <a:latin typeface="Calibri" panose="020F0502020204030204" pitchFamily="34" charset="0"/>
                <a:cs typeface="Calibri" panose="020F0502020204030204" pitchFamily="34" charset="0"/>
              </a:rPr>
              <a:t>Principle</a:t>
            </a:r>
            <a:r>
              <a:rPr lang="fr-FR" sz="4900" dirty="0">
                <a:latin typeface="Calibri" panose="020F0502020204030204" pitchFamily="34" charset="0"/>
                <a:cs typeface="Calibri" panose="020F0502020204030204" pitchFamily="34" charset="0"/>
              </a:rPr>
              <a:t> 6 - </a:t>
            </a:r>
            <a:r>
              <a:rPr lang="en-US" sz="4900" dirty="0">
                <a:latin typeface="Calibri" panose="020F0502020204030204" pitchFamily="34" charset="0"/>
                <a:cs typeface="Calibri" panose="020F0502020204030204" pitchFamily="34" charset="0"/>
              </a:rPr>
              <a:t>Access to impartial assistance</a:t>
            </a:r>
            <a:endParaRPr lang="fr-FR" sz="4900"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sz="2400" i="1" dirty="0"/>
          </a:p>
          <a:p>
            <a:pPr marL="50800" indent="0" algn="ctr">
              <a:buNone/>
            </a:pPr>
            <a:r>
              <a:rPr lang="en-GB" i="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Humanitarian actors identify obstacles to accessing assistance and take steps to ensure it is provided in proportion to need and without discrimination</a:t>
            </a:r>
            <a:r>
              <a:rPr lang="en-GB" i="1" dirty="0">
                <a:latin typeface="Calibri" panose="020F0502020204030204" pitchFamily="34" charset="0"/>
                <a:cs typeface="Calibri" panose="020F0502020204030204" pitchFamily="34" charset="0"/>
              </a:rPr>
              <a:t>”</a:t>
            </a:r>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299199" y="2140867"/>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2800" dirty="0">
                <a:latin typeface="Calibri" panose="020F0502020204030204" pitchFamily="34" charset="0"/>
                <a:cs typeface="Calibri" panose="020F0502020204030204" pitchFamily="34" charset="0"/>
              </a:rPr>
              <a:t>Based on needs</a:t>
            </a:r>
          </a:p>
          <a:p>
            <a:r>
              <a:rPr lang="en-US" dirty="0">
                <a:latin typeface="Calibri" panose="020F0502020204030204" pitchFamily="34" charset="0"/>
                <a:cs typeface="Calibri" panose="020F0502020204030204" pitchFamily="34" charset="0"/>
              </a:rPr>
              <a:t>W</a:t>
            </a:r>
            <a:r>
              <a:rPr lang="en-US" sz="2800" dirty="0">
                <a:latin typeface="Calibri" panose="020F0502020204030204" pitchFamily="34" charset="0"/>
                <a:cs typeface="Calibri" panose="020F0502020204030204" pitchFamily="34" charset="0"/>
              </a:rPr>
              <a:t>ithout </a:t>
            </a:r>
            <a:r>
              <a:rPr lang="en-US" sz="2800" b="1" dirty="0">
                <a:latin typeface="Calibri" panose="020F0502020204030204" pitchFamily="34" charset="0"/>
                <a:cs typeface="Calibri" panose="020F0502020204030204" pitchFamily="34" charset="0"/>
              </a:rPr>
              <a:t>discrimination</a:t>
            </a:r>
          </a:p>
          <a:p>
            <a:endParaRPr lang="en-US" b="1"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Monitor access</a:t>
            </a:r>
          </a:p>
          <a:p>
            <a:r>
              <a:rPr lang="en-US" dirty="0">
                <a:latin typeface="Calibri" panose="020F0502020204030204" pitchFamily="34" charset="0"/>
                <a:cs typeface="Calibri" panose="020F0502020204030204" pitchFamily="34" charset="0"/>
              </a:rPr>
              <a:t>Address barriers</a:t>
            </a:r>
          </a:p>
          <a:p>
            <a:r>
              <a:rPr lang="en-US" dirty="0">
                <a:latin typeface="Calibri" panose="020F0502020204030204" pitchFamily="34" charset="0"/>
                <a:cs typeface="Calibri" panose="020F0502020204030204" pitchFamily="34" charset="0"/>
              </a:rPr>
              <a:t>Relevant Information </a:t>
            </a:r>
            <a:endParaRPr lang="en-US" sz="28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Proactive outreach to excluded children</a:t>
            </a:r>
            <a:endParaRPr lang="en-US" sz="2800"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1878930"/>
            <a:ext cx="1633626" cy="2026992"/>
          </a:xfrm>
          <a:prstGeom prst="rect">
            <a:avLst/>
          </a:prstGeom>
        </p:spPr>
      </p:pic>
    </p:spTree>
    <p:extLst>
      <p:ext uri="{BB962C8B-B14F-4D97-AF65-F5344CB8AC3E}">
        <p14:creationId xmlns:p14="http://schemas.microsoft.com/office/powerpoint/2010/main" val="5198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420886" y="365795"/>
            <a:ext cx="10545453" cy="1057275"/>
          </a:xfrm>
        </p:spPr>
        <p:txBody>
          <a:bodyPr>
            <a:noAutofit/>
          </a:bodyPr>
          <a:lstStyle/>
          <a:p>
            <a:r>
              <a:rPr lang="fr-FR" sz="4000" dirty="0" err="1">
                <a:latin typeface="Calibri" panose="020F0502020204030204" pitchFamily="34" charset="0"/>
                <a:cs typeface="Calibri" panose="020F0502020204030204" pitchFamily="34" charset="0"/>
              </a:rPr>
              <a:t>Principle</a:t>
            </a:r>
            <a:r>
              <a:rPr lang="fr-FR" sz="4000" dirty="0">
                <a:latin typeface="Calibri" panose="020F0502020204030204" pitchFamily="34" charset="0"/>
                <a:cs typeface="Calibri" panose="020F0502020204030204" pitchFamily="34" charset="0"/>
              </a:rPr>
              <a:t> 7 – </a:t>
            </a:r>
            <a:r>
              <a:rPr lang="en-US" sz="4000" dirty="0">
                <a:latin typeface="Calibri" panose="020F0502020204030204" pitchFamily="34" charset="0"/>
                <a:cs typeface="Calibri" panose="020F0502020204030204" pitchFamily="34" charset="0"/>
              </a:rPr>
              <a:t>Assistance to recover from violence, coercion or deliberate deprivation</a:t>
            </a:r>
            <a:endParaRPr lang="fr-FR" sz="4000"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i="1" dirty="0">
              <a:latin typeface="Calibri" panose="020F0502020204030204" pitchFamily="34" charset="0"/>
              <a:cs typeface="Calibri" panose="020F0502020204030204" pitchFamily="34" charset="0"/>
            </a:endParaRPr>
          </a:p>
          <a:p>
            <a:pPr marL="50800" indent="0" algn="ctr">
              <a:buNone/>
            </a:pPr>
            <a:r>
              <a:rPr lang="en-GB" i="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Humanitarian actors provide immediate and sustained support to those harmed by violations, including referral to additional services as appropriate</a:t>
            </a:r>
            <a:r>
              <a:rPr lang="en-GB" i="1" dirty="0">
                <a:latin typeface="Calibri" panose="020F0502020204030204" pitchFamily="34" charset="0"/>
                <a:cs typeface="Calibri" panose="020F0502020204030204" pitchFamily="34" charset="0"/>
              </a:rPr>
              <a:t>”</a:t>
            </a:r>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299199" y="2140867"/>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err="1">
                <a:latin typeface="Calibri" panose="020F0502020204030204" pitchFamily="34" charset="0"/>
                <a:cs typeface="Calibri" panose="020F0502020204030204" pitchFamily="34" charset="0"/>
              </a:rPr>
              <a:t>Reduce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exposure</a:t>
            </a:r>
            <a:r>
              <a:rPr lang="fr-FR" dirty="0">
                <a:latin typeface="Calibri" panose="020F0502020204030204" pitchFamily="34" charset="0"/>
                <a:cs typeface="Calibri" panose="020F0502020204030204" pitchFamily="34" charset="0"/>
              </a:rPr>
              <a:t> to </a:t>
            </a:r>
            <a:r>
              <a:rPr lang="fr-FR" dirty="0" err="1">
                <a:latin typeface="Calibri" panose="020F0502020204030204" pitchFamily="34" charset="0"/>
                <a:cs typeface="Calibri" panose="020F0502020204030204" pitchFamily="34" charset="0"/>
              </a:rPr>
              <a:t>further</a:t>
            </a:r>
            <a:r>
              <a:rPr lang="fr-FR" dirty="0">
                <a:latin typeface="Calibri" panose="020F0502020204030204" pitchFamily="34" charset="0"/>
                <a:cs typeface="Calibri" panose="020F0502020204030204" pitchFamily="34" charset="0"/>
              </a:rPr>
              <a:t> violence, coercion or </a:t>
            </a:r>
            <a:r>
              <a:rPr lang="fr-FR" dirty="0" err="1">
                <a:latin typeface="Calibri" panose="020F0502020204030204" pitchFamily="34" charset="0"/>
                <a:cs typeface="Calibri" panose="020F0502020204030204" pitchFamily="34" charset="0"/>
              </a:rPr>
              <a:t>deprivation</a:t>
            </a:r>
            <a:endParaRPr lang="fr-FR"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Support children’s &amp; families’ efforts to stay safe</a:t>
            </a:r>
          </a:p>
          <a:p>
            <a:r>
              <a:rPr lang="en-US" dirty="0">
                <a:latin typeface="Calibri" panose="020F0502020204030204" pitchFamily="34" charset="0"/>
                <a:cs typeface="Calibri" panose="020F0502020204030204" pitchFamily="34" charset="0"/>
              </a:rPr>
              <a:t>Responses to make children more secure</a:t>
            </a:r>
            <a:endParaRPr lang="en-US" sz="2800"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1878930"/>
            <a:ext cx="1633626" cy="2026992"/>
          </a:xfrm>
          <a:prstGeom prst="rect">
            <a:avLst/>
          </a:prstGeom>
        </p:spPr>
      </p:pic>
    </p:spTree>
    <p:extLst>
      <p:ext uri="{BB962C8B-B14F-4D97-AF65-F5344CB8AC3E}">
        <p14:creationId xmlns:p14="http://schemas.microsoft.com/office/powerpoint/2010/main" val="34897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65125"/>
            <a:ext cx="10545453" cy="1057275"/>
          </a:xfrm>
        </p:spPr>
        <p:txBody>
          <a:bodyPr>
            <a:noAutofit/>
          </a:bodyPr>
          <a:lstStyle/>
          <a:p>
            <a:r>
              <a:rPr lang="fr-FR" dirty="0" err="1">
                <a:latin typeface="Calibri" panose="020F0502020204030204" pitchFamily="34" charset="0"/>
                <a:cs typeface="Calibri" panose="020F0502020204030204" pitchFamily="34" charset="0"/>
              </a:rPr>
              <a:t>Principle</a:t>
            </a:r>
            <a:r>
              <a:rPr lang="fr-FR" dirty="0">
                <a:latin typeface="Calibri" panose="020F0502020204030204" pitchFamily="34" charset="0"/>
                <a:cs typeface="Calibri" panose="020F0502020204030204" pitchFamily="34" charset="0"/>
              </a:rPr>
              <a:t> 8 – </a:t>
            </a:r>
            <a:r>
              <a:rPr lang="en-US" dirty="0">
                <a:latin typeface="Calibri" panose="020F0502020204030204" pitchFamily="34" charset="0"/>
                <a:cs typeface="Calibri" panose="020F0502020204030204" pitchFamily="34" charset="0"/>
              </a:rPr>
              <a:t>Assistance to </a:t>
            </a:r>
            <a:r>
              <a:rPr lang="fr-FR" dirty="0">
                <a:latin typeface="Calibri" panose="020F0502020204030204" pitchFamily="34" charset="0"/>
                <a:cs typeface="Calibri" panose="020F0502020204030204" pitchFamily="34" charset="0"/>
              </a:rPr>
              <a:t>claim </a:t>
            </a:r>
            <a:r>
              <a:rPr lang="fr-FR" dirty="0" err="1">
                <a:latin typeface="Calibri" panose="020F0502020204030204" pitchFamily="34" charset="0"/>
                <a:cs typeface="Calibri" panose="020F0502020204030204" pitchFamily="34" charset="0"/>
              </a:rPr>
              <a:t>rights</a:t>
            </a:r>
            <a:r>
              <a:rPr lang="fr-FR" dirty="0">
                <a:latin typeface="Calibri" panose="020F0502020204030204" pitchFamily="34" charset="0"/>
                <a:cs typeface="Calibri" panose="020F0502020204030204" pitchFamily="34" charset="0"/>
              </a:rPr>
              <a:t> </a:t>
            </a:r>
            <a:br>
              <a:rPr lang="fr-FR" sz="3600" dirty="0"/>
            </a:br>
            <a:endParaRPr lang="fr-FR" sz="3600" dirty="0"/>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sz="2400" i="1" dirty="0"/>
          </a:p>
          <a:p>
            <a:pPr marL="50800" indent="0" algn="ctr">
              <a:buNone/>
            </a:pPr>
            <a:r>
              <a:rPr lang="en-GB" i="1" dirty="0"/>
              <a:t>“</a:t>
            </a:r>
            <a:r>
              <a:rPr lang="en-US" dirty="0"/>
              <a:t>Humanitarian actors help affected communities claim their rights through information and documentation, and support efforts to strengthen respect for rights</a:t>
            </a:r>
            <a:r>
              <a:rPr lang="en-GB" i="1" dirty="0"/>
              <a:t>”</a:t>
            </a:r>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299199" y="2140867"/>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latin typeface="Calibri" panose="020F0502020204030204" pitchFamily="34" charset="0"/>
                <a:cs typeface="Calibri" panose="020F0502020204030204" pitchFamily="34" charset="0"/>
              </a:rPr>
              <a:t>Providing information</a:t>
            </a:r>
          </a:p>
          <a:p>
            <a:r>
              <a:rPr lang="en-US" dirty="0">
                <a:latin typeface="Calibri" panose="020F0502020204030204" pitchFamily="34" charset="0"/>
                <a:cs typeface="Calibri" panose="020F0502020204030204" pitchFamily="34" charset="0"/>
              </a:rPr>
              <a:t>Assisting with documentation</a:t>
            </a:r>
          </a:p>
          <a:p>
            <a:r>
              <a:rPr lang="en-US" dirty="0">
                <a:latin typeface="Calibri" panose="020F0502020204030204" pitchFamily="34" charset="0"/>
                <a:cs typeface="Calibri" panose="020F0502020204030204" pitchFamily="34" charset="0"/>
              </a:rPr>
              <a:t>Assisting in identifying solutions</a:t>
            </a:r>
          </a:p>
          <a:p>
            <a:r>
              <a:rPr lang="en-US" dirty="0">
                <a:latin typeface="Calibri" panose="020F0502020204030204" pitchFamily="34" charset="0"/>
                <a:cs typeface="Calibri" panose="020F0502020204030204" pitchFamily="34" charset="0"/>
              </a:rPr>
              <a:t>Supporting ability to protect</a:t>
            </a:r>
          </a:p>
          <a:p>
            <a:r>
              <a:rPr lang="en-US" dirty="0">
                <a:latin typeface="Calibri" panose="020F0502020204030204" pitchFamily="34" charset="0"/>
                <a:cs typeface="Calibri" panose="020F0502020204030204" pitchFamily="34" charset="0"/>
              </a:rPr>
              <a:t>Supporting their engagement as informed citizens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Advocacy duty</a:t>
            </a: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1878930"/>
            <a:ext cx="1633626" cy="2026992"/>
          </a:xfrm>
          <a:prstGeom prst="rect">
            <a:avLst/>
          </a:prstGeom>
        </p:spPr>
      </p:pic>
    </p:spTree>
    <p:extLst>
      <p:ext uri="{BB962C8B-B14F-4D97-AF65-F5344CB8AC3E}">
        <p14:creationId xmlns:p14="http://schemas.microsoft.com/office/powerpoint/2010/main" val="18727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65125"/>
            <a:ext cx="10545453" cy="1057275"/>
          </a:xfrm>
        </p:spPr>
        <p:txBody>
          <a:bodyPr>
            <a:noAutofit/>
          </a:bodyPr>
          <a:lstStyle/>
          <a:p>
            <a:r>
              <a:rPr lang="fr-FR" sz="4000" dirty="0" err="1">
                <a:latin typeface="Calibri" panose="020F0502020204030204" pitchFamily="34" charset="0"/>
                <a:cs typeface="Calibri" panose="020F0502020204030204" pitchFamily="34" charset="0"/>
              </a:rPr>
              <a:t>Principle</a:t>
            </a:r>
            <a:r>
              <a:rPr lang="fr-FR" sz="4000" dirty="0">
                <a:latin typeface="Calibri" panose="020F0502020204030204" pitchFamily="34" charset="0"/>
                <a:cs typeface="Calibri" panose="020F0502020204030204" pitchFamily="34" charset="0"/>
              </a:rPr>
              <a:t> 9 – </a:t>
            </a:r>
            <a:r>
              <a:rPr lang="fr-FR" sz="4000" dirty="0" err="1">
                <a:latin typeface="Calibri" panose="020F0502020204030204" pitchFamily="34" charset="0"/>
                <a:cs typeface="Calibri" panose="020F0502020204030204" pitchFamily="34" charset="0"/>
              </a:rPr>
              <a:t>Strengthen</a:t>
            </a: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child</a:t>
            </a:r>
            <a:r>
              <a:rPr lang="fr-FR" sz="4000" dirty="0">
                <a:latin typeface="Calibri" panose="020F0502020204030204" pitchFamily="34" charset="0"/>
                <a:cs typeface="Calibri" panose="020F0502020204030204" pitchFamily="34" charset="0"/>
              </a:rPr>
              <a:t> protection </a:t>
            </a:r>
            <a:r>
              <a:rPr lang="fr-FR" sz="4000" dirty="0" err="1">
                <a:latin typeface="Calibri" panose="020F0502020204030204" pitchFamily="34" charset="0"/>
                <a:cs typeface="Calibri" panose="020F0502020204030204" pitchFamily="34" charset="0"/>
              </a:rPr>
              <a:t>systems</a:t>
            </a:r>
            <a:endParaRPr lang="fr-FR" sz="4000"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sz="2400" i="1" dirty="0"/>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512013" y="4210656"/>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latin typeface="Calibri" panose="020F0502020204030204" pitchFamily="34" charset="0"/>
                <a:cs typeface="Calibri" panose="020F0502020204030204" pitchFamily="34" charset="0"/>
              </a:rPr>
              <a:t>systemic approach to mitigating risks &amp; responding to needs</a:t>
            </a:r>
          </a:p>
          <a:p>
            <a:r>
              <a:rPr lang="en-US" dirty="0">
                <a:latin typeface="Calibri" panose="020F0502020204030204" pitchFamily="34" charset="0"/>
                <a:cs typeface="Calibri" panose="020F0502020204030204" pitchFamily="34" charset="0"/>
              </a:rPr>
              <a:t>sustainable and long-term impact</a:t>
            </a:r>
          </a:p>
        </p:txBody>
      </p:sp>
      <p:sp>
        <p:nvSpPr>
          <p:cNvPr id="7" name="Espace réservé du contenu 5">
            <a:extLst>
              <a:ext uri="{FF2B5EF4-FFF2-40B4-BE49-F238E27FC236}">
                <a16:creationId xmlns:a16="http://schemas.microsoft.com/office/drawing/2014/main" id="{14D9A079-0FB2-4984-AA80-A26335497802}"/>
              </a:ext>
            </a:extLst>
          </p:cNvPr>
          <p:cNvSpPr txBox="1">
            <a:spLocks/>
          </p:cNvSpPr>
          <p:nvPr/>
        </p:nvSpPr>
        <p:spPr>
          <a:xfrm>
            <a:off x="7001752" y="2676748"/>
            <a:ext cx="4952555"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latin typeface="Calibri" panose="020F0502020204030204" pitchFamily="34" charset="0"/>
                <a:cs typeface="Calibri" panose="020F0502020204030204" pitchFamily="34" charset="0"/>
              </a:rPr>
              <a:t>Quality and availability of services</a:t>
            </a:r>
          </a:p>
          <a:p>
            <a:r>
              <a:rPr lang="en-US" dirty="0">
                <a:latin typeface="Calibri" panose="020F0502020204030204" pitchFamily="34" charset="0"/>
                <a:cs typeface="Calibri" panose="020F0502020204030204" pitchFamily="34" charset="0"/>
              </a:rPr>
              <a:t>Innovations</a:t>
            </a:r>
          </a:p>
          <a:p>
            <a:r>
              <a:rPr lang="en-US" dirty="0">
                <a:latin typeface="Calibri" panose="020F0502020204030204" pitchFamily="34" charset="0"/>
                <a:cs typeface="Calibri" panose="020F0502020204030204" pitchFamily="34" charset="0"/>
              </a:rPr>
              <a:t>Formal and informal system components</a:t>
            </a:r>
          </a:p>
        </p:txBody>
      </p:sp>
      <p:pic>
        <p:nvPicPr>
          <p:cNvPr id="8" name="Google Shape;472;p25">
            <a:extLst>
              <a:ext uri="{FF2B5EF4-FFF2-40B4-BE49-F238E27FC236}">
                <a16:creationId xmlns:a16="http://schemas.microsoft.com/office/drawing/2014/main" id="{FD6936FB-E65A-DFD8-DC86-50B0D597BD99}"/>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2113229" y="1765596"/>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89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65125"/>
            <a:ext cx="10545453" cy="1057275"/>
          </a:xfrm>
        </p:spPr>
        <p:txBody>
          <a:bodyPr>
            <a:noAutofit/>
          </a:bodyPr>
          <a:lstStyle/>
          <a:p>
            <a:r>
              <a:rPr lang="fr-FR" sz="4000" dirty="0" err="1">
                <a:latin typeface="Calibri" panose="020F0502020204030204" pitchFamily="34" charset="0"/>
                <a:cs typeface="Calibri" panose="020F0502020204030204" pitchFamily="34" charset="0"/>
              </a:rPr>
              <a:t>Principle</a:t>
            </a:r>
            <a:r>
              <a:rPr lang="fr-FR" sz="4000" dirty="0">
                <a:latin typeface="Calibri" panose="020F0502020204030204" pitchFamily="34" charset="0"/>
                <a:cs typeface="Calibri" panose="020F0502020204030204" pitchFamily="34" charset="0"/>
              </a:rPr>
              <a:t> 10 – </a:t>
            </a:r>
            <a:r>
              <a:rPr lang="fr-FR" sz="4000" dirty="0" err="1">
                <a:latin typeface="Calibri" panose="020F0502020204030204" pitchFamily="34" charset="0"/>
                <a:cs typeface="Calibri" panose="020F0502020204030204" pitchFamily="34" charset="0"/>
              </a:rPr>
              <a:t>Strengthen</a:t>
            </a: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children’s</a:t>
            </a: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resilience</a:t>
            </a:r>
            <a:endParaRPr lang="fr-FR" sz="4000"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603138" y="4178808"/>
            <a:ext cx="5980541" cy="4351338"/>
          </a:xfrm>
        </p:spPr>
        <p:txBody>
          <a:bodyPr>
            <a:normAutofit/>
          </a:bodyPr>
          <a:lstStyle/>
          <a:p>
            <a:r>
              <a:rPr lang="en-US" dirty="0">
                <a:latin typeface="Calibri" panose="020F0502020204030204" pitchFamily="34" charset="0"/>
                <a:cs typeface="Calibri" panose="020F0502020204030204" pitchFamily="34" charset="0"/>
              </a:rPr>
              <a:t>Build children’s strengths</a:t>
            </a:r>
          </a:p>
          <a:p>
            <a:r>
              <a:rPr lang="en-US" dirty="0">
                <a:latin typeface="Calibri" panose="020F0502020204030204" pitchFamily="34" charset="0"/>
                <a:cs typeface="Calibri" panose="020F0502020204030204" pitchFamily="34" charset="0"/>
              </a:rPr>
              <a:t>Eliminate or reduce risk factors</a:t>
            </a:r>
          </a:p>
          <a:p>
            <a:r>
              <a:rPr lang="en-US" dirty="0">
                <a:latin typeface="Calibri" panose="020F0502020204030204" pitchFamily="34" charset="0"/>
                <a:cs typeface="Calibri" panose="020F0502020204030204" pitchFamily="34" charset="0"/>
              </a:rPr>
              <a:t>Strengthen protective factors</a:t>
            </a:r>
          </a:p>
          <a:p>
            <a:pPr marL="50800" indent="0">
              <a:buNone/>
            </a:pPr>
            <a:r>
              <a:rPr lang="en-US" dirty="0">
                <a:latin typeface="Calibri" panose="020F0502020204030204" pitchFamily="34" charset="0"/>
                <a:cs typeface="Calibri" panose="020F0502020204030204" pitchFamily="34" charset="0"/>
              </a:rPr>
              <a:t>= Addressing, coping &amp; overcoming</a:t>
            </a:r>
            <a:endParaRPr lang="fr-FR" dirty="0">
              <a:latin typeface="Calibri" panose="020F0502020204030204" pitchFamily="34" charset="0"/>
              <a:cs typeface="Calibri" panose="020F0502020204030204" pitchFamily="34" charset="0"/>
            </a:endParaRPr>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614160" y="2179284"/>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fr-FR" b="1" dirty="0">
                <a:latin typeface="Calibri" panose="020F0502020204030204" pitchFamily="34" charset="0"/>
                <a:cs typeface="Calibri" panose="020F0502020204030204" pitchFamily="34" charset="0"/>
              </a:rPr>
              <a:t>Components of </a:t>
            </a:r>
            <a:r>
              <a:rPr lang="fr-FR" b="1" dirty="0" err="1">
                <a:latin typeface="Calibri" panose="020F0502020204030204" pitchFamily="34" charset="0"/>
                <a:cs typeface="Calibri" panose="020F0502020204030204" pitchFamily="34" charset="0"/>
              </a:rPr>
              <a:t>resilience</a:t>
            </a:r>
            <a:r>
              <a:rPr lang="fr-FR" dirty="0">
                <a:latin typeface="Calibri" panose="020F0502020204030204" pitchFamily="34" charset="0"/>
                <a:cs typeface="Calibri" panose="020F0502020204030204" pitchFamily="34" charset="0"/>
              </a:rPr>
              <a:t>:</a:t>
            </a:r>
          </a:p>
          <a:p>
            <a:r>
              <a:rPr lang="fr-FR" dirty="0" err="1">
                <a:latin typeface="Calibri" panose="020F0502020204030204" pitchFamily="34" charset="0"/>
                <a:cs typeface="Calibri" panose="020F0502020204030204" pitchFamily="34" charset="0"/>
              </a:rPr>
              <a:t>Strengths</a:t>
            </a:r>
            <a:r>
              <a:rPr lang="fr-FR" dirty="0">
                <a:latin typeface="Calibri" panose="020F0502020204030204" pitchFamily="34" charset="0"/>
                <a:cs typeface="Calibri" panose="020F0502020204030204" pitchFamily="34" charset="0"/>
              </a:rPr>
              <a:t> and </a:t>
            </a:r>
            <a:r>
              <a:rPr lang="fr-FR" dirty="0" err="1">
                <a:latin typeface="Calibri" panose="020F0502020204030204" pitchFamily="34" charset="0"/>
                <a:cs typeface="Calibri" panose="020F0502020204030204" pitchFamily="34" charset="0"/>
              </a:rPr>
              <a:t>abilities</a:t>
            </a:r>
            <a:endParaRPr lang="fr-FR"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Peer and support network</a:t>
            </a:r>
          </a:p>
          <a:p>
            <a:r>
              <a:rPr lang="fr-FR" dirty="0" err="1">
                <a:latin typeface="Calibri" panose="020F0502020204030204" pitchFamily="34" charset="0"/>
                <a:cs typeface="Calibri" panose="020F0502020204030204" pitchFamily="34" charset="0"/>
              </a:rPr>
              <a:t>Problem-solving</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skills</a:t>
            </a:r>
            <a:endParaRPr lang="fr-FR"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Participation</a:t>
            </a:r>
          </a:p>
          <a:p>
            <a:r>
              <a:rPr lang="en-US" dirty="0">
                <a:latin typeface="Calibri" panose="020F0502020204030204" pitchFamily="34" charset="0"/>
                <a:cs typeface="Calibri" panose="020F0502020204030204" pitchFamily="34" charset="0"/>
              </a:rPr>
              <a:t>Positive relations</a:t>
            </a:r>
          </a:p>
          <a:p>
            <a:endParaRPr lang="en-US" dirty="0"/>
          </a:p>
        </p:txBody>
      </p:sp>
      <p:pic>
        <p:nvPicPr>
          <p:cNvPr id="7" name="Google Shape;472;p25">
            <a:extLst>
              <a:ext uri="{FF2B5EF4-FFF2-40B4-BE49-F238E27FC236}">
                <a16:creationId xmlns:a16="http://schemas.microsoft.com/office/drawing/2014/main" id="{5763D937-10C3-0BAF-370E-31BEB966AE2F}"/>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2268872" y="1733748"/>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35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solidFill>
                  <a:schemeClr val="accent1"/>
                </a:solidFill>
                <a:latin typeface="Calibri" panose="020F0502020204030204" pitchFamily="34" charset="0"/>
                <a:cs typeface="Calibri" panose="020F0502020204030204" pitchFamily="34" charset="0"/>
              </a:rPr>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600438"/>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Pillar 2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a:t>
            </a:r>
            <a:r>
              <a:rPr lang="en-GB"/>
              <a:t>Pillar 2 </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Pillar 2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38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dirty="0">
                <a:solidFill>
                  <a:schemeClr val="accent1"/>
                </a:solidFill>
                <a:latin typeface="Calibri" panose="020F0502020204030204" pitchFamily="34" charset="0"/>
                <a:cs typeface="Calibri" panose="020F0502020204030204" pitchFamily="34" charset="0"/>
              </a:rPr>
              <a:t>Need more than the hard copy?</a:t>
            </a:r>
            <a:endParaRPr dirty="0">
              <a:solidFill>
                <a:schemeClr val="accent1"/>
              </a:solidFill>
              <a:latin typeface="Calibri" panose="020F0502020204030204" pitchFamily="34" charset="0"/>
              <a:cs typeface="Calibri" panose="020F0502020204030204" pitchFamily="34" charset="0"/>
            </a:endParaRPr>
          </a:p>
        </p:txBody>
      </p:sp>
      <p:sp>
        <p:nvSpPr>
          <p:cNvPr id="469" name="Google Shape;469;p25"/>
          <p:cNvSpPr txBox="1">
            <a:spLocks noGrp="1"/>
          </p:cNvSpPr>
          <p:nvPr>
            <p:ph sz="half" idx="1"/>
          </p:nvPr>
        </p:nvSpPr>
        <p:spPr>
          <a:xfrm>
            <a:off x="680802" y="1069931"/>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dirty="0">
                <a:latin typeface="Calibri" panose="020F0502020204030204" pitchFamily="34" charset="0"/>
                <a:cs typeface="Calibri" panose="020F0502020204030204" pitchFamily="34" charset="0"/>
              </a:rPr>
              <a:t>On the Alliance website</a:t>
            </a:r>
          </a:p>
          <a:p>
            <a:pPr marL="985838" lvl="1" indent="-312738">
              <a:buFont typeface="Wingdings" pitchFamily="2" charset="2"/>
              <a:buChar char="Ø"/>
            </a:pPr>
            <a:r>
              <a:rPr lang="en-GB" dirty="0">
                <a:latin typeface="Calibri" panose="020F0502020204030204" pitchFamily="34" charset="0"/>
                <a:cs typeface="Calibri" panose="020F0502020204030204" pitchFamily="34" charset="0"/>
              </a:rPr>
              <a:t>PDF version</a:t>
            </a:r>
          </a:p>
          <a:p>
            <a:pPr marL="985838" lvl="1" indent="-312738">
              <a:buFont typeface="Wingdings" pitchFamily="2" charset="2"/>
              <a:buChar char="Ø"/>
            </a:pPr>
            <a:r>
              <a:rPr lang="en-GB" dirty="0">
                <a:latin typeface="Calibri" panose="020F0502020204030204" pitchFamily="34" charset="0"/>
                <a:cs typeface="Calibri" panose="020F0502020204030204" pitchFamily="34" charset="0"/>
              </a:rPr>
              <a:t>Briefing &amp; Implementation Pack</a:t>
            </a:r>
          </a:p>
          <a:p>
            <a:pPr marL="985838" lvl="1" indent="-312738">
              <a:buFont typeface="Wingdings" pitchFamily="2" charset="2"/>
              <a:buChar char="Ø"/>
            </a:pPr>
            <a:r>
              <a:rPr lang="en-GB" dirty="0">
                <a:latin typeface="Calibri" panose="020F0502020204030204" pitchFamily="34" charset="0"/>
                <a:cs typeface="Calibri" panose="020F0502020204030204" pitchFamily="34" charset="0"/>
              </a:rPr>
              <a:t>25-page Summary</a:t>
            </a:r>
          </a:p>
          <a:p>
            <a:pPr marL="985838" lvl="1" indent="-312738">
              <a:buFont typeface="Wingdings" pitchFamily="2" charset="2"/>
              <a:buChar char="Ø"/>
            </a:pPr>
            <a:r>
              <a:rPr lang="en-GB" dirty="0">
                <a:latin typeface="Calibri" panose="020F0502020204030204" pitchFamily="34" charset="0"/>
                <a:cs typeface="Calibri" panose="020F0502020204030204" pitchFamily="34" charset="0"/>
              </a:rPr>
              <a:t>E-course </a:t>
            </a:r>
          </a:p>
          <a:p>
            <a:pPr marL="985838" lvl="1" indent="-312738">
              <a:buFont typeface="Wingdings" pitchFamily="2" charset="2"/>
              <a:buChar char="Ø"/>
            </a:pPr>
            <a:r>
              <a:rPr lang="en-GB" dirty="0">
                <a:latin typeface="Calibri" panose="020F0502020204030204" pitchFamily="34" charset="0"/>
                <a:cs typeface="Calibri" panose="020F0502020204030204" pitchFamily="34" charset="0"/>
              </a:rPr>
              <a:t>YouTube videos</a:t>
            </a:r>
          </a:p>
          <a:p>
            <a:pPr marL="985838" lvl="1" indent="-312738">
              <a:buFont typeface="Wingdings" pitchFamily="2" charset="2"/>
              <a:buChar char="Ø"/>
            </a:pPr>
            <a:r>
              <a:rPr lang="en-GB" dirty="0">
                <a:latin typeface="Calibri" panose="020F0502020204030204" pitchFamily="34" charset="0"/>
                <a:cs typeface="Calibri" panose="020F0502020204030204" pitchFamily="34" charset="0"/>
              </a:rPr>
              <a:t>A gallery of illustrated Standards</a:t>
            </a:r>
          </a:p>
          <a:p>
            <a:pPr marL="9525" lvl="1" indent="0">
              <a:spcBef>
                <a:spcPts val="1200"/>
              </a:spcBef>
              <a:buNone/>
              <a:tabLst>
                <a:tab pos="703263" algn="l"/>
              </a:tabLst>
            </a:pPr>
            <a:r>
              <a:rPr lang="en-GB" dirty="0">
                <a:solidFill>
                  <a:srgbClr val="00B0F0"/>
                </a:solidFill>
                <a:latin typeface="Calibri" panose="020F0502020204030204" pitchFamily="34" charset="0"/>
                <a:cs typeface="Calibri" panose="020F0502020204030204" pitchFamily="34" charset="0"/>
              </a:rPr>
              <a:t>	</a:t>
            </a:r>
            <a:r>
              <a:rPr lang="en-GB" sz="3200" dirty="0">
                <a:solidFill>
                  <a:srgbClr val="00B0F0"/>
                </a:solidFill>
                <a:latin typeface="Calibri" panose="020F0502020204030204" pitchFamily="34" charset="0"/>
                <a:cs typeface="Calibri" panose="020F0502020204030204" pitchFamily="34" charset="0"/>
              </a:rPr>
              <a:t>👉</a:t>
            </a:r>
            <a:r>
              <a:rPr lang="en-GB" dirty="0">
                <a:solidFill>
                  <a:srgbClr val="00B0F0"/>
                </a:solidFill>
                <a:latin typeface="Calibri" panose="020F0502020204030204" pitchFamily="34" charset="0"/>
                <a:cs typeface="Calibri" panose="020F0502020204030204" pitchFamily="34" charset="0"/>
              </a:rPr>
              <a:t>  </a:t>
            </a:r>
            <a:r>
              <a:rPr lang="en-GB" dirty="0">
                <a:solidFill>
                  <a:srgbClr val="00B0F0"/>
                </a:solidFill>
                <a:latin typeface="Calibri" panose="020F0502020204030204" pitchFamily="34" charset="0"/>
                <a:cs typeface="Calibri" panose="020F0502020204030204" pitchFamily="34" charset="0"/>
                <a:hlinkClick r:id="rId3"/>
              </a:rPr>
              <a:t>www.AllianceCPHA.org</a:t>
            </a:r>
            <a:endParaRPr lang="en-GB" dirty="0">
              <a:solidFill>
                <a:srgbClr val="00B0F0"/>
              </a:solidFill>
              <a:latin typeface="Calibri" panose="020F0502020204030204" pitchFamily="34" charset="0"/>
              <a:cs typeface="Calibri" panose="020F0502020204030204" pitchFamily="34" charset="0"/>
            </a:endParaRPr>
          </a:p>
          <a:p>
            <a:pPr marL="9525" lvl="1" indent="0">
              <a:spcBef>
                <a:spcPts val="1200"/>
              </a:spcBef>
              <a:buNone/>
              <a:tabLst>
                <a:tab pos="703263" algn="l"/>
              </a:tabLst>
            </a:pPr>
            <a:r>
              <a:rPr lang="en-GB" sz="2800" dirty="0">
                <a:latin typeface="Calibri" panose="020F0502020204030204" pitchFamily="34" charset="0"/>
                <a:cs typeface="Calibri" panose="020F0502020204030204" pitchFamily="34" charset="0"/>
              </a:rPr>
              <a:t>On the Humanitarian Standards Partnership website</a:t>
            </a:r>
          </a:p>
          <a:p>
            <a:pPr marL="985838" lvl="1" indent="-322263">
              <a:buFont typeface="Wingdings" pitchFamily="2" charset="2"/>
              <a:buChar char="Ø"/>
            </a:pPr>
            <a:r>
              <a:rPr lang="en-GB" dirty="0">
                <a:latin typeface="Calibri" panose="020F0502020204030204" pitchFamily="34" charset="0"/>
                <a:cs typeface="Calibri" panose="020F0502020204030204" pitchFamily="34" charset="0"/>
              </a:rPr>
              <a:t>Online, interactive version</a:t>
            </a:r>
          </a:p>
          <a:p>
            <a:pPr marL="985838" lvl="1" indent="-322263">
              <a:buFont typeface="Wingdings" pitchFamily="2" charset="2"/>
              <a:buChar char="Ø"/>
            </a:pPr>
            <a:r>
              <a:rPr lang="en-GB" dirty="0">
                <a:latin typeface="Calibri" panose="020F0502020204030204" pitchFamily="34" charset="0"/>
                <a:cs typeface="Calibri" panose="020F0502020204030204" pitchFamily="34" charset="0"/>
              </a:rPr>
              <a:t>HSP App for mobile phones and tablets </a:t>
            </a:r>
          </a:p>
          <a:p>
            <a:pPr marL="0" indent="0">
              <a:spcBef>
                <a:spcPts val="1200"/>
              </a:spcBef>
              <a:buSzPts val="2800"/>
              <a:buNone/>
              <a:tabLst>
                <a:tab pos="663575" algn="l"/>
              </a:tabLst>
            </a:pPr>
            <a:r>
              <a:rPr lang="en-GB" sz="2400" dirty="0">
                <a:solidFill>
                  <a:srgbClr val="00B0F0"/>
                </a:solidFill>
                <a:latin typeface="Calibri" panose="020F0502020204030204" pitchFamily="34" charset="0"/>
                <a:cs typeface="Calibri" panose="020F0502020204030204" pitchFamily="34" charset="0"/>
              </a:rPr>
              <a:t>	</a:t>
            </a:r>
            <a:r>
              <a:rPr lang="en-GB" sz="3200" dirty="0">
                <a:solidFill>
                  <a:srgbClr val="00B0F0"/>
                </a:solidFill>
                <a:latin typeface="Calibri" panose="020F0502020204030204" pitchFamily="34" charset="0"/>
                <a:cs typeface="Calibri" panose="020F0502020204030204" pitchFamily="34" charset="0"/>
              </a:rPr>
              <a:t>👉</a:t>
            </a:r>
            <a:r>
              <a:rPr lang="en-GB" sz="2400" dirty="0">
                <a:solidFill>
                  <a:srgbClr val="00B0F0"/>
                </a:solidFill>
                <a:latin typeface="Calibri" panose="020F0502020204030204" pitchFamily="34" charset="0"/>
                <a:cs typeface="Calibri" panose="020F0502020204030204" pitchFamily="34" charset="0"/>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latin typeface="Calibri" panose="020F0502020204030204" pitchFamily="34" charset="0"/>
                <a:cs typeface="Calibri" panose="020F0502020204030204" pitchFamily="34" charset="0"/>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latin typeface="Calibri" panose="020F0502020204030204" pitchFamily="34" charset="0"/>
                <a:cs typeface="Calibri" panose="020F0502020204030204" pitchFamily="34" charset="0"/>
              </a:rPr>
              <a:t>Benchmark for CPHA.</a:t>
            </a:r>
            <a:endParaRPr dirty="0">
              <a:latin typeface="Calibri" panose="020F0502020204030204" pitchFamily="34" charset="0"/>
              <a:cs typeface="Calibri" panose="020F0502020204030204" pitchFamily="34" charset="0"/>
            </a:endParaRPr>
          </a:p>
          <a:p>
            <a:pPr marL="228600" lvl="0" indent="-228600" algn="l" rtl="0">
              <a:spcBef>
                <a:spcPts val="0"/>
              </a:spcBef>
              <a:spcAft>
                <a:spcPts val="0"/>
              </a:spcAft>
              <a:buSzPts val="2800"/>
              <a:buChar char="●"/>
            </a:pPr>
            <a:r>
              <a:rPr lang="en-US" sz="2600" dirty="0">
                <a:latin typeface="Calibri" panose="020F0502020204030204" pitchFamily="34" charset="0"/>
                <a:cs typeface="Calibri" panose="020F0502020204030204" pitchFamily="34" charset="0"/>
              </a:rPr>
              <a:t>Collaborative, inter-agency tool</a:t>
            </a:r>
            <a:endParaRPr sz="2600" dirty="0">
              <a:latin typeface="Calibri" panose="020F0502020204030204" pitchFamily="34" charset="0"/>
              <a:cs typeface="Calibri" panose="020F0502020204030204" pitchFamily="34" charset="0"/>
            </a:endParaRPr>
          </a:p>
          <a:p>
            <a:pPr marL="228600" lvl="0" indent="-228600" algn="l" rtl="0">
              <a:spcBef>
                <a:spcPts val="0"/>
              </a:spcBef>
              <a:spcAft>
                <a:spcPts val="0"/>
              </a:spcAft>
              <a:buSzPts val="2800"/>
              <a:buChar char="●"/>
            </a:pPr>
            <a:r>
              <a:rPr lang="en-US" sz="2600" dirty="0">
                <a:latin typeface="Calibri" panose="020F0502020204030204" pitchFamily="34" charset="0"/>
                <a:cs typeface="Calibri" panose="020F0502020204030204" pitchFamily="34" charset="0"/>
              </a:rPr>
              <a:t>Links with Core Humanitarian Standard</a:t>
            </a:r>
            <a:endParaRPr sz="2600" dirty="0">
              <a:latin typeface="Calibri" panose="020F0502020204030204" pitchFamily="34" charset="0"/>
              <a:cs typeface="Calibri" panose="020F0502020204030204" pitchFamily="34" charset="0"/>
            </a:endParaRPr>
          </a:p>
          <a:p>
            <a:pPr marL="228600" lvl="0" indent="-228600" algn="l" rtl="0">
              <a:spcBef>
                <a:spcPts val="0"/>
              </a:spcBef>
              <a:spcAft>
                <a:spcPts val="0"/>
              </a:spcAft>
              <a:buSzPts val="2800"/>
              <a:buChar char="●"/>
            </a:pPr>
            <a:r>
              <a:rPr lang="en-US" sz="2600" dirty="0" err="1">
                <a:latin typeface="Calibri" panose="020F0502020204030204" pitchFamily="34" charset="0"/>
                <a:cs typeface="Calibri" panose="020F0502020204030204" pitchFamily="34" charset="0"/>
              </a:rPr>
              <a:t>Contextualisation</a:t>
            </a:r>
            <a:r>
              <a:rPr lang="en-US" sz="2600" dirty="0">
                <a:latin typeface="Calibri" panose="020F0502020204030204" pitchFamily="34" charset="0"/>
                <a:cs typeface="Calibri" panose="020F0502020204030204" pitchFamily="34" charset="0"/>
              </a:rPr>
              <a:t> for local ownership</a:t>
            </a:r>
            <a:endParaRPr sz="2600" dirty="0">
              <a:latin typeface="Calibri" panose="020F0502020204030204" pitchFamily="34" charset="0"/>
              <a:cs typeface="Calibri" panose="020F0502020204030204" pitchFamily="34" charset="0"/>
            </a:endParaRPr>
          </a:p>
          <a:p>
            <a:pPr marL="0" lvl="0" indent="0" algn="l" rtl="0">
              <a:spcBef>
                <a:spcPts val="1000"/>
              </a:spcBef>
              <a:spcAft>
                <a:spcPts val="0"/>
              </a:spcAft>
              <a:buNone/>
            </a:pPr>
            <a:endParaRPr sz="2600" dirty="0">
              <a:latin typeface="Calibri" panose="020F0502020204030204" pitchFamily="34" charset="0"/>
              <a:cs typeface="Calibri" panose="020F0502020204030204" pitchFamily="34" charset="0"/>
            </a:endParaRPr>
          </a:p>
          <a:p>
            <a:pPr marL="228600" lvl="0" indent="-228600" algn="l" rtl="0">
              <a:spcBef>
                <a:spcPts val="1000"/>
              </a:spcBef>
              <a:spcAft>
                <a:spcPts val="0"/>
              </a:spcAft>
              <a:buSzPts val="2800"/>
              <a:buChar char="●"/>
            </a:pPr>
            <a:r>
              <a:rPr lang="en-US" sz="2600" dirty="0">
                <a:latin typeface="Calibri" panose="020F0502020204030204" pitchFamily="34" charset="0"/>
                <a:cs typeface="Calibri" panose="020F0502020204030204" pitchFamily="34" charset="0"/>
              </a:rPr>
              <a:t>Purpose:</a:t>
            </a:r>
            <a:endParaRPr sz="2600" dirty="0">
              <a:latin typeface="Calibri" panose="020F0502020204030204" pitchFamily="34" charset="0"/>
              <a:cs typeface="Calibri" panose="020F0502020204030204" pitchFamily="34" charset="0"/>
            </a:endParaRPr>
          </a:p>
          <a:p>
            <a:pPr marL="685800" lvl="1" indent="-241300" algn="l" rtl="0">
              <a:spcBef>
                <a:spcPts val="0"/>
              </a:spcBef>
              <a:spcAft>
                <a:spcPts val="0"/>
              </a:spcAft>
              <a:buSzPts val="2600"/>
              <a:buChar char="○"/>
            </a:pPr>
            <a:r>
              <a:rPr lang="en-US" sz="2600" dirty="0">
                <a:latin typeface="Calibri" panose="020F0502020204030204" pitchFamily="34" charset="0"/>
                <a:cs typeface="Calibri" panose="020F0502020204030204" pitchFamily="34" charset="0"/>
              </a:rPr>
              <a:t>quality and accountability</a:t>
            </a:r>
            <a:endParaRPr sz="2600" dirty="0">
              <a:latin typeface="Calibri" panose="020F0502020204030204" pitchFamily="34" charset="0"/>
              <a:cs typeface="Calibri" panose="020F0502020204030204" pitchFamily="34" charset="0"/>
            </a:endParaRPr>
          </a:p>
          <a:p>
            <a:pPr marL="685800" lvl="1" indent="-241300" algn="l" rtl="0">
              <a:spcBef>
                <a:spcPts val="0"/>
              </a:spcBef>
              <a:spcAft>
                <a:spcPts val="0"/>
              </a:spcAft>
              <a:buSzPts val="2600"/>
              <a:buChar char="○"/>
            </a:pPr>
            <a:r>
              <a:rPr lang="en-US" sz="2600" dirty="0">
                <a:latin typeface="Calibri" panose="020F0502020204030204" pitchFamily="34" charset="0"/>
                <a:cs typeface="Calibri" panose="020F0502020204030204" pitchFamily="34" charset="0"/>
              </a:rPr>
              <a:t>impact for children’s protection and well-being</a:t>
            </a:r>
            <a:endParaRPr dirty="0">
              <a:latin typeface="Calibri" panose="020F0502020204030204" pitchFamily="34" charset="0"/>
              <a:cs typeface="Calibri" panose="020F0502020204030204" pitchFamily="34" charset="0"/>
            </a:endParaRPr>
          </a:p>
          <a:p>
            <a:pPr marL="228600" lvl="0" indent="-50800" algn="l" rtl="0">
              <a:lnSpc>
                <a:spcPct val="90000"/>
              </a:lnSpc>
              <a:spcBef>
                <a:spcPts val="1000"/>
              </a:spcBef>
              <a:spcAft>
                <a:spcPts val="0"/>
              </a:spcAft>
              <a:buClr>
                <a:schemeClr val="accent1"/>
              </a:buClr>
              <a:buSzPts val="2800"/>
              <a:buNone/>
            </a:pPr>
            <a:endParaRPr dirty="0"/>
          </a:p>
        </p:txBody>
      </p:sp>
      <p:pic>
        <p:nvPicPr>
          <p:cNvPr id="263" name="Google Shape;263;p5"/>
          <p:cNvPicPr preferRelativeResize="0"/>
          <p:nvPr/>
        </p:nvPicPr>
        <p:blipFill>
          <a:blip r:embed="rId3">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4">
            <a:alphaModFix/>
          </a:blip>
          <a:stretch>
            <a:fillRect/>
          </a:stretch>
        </p:blipFill>
        <p:spPr>
          <a:xfrm>
            <a:off x="4127088" y="4761996"/>
            <a:ext cx="7057055" cy="879996"/>
          </a:xfrm>
          <a:prstGeom prst="rect">
            <a:avLst/>
          </a:prstGeom>
          <a:noFill/>
          <a:ln>
            <a:noFill/>
          </a:ln>
        </p:spPr>
      </p:pic>
      <p:pic>
        <p:nvPicPr>
          <p:cNvPr id="7" name="Google Shape;472;p25">
            <a:extLst>
              <a:ext uri="{FF2B5EF4-FFF2-40B4-BE49-F238E27FC236}">
                <a16:creationId xmlns:a16="http://schemas.microsoft.com/office/drawing/2014/main" id="{68E39CC5-A060-0BE5-A212-DEE153A11B71}"/>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838200" y="2193044"/>
            <a:ext cx="2082213" cy="300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b="1" dirty="0">
                <a:solidFill>
                  <a:schemeClr val="accent1"/>
                </a:solidFill>
                <a:latin typeface="Calibri" panose="020F0502020204030204" pitchFamily="34" charset="0"/>
                <a:cs typeface="Calibri" panose="020F0502020204030204" pitchFamily="34" charset="0"/>
              </a:rPr>
              <a:t>Overview</a:t>
            </a:r>
            <a:endParaRPr lang="fr-FR" b="1" dirty="0">
              <a:solidFill>
                <a:schemeClr val="accent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E969A77-C2F2-4389-A61C-96A48AFECE0E}"/>
              </a:ext>
            </a:extLst>
          </p:cNvPr>
          <p:cNvSpPr/>
          <p:nvPr/>
        </p:nvSpPr>
        <p:spPr>
          <a:xfrm>
            <a:off x="3264136" y="0"/>
            <a:ext cx="8927863" cy="541867"/>
          </a:xfrm>
          <a:prstGeom prst="rect">
            <a:avLst/>
          </a:prstGeom>
          <a:no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5" name="Rectangle 4">
            <a:extLst>
              <a:ext uri="{FF2B5EF4-FFF2-40B4-BE49-F238E27FC236}">
                <a16:creationId xmlns:a16="http://schemas.microsoft.com/office/drawing/2014/main" id="{42F432C2-BDCE-410D-83D2-794AF9F8BE73}"/>
              </a:ext>
            </a:extLst>
          </p:cNvPr>
          <p:cNvSpPr/>
          <p:nvPr/>
        </p:nvSpPr>
        <p:spPr>
          <a:xfrm rot="5400000">
            <a:off x="8504766" y="3170767"/>
            <a:ext cx="6832600" cy="541867"/>
          </a:xfrm>
          <a:prstGeom prst="rect">
            <a:avLst/>
          </a:prstGeom>
          <a:no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6" name="Rectangle 5">
            <a:extLst>
              <a:ext uri="{FF2B5EF4-FFF2-40B4-BE49-F238E27FC236}">
                <a16:creationId xmlns:a16="http://schemas.microsoft.com/office/drawing/2014/main" id="{8D374F0D-B929-4B61-B1EF-178014BE286E}"/>
              </a:ext>
            </a:extLst>
          </p:cNvPr>
          <p:cNvSpPr/>
          <p:nvPr/>
        </p:nvSpPr>
        <p:spPr>
          <a:xfrm>
            <a:off x="3264137" y="6290733"/>
            <a:ext cx="8927863" cy="541867"/>
          </a:xfrm>
          <a:prstGeom prst="rect">
            <a:avLst/>
          </a:prstGeom>
          <a:no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7" name="Rectangle 6">
            <a:extLst>
              <a:ext uri="{FF2B5EF4-FFF2-40B4-BE49-F238E27FC236}">
                <a16:creationId xmlns:a16="http://schemas.microsoft.com/office/drawing/2014/main" id="{52754C1A-7C93-4A44-87F8-5F3D88856CB1}"/>
              </a:ext>
            </a:extLst>
          </p:cNvPr>
          <p:cNvSpPr/>
          <p:nvPr/>
        </p:nvSpPr>
        <p:spPr>
          <a:xfrm rot="5400000">
            <a:off x="118768" y="3158067"/>
            <a:ext cx="6832600" cy="541867"/>
          </a:xfrm>
          <a:prstGeom prst="rect">
            <a:avLst/>
          </a:prstGeom>
          <a:no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2" name="Titre 1">
            <a:extLst>
              <a:ext uri="{FF2B5EF4-FFF2-40B4-BE49-F238E27FC236}">
                <a16:creationId xmlns:a16="http://schemas.microsoft.com/office/drawing/2014/main" id="{26C66A46-E8C3-4A3C-A5ED-16F5204D185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10 Principles…</a:t>
            </a:r>
            <a:br>
              <a:rPr lang="en-US" dirty="0">
                <a:latin typeface="Calibri" panose="020F0502020204030204" pitchFamily="34" charset="0"/>
                <a:cs typeface="Calibri" panose="020F0502020204030204" pitchFamily="34" charset="0"/>
              </a:rPr>
            </a:br>
            <a:endParaRPr lang="fr-FR" dirty="0">
              <a:latin typeface="Calibri" panose="020F0502020204030204" pitchFamily="34" charset="0"/>
              <a:cs typeface="Calibri" panose="020F0502020204030204" pitchFamily="34" charset="0"/>
            </a:endParaRPr>
          </a:p>
        </p:txBody>
      </p:sp>
      <p:sp>
        <p:nvSpPr>
          <p:cNvPr id="314" name="Google Shape;314;p13"/>
          <p:cNvSpPr txBox="1">
            <a:spLocks noGrp="1"/>
          </p:cNvSpPr>
          <p:nvPr>
            <p:ph sz="half" idx="2"/>
          </p:nvPr>
        </p:nvSpPr>
        <p:spPr>
          <a:xfrm>
            <a:off x="6858000" y="2691039"/>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sz="3200" dirty="0">
                <a:latin typeface="Calibri" panose="020F0502020204030204" pitchFamily="34" charset="0"/>
                <a:cs typeface="Calibri" panose="020F0502020204030204" pitchFamily="34" charset="0"/>
              </a:rPr>
              <a:t>… grouped together as equals</a:t>
            </a:r>
            <a:endParaRPr sz="32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chemeClr val="accent3"/>
              </a:buClr>
              <a:buSzPts val="2800"/>
              <a:buChar char="•"/>
            </a:pPr>
            <a:r>
              <a:rPr lang="en-US" sz="3200" dirty="0">
                <a:latin typeface="Calibri" panose="020F0502020204030204" pitchFamily="34" charset="0"/>
                <a:cs typeface="Calibri" panose="020F0502020204030204" pitchFamily="34" charset="0"/>
              </a:rPr>
              <a:t>Presented in a separated section, but also</a:t>
            </a:r>
            <a:endParaRPr sz="32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chemeClr val="accent3"/>
              </a:buClr>
              <a:buSzPts val="2800"/>
              <a:buChar char="•"/>
            </a:pPr>
            <a:r>
              <a:rPr lang="en-US" sz="3200" dirty="0">
                <a:latin typeface="Calibri" panose="020F0502020204030204" pitchFamily="34" charset="0"/>
                <a:cs typeface="Calibri" panose="020F0502020204030204" pitchFamily="34" charset="0"/>
              </a:rPr>
              <a:t>Woven into each standard as a reminder</a:t>
            </a:r>
          </a:p>
          <a:p>
            <a:pPr marL="228600" lvl="0" indent="-228600" algn="l" rtl="0">
              <a:lnSpc>
                <a:spcPct val="90000"/>
              </a:lnSpc>
              <a:spcBef>
                <a:spcPts val="1000"/>
              </a:spcBef>
              <a:spcAft>
                <a:spcPts val="0"/>
              </a:spcAft>
              <a:buClr>
                <a:schemeClr val="accent3"/>
              </a:buClr>
              <a:buSzPts val="2800"/>
              <a:buChar char="•"/>
            </a:pPr>
            <a:r>
              <a:rPr lang="en-US" sz="3200" dirty="0">
                <a:latin typeface="Calibri" panose="020F0502020204030204" pitchFamily="34" charset="0"/>
                <a:cs typeface="Calibri" panose="020F0502020204030204" pitchFamily="34" charset="0"/>
              </a:rPr>
              <a:t>Take the e-modules</a:t>
            </a:r>
            <a:endParaRPr sz="3200" dirty="0">
              <a:latin typeface="Calibri" panose="020F0502020204030204" pitchFamily="34" charset="0"/>
              <a:cs typeface="Calibri" panose="020F0502020204030204" pitchFamily="34" charset="0"/>
            </a:endParaRPr>
          </a:p>
          <a:p>
            <a:pPr marL="228600" lvl="0" indent="-50800" algn="l" rtl="0">
              <a:lnSpc>
                <a:spcPct val="90000"/>
              </a:lnSpc>
              <a:spcBef>
                <a:spcPts val="1000"/>
              </a:spcBef>
              <a:spcAft>
                <a:spcPts val="0"/>
              </a:spcAft>
              <a:buClr>
                <a:schemeClr val="accent3"/>
              </a:buClr>
              <a:buSzPts val="2800"/>
              <a:buNone/>
            </a:pPr>
            <a:endParaRPr dirty="0"/>
          </a:p>
          <a:p>
            <a:pPr marL="0" lvl="0" indent="0" algn="l" rtl="0">
              <a:lnSpc>
                <a:spcPct val="90000"/>
              </a:lnSpc>
              <a:spcBef>
                <a:spcPts val="1000"/>
              </a:spcBef>
              <a:spcAft>
                <a:spcPts val="0"/>
              </a:spcAft>
              <a:buSzPts val="2800"/>
              <a:buNone/>
            </a:pPr>
            <a:endParaRPr dirty="0"/>
          </a:p>
        </p:txBody>
      </p:sp>
      <p:pic>
        <p:nvPicPr>
          <p:cNvPr id="316" name="Google Shape;316;p13" descr="Screen Shot 2019-10-07 at 9.09.57 PM.png"/>
          <p:cNvPicPr preferRelativeResize="0"/>
          <p:nvPr/>
        </p:nvPicPr>
        <p:blipFill rotWithShape="1">
          <a:blip r:embed="rId3">
            <a:alphaModFix/>
          </a:blip>
          <a:srcRect/>
          <a:stretch/>
        </p:blipFill>
        <p:spPr>
          <a:xfrm>
            <a:off x="531368" y="1431481"/>
            <a:ext cx="5782056" cy="50613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fontScale="90000"/>
          </a:bodyPr>
          <a:lstStyle/>
          <a:p>
            <a:r>
              <a:rPr lang="fr-FR" sz="4900" dirty="0" err="1">
                <a:latin typeface="Calibri" panose="020F0502020204030204" pitchFamily="34" charset="0"/>
                <a:cs typeface="Calibri" panose="020F0502020204030204" pitchFamily="34" charset="0"/>
              </a:rPr>
              <a:t>Principle</a:t>
            </a:r>
            <a:r>
              <a:rPr lang="fr-FR" sz="4900" dirty="0">
                <a:latin typeface="Calibri" panose="020F0502020204030204" pitchFamily="34" charset="0"/>
                <a:cs typeface="Calibri" panose="020F0502020204030204" pitchFamily="34" charset="0"/>
              </a:rPr>
              <a:t> 1 - Survival And </a:t>
            </a:r>
            <a:r>
              <a:rPr lang="fr-FR" sz="4900" dirty="0" err="1">
                <a:latin typeface="Calibri" panose="020F0502020204030204" pitchFamily="34" charset="0"/>
                <a:cs typeface="Calibri" panose="020F0502020204030204" pitchFamily="34" charset="0"/>
              </a:rPr>
              <a:t>Development</a:t>
            </a:r>
            <a:endParaRPr lang="fr-FR"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4" y="1687378"/>
            <a:ext cx="5181600" cy="4351338"/>
          </a:xfrm>
        </p:spPr>
        <p:txBody>
          <a:bodyPr>
            <a:normAutofit/>
          </a:bodyPr>
          <a:lstStyle/>
          <a:p>
            <a:pPr marL="50800" indent="0">
              <a:buNone/>
            </a:pPr>
            <a:r>
              <a:rPr lang="fr-FR" sz="2400" b="1" dirty="0">
                <a:latin typeface="Calibri" panose="020F0502020204030204" pitchFamily="34" charset="0"/>
                <a:cs typeface="Calibri" panose="020F0502020204030204" pitchFamily="34" charset="0"/>
              </a:rPr>
              <a:t>Article 6 </a:t>
            </a:r>
          </a:p>
          <a:p>
            <a:pPr marL="50800" indent="0">
              <a:buNone/>
            </a:pPr>
            <a:endParaRPr lang="fr-FR" sz="2400" i="1" dirty="0">
              <a:latin typeface="Calibri" panose="020F0502020204030204" pitchFamily="34" charset="0"/>
              <a:cs typeface="Calibri" panose="020F0502020204030204" pitchFamily="34" charset="0"/>
            </a:endParaRPr>
          </a:p>
          <a:p>
            <a:pPr marL="50800" indent="0" algn="ctr">
              <a:buNone/>
            </a:pPr>
            <a:r>
              <a:rPr lang="en-GB" sz="2400" i="1" dirty="0">
                <a:latin typeface="Calibri" panose="020F0502020204030204" pitchFamily="34" charset="0"/>
                <a:cs typeface="Calibri" panose="020F0502020204030204" pitchFamily="34" charset="0"/>
              </a:rPr>
              <a:t>“All children have the right to survival, development and full potential – which are all the responsibility of the State to accomplish to the maximum extent possible”</a:t>
            </a:r>
          </a:p>
          <a:p>
            <a:endParaRPr lang="fr-FR" sz="2400" dirty="0"/>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tretch>
            <a:fillRect/>
          </a:stretch>
        </p:blipFill>
        <p:spPr>
          <a:xfrm rot="1962606">
            <a:off x="1928486" y="4771264"/>
            <a:ext cx="2348656" cy="798716"/>
          </a:xfrm>
          <a:prstGeom prst="rect">
            <a:avLst/>
          </a:prstGeom>
        </p:spPr>
      </p:pic>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096000" y="1921807"/>
            <a:ext cx="5181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latin typeface="Calibri" panose="020F0502020204030204" pitchFamily="34" charset="0"/>
                <a:cs typeface="Calibri" panose="020F0502020204030204" pitchFamily="34" charset="0"/>
              </a:rPr>
              <a:t>Stimulation and attachment in a nurturing environment</a:t>
            </a:r>
          </a:p>
          <a:p>
            <a:r>
              <a:rPr lang="en-US" dirty="0">
                <a:latin typeface="Calibri" panose="020F0502020204030204" pitchFamily="34" charset="0"/>
                <a:cs typeface="Calibri" panose="020F0502020204030204" pitchFamily="34" charset="0"/>
              </a:rPr>
              <a:t>Effects of the crisis and humanitarian response</a:t>
            </a:r>
          </a:p>
          <a:p>
            <a:pPr marL="50800" indent="0">
              <a:buNone/>
            </a:pPr>
            <a:endParaRPr lang="en-US"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Support children to:</a:t>
            </a:r>
          </a:p>
          <a:p>
            <a:pPr marL="393700" indent="-342900">
              <a:buFont typeface="Wingdings" panose="05000000000000000000" pitchFamily="2" charset="2"/>
              <a:buChar char="ü"/>
            </a:pPr>
            <a:r>
              <a:rPr lang="en-US" sz="2800" dirty="0">
                <a:latin typeface="Calibri" panose="020F0502020204030204" pitchFamily="34" charset="0"/>
                <a:cs typeface="Calibri" panose="020F0502020204030204" pitchFamily="34" charset="0"/>
              </a:rPr>
              <a:t> reinforce their strengths and resilience </a:t>
            </a:r>
          </a:p>
          <a:p>
            <a:pPr marL="393700" indent="-342900">
              <a:buFont typeface="Wingdings" panose="05000000000000000000" pitchFamily="2" charset="2"/>
              <a:buChar char="ü"/>
            </a:pPr>
            <a:r>
              <a:rPr lang="en-US" sz="2800" dirty="0" err="1">
                <a:latin typeface="Calibri" panose="020F0502020204030204" pitchFamily="34" charset="0"/>
                <a:cs typeface="Calibri" panose="020F0502020204030204" pitchFamily="34" charset="0"/>
              </a:rPr>
              <a:t>maximise</a:t>
            </a:r>
            <a:r>
              <a:rPr lang="en-US" sz="2800" dirty="0">
                <a:latin typeface="Calibri" panose="020F0502020204030204" pitchFamily="34" charset="0"/>
                <a:cs typeface="Calibri" panose="020F0502020204030204" pitchFamily="34" charset="0"/>
              </a:rPr>
              <a:t> their opportunities</a:t>
            </a:r>
            <a:endParaRPr lang="fr-FR" sz="2800" dirty="0">
              <a:latin typeface="Calibri" panose="020F0502020204030204" pitchFamily="34" charset="0"/>
              <a:cs typeface="Calibri" panose="020F0502020204030204" pitchFamily="34" charset="0"/>
            </a:endParaRPr>
          </a:p>
          <a:p>
            <a:endParaRPr lang="en-US" dirty="0"/>
          </a:p>
          <a:p>
            <a:endParaRPr lang="en-US" dirty="0"/>
          </a:p>
          <a:p>
            <a:endParaRPr lang="fr-FR" dirty="0"/>
          </a:p>
        </p:txBody>
      </p:sp>
    </p:spTree>
    <p:extLst>
      <p:ext uri="{BB962C8B-B14F-4D97-AF65-F5344CB8AC3E}">
        <p14:creationId xmlns:p14="http://schemas.microsoft.com/office/powerpoint/2010/main" val="47224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446060" y="365125"/>
            <a:ext cx="10439401" cy="1057275"/>
          </a:xfrm>
        </p:spPr>
        <p:txBody>
          <a:bodyPr>
            <a:normAutofit fontScale="90000"/>
          </a:bodyPr>
          <a:lstStyle/>
          <a:p>
            <a:r>
              <a:rPr lang="fr-FR" sz="4900" dirty="0" err="1">
                <a:latin typeface="Calibri" panose="020F0502020204030204" pitchFamily="34" charset="0"/>
                <a:cs typeface="Calibri" panose="020F0502020204030204" pitchFamily="34" charset="0"/>
              </a:rPr>
              <a:t>Principle</a:t>
            </a:r>
            <a:r>
              <a:rPr lang="fr-FR" sz="4900" dirty="0">
                <a:latin typeface="Calibri" panose="020F0502020204030204" pitchFamily="34" charset="0"/>
                <a:cs typeface="Calibri" panose="020F0502020204030204" pitchFamily="34" charset="0"/>
              </a:rPr>
              <a:t> 2 – Non discrimination &amp; Inclusion</a:t>
            </a:r>
            <a:endParaRPr lang="fr-FR"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342679" y="2892427"/>
            <a:ext cx="5181600" cy="4351338"/>
          </a:xfrm>
        </p:spPr>
        <p:txBody>
          <a:bodyPr>
            <a:normAutofit/>
          </a:bodyPr>
          <a:lstStyle/>
          <a:p>
            <a:pPr marL="50800" indent="0">
              <a:buNone/>
            </a:pPr>
            <a:r>
              <a:rPr lang="fr-FR" sz="2400" b="1" dirty="0">
                <a:latin typeface="Calibri" panose="020F0502020204030204" pitchFamily="34" charset="0"/>
                <a:cs typeface="Calibri" panose="020F0502020204030204" pitchFamily="34" charset="0"/>
              </a:rPr>
              <a:t>Article 2 </a:t>
            </a:r>
          </a:p>
          <a:p>
            <a:pPr marL="50800" indent="0">
              <a:buNone/>
            </a:pPr>
            <a:endParaRPr lang="fr-FR" sz="2400" i="1" dirty="0">
              <a:latin typeface="Calibri" panose="020F0502020204030204" pitchFamily="34" charset="0"/>
              <a:cs typeface="Calibri" panose="020F0502020204030204" pitchFamily="34" charset="0"/>
            </a:endParaRPr>
          </a:p>
          <a:p>
            <a:pPr marL="50800" indent="0" algn="ctr">
              <a:buNone/>
            </a:pPr>
            <a:r>
              <a:rPr lang="en-GB" sz="2400" i="1" dirty="0">
                <a:latin typeface="Calibri" panose="020F0502020204030204" pitchFamily="34" charset="0"/>
                <a:cs typeface="Calibri" panose="020F0502020204030204" pitchFamily="34" charset="0"/>
              </a:rPr>
              <a:t>“</a:t>
            </a:r>
            <a:r>
              <a:rPr lang="en-US" sz="2400" i="1" dirty="0">
                <a:latin typeface="Calibri" panose="020F0502020204030204" pitchFamily="34" charset="0"/>
                <a:cs typeface="Calibri" panose="020F0502020204030204" pitchFamily="34" charset="0"/>
              </a:rPr>
              <a:t>States Parties shall take all appropriate measures to ensure that the child is protected against all forms of discrimination</a:t>
            </a:r>
            <a:r>
              <a:rPr lang="en-US" dirty="0">
                <a:latin typeface="Calibri" panose="020F0502020204030204" pitchFamily="34" charset="0"/>
                <a:cs typeface="Calibri" panose="020F0502020204030204" pitchFamily="34" charset="0"/>
              </a:rPr>
              <a:t>”</a:t>
            </a:r>
            <a:endParaRPr lang="fr-FR" sz="2400" dirty="0">
              <a:latin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tretch>
            <a:fillRect/>
          </a:stretch>
        </p:blipFill>
        <p:spPr>
          <a:xfrm rot="1962606">
            <a:off x="1928486" y="2493069"/>
            <a:ext cx="2348656" cy="798716"/>
          </a:xfrm>
          <a:prstGeom prst="rect">
            <a:avLst/>
          </a:prstGeom>
        </p:spPr>
      </p:pic>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096000" y="1422400"/>
            <a:ext cx="5181600" cy="528320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latin typeface="Calibri" panose="020F0502020204030204" pitchFamily="34" charset="0"/>
                <a:cs typeface="Calibri" panose="020F0502020204030204" pitchFamily="34" charset="0"/>
              </a:rPr>
              <a:t>Equal opportunities for all</a:t>
            </a:r>
          </a:p>
          <a:p>
            <a:r>
              <a:rPr lang="fr-FR" dirty="0" err="1">
                <a:latin typeface="Calibri" panose="020F0502020204030204" pitchFamily="34" charset="0"/>
                <a:cs typeface="Calibri" panose="020F0502020204030204" pitchFamily="34" charset="0"/>
              </a:rPr>
              <a:t>Dignity</a:t>
            </a:r>
            <a:r>
              <a:rPr lang="fr-FR" dirty="0">
                <a:latin typeface="Calibri" panose="020F0502020204030204" pitchFamily="34" charset="0"/>
                <a:cs typeface="Calibri" panose="020F0502020204030204" pitchFamily="34" charset="0"/>
              </a:rPr>
              <a:t> and acceptance</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Diversity criteria</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Values, beliefs and unconscious biases about childhood and family roles </a:t>
            </a:r>
          </a:p>
          <a:p>
            <a:r>
              <a:rPr lang="fr-FR" dirty="0">
                <a:latin typeface="Calibri" panose="020F0502020204030204" pitchFamily="34" charset="0"/>
                <a:cs typeface="Calibri" panose="020F0502020204030204" pitchFamily="34" charset="0"/>
              </a:rPr>
              <a:t>Discrimination/power patterns</a:t>
            </a:r>
            <a:endParaRPr lang="en-US" dirty="0">
              <a:latin typeface="Calibri" panose="020F0502020204030204" pitchFamily="34" charset="0"/>
              <a:cs typeface="Calibri" panose="020F0502020204030204" pitchFamily="34" charset="0"/>
            </a:endParaRPr>
          </a:p>
          <a:p>
            <a:r>
              <a:rPr lang="fr-FR" dirty="0" err="1">
                <a:latin typeface="Calibri" panose="020F0502020204030204" pitchFamily="34" charset="0"/>
                <a:cs typeface="Calibri" panose="020F0502020204030204" pitchFamily="34" charset="0"/>
              </a:rPr>
              <a:t>Existing</a:t>
            </a:r>
            <a:r>
              <a:rPr lang="fr-FR" dirty="0">
                <a:latin typeface="Calibri" panose="020F0502020204030204" pitchFamily="34" charset="0"/>
                <a:cs typeface="Calibri" panose="020F0502020204030204" pitchFamily="34" charset="0"/>
              </a:rPr>
              <a:t> cycles of exclusion</a:t>
            </a:r>
            <a:endParaRPr lang="en-US"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New </a:t>
            </a:r>
            <a:r>
              <a:rPr lang="fr-FR" dirty="0" err="1">
                <a:latin typeface="Calibri" panose="020F0502020204030204" pitchFamily="34" charset="0"/>
                <a:cs typeface="Calibri" panose="020F0502020204030204" pitchFamily="34" charset="0"/>
              </a:rPr>
              <a:t>layers</a:t>
            </a:r>
            <a:r>
              <a:rPr lang="fr-FR" dirty="0">
                <a:latin typeface="Calibri" panose="020F0502020204030204" pitchFamily="34" charset="0"/>
                <a:cs typeface="Calibri" panose="020F0502020204030204" pitchFamily="34" charset="0"/>
              </a:rPr>
              <a:t> of exclusion</a:t>
            </a:r>
            <a:endParaRPr lang="en-US" dirty="0">
              <a:latin typeface="Calibri" panose="020F0502020204030204" pitchFamily="34" charset="0"/>
              <a:cs typeface="Calibri" panose="020F0502020204030204" pitchFamily="34" charset="0"/>
            </a:endParaRPr>
          </a:p>
          <a:p>
            <a:endParaRPr lang="en-US" dirty="0"/>
          </a:p>
          <a:p>
            <a:endParaRPr lang="fr-FR" dirty="0"/>
          </a:p>
        </p:txBody>
      </p:sp>
      <p:pic>
        <p:nvPicPr>
          <p:cNvPr id="6" name="Graphique 5" descr="Avertissement">
            <a:extLst>
              <a:ext uri="{FF2B5EF4-FFF2-40B4-BE49-F238E27FC236}">
                <a16:creationId xmlns:a16="http://schemas.microsoft.com/office/drawing/2014/main" id="{A7764954-24A7-4068-B8C2-E7F78C411A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448311">
            <a:off x="10198601" y="3080017"/>
            <a:ext cx="1166957" cy="1166957"/>
          </a:xfrm>
          <a:prstGeom prst="rect">
            <a:avLst/>
          </a:prstGeom>
        </p:spPr>
      </p:pic>
    </p:spTree>
    <p:extLst>
      <p:ext uri="{BB962C8B-B14F-4D97-AF65-F5344CB8AC3E}">
        <p14:creationId xmlns:p14="http://schemas.microsoft.com/office/powerpoint/2010/main" val="5279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a:bodyPr>
          <a:lstStyle/>
          <a:p>
            <a:r>
              <a:rPr lang="fr-FR" sz="4900" dirty="0" err="1">
                <a:latin typeface="Calibri" panose="020F0502020204030204" pitchFamily="34" charset="0"/>
                <a:cs typeface="Calibri" panose="020F0502020204030204" pitchFamily="34" charset="0"/>
              </a:rPr>
              <a:t>Principle</a:t>
            </a:r>
            <a:r>
              <a:rPr lang="fr-FR" sz="4900" dirty="0">
                <a:latin typeface="Calibri" panose="020F0502020204030204" pitchFamily="34" charset="0"/>
                <a:cs typeface="Calibri" panose="020F0502020204030204" pitchFamily="34" charset="0"/>
              </a:rPr>
              <a:t> 3 – </a:t>
            </a:r>
            <a:r>
              <a:rPr lang="fr-FR" sz="4900" dirty="0" err="1">
                <a:latin typeface="Calibri" panose="020F0502020204030204" pitchFamily="34" charset="0"/>
                <a:cs typeface="Calibri" panose="020F0502020204030204" pitchFamily="34" charset="0"/>
              </a:rPr>
              <a:t>Children’s</a:t>
            </a:r>
            <a:r>
              <a:rPr lang="fr-FR" sz="4900" dirty="0">
                <a:latin typeface="Calibri" panose="020F0502020204030204" pitchFamily="34" charset="0"/>
                <a:cs typeface="Calibri" panose="020F0502020204030204" pitchFamily="34" charset="0"/>
              </a:rPr>
              <a:t> participation</a:t>
            </a:r>
            <a:endParaRPr lang="fr-FR" dirty="0">
              <a:latin typeface="Calibri" panose="020F0502020204030204" pitchFamily="34" charset="0"/>
              <a:cs typeface="Calibri" panose="020F0502020204030204" pitchFamily="34" charset="0"/>
            </a:endParaRPr>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5681133" y="1464607"/>
            <a:ext cx="5681134" cy="50282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latin typeface="Calibri" panose="020F0502020204030204" pitchFamily="34" charset="0"/>
                <a:cs typeface="Calibri" panose="020F0502020204030204" pitchFamily="34" charset="0"/>
              </a:rPr>
              <a:t>Requirements for </a:t>
            </a:r>
            <a:r>
              <a:rPr lang="en-US" dirty="0">
                <a:latin typeface="Calibri" panose="020F0502020204030204" pitchFamily="34" charset="0"/>
                <a:cs typeface="Calibri" panose="020F0502020204030204" pitchFamily="34" charset="0"/>
                <a:hlinkClick r:id="rId3"/>
              </a:rPr>
              <a:t>effective and ethical children’s participation </a:t>
            </a:r>
            <a:r>
              <a:rPr lang="en-US" dirty="0">
                <a:latin typeface="Calibri" panose="020F0502020204030204" pitchFamily="34" charset="0"/>
                <a:cs typeface="Calibri" panose="020F0502020204030204" pitchFamily="34" charset="0"/>
              </a:rPr>
              <a:t>:</a:t>
            </a:r>
          </a:p>
          <a:p>
            <a:pPr algn="ctr">
              <a:buFont typeface="Wingdings" panose="05000000000000000000" pitchFamily="2" charset="2"/>
              <a:buChar char="ü"/>
            </a:pPr>
            <a:r>
              <a:rPr lang="fr-FR" sz="2000" dirty="0">
                <a:effectLst/>
                <a:latin typeface="Calibri" panose="020F0502020204030204" pitchFamily="34" charset="0"/>
                <a:cs typeface="Calibri" panose="020F0502020204030204" pitchFamily="34" charset="0"/>
              </a:rPr>
              <a:t>Transparent and informative</a:t>
            </a:r>
            <a:endParaRPr lang="en-US" sz="2000" dirty="0">
              <a:effectLst/>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fr-FR" sz="2000" dirty="0" err="1">
                <a:effectLst/>
                <a:latin typeface="Calibri" panose="020F0502020204030204" pitchFamily="34" charset="0"/>
                <a:cs typeface="Calibri" panose="020F0502020204030204" pitchFamily="34" charset="0"/>
              </a:rPr>
              <a:t>Voluntary</a:t>
            </a:r>
            <a:r>
              <a:rPr lang="fr-FR" sz="2000" dirty="0">
                <a:effectLst/>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fr-FR" sz="2000" dirty="0" err="1">
                <a:effectLst/>
                <a:latin typeface="Calibri" panose="020F0502020204030204" pitchFamily="34" charset="0"/>
                <a:cs typeface="Calibri" panose="020F0502020204030204" pitchFamily="34" charset="0"/>
              </a:rPr>
              <a:t>Respectful</a:t>
            </a:r>
            <a:r>
              <a:rPr lang="fr-FR" sz="2000" dirty="0">
                <a:effectLst/>
                <a:latin typeface="Calibri" panose="020F0502020204030204" pitchFamily="34" charset="0"/>
                <a:cs typeface="Calibri" panose="020F0502020204030204" pitchFamily="34" charset="0"/>
              </a:rPr>
              <a:t> </a:t>
            </a:r>
            <a:endParaRPr lang="en-US" sz="2000" dirty="0">
              <a:effectLst/>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fr-FR" sz="2000" dirty="0">
                <a:effectLst/>
                <a:latin typeface="Calibri" panose="020F0502020204030204" pitchFamily="34" charset="0"/>
                <a:cs typeface="Calibri" panose="020F0502020204030204" pitchFamily="34" charset="0"/>
              </a:rPr>
              <a:t>Relevant </a:t>
            </a:r>
            <a:endParaRPr lang="en-US" sz="2000" dirty="0">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fr-FR" sz="2000" dirty="0">
                <a:effectLst/>
                <a:latin typeface="Calibri" panose="020F0502020204030204" pitchFamily="34" charset="0"/>
                <a:cs typeface="Calibri" panose="020F0502020204030204" pitchFamily="34" charset="0"/>
              </a:rPr>
              <a:t>Child-</a:t>
            </a:r>
            <a:r>
              <a:rPr lang="fr-FR" sz="2000" dirty="0" err="1">
                <a:effectLst/>
                <a:latin typeface="Calibri" panose="020F0502020204030204" pitchFamily="34" charset="0"/>
                <a:cs typeface="Calibri" panose="020F0502020204030204" pitchFamily="34" charset="0"/>
              </a:rPr>
              <a:t>friendly</a:t>
            </a:r>
            <a:endParaRPr lang="en-US" sz="2000" dirty="0">
              <a:effectLst/>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fr-FR" sz="2000" dirty="0">
                <a:effectLst/>
                <a:latin typeface="Calibri" panose="020F0502020204030204" pitchFamily="34" charset="0"/>
                <a:cs typeface="Calibri" panose="020F0502020204030204" pitchFamily="34" charset="0"/>
              </a:rPr>
              <a:t>Inclusive </a:t>
            </a:r>
          </a:p>
          <a:p>
            <a:pPr algn="ctr">
              <a:buFont typeface="Wingdings" panose="05000000000000000000" pitchFamily="2" charset="2"/>
              <a:buChar char="ü"/>
            </a:pPr>
            <a:r>
              <a:rPr lang="fr-FR" sz="2000" dirty="0" err="1">
                <a:effectLst/>
                <a:latin typeface="Calibri" panose="020F0502020204030204" pitchFamily="34" charset="0"/>
                <a:cs typeface="Calibri" panose="020F0502020204030204" pitchFamily="34" charset="0"/>
              </a:rPr>
              <a:t>Supported</a:t>
            </a:r>
            <a:r>
              <a:rPr lang="fr-FR" sz="2000" dirty="0">
                <a:effectLst/>
                <a:latin typeface="Calibri" panose="020F0502020204030204" pitchFamily="34" charset="0"/>
                <a:cs typeface="Calibri" panose="020F0502020204030204" pitchFamily="34" charset="0"/>
              </a:rPr>
              <a:t> by training</a:t>
            </a:r>
          </a:p>
          <a:p>
            <a:pPr algn="ctr">
              <a:buFont typeface="Wingdings" panose="05000000000000000000" pitchFamily="2" charset="2"/>
              <a:buChar char="ü"/>
            </a:pPr>
            <a:r>
              <a:rPr lang="fr-FR" sz="2000" dirty="0">
                <a:effectLst/>
                <a:latin typeface="Calibri" panose="020F0502020204030204" pitchFamily="34" charset="0"/>
                <a:cs typeface="Calibri" panose="020F0502020204030204" pitchFamily="34" charset="0"/>
              </a:rPr>
              <a:t>Safe and sensitive to </a:t>
            </a:r>
            <a:r>
              <a:rPr lang="fr-FR" sz="2000" dirty="0" err="1">
                <a:effectLst/>
                <a:latin typeface="Calibri" panose="020F0502020204030204" pitchFamily="34" charset="0"/>
                <a:cs typeface="Calibri" panose="020F0502020204030204" pitchFamily="34" charset="0"/>
              </a:rPr>
              <a:t>risks</a:t>
            </a:r>
            <a:endParaRPr lang="fr-FR" sz="2000" dirty="0">
              <a:effectLst/>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fr-FR" sz="2000" dirty="0" err="1">
                <a:effectLst/>
                <a:latin typeface="Calibri" panose="020F0502020204030204" pitchFamily="34" charset="0"/>
                <a:cs typeface="Calibri" panose="020F0502020204030204" pitchFamily="34" charset="0"/>
              </a:rPr>
              <a:t>Accountable</a:t>
            </a:r>
            <a:r>
              <a:rPr lang="fr-FR" sz="2000" dirty="0">
                <a:effectLst/>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sp>
        <p:nvSpPr>
          <p:cNvPr id="4" name="Espace réservé du contenu 3">
            <a:extLst>
              <a:ext uri="{FF2B5EF4-FFF2-40B4-BE49-F238E27FC236}">
                <a16:creationId xmlns:a16="http://schemas.microsoft.com/office/drawing/2014/main" id="{2A9043EC-E62F-4974-9ECC-13728541F4B5}"/>
              </a:ext>
            </a:extLst>
          </p:cNvPr>
          <p:cNvSpPr>
            <a:spLocks noGrp="1"/>
          </p:cNvSpPr>
          <p:nvPr>
            <p:ph sz="half" idx="2"/>
          </p:nvPr>
        </p:nvSpPr>
        <p:spPr>
          <a:xfrm>
            <a:off x="499533" y="1464607"/>
            <a:ext cx="5181600" cy="4351338"/>
          </a:xfrm>
        </p:spPr>
        <p:txBody>
          <a:bodyPr/>
          <a:lstStyle/>
          <a:p>
            <a:r>
              <a:rPr lang="en-US" sz="2400" dirty="0">
                <a:latin typeface="Calibri" panose="020F0502020204030204" pitchFamily="34" charset="0"/>
                <a:cs typeface="Calibri" panose="020F0502020204030204" pitchFamily="34" charset="0"/>
              </a:rPr>
              <a:t>Meaningful participation in decisions that affect them</a:t>
            </a:r>
          </a:p>
          <a:p>
            <a:r>
              <a:rPr lang="fr-FR" sz="2400" dirty="0" err="1">
                <a:latin typeface="Calibri" panose="020F0502020204030204" pitchFamily="34" charset="0"/>
                <a:cs typeface="Calibri" panose="020F0502020204030204" pitchFamily="34" charset="0"/>
              </a:rPr>
              <a:t>Adapted</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Impact:</a:t>
            </a:r>
          </a:p>
          <a:p>
            <a:pPr algn="ctr">
              <a:buFont typeface="Wingdings" panose="05000000000000000000" pitchFamily="2" charset="2"/>
              <a:buChar char="ü"/>
            </a:pPr>
            <a:r>
              <a:rPr lang="en-US" sz="2400" dirty="0">
                <a:latin typeface="Calibri" panose="020F0502020204030204" pitchFamily="34" charset="0"/>
                <a:cs typeface="Calibri" panose="020F0502020204030204" pitchFamily="34" charset="0"/>
              </a:rPr>
              <a:t>Hope</a:t>
            </a:r>
          </a:p>
          <a:p>
            <a:pPr algn="ctr">
              <a:buFont typeface="Wingdings" panose="05000000000000000000" pitchFamily="2" charset="2"/>
              <a:buChar char="ü"/>
            </a:pPr>
            <a:r>
              <a:rPr lang="en-US" sz="2400" dirty="0" err="1">
                <a:latin typeface="Calibri" panose="020F0502020204030204" pitchFamily="34" charset="0"/>
                <a:cs typeface="Calibri" panose="020F0502020204030204" pitchFamily="34" charset="0"/>
              </a:rPr>
              <a:t>Responsibilisation</a:t>
            </a:r>
            <a:endParaRPr lang="en-US" sz="2400" dirty="0">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en-US" sz="2400" dirty="0">
                <a:latin typeface="Calibri" panose="020F0502020204030204" pitchFamily="34" charset="0"/>
                <a:cs typeface="Calibri" panose="020F0502020204030204" pitchFamily="34" charset="0"/>
              </a:rPr>
              <a:t>Sense of belonging </a:t>
            </a:r>
          </a:p>
          <a:p>
            <a:pPr algn="ctr">
              <a:buFont typeface="Wingdings" panose="05000000000000000000" pitchFamily="2" charset="2"/>
              <a:buChar char="ü"/>
            </a:pPr>
            <a:r>
              <a:rPr lang="en-US" sz="2400" dirty="0">
                <a:latin typeface="Calibri" panose="020F0502020204030204" pitchFamily="34" charset="0"/>
                <a:cs typeface="Calibri" panose="020F0502020204030204" pitchFamily="34" charset="0"/>
              </a:rPr>
              <a:t>Justice</a:t>
            </a:r>
          </a:p>
          <a:p>
            <a:pPr algn="ctr">
              <a:buFont typeface="Wingdings" panose="05000000000000000000" pitchFamily="2" charset="2"/>
              <a:buChar char="ü"/>
            </a:pPr>
            <a:r>
              <a:rPr lang="en-US" sz="2400" dirty="0">
                <a:latin typeface="Calibri" panose="020F0502020204030204" pitchFamily="34" charset="0"/>
                <a:cs typeface="Calibri" panose="020F0502020204030204" pitchFamily="34" charset="0"/>
              </a:rPr>
              <a:t>Accountability</a:t>
            </a:r>
          </a:p>
          <a:p>
            <a:pPr lvl="3" algn="ctr">
              <a:buFont typeface="Arial" panose="020B0604020202020204" pitchFamily="34" charset="0"/>
              <a:buChar char="•"/>
            </a:pPr>
            <a:endParaRPr lang="fr-FR" sz="1000" dirty="0"/>
          </a:p>
        </p:txBody>
      </p:sp>
      <p:pic>
        <p:nvPicPr>
          <p:cNvPr id="6" name="Image 5">
            <a:extLst>
              <a:ext uri="{FF2B5EF4-FFF2-40B4-BE49-F238E27FC236}">
                <a16:creationId xmlns:a16="http://schemas.microsoft.com/office/drawing/2014/main" id="{0C4AFC54-368E-4D9A-823A-F04777793795}"/>
              </a:ext>
            </a:extLst>
          </p:cNvPr>
          <p:cNvPicPr>
            <a:picLocks noChangeAspect="1"/>
          </p:cNvPicPr>
          <p:nvPr/>
        </p:nvPicPr>
        <p:blipFill>
          <a:blip r:embed="rId4"/>
          <a:stretch>
            <a:fillRect/>
          </a:stretch>
        </p:blipFill>
        <p:spPr>
          <a:xfrm>
            <a:off x="499533" y="5755052"/>
            <a:ext cx="2348656" cy="798716"/>
          </a:xfrm>
          <a:prstGeom prst="rect">
            <a:avLst/>
          </a:prstGeom>
        </p:spPr>
      </p:pic>
      <p:sp>
        <p:nvSpPr>
          <p:cNvPr id="7" name="ZoneTexte 6">
            <a:extLst>
              <a:ext uri="{FF2B5EF4-FFF2-40B4-BE49-F238E27FC236}">
                <a16:creationId xmlns:a16="http://schemas.microsoft.com/office/drawing/2014/main" id="{D29F60BD-D59F-409F-AA70-40B463A3FD30}"/>
              </a:ext>
            </a:extLst>
          </p:cNvPr>
          <p:cNvSpPr txBox="1"/>
          <p:nvPr/>
        </p:nvSpPr>
        <p:spPr>
          <a:xfrm>
            <a:off x="3090333" y="6031210"/>
            <a:ext cx="6156250" cy="461665"/>
          </a:xfrm>
          <a:prstGeom prst="rect">
            <a:avLst/>
          </a:prstGeom>
          <a:noFill/>
        </p:spPr>
        <p:txBody>
          <a:bodyPr wrap="square">
            <a:spAutoFit/>
          </a:bodyPr>
          <a:lstStyle/>
          <a:p>
            <a:pPr marL="50800" indent="0">
              <a:buNone/>
            </a:pPr>
            <a:r>
              <a:rPr lang="fr-FR" sz="2400" b="1" dirty="0">
                <a:solidFill>
                  <a:schemeClr val="dk1"/>
                </a:solidFill>
                <a:latin typeface="Helvetica Neue"/>
                <a:sym typeface="Helvetica Neue"/>
              </a:rPr>
              <a:t>Article</a:t>
            </a:r>
            <a:r>
              <a:rPr lang="fr-FR" sz="2400" b="1" dirty="0">
                <a:solidFill>
                  <a:schemeClr val="dk1"/>
                </a:solidFill>
                <a:latin typeface="Helvetica Neue"/>
              </a:rPr>
              <a:t> 12 </a:t>
            </a:r>
          </a:p>
        </p:txBody>
      </p:sp>
    </p:spTree>
    <p:extLst>
      <p:ext uri="{BB962C8B-B14F-4D97-AF65-F5344CB8AC3E}">
        <p14:creationId xmlns:p14="http://schemas.microsoft.com/office/powerpoint/2010/main" val="65218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79222"/>
            <a:ext cx="10219267" cy="1057275"/>
          </a:xfrm>
        </p:spPr>
        <p:txBody>
          <a:bodyPr>
            <a:normAutofit/>
          </a:bodyPr>
          <a:lstStyle/>
          <a:p>
            <a:r>
              <a:rPr lang="fr-FR" sz="4900" dirty="0" err="1">
                <a:latin typeface="Calibri" panose="020F0502020204030204" pitchFamily="34" charset="0"/>
                <a:cs typeface="Calibri" panose="020F0502020204030204" pitchFamily="34" charset="0"/>
              </a:rPr>
              <a:t>Principle</a:t>
            </a:r>
            <a:r>
              <a:rPr lang="fr-FR" sz="4900" dirty="0">
                <a:latin typeface="Calibri" panose="020F0502020204030204" pitchFamily="34" charset="0"/>
                <a:cs typeface="Calibri" panose="020F0502020204030204" pitchFamily="34" charset="0"/>
              </a:rPr>
              <a:t> 4 – Best </a:t>
            </a:r>
            <a:r>
              <a:rPr lang="fr-FR" sz="4900" dirty="0" err="1">
                <a:latin typeface="Calibri" panose="020F0502020204030204" pitchFamily="34" charset="0"/>
                <a:cs typeface="Calibri" panose="020F0502020204030204" pitchFamily="34" charset="0"/>
              </a:rPr>
              <a:t>interest</a:t>
            </a:r>
            <a:r>
              <a:rPr lang="fr-FR" sz="4900" dirty="0">
                <a:latin typeface="Calibri" panose="020F0502020204030204" pitchFamily="34" charset="0"/>
                <a:cs typeface="Calibri" panose="020F0502020204030204" pitchFamily="34" charset="0"/>
              </a:rPr>
              <a:t> of the </a:t>
            </a:r>
            <a:r>
              <a:rPr lang="fr-FR" sz="4900" dirty="0" err="1">
                <a:latin typeface="Calibri" panose="020F0502020204030204" pitchFamily="34" charset="0"/>
                <a:cs typeface="Calibri" panose="020F0502020204030204" pitchFamily="34" charset="0"/>
              </a:rPr>
              <a:t>child</a:t>
            </a:r>
            <a:endParaRPr lang="fr-FR"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r>
              <a:rPr lang="fr-FR" sz="2400" b="1" dirty="0">
                <a:latin typeface="Calibri" panose="020F0502020204030204" pitchFamily="34" charset="0"/>
                <a:cs typeface="Calibri" panose="020F0502020204030204" pitchFamily="34" charset="0"/>
              </a:rPr>
              <a:t>Article 3 </a:t>
            </a:r>
          </a:p>
          <a:p>
            <a:pPr marL="50800" indent="0">
              <a:buNone/>
            </a:pPr>
            <a:endParaRPr lang="fr-FR" sz="2400" i="1" dirty="0">
              <a:latin typeface="Calibri" panose="020F0502020204030204" pitchFamily="34" charset="0"/>
              <a:cs typeface="Calibri" panose="020F0502020204030204" pitchFamily="34" charset="0"/>
            </a:endParaRPr>
          </a:p>
          <a:p>
            <a:pPr marL="50800" indent="0" algn="ctr">
              <a:buNone/>
            </a:pPr>
            <a:r>
              <a:rPr lang="en-GB" sz="2400" i="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In </a:t>
            </a:r>
            <a:r>
              <a:rPr lang="en-US" b="1" dirty="0">
                <a:latin typeface="Calibri" panose="020F0502020204030204" pitchFamily="34" charset="0"/>
                <a:cs typeface="Calibri" panose="020F0502020204030204" pitchFamily="34" charset="0"/>
              </a:rPr>
              <a:t>all</a:t>
            </a:r>
            <a:r>
              <a:rPr lang="en-US" dirty="0">
                <a:latin typeface="Calibri" panose="020F0502020204030204" pitchFamily="34" charset="0"/>
                <a:cs typeface="Calibri" panose="020F0502020204030204" pitchFamily="34" charset="0"/>
              </a:rPr>
              <a:t> actions concerning children, the best interests of the child shall be a primary consideration</a:t>
            </a:r>
            <a:r>
              <a:rPr lang="en-GB" sz="2400" i="1" dirty="0">
                <a:latin typeface="Calibri" panose="020F0502020204030204" pitchFamily="34" charset="0"/>
                <a:cs typeface="Calibri" panose="020F0502020204030204" pitchFamily="34" charset="0"/>
              </a:rPr>
              <a:t>”</a:t>
            </a:r>
          </a:p>
          <a:p>
            <a:endParaRPr lang="fr-FR" sz="2400" dirty="0"/>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tretch>
            <a:fillRect/>
          </a:stretch>
        </p:blipFill>
        <p:spPr>
          <a:xfrm rot="1962606">
            <a:off x="1928486" y="2493069"/>
            <a:ext cx="2348656" cy="798716"/>
          </a:xfrm>
          <a:prstGeom prst="rect">
            <a:avLst/>
          </a:prstGeom>
        </p:spPr>
      </p:pic>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096000" y="1921807"/>
            <a:ext cx="5181600" cy="4351338"/>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latin typeface="Calibri" panose="020F0502020204030204" pitchFamily="34" charset="0"/>
                <a:cs typeface="Calibri" panose="020F0502020204030204" pitchFamily="34" charset="0"/>
              </a:rPr>
              <a:t>Primary consideration in all actions and decisions</a:t>
            </a:r>
            <a:endParaRPr lang="fr-FR" dirty="0">
              <a:latin typeface="Calibri" panose="020F0502020204030204" pitchFamily="34" charset="0"/>
              <a:cs typeface="Calibri" panose="020F0502020204030204" pitchFamily="34" charset="0"/>
            </a:endParaRPr>
          </a:p>
          <a:p>
            <a:r>
              <a:rPr lang="fr-FR" dirty="0" err="1">
                <a:latin typeface="Calibri" panose="020F0502020204030204" pitchFamily="34" charset="0"/>
                <a:cs typeface="Calibri" panose="020F0502020204030204" pitchFamily="34" charset="0"/>
              </a:rPr>
              <a:t>Applies</a:t>
            </a:r>
            <a:r>
              <a:rPr lang="fr-FR" dirty="0">
                <a:latin typeface="Calibri" panose="020F0502020204030204" pitchFamily="34" charset="0"/>
                <a:cs typeface="Calibri" panose="020F0502020204030204" pitchFamily="34" charset="0"/>
              </a:rPr>
              <a:t> to all </a:t>
            </a:r>
            <a:r>
              <a:rPr lang="fr-FR" dirty="0" err="1">
                <a:latin typeface="Calibri" panose="020F0502020204030204" pitchFamily="34" charset="0"/>
                <a:cs typeface="Calibri" panose="020F0502020204030204" pitchFamily="34" charset="0"/>
              </a:rPr>
              <a:t>children</a:t>
            </a:r>
            <a:endParaRPr lang="fr-FR" dirty="0">
              <a:latin typeface="Calibri" panose="020F0502020204030204" pitchFamily="34" charset="0"/>
              <a:cs typeface="Calibri" panose="020F0502020204030204" pitchFamily="34" charset="0"/>
            </a:endParaRPr>
          </a:p>
          <a:p>
            <a:r>
              <a:rPr lang="fr-FR" dirty="0" err="1">
                <a:latin typeface="Calibri" panose="020F0502020204030204" pitchFamily="34" charset="0"/>
                <a:cs typeface="Calibri" panose="020F0502020204030204" pitchFamily="34" charset="0"/>
              </a:rPr>
              <a:t>Guiding</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principle</a:t>
            </a:r>
            <a:r>
              <a:rPr lang="fr-FR" dirty="0">
                <a:latin typeface="Calibri" panose="020F0502020204030204" pitchFamily="34" charset="0"/>
                <a:cs typeface="Calibri" panose="020F0502020204030204" pitchFamily="34" charset="0"/>
              </a:rPr>
              <a:t> for </a:t>
            </a:r>
            <a:r>
              <a:rPr lang="en-US" dirty="0">
                <a:latin typeface="Calibri" panose="020F0502020204030204" pitchFamily="34" charset="0"/>
                <a:cs typeface="Calibri" panose="020F0502020204030204" pitchFamily="34" charset="0"/>
              </a:rPr>
              <a:t>programming</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3 aspects:</a:t>
            </a:r>
          </a:p>
          <a:p>
            <a:pPr>
              <a:buFont typeface="Wingdings" panose="05000000000000000000" pitchFamily="2" charset="2"/>
              <a:buChar char="ü"/>
            </a:pPr>
            <a:r>
              <a:rPr lang="en-US" dirty="0">
                <a:latin typeface="Calibri" panose="020F0502020204030204" pitchFamily="34" charset="0"/>
                <a:cs typeface="Calibri" panose="020F0502020204030204" pitchFamily="34" charset="0"/>
              </a:rPr>
              <a:t>Basic Right</a:t>
            </a:r>
          </a:p>
          <a:p>
            <a:pPr>
              <a:buFont typeface="Wingdings" panose="05000000000000000000" pitchFamily="2" charset="2"/>
              <a:buChar char="ü"/>
            </a:pPr>
            <a:r>
              <a:rPr lang="fr-FR" dirty="0">
                <a:latin typeface="Calibri" panose="020F0502020204030204" pitchFamily="34" charset="0"/>
                <a:cs typeface="Calibri" panose="020F0502020204030204" pitchFamily="34" charset="0"/>
              </a:rPr>
              <a:t>Legal </a:t>
            </a:r>
            <a:r>
              <a:rPr lang="fr-FR" dirty="0" err="1">
                <a:latin typeface="Calibri" panose="020F0502020204030204" pitchFamily="34" charset="0"/>
                <a:cs typeface="Calibri" panose="020F0502020204030204" pitchFamily="34" charset="0"/>
              </a:rPr>
              <a:t>principle</a:t>
            </a:r>
            <a:endParaRPr lang="fr-FR" dirty="0">
              <a:latin typeface="Calibri" panose="020F0502020204030204" pitchFamily="34" charset="0"/>
              <a:cs typeface="Calibri" panose="020F0502020204030204" pitchFamily="34" charset="0"/>
            </a:endParaRPr>
          </a:p>
          <a:p>
            <a:pPr>
              <a:buFont typeface="Wingdings" panose="05000000000000000000" pitchFamily="2" charset="2"/>
              <a:buChar char="ü"/>
            </a:pPr>
            <a:r>
              <a:rPr lang="fr-FR" dirty="0">
                <a:latin typeface="Calibri" panose="020F0502020204030204" pitchFamily="34" charset="0"/>
                <a:cs typeface="Calibri" panose="020F0502020204030204" pitchFamily="34" charset="0"/>
              </a:rPr>
              <a:t>Rule of </a:t>
            </a:r>
            <a:r>
              <a:rPr lang="fr-FR" dirty="0" err="1">
                <a:latin typeface="Calibri" panose="020F0502020204030204" pitchFamily="34" charset="0"/>
                <a:cs typeface="Calibri" panose="020F0502020204030204" pitchFamily="34" charset="0"/>
              </a:rPr>
              <a:t>procedure</a:t>
            </a: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ü"/>
            </a:pPr>
            <a:endParaRPr lang="fr-FR" dirty="0"/>
          </a:p>
        </p:txBody>
      </p:sp>
      <p:pic>
        <p:nvPicPr>
          <p:cNvPr id="7" name="Image 6">
            <a:extLst>
              <a:ext uri="{FF2B5EF4-FFF2-40B4-BE49-F238E27FC236}">
                <a16:creationId xmlns:a16="http://schemas.microsoft.com/office/drawing/2014/main" id="{C75920D6-D227-4278-A56A-6DF60549D5BF}"/>
              </a:ext>
            </a:extLst>
          </p:cNvPr>
          <p:cNvPicPr>
            <a:picLocks noChangeAspect="1"/>
          </p:cNvPicPr>
          <p:nvPr/>
        </p:nvPicPr>
        <p:blipFill>
          <a:blip r:embed="rId4"/>
          <a:stretch>
            <a:fillRect/>
          </a:stretch>
        </p:blipFill>
        <p:spPr>
          <a:xfrm>
            <a:off x="10780976" y="5387687"/>
            <a:ext cx="993248" cy="1137196"/>
          </a:xfrm>
          <a:prstGeom prst="rect">
            <a:avLst/>
          </a:prstGeom>
        </p:spPr>
      </p:pic>
    </p:spTree>
    <p:extLst>
      <p:ext uri="{BB962C8B-B14F-4D97-AF65-F5344CB8AC3E}">
        <p14:creationId xmlns:p14="http://schemas.microsoft.com/office/powerpoint/2010/main" val="35853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fontScale="90000"/>
          </a:bodyPr>
          <a:lstStyle/>
          <a:p>
            <a:r>
              <a:rPr lang="fr-FR" sz="4900" dirty="0" err="1">
                <a:latin typeface="Calibri" panose="020F0502020204030204" pitchFamily="34" charset="0"/>
                <a:cs typeface="Calibri" panose="020F0502020204030204" pitchFamily="34" charset="0"/>
              </a:rPr>
              <a:t>Principle</a:t>
            </a:r>
            <a:r>
              <a:rPr lang="fr-FR" sz="4900" dirty="0">
                <a:latin typeface="Calibri" panose="020F0502020204030204" pitchFamily="34" charset="0"/>
                <a:cs typeface="Calibri" panose="020F0502020204030204" pitchFamily="34" charset="0"/>
              </a:rPr>
              <a:t> 5 - </a:t>
            </a:r>
            <a:r>
              <a:rPr lang="en-US" sz="4900" dirty="0">
                <a:latin typeface="Calibri" panose="020F0502020204030204" pitchFamily="34" charset="0"/>
                <a:cs typeface="Calibri" panose="020F0502020204030204" pitchFamily="34" charset="0"/>
              </a:rPr>
              <a:t>People’s safety, dignity and rights and Do no Harm</a:t>
            </a:r>
            <a:endParaRPr lang="fr-FR" sz="4900"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sz="2400" i="1" dirty="0">
              <a:latin typeface="Calibri" panose="020F0502020204030204" pitchFamily="34" charset="0"/>
              <a:cs typeface="Calibri" panose="020F0502020204030204" pitchFamily="34" charset="0"/>
            </a:endParaRPr>
          </a:p>
          <a:p>
            <a:pPr marL="50800" indent="0" algn="ctr">
              <a:buNone/>
            </a:pPr>
            <a:r>
              <a:rPr lang="en-GB" i="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Humanitarian actors take steps to reduce overall risks to and vulnerability of people, including potentially negative effects of humanitarian </a:t>
            </a:r>
            <a:r>
              <a:rPr lang="en-US" dirty="0" err="1">
                <a:latin typeface="Calibri" panose="020F0502020204030204" pitchFamily="34" charset="0"/>
                <a:cs typeface="Calibri" panose="020F0502020204030204" pitchFamily="34" charset="0"/>
              </a:rPr>
              <a:t>programmes</a:t>
            </a:r>
            <a:r>
              <a:rPr lang="en-US" dirty="0">
                <a:latin typeface="Calibri" panose="020F0502020204030204" pitchFamily="34" charset="0"/>
                <a:cs typeface="Calibri" panose="020F0502020204030204" pitchFamily="34" charset="0"/>
              </a:rPr>
              <a:t>.</a:t>
            </a:r>
            <a:r>
              <a:rPr lang="en-GB" i="1" dirty="0">
                <a:latin typeface="Calibri" panose="020F0502020204030204" pitchFamily="34" charset="0"/>
                <a:cs typeface="Calibri" panose="020F0502020204030204" pitchFamily="34" charset="0"/>
              </a:rPr>
              <a:t>”</a:t>
            </a:r>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434667" y="2316395"/>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latin typeface="Calibri" panose="020F0502020204030204" pitchFamily="34" charset="0"/>
                <a:cs typeface="Calibri" panose="020F0502020204030204" pitchFamily="34" charset="0"/>
              </a:rPr>
              <a:t>Reduce the risks </a:t>
            </a:r>
          </a:p>
          <a:p>
            <a:r>
              <a:rPr lang="en-US" dirty="0">
                <a:latin typeface="Calibri" panose="020F0502020204030204" pitchFamily="34" charset="0"/>
                <a:cs typeface="Calibri" panose="020F0502020204030204" pitchFamily="34" charset="0"/>
              </a:rPr>
              <a:t>Meet needs w/ dignity</a:t>
            </a:r>
          </a:p>
          <a:p>
            <a:r>
              <a:rPr lang="en-US" dirty="0">
                <a:latin typeface="Calibri" panose="020F0502020204030204" pitchFamily="34" charset="0"/>
                <a:cs typeface="Calibri" panose="020F0502020204030204" pitchFamily="34" charset="0"/>
              </a:rPr>
              <a:t>Safeguarding protocols</a:t>
            </a:r>
          </a:p>
          <a:p>
            <a:r>
              <a:rPr lang="en-US" dirty="0">
                <a:latin typeface="Calibri" panose="020F0502020204030204" pitchFamily="34" charset="0"/>
                <a:cs typeface="Calibri" panose="020F0502020204030204" pitchFamily="34" charset="0"/>
              </a:rPr>
              <a:t>Children’s expertise &amp; participation</a:t>
            </a:r>
          </a:p>
          <a:p>
            <a:r>
              <a:rPr lang="en-US" dirty="0">
                <a:latin typeface="Calibri" panose="020F0502020204030204" pitchFamily="34" charset="0"/>
                <a:cs typeface="Calibri" panose="020F0502020204030204" pitchFamily="34" charset="0"/>
              </a:rPr>
              <a:t>Community expertise &amp; experience</a:t>
            </a:r>
            <a:endParaRPr lang="fr-FR"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1878930"/>
            <a:ext cx="1633626" cy="2026992"/>
          </a:xfrm>
          <a:prstGeom prst="rect">
            <a:avLst/>
          </a:prstGeom>
        </p:spPr>
      </p:pic>
    </p:spTree>
    <p:extLst>
      <p:ext uri="{BB962C8B-B14F-4D97-AF65-F5344CB8AC3E}">
        <p14:creationId xmlns:p14="http://schemas.microsoft.com/office/powerpoint/2010/main" val="316895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4083</Words>
  <Application>Microsoft Office PowerPoint</Application>
  <PresentationFormat>Widescreen</PresentationFormat>
  <Paragraphs>355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HelveticaNeue-Light-Identity-H</vt:lpstr>
      <vt:lpstr>Arial</vt:lpstr>
      <vt:lpstr>Wingdings</vt:lpstr>
      <vt:lpstr>Calibri</vt:lpstr>
      <vt:lpstr>Helvetica Neue</vt:lpstr>
      <vt:lpstr>Office Theme</vt:lpstr>
      <vt:lpstr>The Minimum Standards for Child Protection in Humanitarian Action  CPMS</vt:lpstr>
      <vt:lpstr>Aim of the Standards </vt:lpstr>
      <vt:lpstr>PowerPoint Presentation</vt:lpstr>
      <vt:lpstr>10 Principles… </vt:lpstr>
      <vt:lpstr>Principle 1 - Survival And Development</vt:lpstr>
      <vt:lpstr>Principle 2 – Non discrimination &amp; Inclusion</vt:lpstr>
      <vt:lpstr>Principle 3 – Children’s participation</vt:lpstr>
      <vt:lpstr>Principle 4 – Best interest of the child</vt:lpstr>
      <vt:lpstr>Principle 5 - People’s safety, dignity and rights and Do no Harm</vt:lpstr>
      <vt:lpstr>Principle 6 - Access to impartial assistance</vt:lpstr>
      <vt:lpstr>Principle 7 – Assistance to recover from violence, coercion or deliberate deprivation</vt:lpstr>
      <vt:lpstr>Principle 8 – Assistance to claim rights  </vt:lpstr>
      <vt:lpstr>Principle 9 – Strengthen child protection systems</vt:lpstr>
      <vt:lpstr>Principle 10 – Strengthen children’s resilience</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72</cp:revision>
  <dcterms:created xsi:type="dcterms:W3CDTF">2017-12-20T18:51:03Z</dcterms:created>
  <dcterms:modified xsi:type="dcterms:W3CDTF">2022-07-05T22:07:46Z</dcterms:modified>
</cp:coreProperties>
</file>