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88" r:id="rId2"/>
    <p:sldId id="293" r:id="rId3"/>
    <p:sldId id="290" r:id="rId4"/>
    <p:sldId id="297" r:id="rId5"/>
    <p:sldId id="283" r:id="rId6"/>
    <p:sldId id="287" r:id="rId7"/>
    <p:sldId id="298" r:id="rId8"/>
    <p:sldId id="289" r:id="rId9"/>
    <p:sldId id="299" r:id="rId10"/>
    <p:sldId id="300" r:id="rId11"/>
    <p:sldId id="292" r:id="rId12"/>
    <p:sldId id="301" r:id="rId13"/>
    <p:sldId id="294" r:id="rId14"/>
    <p:sldId id="295" r:id="rId15"/>
    <p:sldId id="291" r:id="rId16"/>
    <p:sldId id="296"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8594" autoAdjust="0"/>
  </p:normalViewPr>
  <p:slideViewPr>
    <p:cSldViewPr snapToGrid="0">
      <p:cViewPr varScale="1">
        <p:scale>
          <a:sx n="38" d="100"/>
          <a:sy n="38" d="100"/>
        </p:scale>
        <p:origin x="1036" y="3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3</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d'un principe clé applicable à toute action humanitaire. </a:t>
            </a:r>
          </a:p>
          <a:p>
            <a:r>
              <a:rPr lang="fr-FR" dirty="0"/>
              <a:t>Il est défini par le Manuel Sphère (2018)</a:t>
            </a:r>
            <a:endParaRPr lang="en-US" dirty="0"/>
          </a:p>
          <a:p>
            <a:endParaRPr lang="en-US" dirty="0"/>
          </a:p>
          <a:p>
            <a:pPr marL="514350" indent="-285750" algn="l">
              <a:buFont typeface="Arial" panose="020B0604020202020204" pitchFamily="34" charset="0"/>
              <a:buChar char="•"/>
            </a:pPr>
            <a:r>
              <a:rPr lang="fr-FR" sz="1800" b="0" i="0" u="none" strike="noStrike" baseline="0" dirty="0">
                <a:latin typeface="HelveticaNeue-Light-Identity-H"/>
              </a:rPr>
              <a:t>La non-discrimination revête une telle importance qu’elle constitue un principe </a:t>
            </a:r>
            <a:r>
              <a:rPr lang="es-ES" sz="1800" b="0" i="0" u="none" strike="noStrike" baseline="0" dirty="0" err="1">
                <a:latin typeface="HelveticaNeue-Light-Identity-H"/>
              </a:rPr>
              <a:t>distinct</a:t>
            </a:r>
            <a:r>
              <a:rPr lang="es-ES" sz="1800" b="0" i="0" u="none" strike="noStrike" baseline="0" dirty="0">
                <a:latin typeface="HelveticaNeue-Light-Identity-H"/>
              </a:rPr>
              <a:t> (</a:t>
            </a:r>
            <a:r>
              <a:rPr lang="es-ES" sz="1800" b="0" i="0" u="none" strike="noStrike" baseline="0" dirty="0" err="1">
                <a:latin typeface="HelveticaNeue-Light-Identity-H"/>
              </a:rPr>
              <a:t>Principe</a:t>
            </a:r>
            <a:r>
              <a:rPr lang="es-ES" sz="1800" b="0" i="0" u="none" strike="noStrike" baseline="0" dirty="0">
                <a:latin typeface="HelveticaNeue-Light-Identity-H"/>
              </a:rPr>
              <a:t> 2) des SMPE</a:t>
            </a:r>
          </a:p>
          <a:p>
            <a:pPr marL="514350" indent="-285750" algn="l">
              <a:buFont typeface="Arial" panose="020B0604020202020204" pitchFamily="34" charset="0"/>
              <a:buChar char="•"/>
            </a:pPr>
            <a:r>
              <a:rPr lang="fr-FR" sz="2800" dirty="0"/>
              <a:t>Des mesures doivent être prises pour garantir que les enfants et leurs familles ne soient pas privés de leurs besoins fondamentaux : </a:t>
            </a:r>
            <a:endParaRPr lang="es-ES" sz="1800" b="0" i="0" u="none" strike="noStrike" baseline="0" dirty="0">
              <a:latin typeface="HelveticaNeue-Light-Identity-H"/>
            </a:endParaRPr>
          </a:p>
          <a:p>
            <a:pPr algn="l"/>
            <a:r>
              <a:rPr lang="en-US" dirty="0">
                <a:solidFill>
                  <a:srgbClr val="369EA3"/>
                </a:solidFill>
                <a:effectLst/>
              </a:rPr>
              <a:t>		- </a:t>
            </a:r>
            <a:r>
              <a:rPr lang="fr-FR" sz="1800" b="0" i="1" u="none" strike="noStrike" baseline="0" dirty="0">
                <a:solidFill>
                  <a:srgbClr val="00EE88"/>
                </a:solidFill>
                <a:latin typeface="CMSY9"/>
              </a:rPr>
              <a:t> </a:t>
            </a:r>
            <a:r>
              <a:rPr lang="fr-FR" sz="1800" b="0" i="0" u="none" strike="noStrike" baseline="0" dirty="0">
                <a:solidFill>
                  <a:srgbClr val="000000"/>
                </a:solidFill>
                <a:latin typeface="HelveticaNeue-Light-Identity-H"/>
              </a:rPr>
              <a:t>Contrôler que les enfants et de leur famille aient accès aux services et aux </a:t>
            </a:r>
            <a:r>
              <a:rPr lang="es-ES" sz="1800" b="0" i="0" u="none" strike="noStrike" baseline="0" dirty="0" err="1">
                <a:solidFill>
                  <a:srgbClr val="000000"/>
                </a:solidFill>
                <a:latin typeface="HelveticaNeue-Light-Identity-H"/>
              </a:rPr>
              <a:t>processus</a:t>
            </a:r>
            <a:r>
              <a:rPr lang="es-ES" sz="1800" b="0" i="0" u="none" strike="noStrike" baseline="0" dirty="0">
                <a:solidFill>
                  <a:srgbClr val="000000"/>
                </a:solidFill>
                <a:latin typeface="HelveticaNeue-Light-Identity-H"/>
              </a:rPr>
              <a:t> de </a:t>
            </a:r>
            <a:r>
              <a:rPr lang="es-ES" sz="1800" b="0" i="0" u="none" strike="noStrike" baseline="0" dirty="0" err="1">
                <a:solidFill>
                  <a:srgbClr val="000000"/>
                </a:solidFill>
                <a:latin typeface="HelveticaNeue-Light-Identity-H"/>
              </a:rPr>
              <a:t>décision</a:t>
            </a:r>
            <a:r>
              <a:rPr lang="es-ES" sz="1800" b="0" i="0" u="none" strike="noStrike" baseline="0" dirty="0">
                <a:solidFill>
                  <a:srgbClr val="000000"/>
                </a:solidFill>
                <a:latin typeface="HelveticaNeue-Light-Identity-H"/>
              </a:rPr>
              <a:t>;</a:t>
            </a:r>
          </a:p>
          <a:p>
            <a:pPr algn="l"/>
            <a:r>
              <a:rPr lang="fr-FR" sz="1800" b="0" i="1" u="none" strike="noStrike" baseline="0" dirty="0">
                <a:solidFill>
                  <a:srgbClr val="00EE88"/>
                </a:solidFill>
                <a:latin typeface="CMSY9"/>
              </a:rPr>
              <a:t>		- </a:t>
            </a:r>
            <a:r>
              <a:rPr lang="fr-FR" sz="1800" b="0" i="0" u="none" strike="noStrike" baseline="0" dirty="0">
                <a:solidFill>
                  <a:srgbClr val="000000"/>
                </a:solidFill>
                <a:latin typeface="HelveticaNeue-Light-Identity-H"/>
              </a:rPr>
              <a:t>Identifier et éliminer les obstacles (inclus pour les </a:t>
            </a:r>
            <a:r>
              <a:rPr lang="fr-FR" sz="1800" b="0" i="0" u="none" strike="noStrike" baseline="0" dirty="0">
                <a:latin typeface="HelveticaNeue-Light-Identity-H"/>
              </a:rPr>
              <a:t>enfants réfugiés, déplacés, migrants et apatrides en fournissant des traductions ou des médiateurs culturels, en supprimant ou en réduisant les frais, </a:t>
            </a:r>
            <a:r>
              <a:rPr lang="fr-FR" sz="1800" b="0" i="0" u="none" strike="noStrike" baseline="0" dirty="0" err="1">
                <a:latin typeface="HelveticaNeue-Light-Identity-H"/>
              </a:rPr>
              <a:t>etc</a:t>
            </a:r>
            <a:r>
              <a:rPr lang="fr-FR" sz="1800" b="0" i="0" u="none" strike="noStrike" baseline="0" dirty="0">
                <a:latin typeface="HelveticaNeue-Light-Identity-H"/>
              </a:rPr>
              <a:t>)</a:t>
            </a:r>
            <a:endParaRPr lang="fr-FR" sz="1800" b="0" i="0" u="none" strike="noStrike" baseline="0" dirty="0">
              <a:solidFill>
                <a:srgbClr val="000000"/>
              </a:solidFill>
              <a:latin typeface="HelveticaNeue-Light-Identity-H"/>
            </a:endParaRPr>
          </a:p>
          <a:p>
            <a:pPr algn="l"/>
            <a:r>
              <a:rPr lang="fr-FR" sz="1800" b="0" i="1" u="none" strike="noStrike" baseline="0" dirty="0">
                <a:solidFill>
                  <a:srgbClr val="00EE88"/>
                </a:solidFill>
                <a:latin typeface="CMSY9"/>
              </a:rPr>
              <a:t>		- </a:t>
            </a:r>
            <a:r>
              <a:rPr lang="fr-FR" sz="1800" b="0" i="0" u="none" strike="noStrike" baseline="0" dirty="0">
                <a:solidFill>
                  <a:srgbClr val="000000"/>
                </a:solidFill>
                <a:latin typeface="HelveticaNeue-Light-Identity-H"/>
              </a:rPr>
              <a:t>Fournir à toutes les parties prenantes les informations pertinentes (</a:t>
            </a:r>
            <a:r>
              <a:rPr lang="fr-FR" sz="1800" b="0" i="0" u="none" strike="noStrike" baseline="0" dirty="0">
                <a:latin typeface="HelveticaNeue-Light-Identity-H"/>
              </a:rPr>
              <a:t>en faisant connaître aux enfants les services disponibles et les endroits où ils sont disponibles)</a:t>
            </a:r>
          </a:p>
          <a:p>
            <a:pPr algn="l"/>
            <a:r>
              <a:rPr lang="fr-FR" sz="1800" b="0" i="0" u="none" strike="noStrike" baseline="0" dirty="0">
                <a:solidFill>
                  <a:srgbClr val="000000"/>
                </a:solidFill>
                <a:latin typeface="HelveticaNeue-Light-Identity-H"/>
              </a:rPr>
              <a:t>		- </a:t>
            </a:r>
            <a:r>
              <a:rPr lang="fr-FR" sz="2800" dirty="0"/>
              <a:t>Ajuster les interventions pour fournir à tous les membres de la population touchée un accès à l'assistance (lorsqu'il existe des schémas de discrimination ou d'exclusion). </a:t>
            </a:r>
            <a:endParaRPr lang="fr-FR" sz="1800" b="0" i="0" u="none" strike="noStrike" baseline="0" dirty="0">
              <a:solidFill>
                <a:srgbClr val="000000"/>
              </a:solidFill>
              <a:latin typeface="HelveticaNeue-Light-Identity-H"/>
            </a:endParaRP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dirty="0">
              <a:solidFill>
                <a:srgbClr val="369EA3"/>
              </a:solidFill>
              <a:effectLst/>
            </a:endParaRPr>
          </a:p>
          <a:p>
            <a:pPr marL="228600">
              <a:lnSpc>
                <a:spcPct val="107000"/>
              </a:lnSpc>
              <a:spcAft>
                <a:spcPts val="800"/>
              </a:spcAft>
            </a:pPr>
            <a:r>
              <a:rPr lang="fr-FR" sz="1200" i="1" dirty="0">
                <a:effectLst/>
                <a:latin typeface="Calibri" panose="020F0502020204030204" pitchFamily="34" charset="0"/>
                <a:ea typeface="Calibri" panose="020F0502020204030204" pitchFamily="34" charset="0"/>
                <a:cs typeface="Arial" panose="020B0604020202020204" pitchFamily="34" charset="0"/>
              </a:rPr>
              <a:t>Remarque à l’intention des animateurs : si vous disposez d’assez de temps, essayez de faire en sorte que votre séance soit divertissante ! Cela aidera les participant(e)s à se sentir plus à l’aise avec le guide. Il est possible que vous n’ayez pas assez de temps pour effectuer toutes les activités suggérées dans cette présentation.</a:t>
            </a:r>
          </a:p>
          <a:p>
            <a:pPr marL="171450" lvl="0" indent="-171450" algn="l" rtl="0">
              <a:spcBef>
                <a:spcPts val="0"/>
              </a:spcBef>
              <a:spcAft>
                <a:spcPts val="0"/>
              </a:spcAft>
              <a:buFont typeface="Wingdings" panose="05000000000000000000" pitchFamily="2" charset="2"/>
              <a:buChar char="à"/>
            </a:pPr>
            <a:r>
              <a:rPr lang="fr-FR" dirty="0"/>
              <a:t>Discuter d'exemples contextualisés d'enfants exclus et des moyens de les atteindre </a:t>
            </a:r>
            <a:endParaRPr lang="en-US" dirty="0"/>
          </a:p>
          <a:p>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950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d'un principe clé applicable à toute action humanitaire. </a:t>
            </a:r>
          </a:p>
          <a:p>
            <a:r>
              <a:rPr lang="fr-FR" dirty="0"/>
              <a:t>Il est défini par le Manuel Sphère (2018)</a:t>
            </a:r>
            <a:endParaRPr lang="en-US" dirty="0"/>
          </a:p>
          <a:p>
            <a:pPr marL="228600" indent="0">
              <a:buFont typeface="Arial" panose="020B0604020202020204" pitchFamily="34" charset="0"/>
              <a:buNone/>
            </a:pPr>
            <a:endParaRPr lang="en-US" dirty="0"/>
          </a:p>
          <a:p>
            <a:pPr marL="514350" indent="-285750" algn="l">
              <a:buFont typeface="Arial" panose="020B0604020202020204" pitchFamily="34" charset="0"/>
              <a:buChar char="•"/>
            </a:pPr>
            <a:r>
              <a:rPr lang="fr-FR" sz="1800" b="0" i="0" u="none" strike="noStrike" baseline="0" dirty="0">
                <a:latin typeface="HelveticaNeue-Light-Identity-H"/>
              </a:rPr>
              <a:t>Ce principe comprend: </a:t>
            </a:r>
          </a:p>
          <a:p>
            <a:pPr marL="571500" indent="-342900" algn="l">
              <a:buAutoNum type="alphaLcParenBoth"/>
            </a:pPr>
            <a:r>
              <a:rPr lang="fr-FR" sz="1800" b="0" i="0" u="none" strike="noStrike" baseline="0" dirty="0">
                <a:latin typeface="HelveticaNeue-Light-Identity-H"/>
              </a:rPr>
              <a:t>prendre toutes les dispositions raisonnables pour que les personnes affectées ne soient plus exposées à des actes de violence, de coercition ou de privation et </a:t>
            </a:r>
          </a:p>
          <a:p>
            <a:pPr marL="571500" indent="-342900" algn="l">
              <a:buAutoNum type="alphaLcParenBoth"/>
            </a:pPr>
            <a:r>
              <a:rPr lang="fr-FR" sz="1800" b="0" i="0" u="none" strike="noStrike" baseline="0" dirty="0">
                <a:latin typeface="HelveticaNeue-Light-Identity-H"/>
              </a:rPr>
              <a:t>appuyer les efforts déployés par les enfants eux-mêmes pour retrouver leur sécurité, leur dignité et leurs droits dans leur communauté. </a:t>
            </a:r>
          </a:p>
          <a:p>
            <a:pPr marL="571500" indent="-342900" algn="l">
              <a:buAutoNum type="alphaLcParenBoth"/>
            </a:pPr>
            <a:endParaRPr lang="fr-FR" sz="1800" b="0" i="0" u="none" strike="noStrike" baseline="0" dirty="0">
              <a:latin typeface="HelveticaNeue-Light-Identity-H"/>
            </a:endParaRPr>
          </a:p>
          <a:p>
            <a:pPr marL="514350" indent="-285750" algn="l">
              <a:buFont typeface="Arial" panose="020B0604020202020204" pitchFamily="34" charset="0"/>
              <a:buChar char="•"/>
            </a:pPr>
            <a:r>
              <a:rPr lang="fr-FR" sz="1800" b="0" i="0" u="none" strike="noStrike" baseline="0" dirty="0">
                <a:latin typeface="HelveticaNeue-Light-Identity-H"/>
              </a:rPr>
              <a:t>Toutes les mesures de protection de l’enfance (et tous les acteurs) devraient viser à renforcer la sécurité des enfants, à les soutenir ainsi que les familles dans leurs efforts pour assurer leur propre sécurité et à réduire leur exposition aux risques</a:t>
            </a:r>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058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d'un principe clé applicable à toute action humanitaire. </a:t>
            </a:r>
          </a:p>
          <a:p>
            <a:r>
              <a:rPr lang="fr-FR" dirty="0"/>
              <a:t>Il est défini par le Manuel Sphère (2018)</a:t>
            </a:r>
            <a:endParaRPr lang="en-US" dirty="0"/>
          </a:p>
          <a:p>
            <a:endParaRPr lang="en-US" dirty="0"/>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enfants ont des droits et doivent être soutenus pour faire valoir leurs droits </a:t>
            </a:r>
            <a:r>
              <a:rPr lang="es-ES" sz="1800" b="0" i="0" u="none" strike="noStrike" baseline="0" dirty="0">
                <a:latin typeface="HelveticaNeue-Light-Identity-H"/>
              </a:rPr>
              <a:t>(</a:t>
            </a:r>
            <a:r>
              <a:rPr lang="es-ES" sz="1800" b="0" i="0" u="none" strike="noStrike" baseline="0" dirty="0" err="1">
                <a:latin typeface="HelveticaNeue-Light-Identity-H"/>
              </a:rPr>
              <a:t>héritage</a:t>
            </a:r>
            <a:r>
              <a:rPr lang="es-ES" sz="1800" b="0" i="0" u="none" strike="noStrike" baseline="0" dirty="0">
                <a:latin typeface="HelveticaNeue-Light-Identity-H"/>
              </a:rPr>
              <a:t> </a:t>
            </a:r>
            <a:r>
              <a:rPr lang="es-ES" sz="1800" b="0" i="0" u="none" strike="noStrike" baseline="0" dirty="0" err="1">
                <a:latin typeface="HelveticaNeue-Light-Identity-H"/>
              </a:rPr>
              <a:t>ou</a:t>
            </a:r>
            <a:r>
              <a:rPr lang="es-ES" sz="1800" b="0" i="0" u="none" strike="noStrike" baseline="0" dirty="0">
                <a:latin typeface="HelveticaNeue-Light-Identity-H"/>
              </a:rPr>
              <a:t> </a:t>
            </a:r>
            <a:r>
              <a:rPr lang="es-ES" sz="1800" b="0" i="0" u="none" strike="noStrike" baseline="0" dirty="0" err="1">
                <a:latin typeface="HelveticaNeue-Light-Identity-H"/>
              </a:rPr>
              <a:t>restitution</a:t>
            </a:r>
            <a:r>
              <a:rPr lang="es-ES" sz="1800" b="0" i="0" u="none" strike="noStrike" baseline="0" dirty="0">
                <a:latin typeface="HelveticaNeue-Light-Identity-H"/>
              </a:rPr>
              <a:t>) </a:t>
            </a:r>
            <a:r>
              <a:rPr lang="fr-FR" sz="1800" b="0" i="0" u="none" strike="noStrike" baseline="0" dirty="0">
                <a:solidFill>
                  <a:srgbClr val="000000"/>
                </a:solidFill>
                <a:latin typeface="HelveticaNeue-Light-Identity-H"/>
              </a:rPr>
              <a:t>et à avoir accès à des voies de recours (</a:t>
            </a:r>
            <a:r>
              <a:rPr lang="fr-FR" sz="1800" b="0" i="0" u="none" strike="noStrike" baseline="0" dirty="0">
                <a:latin typeface="HelveticaNeue-Light-Identity-H"/>
              </a:rPr>
              <a:t>procédures judiciaires au niveau local, national </a:t>
            </a:r>
            <a:r>
              <a:rPr lang="es-ES" sz="1800" b="0" i="0" u="none" strike="noStrike" baseline="0" dirty="0" err="1">
                <a:latin typeface="HelveticaNeue-Light-Identity-H"/>
              </a:rPr>
              <a:t>ou</a:t>
            </a:r>
            <a:r>
              <a:rPr lang="es-ES" sz="1800" b="0" i="0" u="none" strike="noStrike" baseline="0" dirty="0">
                <a:latin typeface="HelveticaNeue-Light-Identity-H"/>
              </a:rPr>
              <a:t> </a:t>
            </a:r>
            <a:r>
              <a:rPr lang="es-ES" sz="1800" b="0" i="0" u="none" strike="noStrike" baseline="0" dirty="0" err="1">
                <a:latin typeface="HelveticaNeue-Light-Identity-H"/>
              </a:rPr>
              <a:t>international</a:t>
            </a:r>
            <a:r>
              <a:rPr lang="es-ES" sz="1800" b="0" i="0" u="none" strike="noStrike" baseline="0" dirty="0">
                <a:latin typeface="HelveticaNeue-Light-Identity-H"/>
              </a:rPr>
              <a:t>), en</a:t>
            </a:r>
            <a:r>
              <a:rPr lang="fr-FR" sz="1800" b="0" i="0" u="none" strike="noStrike" baseline="0" dirty="0">
                <a:solidFill>
                  <a:srgbClr val="000000"/>
                </a:solidFill>
                <a:latin typeface="HelveticaNeue-Light-Identity-H"/>
              </a:rPr>
              <a:t>:</a:t>
            </a:r>
          </a:p>
          <a:p>
            <a:pPr algn="l"/>
            <a:r>
              <a:rPr lang="es-ES" sz="1800" b="0" i="1" u="none" strike="noStrike" baseline="0" dirty="0">
                <a:solidFill>
                  <a:srgbClr val="00EE88"/>
                </a:solidFill>
                <a:latin typeface="CMSY9"/>
              </a:rPr>
              <a:t>	- </a:t>
            </a:r>
            <a:r>
              <a:rPr lang="es-ES" sz="1800" b="0" i="0" u="none" strike="noStrike" baseline="0" dirty="0" err="1">
                <a:solidFill>
                  <a:srgbClr val="000000"/>
                </a:solidFill>
                <a:latin typeface="HelveticaNeue-Light-Identity-H"/>
              </a:rPr>
              <a:t>Fournir</a:t>
            </a:r>
            <a:r>
              <a:rPr lang="es-ES" sz="1800" b="0" i="0" u="none" strike="noStrike" baseline="0" dirty="0">
                <a:solidFill>
                  <a:srgbClr val="000000"/>
                </a:solidFill>
                <a:latin typeface="HelveticaNeue-Light-Identity-H"/>
              </a:rPr>
              <a:t> des </a:t>
            </a:r>
            <a:r>
              <a:rPr lang="es-ES" sz="1800" b="0" i="0" u="none" strike="noStrike" baseline="0" dirty="0" err="1">
                <a:solidFill>
                  <a:srgbClr val="000000"/>
                </a:solidFill>
                <a:latin typeface="HelveticaNeue-Light-Identity-H"/>
              </a:rPr>
              <a:t>informations</a:t>
            </a:r>
            <a:r>
              <a:rPr lang="es-ES" sz="1800" b="0" i="0" u="none" strike="noStrike" baseline="0" dirty="0">
                <a:solidFill>
                  <a:srgbClr val="000000"/>
                </a:solidFill>
                <a:latin typeface="HelveticaNeue-Light-Identity-H"/>
              </a:rPr>
              <a:t>;</a:t>
            </a:r>
          </a:p>
          <a:p>
            <a:pPr algn="l"/>
            <a:r>
              <a:rPr lang="fr-FR" sz="1800" b="0" i="1" u="none" strike="noStrike" baseline="0" dirty="0">
                <a:solidFill>
                  <a:srgbClr val="00EE88"/>
                </a:solidFill>
                <a:latin typeface="CMSY9"/>
              </a:rPr>
              <a:t>	- </a:t>
            </a:r>
            <a:r>
              <a:rPr lang="fr-FR" sz="1800" b="0" i="0" u="none" strike="noStrike" baseline="0" dirty="0">
                <a:solidFill>
                  <a:srgbClr val="000000"/>
                </a:solidFill>
                <a:latin typeface="HelveticaNeue-Light-Identity-H"/>
              </a:rPr>
              <a:t>Aider en matière de documentation (par exemple favoriser l’enregistrement des naissances, aider les familles à remplacer les documents manquants, </a:t>
            </a:r>
            <a:r>
              <a:rPr lang="es-ES" sz="1800" b="0" i="0" u="none" strike="noStrike" baseline="0" dirty="0">
                <a:solidFill>
                  <a:srgbClr val="000000"/>
                </a:solidFill>
                <a:latin typeface="HelveticaNeue-Light-Identity-H"/>
              </a:rPr>
              <a:t>etc.);</a:t>
            </a:r>
          </a:p>
          <a:p>
            <a:pPr algn="l"/>
            <a:r>
              <a:rPr lang="es-ES" sz="1800" b="0" i="0" u="none" strike="noStrike" baseline="0" dirty="0">
                <a:solidFill>
                  <a:srgbClr val="000000"/>
                </a:solidFill>
                <a:latin typeface="HelveticaNeue-Light-Identity-H"/>
              </a:rPr>
              <a:t>	-</a:t>
            </a:r>
            <a:r>
              <a:rPr lang="fr-FR" sz="1800" b="0" i="1" u="none" strike="noStrike" baseline="0" dirty="0">
                <a:solidFill>
                  <a:srgbClr val="00EE88"/>
                </a:solidFill>
                <a:latin typeface="CMSY9"/>
              </a:rPr>
              <a:t> </a:t>
            </a:r>
            <a:r>
              <a:rPr lang="fr-FR" sz="1800" b="0" i="0" u="none" strike="noStrike" baseline="0" dirty="0">
                <a:solidFill>
                  <a:srgbClr val="000000"/>
                </a:solidFill>
                <a:latin typeface="HelveticaNeue-Light-Identity-H"/>
              </a:rPr>
              <a:t>Aider à trouver des solutions.</a:t>
            </a:r>
          </a:p>
          <a:p>
            <a:pPr algn="l"/>
            <a:r>
              <a:rPr lang="fr-FR" sz="1800" b="0" i="0" u="none" strike="noStrike" baseline="0" dirty="0">
                <a:latin typeface="HelveticaNeue-Light-Identity-H"/>
              </a:rPr>
              <a:t>	- Influencer leur aptitude à se protéger</a:t>
            </a:r>
          </a:p>
          <a:p>
            <a:pPr algn="l"/>
            <a:r>
              <a:rPr lang="fr-FR" sz="1800" b="0" i="0" u="none" strike="noStrike" baseline="0" dirty="0">
                <a:solidFill>
                  <a:srgbClr val="000000"/>
                </a:solidFill>
                <a:latin typeface="HelveticaNeue-Light-Identity-H"/>
              </a:rPr>
              <a:t>	- </a:t>
            </a:r>
            <a:r>
              <a:rPr lang="es-ES" sz="1800" b="0" i="0" u="none" strike="noStrike" baseline="0" dirty="0">
                <a:solidFill>
                  <a:srgbClr val="000000"/>
                </a:solidFill>
                <a:latin typeface="HelveticaNeue-Light-Identity-H"/>
              </a:rPr>
              <a:t>L</a:t>
            </a:r>
            <a:r>
              <a:rPr lang="es-ES" sz="1800" b="0" i="0" u="none" strike="noStrike" baseline="0" dirty="0">
                <a:latin typeface="HelveticaNeue-Light-Identity-H"/>
              </a:rPr>
              <a:t>es </a:t>
            </a:r>
            <a:r>
              <a:rPr lang="es-ES" sz="1800" b="0" i="0" u="none" strike="noStrike" baseline="0" dirty="0" err="1">
                <a:latin typeface="HelveticaNeue-Light-Identity-H"/>
              </a:rPr>
              <a:t>aider</a:t>
            </a:r>
            <a:r>
              <a:rPr lang="es-ES" sz="1800" b="0" i="0" u="none" strike="noStrike" baseline="0" dirty="0">
                <a:latin typeface="HelveticaNeue-Light-Identity-H"/>
              </a:rPr>
              <a:t> à </a:t>
            </a:r>
            <a:r>
              <a:rPr lang="fr-FR" sz="1800" b="0" i="0" u="none" strike="noStrike" baseline="0" dirty="0">
                <a:latin typeface="HelveticaNeue-Light-Identity-H"/>
              </a:rPr>
              <a:t>devenir des citoyens informés et engagés</a:t>
            </a:r>
            <a:endParaRPr lang="fr-FR" sz="1800" b="0" i="0" u="none" strike="noStrike" baseline="0" dirty="0">
              <a:solidFill>
                <a:srgbClr val="000000"/>
              </a:solidFill>
              <a:latin typeface="HelveticaNeue-Light-Identity-H"/>
            </a:endParaRPr>
          </a:p>
          <a:p>
            <a:pPr marL="228600" indent="0">
              <a:buFont typeface="Arial" panose="020B0604020202020204" pitchFamily="34" charset="0"/>
              <a:buNone/>
            </a:pPr>
            <a:endParaRPr lang="en-US" dirty="0">
              <a:solidFill>
                <a:srgbClr val="369EA3"/>
              </a:solidFill>
              <a:effectLst/>
            </a:endParaRPr>
          </a:p>
          <a:p>
            <a:pPr>
              <a:buFont typeface="Arial" panose="020B0604020202020204" pitchFamily="34" charset="0"/>
              <a:buChar char="•"/>
            </a:pPr>
            <a:r>
              <a:rPr lang="fr-FR" sz="1800" b="0" i="0" u="none" strike="noStrike" baseline="0" dirty="0">
                <a:latin typeface="HelveticaNeue-Light-Identity-H"/>
              </a:rPr>
              <a:t>Les acteurs humanitaires ont le devoir de défendre le plein respect des droits de l’enfant et le respect du droit international favorisant </a:t>
            </a:r>
            <a:r>
              <a:rPr lang="es-ES" sz="1800" b="0" i="0" u="none" strike="noStrike" baseline="0" dirty="0">
                <a:latin typeface="HelveticaNeue-Light-Identity-H"/>
              </a:rPr>
              <a:t>un cadre plus </a:t>
            </a:r>
            <a:r>
              <a:rPr lang="es-ES" sz="1800" b="0" i="0" u="none" strike="noStrike" baseline="0" dirty="0" err="1">
                <a:latin typeface="HelveticaNeue-Light-Identity-H"/>
              </a:rPr>
              <a:t>protecteur</a:t>
            </a:r>
            <a:r>
              <a:rPr lang="es-ES" sz="1800" b="0" i="0" u="none" strike="noStrike" baseline="0" dirty="0">
                <a:latin typeface="HelveticaNeue-Light-Identity-H"/>
              </a:rPr>
              <a:t>.</a:t>
            </a:r>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612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d'un principe clé applicable à toute action humanitaire. </a:t>
            </a:r>
          </a:p>
          <a:p>
            <a:r>
              <a:rPr lang="fr-FR" dirty="0"/>
              <a:t>Il est spécifique aux SMPE</a:t>
            </a:r>
          </a:p>
          <a:p>
            <a:endParaRPr lang="en-US" dirty="0"/>
          </a:p>
          <a:p>
            <a:r>
              <a:rPr lang="fr-FR" dirty="0"/>
              <a:t>Le renforcement des systèmes est un paradigme dominant pour les acteurs de la protection de l'enfance </a:t>
            </a:r>
            <a:endParaRPr lang="en-US" dirty="0"/>
          </a:p>
          <a:p>
            <a:endParaRPr lang="en-US" dirty="0"/>
          </a:p>
          <a:p>
            <a:r>
              <a:rPr lang="en-US" dirty="0"/>
              <a:t>DEF: </a:t>
            </a:r>
            <a:r>
              <a:rPr lang="fr-FR" dirty="0"/>
              <a:t>Les systèmes de protection de l'enfance sont constitués de différentes composantes, connectées autour d'un objectif commun de protection des enfants, définis dans un contexte spécifique (les systèmes sont uniques au contexte dans lequel ils existent). Ils opèrent à différents niveaux – de l'enfant à l'État et aux acteurs internationaux. Ils peuvent être de nature plus ou moins formelle. Les interactions entre les composantes définissent le fonctionnement des systèmes. </a:t>
            </a:r>
          </a:p>
          <a:p>
            <a:endParaRPr lang="en-US" dirty="0"/>
          </a:p>
          <a:p>
            <a:pPr>
              <a:buFont typeface="Arial" panose="020B0604020202020204" pitchFamily="34" charset="0"/>
              <a:buChar char="•"/>
            </a:pPr>
            <a:r>
              <a:rPr lang="fr-FR" sz="1800" b="0" i="0" u="none" strike="noStrike" baseline="0" dirty="0">
                <a:latin typeface="HelveticaNeue-Light-Identity-H"/>
              </a:rPr>
              <a:t>La phase d’intervention peut être une opportunité de construire et de renforcer les nombreux niveaux et éléments des systèmes de protection (personnes, procédures, lois, institutions, capacités et comportements) qui protègent normalement les enfants et peuvent </a:t>
            </a:r>
            <a:r>
              <a:rPr lang="es-ES" sz="1800" b="0" i="0" u="none" strike="noStrike" baseline="0" dirty="0" err="1">
                <a:latin typeface="HelveticaNeue-Light-Identity-H"/>
              </a:rPr>
              <a:t>avoir</a:t>
            </a:r>
            <a:r>
              <a:rPr lang="es-ES" sz="1800" b="0" i="0" u="none" strike="noStrike" baseline="0" dirty="0">
                <a:latin typeface="HelveticaNeue-Light-Identity-H"/>
              </a:rPr>
              <a:t> </a:t>
            </a:r>
            <a:r>
              <a:rPr lang="es-ES" sz="1800" b="0" i="0" u="none" strike="noStrike" baseline="0" dirty="0" err="1">
                <a:latin typeface="HelveticaNeue-Light-Identity-H"/>
              </a:rPr>
              <a:t>été</a:t>
            </a:r>
            <a:r>
              <a:rPr lang="es-ES" sz="1800" b="0" i="0" u="none" strike="noStrike" baseline="0" dirty="0">
                <a:latin typeface="HelveticaNeue-Light-Identity-H"/>
              </a:rPr>
              <a:t> </a:t>
            </a:r>
            <a:r>
              <a:rPr lang="es-ES" sz="1800" b="0" i="0" u="none" strike="noStrike" baseline="0" dirty="0" err="1">
                <a:latin typeface="HelveticaNeue-Light-Identity-H"/>
              </a:rPr>
              <a:t>affaiblis</a:t>
            </a:r>
            <a:r>
              <a:rPr lang="es-ES" sz="1800" b="0" i="0" u="none" strike="noStrike" baseline="0" dirty="0">
                <a:latin typeface="HelveticaNeue-Light-Identity-H"/>
              </a:rPr>
              <a:t> </a:t>
            </a:r>
            <a:r>
              <a:rPr lang="es-ES" sz="1800" b="0" i="0" u="none" strike="noStrike" baseline="0" dirty="0" err="1">
                <a:latin typeface="HelveticaNeue-Light-Identity-H"/>
              </a:rPr>
              <a:t>ou</a:t>
            </a:r>
            <a:r>
              <a:rPr lang="es-ES" sz="1800" b="0" i="0" u="none" strike="noStrike" baseline="0" dirty="0">
                <a:latin typeface="HelveticaNeue-Light-Identity-H"/>
              </a:rPr>
              <a:t> </a:t>
            </a:r>
            <a:r>
              <a:rPr lang="es-ES" sz="1800" b="0" i="0" u="none" strike="noStrike" baseline="0" dirty="0" err="1">
                <a:latin typeface="HelveticaNeue-Light-Identity-H"/>
              </a:rPr>
              <a:t>rendus</a:t>
            </a:r>
            <a:r>
              <a:rPr lang="es-ES" sz="1800" b="0" i="0" u="none" strike="noStrike" baseline="0" dirty="0">
                <a:latin typeface="HelveticaNeue-Light-Identity-H"/>
              </a:rPr>
              <a:t> </a:t>
            </a:r>
            <a:r>
              <a:rPr lang="es-ES" sz="1800" b="0" i="0" u="none" strike="noStrike" baseline="0" dirty="0" err="1">
                <a:latin typeface="HelveticaNeue-Light-Identity-H"/>
              </a:rPr>
              <a:t>inefficaces</a:t>
            </a:r>
            <a:r>
              <a:rPr lang="es-ES" sz="1800" b="0" i="0" u="none" strike="noStrike" baseline="0" dirty="0">
                <a:latin typeface="HelveticaNeue-Light-Identity-H"/>
              </a:rPr>
              <a:t>. </a:t>
            </a:r>
            <a:r>
              <a:rPr lang="fr-FR" sz="1800" b="0" i="0" u="none" strike="noStrike" baseline="0" dirty="0">
                <a:latin typeface="HelveticaNeue-Light-Identity-H"/>
              </a:rPr>
              <a:t>Cela requiert une approche systémique pour réduire les risques et répondre aux besoins urgents, par opposition à des interventions ciblant des risques ou des problèmes spécifiques.</a:t>
            </a:r>
          </a:p>
          <a:p>
            <a:pPr>
              <a:buFont typeface="Arial" panose="020B0604020202020204" pitchFamily="34" charset="0"/>
              <a:buChar char="•"/>
            </a:pPr>
            <a:r>
              <a:rPr lang="fr-FR" sz="2800" dirty="0"/>
              <a:t>En renforçant les systèmes, nous nous assurons que nos approches soient durables et aient un impact à long terme, permettant à tous les enfants d'être protégés, quels que soient les problèmes auxquels ils sont confrontés.</a:t>
            </a:r>
            <a:endParaRPr lang="fr-FR" sz="1800" b="0" i="0" u="none" strike="noStrike" baseline="0" dirty="0">
              <a:latin typeface="HelveticaNeue-Light-Identity-H"/>
            </a:endParaRPr>
          </a:p>
          <a:p>
            <a:pPr>
              <a:buFont typeface="Arial" panose="020B0604020202020204" pitchFamily="34" charset="0"/>
              <a:buChar char="•"/>
            </a:pPr>
            <a:endParaRPr lang="en-US" dirty="0"/>
          </a:p>
          <a:p>
            <a:pPr marL="514350" indent="-285750" algn="l">
              <a:buFont typeface="Arial" panose="020B0604020202020204" pitchFamily="34" charset="0"/>
              <a:buChar char="•"/>
            </a:pPr>
            <a:r>
              <a:rPr lang="fr-FR" sz="1800" b="0" i="0" u="none" strike="noStrike" baseline="0" dirty="0">
                <a:latin typeface="HelveticaNeue-Light-Identity-H"/>
              </a:rPr>
              <a:t>Les situations d’urgence humanitaire peuvent procurer des opportunités pour renforcer les systèmes de protection de l’enfance en:</a:t>
            </a:r>
          </a:p>
          <a:p>
            <a:pPr marL="514350" indent="-285750" algn="l">
              <a:buFontTx/>
              <a:buChar char="-"/>
            </a:pPr>
            <a:r>
              <a:rPr lang="fr-FR" sz="1800" b="0" i="0" u="none" strike="noStrike" baseline="0" dirty="0">
                <a:latin typeface="HelveticaNeue-Light-Identity-H"/>
              </a:rPr>
              <a:t>améliorant la qualité et la disponibilité des services </a:t>
            </a:r>
          </a:p>
          <a:p>
            <a:pPr marL="514350" indent="-285750" algn="l">
              <a:buFontTx/>
              <a:buChar char="-"/>
            </a:pPr>
            <a:r>
              <a:rPr lang="fr-FR" sz="1800" b="0" i="0" u="none" strike="noStrike" baseline="0" dirty="0">
                <a:latin typeface="HelveticaNeue-Light-Identity-H"/>
              </a:rPr>
              <a:t>en introduisant des innovations pour optimiser les résultats de la protection de </a:t>
            </a:r>
            <a:r>
              <a:rPr lang="es-ES" sz="1800" b="0" i="0" u="none" strike="noStrike" baseline="0" dirty="0" err="1">
                <a:latin typeface="HelveticaNeue-Light-Identity-H"/>
              </a:rPr>
              <a:t>l’enfance</a:t>
            </a:r>
            <a:r>
              <a:rPr lang="es-ES" sz="1800" b="0" i="0" u="none" strike="noStrike" baseline="0" dirty="0">
                <a:latin typeface="HelveticaNeue-Light-Identity-H"/>
              </a:rPr>
              <a:t>.</a:t>
            </a:r>
          </a:p>
          <a:p>
            <a:pPr marL="514350" indent="-285750" algn="l">
              <a:buFontTx/>
              <a:buChar char="-"/>
            </a:pPr>
            <a:endParaRPr lang="en-US" dirty="0"/>
          </a:p>
          <a:p>
            <a:pPr>
              <a:buFont typeface="Arial" panose="020B0604020202020204" pitchFamily="34" charset="0"/>
              <a:buChar char="•"/>
            </a:pPr>
            <a:r>
              <a:rPr lang="en-US" sz="1800" b="0" i="0" u="none" strike="noStrike" baseline="0" dirty="0">
                <a:latin typeface="HelveticaNeue-Light-Identity-H"/>
              </a:rPr>
              <a:t>I</a:t>
            </a:r>
            <a:r>
              <a:rPr lang="fr-FR" sz="1800" b="0" i="0" u="none" strike="noStrike" baseline="0" dirty="0">
                <a:latin typeface="HelveticaNeue-Light-Identity-H"/>
              </a:rPr>
              <a:t>l convient de faciliter les liens entre les différents aspects officiels et officieux des systèmes (ex: police, travailleurs sociaux, services de protection de l’enfance, services pédagogiques, acteurs de la santé sexuelle et reproductive, système de justice pour mineurs, les services de la santé mentale, acteurs non-étatiques, forces ou groupes armés etc.)</a:t>
            </a:r>
            <a:endParaRPr lang="en-US" dirty="0"/>
          </a:p>
          <a:p>
            <a:pPr>
              <a:buFont typeface="Arial" panose="020B0604020202020204" pitchFamily="34" charset="0"/>
              <a:buChar char="•"/>
            </a:pPr>
            <a:endParaRPr lang="en-US" dirty="0"/>
          </a:p>
          <a:p>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79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d'un principe clé applicable à toute action humanitaire. </a:t>
            </a:r>
          </a:p>
          <a:p>
            <a:r>
              <a:rPr lang="fr-FR" dirty="0"/>
              <a:t>Il est spécifique aux SMPE</a:t>
            </a:r>
          </a:p>
          <a:p>
            <a:endParaRPr lang="en-US" dirty="0"/>
          </a:p>
          <a:p>
            <a:pPr>
              <a:buFont typeface="Arial" panose="020B0604020202020204" pitchFamily="34" charset="0"/>
              <a:buChar char="•"/>
            </a:pPr>
            <a:r>
              <a:rPr lang="en-US" dirty="0"/>
              <a:t>DEF: </a:t>
            </a:r>
            <a:r>
              <a:rPr lang="fr-FR" sz="1800" b="0" i="0" u="none" strike="noStrike" baseline="0" dirty="0">
                <a:latin typeface="HelveticaNeue-Light-Identity-H"/>
              </a:rPr>
              <a:t>La résilience croît quand un enfant bénéficie de suffisamment de facteurs de protection, à la fois individuels et environnementaux, pour surmonter la détresse causée par les facteurs de </a:t>
            </a:r>
            <a:r>
              <a:rPr lang="es-ES" sz="1800" b="0" i="0" u="none" strike="noStrike" baseline="0" dirty="0">
                <a:latin typeface="HelveticaNeue-Light-Identity-H"/>
              </a:rPr>
              <a:t>risque.</a:t>
            </a:r>
          </a:p>
          <a:p>
            <a:pPr>
              <a:buFont typeface="Arial" panose="020B0604020202020204" pitchFamily="34" charset="0"/>
              <a:buChar char="•"/>
            </a:pPr>
            <a:r>
              <a:rPr lang="fr-FR" sz="1800" b="0" i="0" u="none" strike="noStrike" baseline="0" dirty="0">
                <a:latin typeface="HelveticaNeue-Light-Identity-H"/>
              </a:rPr>
              <a:t>L’un des buts des acteurs humanitaires est de renforcer les aptitudes propres des enfants en éliminant ou en réduisant les facteurs de risque et en renforçant les facteurs de protection qui soutiennent et encouragent la résilience.</a:t>
            </a:r>
            <a:endParaRPr lang="en-US" dirty="0"/>
          </a:p>
          <a:p>
            <a:pPr algn="l"/>
            <a:r>
              <a:rPr lang="en-US" dirty="0"/>
              <a:t>= </a:t>
            </a:r>
            <a:r>
              <a:rPr lang="fr-FR" sz="1800" b="0" i="0" u="none" strike="noStrike" baseline="0" dirty="0">
                <a:latin typeface="HelveticaNeue-Light-Identity-H"/>
              </a:rPr>
              <a:t>L’aptitude des enfants à réagir et à faire face aux situations qu’ils vivent dépend des types de risques et des facteurs de protection présents dans leur environnement social ainsi que de leurs forces et leurs capacités. </a:t>
            </a:r>
          </a:p>
          <a:p>
            <a:pPr marL="228600" indent="0">
              <a:buFont typeface="Arial" panose="020B0604020202020204" pitchFamily="34" charset="0"/>
              <a:buNone/>
            </a:pPr>
            <a:endParaRPr lang="en-US" dirty="0"/>
          </a:p>
          <a:p>
            <a:pPr marL="514350" indent="-285750" algn="l">
              <a:buFont typeface="Arial" panose="020B0604020202020204" pitchFamily="34" charset="0"/>
              <a:buChar char="•"/>
            </a:pPr>
            <a:r>
              <a:rPr lang="fr-FR" sz="1800" b="0" i="0" u="none" strike="noStrike" baseline="0" dirty="0">
                <a:latin typeface="HelveticaNeue-Light-Identity-H"/>
              </a:rPr>
              <a:t>Les enfants dotés de bonnes aptitudes, comme la capacité à trouver des solutions, sont souvent en mesure de réagir de façon relativement adaptée face à un environnement en crise et de prendre des décisions qui contribuent à leur propre bien-être, à celui de leur famille et de leurs pairs. </a:t>
            </a:r>
            <a:r>
              <a:rPr lang="es-ES" sz="1800" b="0" i="0" u="none" strike="noStrike" baseline="0" dirty="0">
                <a:latin typeface="HelveticaNeue-Light-Identity-H"/>
              </a:rPr>
              <a:t>La </a:t>
            </a:r>
            <a:r>
              <a:rPr lang="fr-FR" sz="1800" b="0" i="0" u="none" strike="noStrike" baseline="0" dirty="0">
                <a:latin typeface="HelveticaNeue-Light-Identity-H"/>
              </a:rPr>
              <a:t>participation &amp; les relations positives entre les enfants, familles et communautés sont essentielle à la construction de la résilience.</a:t>
            </a:r>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9067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Les SMPE 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les principes de noter travail commun.</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Les 10 principes que nous utilisons pour orienter les activités de protection de l’enfance dans l’action humanitaire n’ont pas changé au fil des ans. Les SMPE contiennent des applications concrètes pour les expliquer. Ces 10 principes sont regroupés dans une même partie et tiennent tous la même importance. </a:t>
            </a:r>
          </a:p>
          <a:p>
            <a:r>
              <a:rPr lang="fr-FR" sz="1800" dirty="0">
                <a:effectLst/>
                <a:latin typeface="Times New Roman" panose="02020603050405020304" pitchFamily="18" charset="0"/>
                <a:ea typeface="Times New Roman" panose="02020603050405020304" pitchFamily="18" charset="0"/>
              </a:rPr>
              <a:t>Ils sont également mis en évidence dans chaque Standard, et des hyperliens vous permettent d’accéder facilement à l’application et à la version en ligne pour les consulter.</a:t>
            </a:r>
          </a:p>
          <a:p>
            <a:pPr marL="0" lvl="0" indent="0" algn="l" rtl="0">
              <a:spcBef>
                <a:spcPts val="0"/>
              </a:spcBef>
              <a:spcAft>
                <a:spcPts val="0"/>
              </a:spcAft>
              <a:buNone/>
            </a:pPr>
            <a:endParaRPr lang="en-US" dirty="0"/>
          </a:p>
          <a:p>
            <a:pPr marL="514350" indent="-285750" algn="l">
              <a:buFont typeface="Arial" panose="020B0604020202020204" pitchFamily="34" charset="0"/>
              <a:buChar char="•"/>
            </a:pPr>
            <a:r>
              <a:rPr lang="fr-FR" sz="2800" u="sng" dirty="0"/>
              <a:t>Les principes 1 à 4 </a:t>
            </a:r>
            <a:r>
              <a:rPr lang="fr-FR" sz="2800" dirty="0"/>
              <a:t>sont les principes clés établis par la </a:t>
            </a:r>
            <a:r>
              <a:rPr lang="fr-FR" sz="2800" i="1" dirty="0"/>
              <a:t>Convention relative aux droits des enfants (CDE) </a:t>
            </a:r>
            <a:r>
              <a:rPr lang="fr-FR" sz="2800" dirty="0"/>
              <a:t>et sont applicables à toute action humanitaire. </a:t>
            </a:r>
          </a:p>
          <a:p>
            <a:pPr marL="514350" indent="-285750" algn="l">
              <a:buFont typeface="Arial" panose="020B0604020202020204" pitchFamily="34" charset="0"/>
              <a:buChar char="•"/>
            </a:pPr>
            <a:r>
              <a:rPr lang="fr-FR" sz="2800" u="sng" dirty="0"/>
              <a:t>Les principes 5 à 8 </a:t>
            </a:r>
            <a:r>
              <a:rPr lang="fr-FR" sz="2800" dirty="0"/>
              <a:t>sont les principes de protection Manuel Sphère de 2018, résumés ici avec des références spécifiques pour la protection des enfants et des adolescents. </a:t>
            </a:r>
          </a:p>
          <a:p>
            <a:pPr marL="514350" indent="-285750" algn="l">
              <a:buFont typeface="Arial" panose="020B0604020202020204" pitchFamily="34" charset="0"/>
              <a:buChar char="•"/>
            </a:pPr>
            <a:r>
              <a:rPr lang="fr-FR" sz="2800" u="sng" dirty="0"/>
              <a:t>Les principes 9 à 10 </a:t>
            </a:r>
            <a:r>
              <a:rPr lang="fr-FR" sz="2800" dirty="0"/>
              <a:t>sont spécifiques aux Standards minimaux pour la protection des enfants et des adolescents dans l'action humanitaire. </a:t>
            </a:r>
          </a:p>
          <a:p>
            <a:pPr marL="0" lvl="0" indent="0" algn="l" rtl="0">
              <a:spcBef>
                <a:spcPts val="0"/>
              </a:spcBef>
              <a:spcAft>
                <a:spcPts val="0"/>
              </a:spcAft>
              <a:buNone/>
            </a:pPr>
            <a:endParaRPr lang="fr-FR" dirty="0"/>
          </a:p>
          <a:p>
            <a:r>
              <a:rPr lang="fr-FR" b="1" i="0" dirty="0"/>
              <a:t>Sujet de discussion: (avant de cliquer pour la 4</a:t>
            </a:r>
            <a:r>
              <a:rPr lang="fr-FR" b="1" i="0" baseline="30000" dirty="0"/>
              <a:t>ème</a:t>
            </a:r>
            <a:r>
              <a:rPr lang="fr-FR" b="1" i="0" dirty="0"/>
              <a:t> fois) </a:t>
            </a:r>
            <a:r>
              <a:rPr lang="fr-FR" b="0" i="1" dirty="0"/>
              <a:t>DEMANDEZ : Quelqu'un peut-il nommer tout ou partie des 10 principes qui guident notre travail ?</a:t>
            </a:r>
          </a:p>
          <a:p>
            <a:r>
              <a:rPr lang="fr-FR" b="0" i="1" dirty="0"/>
              <a:t>Réponses :</a:t>
            </a:r>
          </a:p>
          <a:p>
            <a:pPr marL="171450" indent="-171450">
              <a:buFont typeface="Arial"/>
              <a:buChar char="•"/>
            </a:pPr>
            <a:r>
              <a:rPr lang="fr-FR" b="0" i="1" dirty="0"/>
              <a:t>Survie et développement (UNCRC)</a:t>
            </a:r>
          </a:p>
          <a:p>
            <a:pPr marL="171450" indent="-171450">
              <a:buFont typeface="Arial"/>
              <a:buChar char="•"/>
            </a:pPr>
            <a:r>
              <a:rPr lang="fr-FR" b="0" i="1" dirty="0"/>
              <a:t>Non-discrimination et inclusion (UNCRC)</a:t>
            </a:r>
          </a:p>
          <a:p>
            <a:pPr marL="171450" indent="-171450">
              <a:buFont typeface="Arial"/>
              <a:buChar char="•"/>
            </a:pPr>
            <a:r>
              <a:rPr lang="fr-FR" b="0" i="1" dirty="0"/>
              <a:t>Participation des enfants (UNCRC)</a:t>
            </a:r>
          </a:p>
          <a:p>
            <a:pPr marL="171450" indent="-171450">
              <a:buFont typeface="Arial"/>
              <a:buChar char="•"/>
            </a:pPr>
            <a:r>
              <a:rPr lang="fr-FR" b="0" i="1" dirty="0"/>
              <a:t>Les intérêts supérieurs de l'enfant (UNCRC)</a:t>
            </a:r>
          </a:p>
          <a:p>
            <a:pPr marL="171450" indent="-171450">
              <a:buFont typeface="Arial"/>
              <a:buChar char="•"/>
            </a:pPr>
            <a:r>
              <a:rPr lang="fr-FR" b="0" i="1" dirty="0"/>
              <a:t>Renforcer la sécurité, la dignité et les droits des personnes, et éviter de les exposer davantage à des blessures (Sphère)</a:t>
            </a:r>
          </a:p>
          <a:p>
            <a:pPr marL="171450" indent="-171450">
              <a:buFont typeface="Arial"/>
              <a:buChar char="•"/>
            </a:pPr>
            <a:r>
              <a:rPr lang="fr-FR" b="0" i="1" dirty="0"/>
              <a:t>Garantir aux personnes l’accès à une assistance impartiale en fonction des besoins et sans discrimination (Sphère)</a:t>
            </a:r>
          </a:p>
          <a:p>
            <a:pPr marL="171450" indent="-171450">
              <a:buFont typeface="Arial"/>
              <a:buChar char="•"/>
            </a:pPr>
            <a:r>
              <a:rPr lang="fr-FR" b="0" i="1" dirty="0"/>
              <a:t>Aider les gens à se remettre des effets physiques et psychologiques de violence, de contrainte ou de privation délibérée (Sphère)</a:t>
            </a:r>
          </a:p>
          <a:p>
            <a:pPr marL="171450" indent="-171450">
              <a:buFont typeface="Arial"/>
              <a:buChar char="•"/>
            </a:pPr>
            <a:r>
              <a:rPr lang="fr-FR" b="0" i="1" dirty="0"/>
              <a:t>Aider les gens à revendiquer leurs droits (Sphère)</a:t>
            </a:r>
          </a:p>
          <a:p>
            <a:pPr marL="171450" indent="-171450">
              <a:buFont typeface="Arial"/>
              <a:buChar char="•"/>
            </a:pPr>
            <a:r>
              <a:rPr lang="fr-FR" b="0" i="1" dirty="0"/>
              <a:t>Renforcer les systèmes de protection de l'enfance (créés pour les SMPE)</a:t>
            </a:r>
          </a:p>
          <a:p>
            <a:pPr marL="171450" indent="-171450">
              <a:buFont typeface="Arial"/>
              <a:buChar char="•"/>
            </a:pPr>
            <a:r>
              <a:rPr lang="fr-FR" b="0" i="1" dirty="0"/>
              <a:t>Renforcer la résilience des enfants dans l’action humanitaire (créé pour les SMPE)</a:t>
            </a:r>
            <a:endParaRPr lang="en-US" b="0" i="1" baseline="0"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ES" sz="1000" b="0" i="1" u="none" strike="noStrike" baseline="0" dirty="0">
              <a:latin typeface="HelveticaNeue-Medium-Identity-H"/>
            </a:endParaRPr>
          </a:p>
          <a:p>
            <a:pPr marL="0" lvl="0" indent="0" algn="l" rtl="0">
              <a:spcBef>
                <a:spcPts val="0"/>
              </a:spcBef>
              <a:spcAft>
                <a:spcPts val="0"/>
              </a:spcAft>
              <a:buClr>
                <a:schemeClr val="dk1"/>
              </a:buClr>
              <a:buSzPts val="1200"/>
              <a:buFont typeface="Arial"/>
              <a:buNone/>
            </a:pPr>
            <a:r>
              <a:rPr lang="fr-FR" dirty="0"/>
              <a:t>ALORS cliquez et faites apparaître l'image, comme résumé </a:t>
            </a:r>
            <a:endParaRPr dirty="0"/>
          </a:p>
        </p:txBody>
      </p:sp>
      <p:sp>
        <p:nvSpPr>
          <p:cNvPr id="311" name="Google Shape;31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d'un principe clé applicable à toute action humanitaire. </a:t>
            </a:r>
          </a:p>
          <a:p>
            <a:r>
              <a:rPr lang="fr-FR" dirty="0"/>
              <a:t>Il est défini par la Convention relative aux droits de l'enfant (CDE) </a:t>
            </a:r>
            <a:endParaRPr lang="en-US" dirty="0"/>
          </a:p>
          <a:p>
            <a:pPr marL="228600" indent="0">
              <a:buFont typeface="Arial" panose="020B0604020202020204" pitchFamily="34" charset="0"/>
              <a:buNone/>
            </a:pPr>
            <a:endParaRPr lang="en-US" dirty="0"/>
          </a:p>
          <a:p>
            <a:pPr marL="514350" indent="-285750" algn="l">
              <a:buFont typeface="Arial" panose="020B0604020202020204" pitchFamily="34" charset="0"/>
              <a:buChar char="•"/>
            </a:pPr>
            <a:r>
              <a:rPr lang="fr-FR" sz="1800" b="0" i="0" u="none" strike="noStrike" baseline="0" dirty="0">
                <a:latin typeface="HelveticaNeue-Light-Identity-H"/>
              </a:rPr>
              <a:t>La stimulation et l’attachement se développant au sein d’une relation stable et enrichissante sont essentiels à tous les aspects du développement du bébé et du jeune enfant: développement physique, psychologique, émotionnel, social et spirituel.</a:t>
            </a:r>
          </a:p>
          <a:p>
            <a:pPr marL="514350" indent="-285750" algn="l">
              <a:buFont typeface="Arial" panose="020B0604020202020204" pitchFamily="34" charset="0"/>
              <a:buChar char="•"/>
            </a:pPr>
            <a:r>
              <a:rPr lang="fr-FR" sz="1800" b="0" i="0" u="none" strike="noStrike" baseline="0" dirty="0">
                <a:latin typeface="HelveticaNeue-Light-Identity-H"/>
              </a:rPr>
              <a:t>Les acteurs humanitaires doivent tenir compte des répercussions de la situation d’urgence ainsi que de sa réponse sur (a) la réalisation du droit à la vie des enfants et (b) leur développement. </a:t>
            </a:r>
          </a:p>
          <a:p>
            <a:pPr marL="514350" indent="-285750" algn="l">
              <a:buFont typeface="Arial" panose="020B0604020202020204" pitchFamily="34" charset="0"/>
              <a:buChar char="•"/>
            </a:pPr>
            <a:r>
              <a:rPr lang="fr-FR" sz="1800" b="0" i="0" u="none" strike="noStrike" baseline="0" dirty="0">
                <a:latin typeface="HelveticaNeue-Light-Identity-H"/>
              </a:rPr>
              <a:t>Les enfants doivent être soutenus dans l’utilisation de leurs propres forces et de leur résilience afin de tirer le maximum de leurs opportunités de survie et de développement au </a:t>
            </a:r>
            <a:r>
              <a:rPr lang="es-ES" sz="1800" b="0" i="0" u="none" strike="noStrike" baseline="0" dirty="0" err="1">
                <a:latin typeface="HelveticaNeue-Light-Identity-H"/>
              </a:rPr>
              <a:t>cours</a:t>
            </a:r>
            <a:r>
              <a:rPr lang="es-ES" sz="1800" b="0" i="0" u="none" strike="noStrike" baseline="0" dirty="0">
                <a:latin typeface="HelveticaNeue-Light-Identity-H"/>
              </a:rPr>
              <a:t> des crises </a:t>
            </a:r>
            <a:r>
              <a:rPr lang="es-ES" sz="1800" b="0" i="0" u="none" strike="noStrike" baseline="0" dirty="0" err="1">
                <a:latin typeface="HelveticaNeue-Light-Identity-H"/>
              </a:rPr>
              <a:t>humanitaires</a:t>
            </a:r>
            <a:r>
              <a:rPr lang="es-ES" sz="1800" b="0" i="0" u="none" strike="noStrike" baseline="0" dirty="0">
                <a:latin typeface="HelveticaNeue-Light-Identity-H"/>
              </a:rPr>
              <a:t>.</a:t>
            </a:r>
            <a:endParaRPr lang="fr-FR" dirty="0"/>
          </a:p>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080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d'un principe clé applicable à toute action humanitaire. </a:t>
            </a:r>
          </a:p>
          <a:p>
            <a:r>
              <a:rPr lang="fr-FR" dirty="0"/>
              <a:t>Il est défini par la Convention relative aux droits de l'enfant (CDE) </a:t>
            </a:r>
          </a:p>
          <a:p>
            <a:endParaRPr lang="en-US" dirty="0"/>
          </a:p>
          <a:p>
            <a:pPr marL="514350" indent="-285750" algn="l">
              <a:buFont typeface="Arial" panose="020B0604020202020204" pitchFamily="34" charset="0"/>
              <a:buChar char="•"/>
            </a:pPr>
            <a:r>
              <a:rPr lang="fr-FR" sz="1800" b="0" i="0" u="none" strike="noStrike" baseline="0" dirty="0">
                <a:latin typeface="HelveticaNeue-Light-Identity-H"/>
              </a:rPr>
              <a:t>Ce principe inclut l’interdiction de toute forme de discrimination dans l’exercice des droits énoncés et la prise des mesures positives afin de remédier à une situation de réelle inégalité. Cela inclut le respect de la dignité inhérente, de la diversité et de l’acceptation de tous les </a:t>
            </a:r>
            <a:r>
              <a:rPr lang="es-ES" sz="1800" b="0" i="0" u="none" strike="noStrike" baseline="0" dirty="0" err="1">
                <a:latin typeface="HelveticaNeue-Light-Identity-H"/>
              </a:rPr>
              <a:t>enfants</a:t>
            </a:r>
            <a:r>
              <a:rPr lang="es-ES" sz="1800" b="0" i="0" u="none" strike="noStrike" baseline="0" dirty="0">
                <a:latin typeface="HelveticaNeue-Light-Identity-H"/>
              </a:rPr>
              <a:t>.</a:t>
            </a:r>
          </a:p>
          <a:p>
            <a:pPr marL="514350" indent="-285750" algn="l">
              <a:buFont typeface="Arial" panose="020B0604020202020204" pitchFamily="34" charset="0"/>
              <a:buChar char="•"/>
            </a:pPr>
            <a:r>
              <a:rPr lang="fr-FR" sz="1800" b="0" i="0" u="none" strike="noStrike" baseline="0" dirty="0">
                <a:latin typeface="HelveticaNeue-Light-Identity-H"/>
              </a:rPr>
              <a:t>Diversité: Aucun enfant ne doit faire l’objet d’aucun TYPE de discrimination (en raison de son genre, son orientation sexuelle, son âge, son handicap, sa nationalité, son statut migratoire, ses activités, ses opinions expresses, ou les croyances de ses parents, tuteurs ou membres de la famille).</a:t>
            </a:r>
          </a:p>
          <a:p>
            <a:pPr marL="514350" indent="-285750" algn="l">
              <a:buFont typeface="Arial" panose="020B0604020202020204" pitchFamily="34" charset="0"/>
              <a:buChar char="•"/>
            </a:pPr>
            <a:r>
              <a:rPr lang="fr-FR" sz="1800" b="0" i="0" u="none" strike="noStrike" baseline="0" dirty="0">
                <a:latin typeface="HelveticaNeue-Light-Identity-H"/>
              </a:rPr>
              <a:t>Les travailleurs humanitaires doivent être conscients de leurs propres valeurs, croyances et préjugés inconscients concernant l’enfance et les rôles de l’enfant et de la famille. Cela aidera les travailleurs humanitaires à éviter d’imposer aux enfants leurs croyances et préjugés inconscients d’une manière qui les prive de leurs droits.</a:t>
            </a:r>
            <a:endParaRPr lang="en-US" sz="1200" b="0" i="0" u="none" strike="noStrike" baseline="0" dirty="0">
              <a:latin typeface="Calibri"/>
            </a:endParaRPr>
          </a:p>
          <a:p>
            <a:pPr marL="514350" indent="-285750" algn="l">
              <a:buFont typeface="Arial" panose="020B0604020202020204" pitchFamily="34" charset="0"/>
              <a:buChar char="•"/>
            </a:pPr>
            <a:r>
              <a:rPr lang="fr-FR" sz="1800" b="0" i="0" u="none" strike="noStrike" baseline="0" dirty="0">
                <a:latin typeface="HelveticaNeue-Light-Identity-H"/>
              </a:rPr>
              <a:t>La discrimination augmente également le risque de voir les enfants être victimes de toutes les formes de maltraitance, d’abandon, d’exploitation et de violence. </a:t>
            </a:r>
          </a:p>
          <a:p>
            <a:pPr marL="514350" indent="-285750" algn="l">
              <a:buFont typeface="Arial" panose="020B0604020202020204" pitchFamily="34" charset="0"/>
              <a:buChar char="•"/>
            </a:pPr>
            <a:r>
              <a:rPr lang="fr-FR" sz="1800" b="0" i="0" u="none" strike="noStrike" baseline="0" dirty="0">
                <a:latin typeface="HelveticaNeue-Light-Identity-H"/>
              </a:rPr>
              <a:t>Les crises humanitaires et leurs réponses peuvent augmenter la discrimination, aggraver les cycles d’exclusion existants et créer de nouveaux </a:t>
            </a:r>
            <a:r>
              <a:rPr lang="es-ES" sz="1800" b="0" i="0" u="none" strike="noStrike" baseline="0" dirty="0" err="1">
                <a:latin typeface="HelveticaNeue-Light-Identity-H"/>
              </a:rPr>
              <a:t>niveaux</a:t>
            </a:r>
            <a:r>
              <a:rPr lang="es-ES" sz="1800" b="0" i="0" u="none" strike="noStrike" baseline="0" dirty="0">
                <a:latin typeface="HelveticaNeue-Light-Identity-H"/>
              </a:rPr>
              <a:t> </a:t>
            </a:r>
            <a:r>
              <a:rPr lang="es-ES" sz="1800" b="0" i="0" u="none" strike="noStrike" baseline="0" dirty="0" err="1">
                <a:latin typeface="HelveticaNeue-Light-Identity-H"/>
              </a:rPr>
              <a:t>d’exclusion</a:t>
            </a:r>
            <a:r>
              <a:rPr lang="es-ES" sz="1800" b="0" i="0" u="none" strike="noStrike" baseline="0" dirty="0">
                <a:latin typeface="HelveticaNeue-Light-Identity-H"/>
              </a:rPr>
              <a:t>.</a:t>
            </a:r>
            <a:endParaRPr lang="en-US" dirty="0"/>
          </a:p>
          <a:p>
            <a:pPr marL="228600" indent="0">
              <a:buFont typeface="Arial" panose="020B0604020202020204" pitchFamily="34" charset="0"/>
              <a:buNone/>
            </a:pPr>
            <a:endParaRPr lang="en-US" dirty="0"/>
          </a:p>
          <a:p>
            <a:pPr marL="228600" indent="0">
              <a:buFont typeface="Arial" panose="020B0604020202020204" pitchFamily="34" charset="0"/>
              <a:buNone/>
            </a:pPr>
            <a:r>
              <a:rPr lang="fr-FR" dirty="0"/>
              <a:t>Remarque : Les enfants réfugiés, déplacés internes, migrants ou apatrides ont les mêmes droits que tous les enfants, et les États ont l'obligation de les protéger quel que soit leur statut. Les barrières juridiques, politiques et pratiques ainsi que la discrimination peuvent avoir pour conséquence que les enfants réfugiés, déplacés internes, migrants ou apatrides (a) se voient refuser l'accès aux services essentiels ou (b) soient confrontés à l'immigration, la détention, le manque de liberté de mouvement, la xénophobie ou exclusion. </a:t>
            </a:r>
            <a:endParaRPr lang="en-US" dirty="0"/>
          </a:p>
          <a:p>
            <a:pPr algn="l"/>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734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d'un principe clé applicable à toute action humanitaire. </a:t>
            </a:r>
          </a:p>
          <a:p>
            <a:r>
              <a:rPr lang="fr-FR" dirty="0"/>
              <a:t>Il est défini par la Convention relative aux droits de l'enfant (CDE) </a:t>
            </a:r>
            <a:r>
              <a:rPr lang="en-US" dirty="0"/>
              <a:t>dans </a:t>
            </a:r>
            <a:r>
              <a:rPr lang="en-US" dirty="0" err="1"/>
              <a:t>l’Article</a:t>
            </a:r>
            <a:r>
              <a:rPr lang="en-US" dirty="0"/>
              <a:t> 12, </a:t>
            </a:r>
            <a:r>
              <a:rPr lang="en-US" dirty="0" err="1"/>
              <a:t>citant</a:t>
            </a:r>
            <a:r>
              <a:rPr lang="en-US" dirty="0"/>
              <a:t>: “</a:t>
            </a:r>
            <a:r>
              <a:rPr lang="fr-FR" dirty="0">
                <a:effectLst/>
                <a:latin typeface="Arial" panose="020B0604020202020204" pitchFamily="34" charset="0"/>
              </a:rPr>
              <a:t>Les Etats parties garantissent à l'enfant qui est capable de discernement le droit  d'exprimer librement son opinion sur toute question l'intéressant, les opinions de l'enfant  étant dûment prises en considération eu égard à son âge et à son degré de maturité. </a:t>
            </a:r>
            <a:r>
              <a:rPr lang="en-US" dirty="0"/>
              <a:t>.”</a:t>
            </a:r>
          </a:p>
          <a:p>
            <a:pPr marL="228600" indent="0">
              <a:buFont typeface="Arial" panose="020B0604020202020204" pitchFamily="34" charset="0"/>
              <a:buNone/>
            </a:pPr>
            <a:endParaRPr lang="en-US" dirty="0"/>
          </a:p>
          <a:p>
            <a:pPr marL="514350" indent="-285750" algn="l">
              <a:buFont typeface="Arial" panose="020B0604020202020204" pitchFamily="34" charset="0"/>
              <a:buChar char="•"/>
            </a:pPr>
            <a:r>
              <a:rPr lang="fr-FR" sz="1800" b="0" i="0" u="none" strike="noStrike" baseline="0" dirty="0">
                <a:latin typeface="HelveticaNeue-Light-Identity-H"/>
              </a:rPr>
              <a:t>Les travailleurs humanitaires doivent fournir aux enfants le temps et l’espace nécessaire pour une participation significative à toutes les décisions les concernant, y compris pendant la préparation et la réponse aux situations d’urgence. </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Si tous les enfants peuvent exercer leur droit à la participation, celle-ci prendra différentes formes selon le genre, l’âge, le mode de communication, le niveau de maturité, le contexte, la sécurité, la sûreté, etc.</a:t>
            </a:r>
          </a:p>
          <a:p>
            <a:pPr marL="514350" indent="-285750" algn="l">
              <a:buFont typeface="Arial" panose="020B0604020202020204" pitchFamily="34" charset="0"/>
              <a:buChar char="•"/>
            </a:pPr>
            <a:r>
              <a:rPr lang="fr-FR" sz="1800" b="0" i="0" u="none" strike="noStrike" baseline="0" dirty="0">
                <a:latin typeface="HelveticaNeue-Light-Identity-H"/>
              </a:rPr>
              <a:t>La participation cultive l’espoir, ce qui permet aux enfants de penser à la possibilité d’un changement positif. Les enfants peuvent œuvrer en faveur d’un changement positif en s’engageant dans des processus de prise de décision en fonction de l’évolution de leurs capacités et de leur indépendance. La prise de responsabilités et de décisions aide les enfants à développer un sentiment d’appartenance et de justice. La </a:t>
            </a:r>
            <a:r>
              <a:rPr lang="es-ES" sz="1800" b="0" i="0" u="none" strike="noStrike" baseline="0" dirty="0" err="1">
                <a:latin typeface="HelveticaNeue-Light-Identity-H"/>
              </a:rPr>
              <a:t>participation</a:t>
            </a:r>
            <a:r>
              <a:rPr lang="es-ES" sz="1800" b="0" i="0" u="none" strike="noStrike" baseline="0" dirty="0">
                <a:latin typeface="HelveticaNeue-Light-Identity-H"/>
              </a:rPr>
              <a:t> </a:t>
            </a:r>
            <a:r>
              <a:rPr lang="es-ES" sz="1800" b="0" i="0" u="none" strike="noStrike" baseline="0" dirty="0" err="1">
                <a:latin typeface="HelveticaNeue-Light-Identity-H"/>
              </a:rPr>
              <a:t>renforce</a:t>
            </a:r>
            <a:r>
              <a:rPr lang="es-ES" sz="1800" b="0" i="0" u="none" strike="noStrike" baseline="0" dirty="0">
                <a:latin typeface="HelveticaNeue-Light-Identity-H"/>
              </a:rPr>
              <a:t> la </a:t>
            </a:r>
            <a:r>
              <a:rPr lang="es-ES" sz="1800" b="0" i="0" u="none" strike="noStrike" baseline="0" dirty="0" err="1">
                <a:latin typeface="HelveticaNeue-Light-Identity-H"/>
              </a:rPr>
              <a:t>responsabilité</a:t>
            </a:r>
            <a:r>
              <a:rPr lang="es-ES" sz="1800" b="0" i="0" u="none" strike="noStrike" baseline="0" dirty="0">
                <a:latin typeface="HelveticaNeue-Light-Identity-H"/>
              </a:rPr>
              <a:t>.</a:t>
            </a:r>
            <a:endParaRPr lang="fr-FR" sz="1800" b="0" i="0" u="none" strike="noStrike" baseline="0" dirty="0">
              <a:latin typeface="HelveticaNeue-Light-Identity-H"/>
            </a:endParaRPr>
          </a:p>
          <a:p>
            <a:pPr>
              <a:buFont typeface="Arial" panose="020B0604020202020204" pitchFamily="34" charset="0"/>
              <a:buChar char="•"/>
            </a:pPr>
            <a:endParaRPr lang="en-US" dirty="0"/>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a:t>
            </a:r>
            <a:r>
              <a:rPr lang="fr-FR" sz="1800" b="0" i="1" u="sng" strike="noStrike" baseline="0" dirty="0">
                <a:solidFill>
                  <a:srgbClr val="333333"/>
                </a:solidFill>
                <a:latin typeface="HelveticaNeue-LightItalic-Identity-H"/>
              </a:rPr>
              <a:t>Exigences de base pour une participation effective et éthique des enfants</a:t>
            </a:r>
            <a:r>
              <a:rPr lang="fr-FR" sz="1800" b="0" i="1" u="none" strike="noStrike" baseline="0" dirty="0">
                <a:solidFill>
                  <a:srgbClr val="333333"/>
                </a:solidFill>
                <a:latin typeface="HelveticaNeue-LightItalic-Identity-H"/>
              </a:rPr>
              <a:t> </a:t>
            </a:r>
            <a:r>
              <a:rPr lang="fr-FR" sz="1800" b="0" i="0" u="none" strike="noStrike" baseline="0" dirty="0">
                <a:solidFill>
                  <a:srgbClr val="000000"/>
                </a:solidFill>
                <a:latin typeface="HelveticaNeue-Light-Identity-H"/>
              </a:rPr>
              <a:t>devraient s’appliquer à tout processus impliquant des enfants. </a:t>
            </a:r>
            <a:r>
              <a:rPr lang="fr-FR" dirty="0"/>
              <a:t>Selon le document récemment publié « 9 exigences de base pour une participation efficace et éthique des enfants », les 9 exigences sont les suivantes dans la </a:t>
            </a:r>
            <a:r>
              <a:rPr lang="fr-FR" i="1" dirty="0"/>
              <a:t>liste (cliquez pour les faire apparaître). </a:t>
            </a:r>
            <a:r>
              <a:rPr lang="en-US" i="1" dirty="0"/>
              <a:t>Si </a:t>
            </a:r>
            <a:r>
              <a:rPr lang="en-US" i="1" dirty="0" err="1"/>
              <a:t>besoin</a:t>
            </a:r>
            <a:r>
              <a:rPr lang="en-US" i="1" dirty="0"/>
              <a:t>:  https://resourcecentre.savethechildren.net/pdf/basic_requirements-french-final_0.pdf/</a:t>
            </a:r>
          </a:p>
          <a:p>
            <a:pPr marL="514350" indent="-285750" algn="l">
              <a:buFont typeface="Arial" panose="020B0604020202020204" pitchFamily="34" charset="0"/>
              <a:buChar char="•"/>
            </a:pPr>
            <a:r>
              <a:rPr lang="fr-FR" sz="1800" b="0" i="0" u="none" strike="noStrike" baseline="0" dirty="0">
                <a:latin typeface="HelveticaNeue-Light-Identity-H"/>
              </a:rPr>
              <a:t>Il faut faire une distinction entre demander aux enfants les informations dont les acteurs humanitaires ont besoin, et défendre le droit des enfants à participer aux processus ou décisions affectant leurs vies.</a:t>
            </a:r>
            <a:endParaRPr lang="en-US" i="1"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107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d'un principe clé applicable à toute action humanitaire. </a:t>
            </a:r>
          </a:p>
          <a:p>
            <a:r>
              <a:rPr lang="fr-FR" dirty="0"/>
              <a:t>Il est défini par la Convention relative aux droits de l'enfant (CDE) </a:t>
            </a:r>
            <a:endParaRPr lang="en-US" dirty="0"/>
          </a:p>
          <a:p>
            <a:endParaRPr lang="en-US" dirty="0"/>
          </a:p>
          <a:p>
            <a:pPr marL="514350" indent="-285750" algn="l">
              <a:buFont typeface="Arial" panose="020B0604020202020204" pitchFamily="34" charset="0"/>
              <a:buChar char="•"/>
            </a:pPr>
            <a:r>
              <a:rPr lang="es-ES" sz="1800" b="0" i="0" u="none" strike="noStrike" baseline="0" dirty="0">
                <a:latin typeface="HelveticaNeue-Light-Identity-H"/>
              </a:rPr>
              <a:t>DEF: Le </a:t>
            </a:r>
            <a:r>
              <a:rPr lang="fr-FR" sz="1800" b="0" i="0" u="none" strike="noStrike" baseline="0" dirty="0">
                <a:latin typeface="HelveticaNeue-Light-Identity-H"/>
              </a:rPr>
              <a:t>terme ”intérêt supérieur de l’enfant” décrit globalement le bien-être d’un enfant.</a:t>
            </a:r>
          </a:p>
          <a:p>
            <a:pPr marL="514350" indent="-285750" algn="l">
              <a:buFont typeface="Arial" panose="020B0604020202020204" pitchFamily="34" charset="0"/>
              <a:buChar char="•"/>
            </a:pPr>
            <a:r>
              <a:rPr lang="fr-FR" sz="1800" b="0" i="0" u="none" strike="noStrike" baseline="0" dirty="0">
                <a:latin typeface="HelveticaNeue-Light-Identity-H"/>
              </a:rPr>
              <a:t>Les enfants ont le droit à ce que leur intérêt supérieur soit évalué et fasse l’objet d’une considération prioritaire dans toutes les actions ou décisions qui les concernent, tant dans la sphère publique que dans la sphère privée </a:t>
            </a:r>
            <a:r>
              <a:rPr lang="fr-FR" dirty="0"/>
              <a:t>(</a:t>
            </a:r>
            <a:r>
              <a:rPr lang="es-ES" sz="1800" b="0" i="0" u="none" strike="noStrike" baseline="0" dirty="0" err="1">
                <a:latin typeface="HelveticaNeue-Light-Identity-H"/>
              </a:rPr>
              <a:t>institutions</a:t>
            </a:r>
            <a:r>
              <a:rPr lang="es-ES" sz="1800" b="0" i="0" u="none" strike="noStrike" baseline="0" dirty="0">
                <a:latin typeface="HelveticaNeue-Light-Identity-H"/>
              </a:rPr>
              <a:t> publiques </a:t>
            </a:r>
            <a:r>
              <a:rPr lang="fr-FR" sz="1800" b="0" i="0" u="none" strike="noStrike" baseline="0" dirty="0">
                <a:latin typeface="HelveticaNeue-Light-Identity-H"/>
              </a:rPr>
              <a:t>et privées de protection sociale, aux tribunaux, aux autorités administratives </a:t>
            </a:r>
            <a:r>
              <a:rPr lang="es-ES" sz="1800" b="0" i="0" u="none" strike="noStrike" baseline="0" dirty="0" err="1">
                <a:latin typeface="HelveticaNeue-Light-Identity-H"/>
              </a:rPr>
              <a:t>ou</a:t>
            </a:r>
            <a:r>
              <a:rPr lang="es-ES" sz="1800" b="0" i="0" u="none" strike="noStrike" baseline="0" dirty="0">
                <a:latin typeface="HelveticaNeue-Light-Identity-H"/>
              </a:rPr>
              <a:t> </a:t>
            </a:r>
            <a:r>
              <a:rPr lang="es-ES" sz="1800" b="0" i="0" u="none" strike="noStrike" baseline="0" dirty="0" err="1">
                <a:latin typeface="HelveticaNeue-Light-Identity-H"/>
              </a:rPr>
              <a:t>aux</a:t>
            </a:r>
            <a:r>
              <a:rPr lang="es-ES" sz="1800" b="0" i="0" u="none" strike="noStrike" baseline="0" dirty="0">
                <a:latin typeface="HelveticaNeue-Light-Identity-H"/>
              </a:rPr>
              <a:t> </a:t>
            </a:r>
            <a:r>
              <a:rPr lang="es-ES" sz="1800" b="0" i="0" u="none" strike="noStrike" baseline="0" dirty="0" err="1">
                <a:latin typeface="HelveticaNeue-Light-Identity-H"/>
              </a:rPr>
              <a:t>organes</a:t>
            </a:r>
            <a:r>
              <a:rPr lang="es-ES" sz="1800" b="0" i="0" u="none" strike="noStrike" baseline="0" dirty="0">
                <a:latin typeface="HelveticaNeue-Light-Identity-H"/>
              </a:rPr>
              <a:t> </a:t>
            </a:r>
            <a:r>
              <a:rPr lang="es-ES" sz="1800" b="0" i="0" u="none" strike="noStrike" baseline="0" dirty="0" err="1">
                <a:latin typeface="HelveticaNeue-Light-Identity-H"/>
              </a:rPr>
              <a:t>législatifs</a:t>
            </a:r>
            <a:r>
              <a:rPr lang="fr-FR" dirty="0"/>
              <a:t>).</a:t>
            </a:r>
          </a:p>
          <a:p>
            <a:pPr marL="514350" indent="-285750" algn="l">
              <a:buFont typeface="Arial" panose="020B0604020202020204" pitchFamily="34" charset="0"/>
              <a:buChar char="•"/>
            </a:pPr>
            <a:r>
              <a:rPr lang="fr-FR" sz="1800" b="0" i="0" u="none" strike="noStrike" baseline="0" dirty="0">
                <a:latin typeface="HelveticaNeue-Light-Identity-H"/>
              </a:rPr>
              <a:t>Le principe de l’intérêt supérieur s’applique à tous les enfants sans discrimination, qu’ils soient nationaux, demandeurs d’asile, réfugiés, déplacés </a:t>
            </a:r>
            <a:r>
              <a:rPr lang="es-ES" sz="1800" b="0" i="0" u="none" strike="noStrike" baseline="0" dirty="0">
                <a:latin typeface="HelveticaNeue-Light-Identity-H"/>
              </a:rPr>
              <a:t>internes, </a:t>
            </a:r>
            <a:r>
              <a:rPr lang="es-ES" sz="1800" b="0" i="0" u="none" strike="noStrike" baseline="0" dirty="0" err="1">
                <a:latin typeface="HelveticaNeue-Light-Identity-H"/>
              </a:rPr>
              <a:t>migrants</a:t>
            </a:r>
            <a:r>
              <a:rPr lang="es-ES" sz="1800" b="0" i="0" u="none" strike="noStrike" baseline="0" dirty="0">
                <a:latin typeface="HelveticaNeue-Light-Identity-H"/>
              </a:rPr>
              <a:t> </a:t>
            </a:r>
            <a:r>
              <a:rPr lang="es-ES" sz="1800" b="0" i="0" u="none" strike="noStrike" baseline="0" dirty="0" err="1">
                <a:latin typeface="HelveticaNeue-Light-Identity-H"/>
              </a:rPr>
              <a:t>ou</a:t>
            </a:r>
            <a:r>
              <a:rPr lang="es-ES" sz="1800" b="0" i="0" u="none" strike="noStrike" baseline="0" dirty="0">
                <a:latin typeface="HelveticaNeue-Light-Identity-H"/>
              </a:rPr>
              <a:t> </a:t>
            </a:r>
            <a:r>
              <a:rPr lang="es-ES" sz="1800" b="0" i="0" u="none" strike="noStrike" baseline="0" dirty="0" err="1">
                <a:latin typeface="HelveticaNeue-Light-Identity-H"/>
              </a:rPr>
              <a:t>apatrides</a:t>
            </a:r>
            <a:r>
              <a:rPr lang="es-ES" sz="1800" b="0" i="0" u="none" strike="noStrike" baseline="0" dirty="0">
                <a:latin typeface="HelveticaNeue-Light-Identity-H"/>
              </a:rPr>
              <a:t>.</a:t>
            </a:r>
          </a:p>
          <a:p>
            <a:pPr marL="514350" indent="-285750" algn="l">
              <a:buFont typeface="Arial" panose="020B0604020202020204" pitchFamily="34" charset="0"/>
              <a:buChar char="•"/>
            </a:pPr>
            <a:r>
              <a:rPr lang="fr-FR" sz="1800" b="0" i="0" u="none" strike="noStrike" baseline="0" dirty="0">
                <a:latin typeface="HelveticaNeue-Light-Identity-H"/>
              </a:rPr>
              <a:t>Le principe d’intérêt supérieur oriente la conception, la mise en </a:t>
            </a:r>
            <a:r>
              <a:rPr lang="fr-FR" sz="1800" b="0" i="0" u="none" strike="noStrike" baseline="0" dirty="0" err="1">
                <a:latin typeface="HelveticaNeue-Light-Identity-H"/>
              </a:rPr>
              <a:t>oeuvre</a:t>
            </a:r>
            <a:r>
              <a:rPr lang="fr-FR" sz="1800" b="0" i="0" u="none" strike="noStrike" baseline="0" dirty="0">
                <a:latin typeface="HelveticaNeue-Light-Identity-H"/>
              </a:rPr>
              <a:t>, le suivi et l’adaptation de l’ensemble des programmes et des interventions humanitaires et doit être régulièrement réévalué.</a:t>
            </a:r>
            <a:endParaRPr lang="en-US" dirty="0"/>
          </a:p>
          <a:p>
            <a:pPr>
              <a:buFont typeface="Arial" panose="020B0604020202020204" pitchFamily="34" charset="0"/>
              <a:buChar char="•"/>
            </a:pPr>
            <a:endParaRPr lang="en-US" dirty="0"/>
          </a:p>
          <a:p>
            <a:pPr algn="l"/>
            <a:r>
              <a:rPr lang="fr-FR" sz="1800" b="0" i="0" u="none" strike="noStrike" baseline="0" dirty="0">
                <a:solidFill>
                  <a:srgbClr val="000000"/>
                </a:solidFill>
                <a:latin typeface="HelveticaNeue-Light-Identity-H"/>
              </a:rPr>
              <a:t>Le concept d’intérêt supérieur comporte trois aspects:</a:t>
            </a:r>
          </a:p>
          <a:p>
            <a:pPr marL="514350" indent="-285750" algn="l">
              <a:buFont typeface="Arial" panose="020B0604020202020204" pitchFamily="34" charset="0"/>
              <a:buChar char="•"/>
            </a:pPr>
            <a:r>
              <a:rPr lang="fr-FR" sz="1800" b="0" i="0" u="none" strike="noStrike" baseline="0" dirty="0">
                <a:solidFill>
                  <a:srgbClr val="000000"/>
                </a:solidFill>
                <a:latin typeface="HelveticaNeue-Medium-Identity-H"/>
              </a:rPr>
              <a:t>Le </a:t>
            </a:r>
            <a:r>
              <a:rPr lang="fr-FR" sz="1800" b="1" i="0" u="none" strike="noStrike" baseline="0" dirty="0">
                <a:solidFill>
                  <a:srgbClr val="000000"/>
                </a:solidFill>
                <a:latin typeface="HelveticaNeue-Medium-Identity-H"/>
              </a:rPr>
              <a:t>droit fondamental de l’enfant: </a:t>
            </a:r>
            <a:r>
              <a:rPr lang="fr-FR" sz="1800" b="0" i="0" u="none" strike="noStrike" baseline="0" dirty="0">
                <a:solidFill>
                  <a:srgbClr val="000000"/>
                </a:solidFill>
                <a:latin typeface="HelveticaNeue-Light-Identity-H"/>
              </a:rPr>
              <a:t>Les enfants ont le droit à ce que leur intérêt supérieur soit évalué et fasse l’objet d’une considération prioritaire;</a:t>
            </a:r>
          </a:p>
          <a:p>
            <a:pPr marL="514350" indent="-285750" algn="l">
              <a:buFont typeface="Arial" panose="020B0604020202020204" pitchFamily="34" charset="0"/>
              <a:buChar char="•"/>
            </a:pPr>
            <a:r>
              <a:rPr lang="fr-FR" sz="1800" b="1" i="0" u="none" strike="noStrike" baseline="0" dirty="0">
                <a:solidFill>
                  <a:srgbClr val="000000"/>
                </a:solidFill>
                <a:latin typeface="HelveticaNeue-Medium-Identity-H"/>
              </a:rPr>
              <a:t>Un principe juridique</a:t>
            </a:r>
            <a:r>
              <a:rPr lang="fr-FR" sz="1800" b="0" i="0" u="none" strike="noStrike" baseline="0" dirty="0">
                <a:solidFill>
                  <a:srgbClr val="000000"/>
                </a:solidFill>
                <a:latin typeface="HelveticaNeue-Medium-Identity-H"/>
              </a:rPr>
              <a:t>: </a:t>
            </a:r>
            <a:r>
              <a:rPr lang="fr-FR" sz="1800" b="0" i="0" u="none" strike="noStrike" baseline="0" dirty="0">
                <a:solidFill>
                  <a:srgbClr val="000000"/>
                </a:solidFill>
                <a:latin typeface="HelveticaNeue-Light-Identity-H"/>
              </a:rPr>
              <a:t>Si une disposition juridique se prête à plusieurs interprétations, il convient de choisir celle qui sert le plus efficacement </a:t>
            </a:r>
            <a:r>
              <a:rPr lang="es-ES" sz="1800" b="0" i="0" u="none" strike="noStrike" baseline="0" dirty="0" err="1">
                <a:solidFill>
                  <a:srgbClr val="000000"/>
                </a:solidFill>
                <a:latin typeface="HelveticaNeue-Light-Identity-H"/>
              </a:rPr>
              <a:t>l’intérêt</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supérieur</a:t>
            </a:r>
            <a:r>
              <a:rPr lang="es-ES" sz="1800" b="0" i="0" u="none" strike="noStrike" baseline="0" dirty="0">
                <a:solidFill>
                  <a:srgbClr val="000000"/>
                </a:solidFill>
                <a:latin typeface="HelveticaNeue-Light-Identity-H"/>
              </a:rPr>
              <a:t> de </a:t>
            </a:r>
            <a:r>
              <a:rPr lang="es-ES" sz="1800" b="0" i="0" u="none" strike="noStrike" baseline="0" dirty="0" err="1">
                <a:solidFill>
                  <a:srgbClr val="000000"/>
                </a:solidFill>
                <a:latin typeface="HelveticaNeue-Light-Identity-H"/>
              </a:rPr>
              <a:t>l’enfant</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1" i="0" u="none" strike="noStrike" baseline="0" dirty="0">
                <a:solidFill>
                  <a:srgbClr val="000000"/>
                </a:solidFill>
                <a:latin typeface="HelveticaNeue-Medium-Identity-H"/>
              </a:rPr>
              <a:t>Une règle de procédure</a:t>
            </a:r>
            <a:r>
              <a:rPr lang="fr-FR" sz="1800" b="0" i="0" u="none" strike="noStrike" baseline="0" dirty="0">
                <a:solidFill>
                  <a:srgbClr val="000000"/>
                </a:solidFill>
                <a:latin typeface="HelveticaNeue-Medium-Identity-H"/>
              </a:rPr>
              <a:t>: </a:t>
            </a:r>
            <a:r>
              <a:rPr lang="fr-FR" sz="1800" b="0" i="0" u="none" strike="noStrike" baseline="0" dirty="0">
                <a:solidFill>
                  <a:srgbClr val="000000"/>
                </a:solidFill>
                <a:latin typeface="HelveticaNeue-Light-Identity-H"/>
              </a:rPr>
              <a:t>Lorsqu’une décision aura des incidences sur un enfant, un groupe d’enfants ou les enfants en général, le processus décisionnel doit (a) évaluer l’impact potentiel de la décision sur l’enfant ou les enfants concernés et (b) montrer que le droit des enfants à ce que leur intérêt supérieur soit évalué et pris en compte comme considération prioritaire a été explicitement pris en compte.</a:t>
            </a:r>
            <a:endParaRPr lang="en-US" sz="1800" b="0" i="0" u="none" strike="noStrike" baseline="0" dirty="0">
              <a:solidFill>
                <a:srgbClr val="000000"/>
              </a:solidFill>
              <a:latin typeface="HelveticaNeue-Light-Identity-H"/>
            </a:endParaRPr>
          </a:p>
          <a:p>
            <a:pPr marL="228600" indent="0">
              <a:buFont typeface="Arial" panose="020B0604020202020204" pitchFamily="34" charset="0"/>
              <a:buNone/>
            </a:pPr>
            <a:endParaRPr lang="en-US" dirty="0"/>
          </a:p>
          <a:p>
            <a:pPr marL="514350" indent="-285750" algn="l">
              <a:buFont typeface="Arial" panose="020B0604020202020204" pitchFamily="34" charset="0"/>
              <a:buChar char="•"/>
            </a:pPr>
            <a:r>
              <a:rPr lang="fr-FR" sz="1800" b="0" i="0" u="none" strike="noStrike" baseline="0" dirty="0">
                <a:latin typeface="HelveticaNeue-Light-Identity-H"/>
              </a:rPr>
              <a:t>Lorsque les acteurs humanitaires prennent des décisions pour des enfants individuellement, des garanties procédurales convenues en avance devraient être mises en œuvre pour soutenir ce principe.</a:t>
            </a:r>
            <a:r>
              <a:rPr lang="en-US" dirty="0"/>
              <a:t>(-&gt; </a:t>
            </a:r>
            <a:r>
              <a:rPr lang="en-US" dirty="0" err="1"/>
              <a:t>icone</a:t>
            </a:r>
            <a:r>
              <a:rPr lang="en-US" dirty="0"/>
              <a:t> </a:t>
            </a:r>
            <a:r>
              <a:rPr lang="en-US" b="1" dirty="0" err="1"/>
              <a:t>sauvegarde</a:t>
            </a:r>
            <a:r>
              <a:rPr lang="en-US" dirty="0"/>
              <a:t>)</a:t>
            </a:r>
          </a:p>
          <a:p>
            <a:pPr>
              <a:buFont typeface="Arial" panose="020B0604020202020204" pitchFamily="34" charset="0"/>
              <a:buChar char="•"/>
            </a:pPr>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472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d'un principe clé applicable à toute action humanitaire. </a:t>
            </a:r>
          </a:p>
          <a:p>
            <a:r>
              <a:rPr lang="fr-FR" dirty="0"/>
              <a:t>Il est défini par le Manuel Sphère (2018)</a:t>
            </a:r>
            <a:endParaRPr lang="en-US" dirty="0"/>
          </a:p>
          <a:p>
            <a:endParaRPr lang="en-US" dirty="0"/>
          </a:p>
          <a:p>
            <a:pPr>
              <a:buFont typeface="Arial" panose="020B0604020202020204" pitchFamily="34" charset="0"/>
              <a:buChar char="•"/>
            </a:pPr>
            <a:r>
              <a:rPr lang="fr-FR" sz="1800" b="0" i="0" u="none" strike="noStrike" baseline="0" dirty="0">
                <a:latin typeface="HelveticaNeue-Light-Identity-H"/>
              </a:rPr>
              <a:t>L’aide humanitaire doit être fournie de manière à réduire les risques auxquels les personnes peuvent être exposés et à subvenir à leurs besoins dans la dignité.</a:t>
            </a:r>
          </a:p>
          <a:p>
            <a:pPr>
              <a:buFont typeface="Arial" panose="020B0604020202020204" pitchFamily="34" charset="0"/>
              <a:buChar char="•"/>
            </a:pPr>
            <a:r>
              <a:rPr lang="fr-FR" sz="1800" b="0" i="0" u="none" strike="noStrike" baseline="0" dirty="0">
                <a:latin typeface="HelveticaNeue-Light-Identity-H"/>
              </a:rPr>
              <a:t>L’aide doit être fournie dans un cadre permettant d’éviter une exposition plus importante à des risques physiques, à la violence ou l’abus: </a:t>
            </a:r>
            <a:r>
              <a:rPr lang="fr-FR" dirty="0"/>
              <a:t>d'où l'existence de protocoles de sauvegarde (de l'enfant) </a:t>
            </a:r>
            <a:endParaRPr lang="en-US" dirty="0"/>
          </a:p>
          <a:p>
            <a:pPr marL="228600" indent="0">
              <a:buFont typeface="Arial" panose="020B0604020202020204" pitchFamily="34" charset="0"/>
              <a:buNone/>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b="0" i="0" u="none" strike="noStrike" baseline="0" dirty="0">
                <a:latin typeface="HelveticaNeue-Light-Identity-H"/>
              </a:rPr>
              <a:t>Une étape clé pour soutenir la capacité des gens à se protéger eux-mêmes est de promouvoir une participation effective et sans </a:t>
            </a:r>
            <a:r>
              <a:rPr lang="es-ES" sz="1800" b="0" i="0" u="none" strike="noStrike" baseline="0" dirty="0">
                <a:latin typeface="HelveticaNeue-Light-Identity-H"/>
              </a:rPr>
              <a:t>risque des </a:t>
            </a:r>
            <a:r>
              <a:rPr lang="es-ES" sz="1800" b="0" i="0" u="none" strike="noStrike" baseline="0" dirty="0" err="1">
                <a:latin typeface="HelveticaNeue-Light-Identity-H"/>
              </a:rPr>
              <a:t>enfants</a:t>
            </a:r>
            <a:r>
              <a:rPr lang="es-ES" sz="1800" b="0" i="0" u="none" strike="noStrike" baseline="0" dirty="0">
                <a:latin typeface="HelveticaNeue-Light-Identity-H"/>
              </a:rPr>
              <a:t>. La </a:t>
            </a:r>
            <a:r>
              <a:rPr lang="fr-FR" sz="1800" b="0" i="0" u="none" strike="noStrike" baseline="0" dirty="0">
                <a:latin typeface="HelveticaNeue-Light-Identity-H"/>
              </a:rPr>
              <a:t>conception des programmes est améliorée par l’intégration de l’expertise des </a:t>
            </a:r>
            <a:r>
              <a:rPr lang="es-ES" sz="1800" b="0" i="0" u="none" strike="noStrike" baseline="0" dirty="0" err="1">
                <a:latin typeface="HelveticaNeue-Light-Identity-H"/>
              </a:rPr>
              <a:t>enfants</a:t>
            </a:r>
            <a:r>
              <a:rPr lang="es-ES" sz="1800" b="0" i="0" u="none" strike="noStrike" baseline="0" dirty="0">
                <a:latin typeface="HelveticaNeue-Light-Identity-H"/>
              </a:rPr>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b="0" i="0" u="none" strike="noStrike" baseline="0" dirty="0">
                <a:latin typeface="HelveticaNeue-Light-Identity-H"/>
              </a:rPr>
              <a:t>Les humanitaires doivent réfléchir à la manière dont les questions auxquelles ils sont confrontés ont été gérées auparavant par les enfants, les familles, les communautés et les autorités, et à la façon dont la crise a affecté </a:t>
            </a:r>
            <a:r>
              <a:rPr lang="es-ES" sz="1800" b="0" i="0" u="none" strike="noStrike" baseline="0" dirty="0">
                <a:latin typeface="HelveticaNeue-Light-Identity-H"/>
              </a:rPr>
              <a:t>ces </a:t>
            </a:r>
            <a:r>
              <a:rPr lang="es-ES" sz="1800" b="0" i="0" u="none" strike="noStrike" baseline="0" dirty="0" err="1">
                <a:latin typeface="HelveticaNeue-Light-Identity-H"/>
              </a:rPr>
              <a:t>stratégies</a:t>
            </a:r>
            <a:r>
              <a:rPr lang="es-ES" sz="1800" b="0" i="0" u="none" strike="noStrike" baseline="0" dirty="0">
                <a:latin typeface="HelveticaNeue-Light-Identity-H"/>
              </a:rPr>
              <a:t> et </a:t>
            </a:r>
            <a:r>
              <a:rPr lang="es-ES" sz="1800" b="0" i="0" u="none" strike="noStrike" baseline="0" dirty="0" err="1">
                <a:latin typeface="HelveticaNeue-Light-Identity-H"/>
              </a:rPr>
              <a:t>comportements</a:t>
            </a:r>
            <a:r>
              <a:rPr lang="es-ES" sz="1800" b="0" i="0" u="none" strike="noStrike" baseline="0" dirty="0">
                <a:latin typeface="HelveticaNeue-Light-Identity-H"/>
              </a:rPr>
              <a:t>.</a:t>
            </a:r>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4477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285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93972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3" r:id="rId2"/>
    <p:sldLayoutId id="2147483682"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3" r:id="rId13"/>
    <p:sldLayoutId id="2147483674" r:id="rId14"/>
    <p:sldLayoutId id="2147483675" r:id="rId15"/>
    <p:sldLayoutId id="2147483676" r:id="rId16"/>
    <p:sldLayoutId id="2147483677" r:id="rId17"/>
    <p:sldLayoutId id="2147483678" r:id="rId18"/>
    <p:sldLayoutId id="2147483679" r:id="rId19"/>
    <p:sldLayoutId id="2147483689" r:id="rId20"/>
    <p:sldLayoutId id="214748369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4.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Exigences%20de%20base%20pour%20une%20participation%20effective%20et%20&#233;thique%20des%20enfants"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10219267" cy="1057275"/>
          </a:xfrm>
        </p:spPr>
        <p:txBody>
          <a:bodyPr>
            <a:normAutofit fontScale="90000"/>
          </a:bodyPr>
          <a:lstStyle/>
          <a:p>
            <a:r>
              <a:rPr lang="en-US" sz="4800" dirty="0"/>
              <a:t>Principe</a:t>
            </a:r>
            <a:r>
              <a:rPr lang="fr-FR" sz="4900" dirty="0"/>
              <a:t> </a:t>
            </a:r>
            <a:r>
              <a:rPr lang="fr-FR" sz="4800" dirty="0"/>
              <a:t>6 - Accès à une assistance impartiale </a:t>
            </a: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endParaRPr lang="fr-FR" sz="2400" i="1" dirty="0"/>
          </a:p>
          <a:p>
            <a:pPr marL="50800" indent="0">
              <a:buNone/>
            </a:pPr>
            <a:endParaRPr lang="fr-FR" sz="2400" i="1" dirty="0"/>
          </a:p>
          <a:p>
            <a:pPr marL="50800" indent="0" algn="ctr">
              <a:buNone/>
            </a:pPr>
            <a:r>
              <a:rPr lang="en-GB" sz="2400" i="1" dirty="0"/>
              <a:t>“</a:t>
            </a:r>
            <a:r>
              <a:rPr lang="fr-FR" sz="2400" i="1" dirty="0"/>
              <a:t>Les acteurs humanitaires identifient les obstacles qui empêchent d’accéder à l’aide et prennent des mesures qui permettent de garantir que l’aide soit apportée de façon proportionnelle aux besoins et sans discrimination</a:t>
            </a:r>
            <a:r>
              <a:rPr lang="en-GB" sz="2400" i="1" dirty="0"/>
              <a:t>”</a:t>
            </a:r>
          </a:p>
          <a:p>
            <a:endParaRPr lang="fr-FR" sz="24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324780" y="1878930"/>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2800" dirty="0" err="1"/>
              <a:t>Basée</a:t>
            </a:r>
            <a:r>
              <a:rPr lang="en-US" sz="2800" dirty="0"/>
              <a:t> sur les </a:t>
            </a:r>
            <a:r>
              <a:rPr lang="en-US" sz="2800" dirty="0" err="1"/>
              <a:t>besoins</a:t>
            </a:r>
            <a:r>
              <a:rPr lang="en-US" sz="2800" dirty="0"/>
              <a:t> </a:t>
            </a:r>
          </a:p>
          <a:p>
            <a:r>
              <a:rPr lang="en-US" dirty="0"/>
              <a:t>Sans</a:t>
            </a:r>
            <a:r>
              <a:rPr lang="en-US" sz="2800" dirty="0"/>
              <a:t> </a:t>
            </a:r>
            <a:r>
              <a:rPr lang="en-US" sz="2800" b="1" dirty="0"/>
              <a:t>discrimination</a:t>
            </a:r>
          </a:p>
          <a:p>
            <a:endParaRPr lang="en-US" b="1" dirty="0"/>
          </a:p>
          <a:p>
            <a:r>
              <a:rPr lang="fr-FR" dirty="0"/>
              <a:t>Contrôler l’ accès</a:t>
            </a:r>
            <a:endParaRPr lang="en-US" dirty="0"/>
          </a:p>
          <a:p>
            <a:r>
              <a:rPr lang="fr-FR" dirty="0"/>
              <a:t>Eliminer les obstacles </a:t>
            </a:r>
          </a:p>
          <a:p>
            <a:r>
              <a:rPr lang="fr-FR" dirty="0"/>
              <a:t>Informations pertinentes </a:t>
            </a:r>
          </a:p>
          <a:p>
            <a:r>
              <a:rPr lang="en-US" dirty="0"/>
              <a:t>Interventions de </a:t>
            </a:r>
            <a:r>
              <a:rPr lang="en-US" dirty="0" err="1"/>
              <a:t>sensibilisation</a:t>
            </a:r>
            <a:r>
              <a:rPr lang="en-US" dirty="0"/>
              <a:t> pour les </a:t>
            </a:r>
            <a:r>
              <a:rPr lang="en-US" dirty="0" err="1"/>
              <a:t>exclus</a:t>
            </a:r>
            <a:endParaRPr lang="en-US" sz="2800" dirty="0"/>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2336800" y="1878930"/>
            <a:ext cx="1633626" cy="20269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1981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365125"/>
            <a:ext cx="10545453" cy="1057275"/>
          </a:xfrm>
        </p:spPr>
        <p:txBody>
          <a:bodyPr>
            <a:noAutofit/>
          </a:bodyPr>
          <a:lstStyle/>
          <a:p>
            <a:r>
              <a:rPr lang="en-US" sz="3600" dirty="0"/>
              <a:t>Principe</a:t>
            </a:r>
            <a:r>
              <a:rPr lang="fr-FR" sz="3600" dirty="0"/>
              <a:t> 7 – Assistance pour se remettre de la violence, contrainte ou privation délibérée </a:t>
            </a: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endParaRPr lang="fr-FR" sz="2400" i="1" dirty="0"/>
          </a:p>
          <a:p>
            <a:pPr marL="50800" indent="0">
              <a:buNone/>
            </a:pPr>
            <a:endParaRPr lang="fr-FR" sz="2400" i="1" dirty="0"/>
          </a:p>
          <a:p>
            <a:pPr marL="50800" indent="0" algn="ctr">
              <a:buNone/>
            </a:pPr>
            <a:r>
              <a:rPr lang="en-GB" sz="2400" i="1" dirty="0"/>
              <a:t>“</a:t>
            </a:r>
            <a:r>
              <a:rPr lang="fr-FR" sz="2400" i="1" dirty="0"/>
              <a:t>Les acteurs humanitaires doivent fournir un soutien immédiat et constant aux individus ayant subi des violations, y compris en les orientant vers d’autres services si cela est nécessaire.”</a:t>
            </a:r>
            <a:endParaRPr lang="en-GB" sz="2400" i="1" dirty="0"/>
          </a:p>
          <a:p>
            <a:endParaRPr lang="fr-FR" sz="24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299199" y="2140867"/>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latin typeface="HelveticaNeue-Light-Identity-H"/>
              </a:rPr>
              <a:t>Réduire l’exposition à des actes de violence, de coercition ou de privation</a:t>
            </a:r>
          </a:p>
          <a:p>
            <a:r>
              <a:rPr lang="fr-FR" dirty="0">
                <a:latin typeface="HelveticaNeue-Light-Identity-H"/>
              </a:rPr>
              <a:t>Soutenir les enfants &amp; familles pour assurer leur propre sécurité</a:t>
            </a:r>
          </a:p>
          <a:p>
            <a:r>
              <a:rPr lang="en-US" dirty="0" err="1"/>
              <a:t>Réponses</a:t>
            </a:r>
            <a:r>
              <a:rPr lang="en-US" dirty="0"/>
              <a:t> pour </a:t>
            </a:r>
            <a:r>
              <a:rPr lang="en-US" dirty="0" err="1"/>
              <a:t>sécuriser</a:t>
            </a:r>
            <a:r>
              <a:rPr lang="en-US" dirty="0"/>
              <a:t> les enfants </a:t>
            </a:r>
            <a:endParaRPr lang="en-US" sz="2800" dirty="0"/>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2336800" y="1878930"/>
            <a:ext cx="1633626" cy="20269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897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463961"/>
            <a:ext cx="10545453" cy="1057275"/>
          </a:xfrm>
        </p:spPr>
        <p:txBody>
          <a:bodyPr>
            <a:noAutofit/>
          </a:bodyPr>
          <a:lstStyle/>
          <a:p>
            <a:r>
              <a:rPr lang="en-US" sz="3600" dirty="0"/>
              <a:t>Principe</a:t>
            </a:r>
            <a:r>
              <a:rPr lang="fr-FR" sz="3600" dirty="0"/>
              <a:t> 8 – </a:t>
            </a:r>
            <a:r>
              <a:rPr lang="en-US" sz="3600" dirty="0"/>
              <a:t>Assistance pour </a:t>
            </a:r>
            <a:r>
              <a:rPr lang="fr-FR" sz="3600" dirty="0"/>
              <a:t>revendiquer leurs droits </a:t>
            </a:r>
            <a:br>
              <a:rPr lang="fr-FR" sz="3600" dirty="0"/>
            </a:br>
            <a:endParaRPr lang="fr-FR" sz="3600" dirty="0"/>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endParaRPr lang="fr-FR" sz="2400" i="1" dirty="0"/>
          </a:p>
          <a:p>
            <a:pPr marL="50800" indent="0">
              <a:buNone/>
            </a:pPr>
            <a:endParaRPr lang="fr-FR" sz="2400" i="1" dirty="0"/>
          </a:p>
          <a:p>
            <a:pPr marL="50800" indent="0" algn="ctr">
              <a:buNone/>
            </a:pPr>
            <a:r>
              <a:rPr lang="en-GB" sz="2400" i="1" dirty="0"/>
              <a:t>“</a:t>
            </a:r>
            <a:r>
              <a:rPr lang="fr-FR" sz="2400" i="1" dirty="0"/>
              <a:t>Les acteurs humanitaires aident les communautés touchées à faire valoir leurs droits en fournissant des informations et des documents, et en soutenant leurs efforts pour un meilleur respect de leurs droits</a:t>
            </a:r>
            <a:r>
              <a:rPr lang="en-GB" sz="2400" i="1" dirty="0"/>
              <a:t>”</a:t>
            </a:r>
          </a:p>
          <a:p>
            <a:endParaRPr lang="fr-FR" sz="24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498389" y="2042701"/>
            <a:ext cx="5757333"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dirty="0" err="1"/>
              <a:t>Fournir</a:t>
            </a:r>
            <a:r>
              <a:rPr lang="es-ES" dirty="0"/>
              <a:t> des </a:t>
            </a:r>
            <a:r>
              <a:rPr lang="es-ES" dirty="0" err="1"/>
              <a:t>informations</a:t>
            </a:r>
            <a:endParaRPr lang="es-ES" dirty="0"/>
          </a:p>
          <a:p>
            <a:r>
              <a:rPr lang="fr-FR" dirty="0"/>
              <a:t>Aider en matière de documentation </a:t>
            </a:r>
          </a:p>
          <a:p>
            <a:r>
              <a:rPr lang="fr-FR" dirty="0"/>
              <a:t>Aider à trouver des solutions</a:t>
            </a:r>
          </a:p>
          <a:p>
            <a:r>
              <a:rPr lang="fr-FR" dirty="0"/>
              <a:t>Influencer leur aptitude à se protéger</a:t>
            </a:r>
          </a:p>
          <a:p>
            <a:r>
              <a:rPr lang="es-ES" dirty="0">
                <a:solidFill>
                  <a:srgbClr val="000000"/>
                </a:solidFill>
                <a:latin typeface="HelveticaNeue-Light-Identity-H"/>
              </a:rPr>
              <a:t>L</a:t>
            </a:r>
            <a:r>
              <a:rPr lang="es-ES" dirty="0">
                <a:latin typeface="HelveticaNeue-Light-Identity-H"/>
              </a:rPr>
              <a:t>es </a:t>
            </a:r>
            <a:r>
              <a:rPr lang="es-ES" dirty="0" err="1">
                <a:latin typeface="HelveticaNeue-Light-Identity-H"/>
              </a:rPr>
              <a:t>aider</a:t>
            </a:r>
            <a:r>
              <a:rPr lang="es-ES" dirty="0">
                <a:latin typeface="HelveticaNeue-Light-Identity-H"/>
              </a:rPr>
              <a:t> à </a:t>
            </a:r>
            <a:r>
              <a:rPr lang="fr-FR" dirty="0">
                <a:latin typeface="HelveticaNeue-Light-Identity-H"/>
              </a:rPr>
              <a:t>devenir des citoyens</a:t>
            </a:r>
          </a:p>
          <a:p>
            <a:pPr marL="50800" indent="0">
              <a:buNone/>
            </a:pPr>
            <a:endParaRPr lang="en-US" dirty="0"/>
          </a:p>
          <a:p>
            <a:r>
              <a:rPr lang="en-US" dirty="0"/>
              <a:t>Devoir de plaidoyer </a:t>
            </a:r>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2336800" y="1878930"/>
            <a:ext cx="1633626" cy="2026992"/>
          </a:xfrm>
          <a:prstGeom prst="rect">
            <a:avLst/>
          </a:prstGeom>
        </p:spPr>
      </p:pic>
    </p:spTree>
    <p:extLst>
      <p:ext uri="{BB962C8B-B14F-4D97-AF65-F5344CB8AC3E}">
        <p14:creationId xmlns:p14="http://schemas.microsoft.com/office/powerpoint/2010/main" val="18727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365125"/>
            <a:ext cx="10545453" cy="1057275"/>
          </a:xfrm>
        </p:spPr>
        <p:txBody>
          <a:bodyPr>
            <a:noAutofit/>
          </a:bodyPr>
          <a:lstStyle/>
          <a:p>
            <a:r>
              <a:rPr lang="en-US" sz="3600" dirty="0"/>
              <a:t>Principe</a:t>
            </a:r>
            <a:r>
              <a:rPr lang="fr-FR" sz="3600" dirty="0"/>
              <a:t> 9 – Renforcer les systèmes de protection de l'enfance </a:t>
            </a: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endParaRPr lang="fr-FR" sz="2400" i="1" dirty="0"/>
          </a:p>
          <a:p>
            <a:pPr marL="50800" indent="0">
              <a:buNone/>
            </a:pPr>
            <a:endParaRPr lang="fr-FR" sz="2400" i="1" dirty="0"/>
          </a:p>
          <a:p>
            <a:endParaRPr lang="fr-FR" sz="24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512013" y="4210656"/>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latin typeface="HelveticaNeue-Light-Identity-H"/>
              </a:rPr>
              <a:t>Approche systémique pour réduire les risques et répondre aux besoins </a:t>
            </a:r>
          </a:p>
          <a:p>
            <a:r>
              <a:rPr lang="fr-FR" dirty="0"/>
              <a:t>Impact à long terme et durable</a:t>
            </a:r>
            <a:endParaRPr lang="en-US" dirty="0"/>
          </a:p>
        </p:txBody>
      </p:sp>
      <p:sp>
        <p:nvSpPr>
          <p:cNvPr id="7" name="Espace réservé du contenu 5">
            <a:extLst>
              <a:ext uri="{FF2B5EF4-FFF2-40B4-BE49-F238E27FC236}">
                <a16:creationId xmlns:a16="http://schemas.microsoft.com/office/drawing/2014/main" id="{14D9A079-0FB2-4984-AA80-A26335497802}"/>
              </a:ext>
            </a:extLst>
          </p:cNvPr>
          <p:cNvSpPr txBox="1">
            <a:spLocks/>
          </p:cNvSpPr>
          <p:nvPr/>
        </p:nvSpPr>
        <p:spPr>
          <a:xfrm>
            <a:off x="7001752" y="2676748"/>
            <a:ext cx="4952555"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latin typeface="HelveticaNeue-Light-Identity-H"/>
              </a:rPr>
              <a:t>Qualité et la disponibilité des services </a:t>
            </a:r>
          </a:p>
          <a:p>
            <a:r>
              <a:rPr lang="en-US" dirty="0"/>
              <a:t>Innovations</a:t>
            </a:r>
          </a:p>
          <a:p>
            <a:r>
              <a:rPr lang="fr-FR" dirty="0">
                <a:latin typeface="HelveticaNeue-Light-Identity-H"/>
              </a:rPr>
              <a:t>Niveaux et éléments des systèmes de protection </a:t>
            </a:r>
            <a:endParaRPr lang="en-US" dirty="0"/>
          </a:p>
        </p:txBody>
      </p:sp>
      <p:pic>
        <p:nvPicPr>
          <p:cNvPr id="8" name="Image 7">
            <a:extLst>
              <a:ext uri="{FF2B5EF4-FFF2-40B4-BE49-F238E27FC236}">
                <a16:creationId xmlns:a16="http://schemas.microsoft.com/office/drawing/2014/main" id="{55FD5C46-A007-4052-B32A-A9B3607493A9}"/>
              </a:ext>
            </a:extLst>
          </p:cNvPr>
          <p:cNvPicPr>
            <a:picLocks noChangeAspect="1"/>
          </p:cNvPicPr>
          <p:nvPr/>
        </p:nvPicPr>
        <p:blipFill>
          <a:blip r:embed="rId3"/>
          <a:stretch>
            <a:fillRect/>
          </a:stretch>
        </p:blipFill>
        <p:spPr>
          <a:xfrm>
            <a:off x="2609068" y="1690688"/>
            <a:ext cx="1510715" cy="2100262"/>
          </a:xfrm>
          <a:prstGeom prst="rect">
            <a:avLst/>
          </a:prstGeom>
          <a:effectLst>
            <a:outerShdw blurRad="50800" dist="50800" dir="5400000" algn="ctr" rotWithShape="0">
              <a:srgbClr val="000000">
                <a:alpha val="71000"/>
              </a:srgbClr>
            </a:outerShdw>
          </a:effectLst>
        </p:spPr>
      </p:pic>
    </p:spTree>
    <p:extLst>
      <p:ext uri="{BB962C8B-B14F-4D97-AF65-F5344CB8AC3E}">
        <p14:creationId xmlns:p14="http://schemas.microsoft.com/office/powerpoint/2010/main" val="30689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365125"/>
            <a:ext cx="10545453" cy="1057275"/>
          </a:xfrm>
        </p:spPr>
        <p:txBody>
          <a:bodyPr>
            <a:noAutofit/>
          </a:bodyPr>
          <a:lstStyle/>
          <a:p>
            <a:r>
              <a:rPr lang="en-US" sz="3600" dirty="0"/>
              <a:t>Principe</a:t>
            </a:r>
            <a:r>
              <a:rPr lang="fr-FR" sz="3600" dirty="0"/>
              <a:t> 10 – Renforcer la résilience des enfants </a:t>
            </a: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309769" y="3429000"/>
            <a:ext cx="5980541" cy="4351338"/>
          </a:xfrm>
        </p:spPr>
        <p:txBody>
          <a:bodyPr>
            <a:normAutofit/>
          </a:bodyPr>
          <a:lstStyle/>
          <a:p>
            <a:r>
              <a:rPr lang="fr-FR" dirty="0"/>
              <a:t>Renforcer les aptitudes </a:t>
            </a:r>
          </a:p>
          <a:p>
            <a:r>
              <a:rPr lang="fr-FR" dirty="0"/>
              <a:t>Eliminant ou en réduisant les facteurs de risque</a:t>
            </a:r>
          </a:p>
          <a:p>
            <a:r>
              <a:rPr lang="fr-FR" dirty="0"/>
              <a:t>Renforcer les facteurs de protection </a:t>
            </a:r>
          </a:p>
          <a:p>
            <a:pPr marL="50800" indent="0">
              <a:buNone/>
            </a:pPr>
            <a:r>
              <a:rPr lang="en-US" dirty="0"/>
              <a:t>= </a:t>
            </a:r>
            <a:r>
              <a:rPr lang="en-US" dirty="0" err="1"/>
              <a:t>Capacité</a:t>
            </a:r>
            <a:r>
              <a:rPr lang="en-US" dirty="0"/>
              <a:t> à faire face, à </a:t>
            </a:r>
            <a:r>
              <a:rPr lang="en-US" dirty="0" err="1"/>
              <a:t>s’adapter</a:t>
            </a:r>
            <a:r>
              <a:rPr lang="en-US" dirty="0"/>
              <a:t> &amp; à transformer</a:t>
            </a:r>
            <a:endParaRPr lang="fr-FR"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290310" y="2506662"/>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fr-FR" b="1" dirty="0"/>
              <a:t>Composantes de la résilience</a:t>
            </a:r>
            <a:r>
              <a:rPr lang="fr-FR" dirty="0"/>
              <a:t>:</a:t>
            </a:r>
          </a:p>
          <a:p>
            <a:r>
              <a:rPr lang="fr-FR" dirty="0"/>
              <a:t>Forces et capacités</a:t>
            </a:r>
          </a:p>
          <a:p>
            <a:r>
              <a:rPr lang="fr-FR" dirty="0"/>
              <a:t>Réseau de pairs et de soutien </a:t>
            </a:r>
          </a:p>
          <a:p>
            <a:r>
              <a:rPr lang="fr-FR" dirty="0"/>
              <a:t>Capacité à trouver des solutions</a:t>
            </a:r>
          </a:p>
          <a:p>
            <a:r>
              <a:rPr lang="fr-FR" dirty="0"/>
              <a:t>Participation</a:t>
            </a:r>
          </a:p>
          <a:p>
            <a:r>
              <a:rPr lang="fr-FR" dirty="0"/>
              <a:t>Relations positives </a:t>
            </a:r>
            <a:endParaRPr lang="en-US" dirty="0"/>
          </a:p>
        </p:txBody>
      </p:sp>
      <p:pic>
        <p:nvPicPr>
          <p:cNvPr id="7" name="Image 6">
            <a:extLst>
              <a:ext uri="{FF2B5EF4-FFF2-40B4-BE49-F238E27FC236}">
                <a16:creationId xmlns:a16="http://schemas.microsoft.com/office/drawing/2014/main" id="{C22C490A-22F3-4028-A691-DA9DDDC8865C}"/>
              </a:ext>
            </a:extLst>
          </p:cNvPr>
          <p:cNvPicPr>
            <a:picLocks noChangeAspect="1"/>
          </p:cNvPicPr>
          <p:nvPr/>
        </p:nvPicPr>
        <p:blipFill>
          <a:blip r:embed="rId3"/>
          <a:stretch>
            <a:fillRect/>
          </a:stretch>
        </p:blipFill>
        <p:spPr>
          <a:xfrm>
            <a:off x="2790043" y="1375569"/>
            <a:ext cx="1510715" cy="2100262"/>
          </a:xfrm>
          <a:prstGeom prst="rect">
            <a:avLst/>
          </a:prstGeom>
          <a:effectLst>
            <a:outerShdw blurRad="50800" dist="50800" dir="5400000" algn="ctr" rotWithShape="0">
              <a:srgbClr val="000000">
                <a:alpha val="73000"/>
              </a:srgbClr>
            </a:outerShdw>
          </a:effectLst>
        </p:spPr>
      </p:pic>
    </p:spTree>
    <p:extLst>
      <p:ext uri="{BB962C8B-B14F-4D97-AF65-F5344CB8AC3E}">
        <p14:creationId xmlns:p14="http://schemas.microsoft.com/office/powerpoint/2010/main" val="300358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les principes</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les principes</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les principes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D8CED84A-7027-573B-58F6-556240DE123F}"/>
              </a:ext>
            </a:extLst>
          </p:cNvPr>
          <p:cNvPicPr preferRelativeResize="0"/>
          <p:nvPr/>
        </p:nvPicPr>
        <p:blipFill>
          <a:blip r:embed="rId6">
            <a:alphaModFix/>
          </a:blip>
          <a:stretch>
            <a:fillRect/>
          </a:stretch>
        </p:blipFill>
        <p:spPr>
          <a:xfrm>
            <a:off x="9535849" y="2904584"/>
            <a:ext cx="3020629" cy="2195589"/>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2" name="Titre 1">
            <a:extLst>
              <a:ext uri="{FF2B5EF4-FFF2-40B4-BE49-F238E27FC236}">
                <a16:creationId xmlns:a16="http://schemas.microsoft.com/office/drawing/2014/main" id="{26C66A46-E8C3-4A3C-A5ED-16F5204D185B}"/>
              </a:ext>
            </a:extLst>
          </p:cNvPr>
          <p:cNvSpPr>
            <a:spLocks noGrp="1"/>
          </p:cNvSpPr>
          <p:nvPr>
            <p:ph type="title"/>
          </p:nvPr>
        </p:nvSpPr>
        <p:spPr/>
        <p:txBody>
          <a:bodyPr/>
          <a:lstStyle/>
          <a:p>
            <a:r>
              <a:rPr lang="en-US" dirty="0"/>
              <a:t>10 </a:t>
            </a:r>
            <a:r>
              <a:rPr lang="en-US" dirty="0" err="1"/>
              <a:t>Principes</a:t>
            </a:r>
            <a:r>
              <a:rPr lang="en-US" dirty="0"/>
              <a:t>…</a:t>
            </a:r>
            <a:br>
              <a:rPr lang="en-US" dirty="0"/>
            </a:br>
            <a:endParaRPr lang="fr-FR" dirty="0"/>
          </a:p>
        </p:txBody>
      </p:sp>
      <p:sp>
        <p:nvSpPr>
          <p:cNvPr id="314" name="Google Shape;314;p13"/>
          <p:cNvSpPr txBox="1">
            <a:spLocks noGrp="1"/>
          </p:cNvSpPr>
          <p:nvPr>
            <p:ph sz="half" idx="2"/>
          </p:nvPr>
        </p:nvSpPr>
        <p:spPr>
          <a:xfrm>
            <a:off x="6858000" y="2691039"/>
            <a:ext cx="5181600" cy="4351338"/>
          </a:xfrm>
          <a:prstGeom prst="rect">
            <a:avLst/>
          </a:prstGeom>
          <a:noFill/>
          <a:ln>
            <a:noFill/>
          </a:ln>
        </p:spPr>
        <p:txBody>
          <a:bodyPr spcFirstLastPara="1" wrap="square" lIns="91425" tIns="45700" rIns="91425" bIns="45700" anchor="t" anchorCtr="0">
            <a:normAutofit/>
          </a:bodyPr>
          <a:lstStyle/>
          <a:p>
            <a:pPr marL="228600" lvl="0" indent="-228600">
              <a:buClr>
                <a:schemeClr val="accent3"/>
              </a:buClr>
            </a:pPr>
            <a:r>
              <a:rPr lang="es-ES" sz="3200" dirty="0"/>
              <a:t>… </a:t>
            </a:r>
            <a:r>
              <a:rPr lang="es-ES" sz="3200" dirty="0" err="1"/>
              <a:t>tous</a:t>
            </a:r>
            <a:r>
              <a:rPr lang="es-ES" sz="3200" dirty="0"/>
              <a:t> </a:t>
            </a:r>
            <a:r>
              <a:rPr lang="es-ES" sz="3200" dirty="0" err="1"/>
              <a:t>aussi</a:t>
            </a:r>
            <a:r>
              <a:rPr lang="es-ES" sz="3200" dirty="0"/>
              <a:t> </a:t>
            </a:r>
            <a:r>
              <a:rPr lang="es-ES" sz="3200" dirty="0" err="1"/>
              <a:t>importants</a:t>
            </a:r>
            <a:endParaRPr lang="es-ES" sz="3200" dirty="0"/>
          </a:p>
          <a:p>
            <a:r>
              <a:rPr lang="fr-FR" sz="3200" dirty="0"/>
              <a:t>regroupés dans une même section</a:t>
            </a:r>
          </a:p>
          <a:p>
            <a:r>
              <a:rPr lang="fr-FR" sz="3200" dirty="0"/>
              <a:t>Intégrés dans chaque standard pour les garder en tête</a:t>
            </a:r>
          </a:p>
          <a:p>
            <a:pPr marL="0" lvl="0" indent="0" algn="l" rtl="0">
              <a:lnSpc>
                <a:spcPct val="90000"/>
              </a:lnSpc>
              <a:spcBef>
                <a:spcPts val="1000"/>
              </a:spcBef>
              <a:spcAft>
                <a:spcPts val="0"/>
              </a:spcAft>
              <a:buSzPts val="2800"/>
              <a:buNone/>
            </a:pPr>
            <a:endParaRPr dirty="0"/>
          </a:p>
        </p:txBody>
      </p:sp>
      <p:pic>
        <p:nvPicPr>
          <p:cNvPr id="5" name="Picture 6">
            <a:extLst>
              <a:ext uri="{FF2B5EF4-FFF2-40B4-BE49-F238E27FC236}">
                <a16:creationId xmlns:a16="http://schemas.microsoft.com/office/drawing/2014/main" id="{70347F65-DCD4-45E7-ACD3-CB7BE1D591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1" y="1211580"/>
            <a:ext cx="6400800" cy="52812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10219267" cy="1057275"/>
          </a:xfrm>
        </p:spPr>
        <p:txBody>
          <a:bodyPr>
            <a:normAutofit fontScale="90000"/>
          </a:bodyPr>
          <a:lstStyle/>
          <a:p>
            <a:r>
              <a:rPr lang="en-US" sz="5400" dirty="0"/>
              <a:t>Principe</a:t>
            </a:r>
            <a:r>
              <a:rPr lang="fr-FR" sz="5400" dirty="0"/>
              <a:t> 1 - Survie et développement </a:t>
            </a: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r>
              <a:rPr lang="fr-FR" sz="2400" b="1" dirty="0"/>
              <a:t>Article 6 </a:t>
            </a:r>
          </a:p>
          <a:p>
            <a:pPr marL="50800" indent="0">
              <a:buNone/>
            </a:pPr>
            <a:endParaRPr lang="fr-FR" sz="2400" i="1" dirty="0"/>
          </a:p>
          <a:p>
            <a:pPr marL="50800" indent="0" algn="ctr">
              <a:buNone/>
            </a:pPr>
            <a:r>
              <a:rPr lang="en-GB" sz="2400" i="1" dirty="0"/>
              <a:t>“</a:t>
            </a:r>
            <a:r>
              <a:rPr lang="fr-FR" sz="2400" i="1" dirty="0"/>
              <a:t>Les Etats parties assurent dans toute la mesure possible la survie et le développement de </a:t>
            </a:r>
            <a:br>
              <a:rPr lang="fr-FR" sz="2400" i="1" dirty="0"/>
            </a:br>
            <a:r>
              <a:rPr lang="fr-FR" sz="2400" i="1" dirty="0"/>
              <a:t>l'enfant</a:t>
            </a:r>
            <a:r>
              <a:rPr lang="fr-FR" i="1" dirty="0"/>
              <a:t>.</a:t>
            </a:r>
            <a:r>
              <a:rPr lang="en-GB" sz="2400" i="1" dirty="0"/>
              <a:t>”</a:t>
            </a:r>
          </a:p>
          <a:p>
            <a:endParaRPr lang="fr-FR" sz="2400" dirty="0"/>
          </a:p>
        </p:txBody>
      </p:sp>
      <p:pic>
        <p:nvPicPr>
          <p:cNvPr id="9" name="Image 8">
            <a:extLst>
              <a:ext uri="{FF2B5EF4-FFF2-40B4-BE49-F238E27FC236}">
                <a16:creationId xmlns:a16="http://schemas.microsoft.com/office/drawing/2014/main" id="{FCC7FC74-B34B-415E-B866-956F4A8319D2}"/>
              </a:ext>
            </a:extLst>
          </p:cNvPr>
          <p:cNvPicPr>
            <a:picLocks noChangeAspect="1"/>
          </p:cNvPicPr>
          <p:nvPr/>
        </p:nvPicPr>
        <p:blipFill>
          <a:blip r:embed="rId3"/>
          <a:stretch>
            <a:fillRect/>
          </a:stretch>
        </p:blipFill>
        <p:spPr>
          <a:xfrm rot="1962606">
            <a:off x="1928486" y="2493069"/>
            <a:ext cx="2348656" cy="798716"/>
          </a:xfrm>
          <a:prstGeom prst="rect">
            <a:avLst/>
          </a:prstGeom>
        </p:spPr>
      </p:pic>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096000" y="1921807"/>
            <a:ext cx="5181600" cy="4351338"/>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latin typeface="Helvetica Neue" panose="020B0604020202020204" charset="0"/>
              </a:rPr>
              <a:t>Stimulation et l’attachement se développant dans une relation stable et enrichissante </a:t>
            </a:r>
          </a:p>
          <a:p>
            <a:r>
              <a:rPr lang="fr-FR" dirty="0">
                <a:latin typeface="Helvetica Neue" panose="020B0604020202020204" charset="0"/>
              </a:rPr>
              <a:t>Répercussions de la situation d’urgence et de la réponse</a:t>
            </a:r>
            <a:endParaRPr lang="en-US" dirty="0">
              <a:latin typeface="Helvetica Neue" panose="020B0604020202020204" charset="0"/>
            </a:endParaRPr>
          </a:p>
          <a:p>
            <a:r>
              <a:rPr lang="en-US" sz="2800" dirty="0" err="1">
                <a:latin typeface="Helvetica Neue" panose="020B0604020202020204" charset="0"/>
              </a:rPr>
              <a:t>Soutien</a:t>
            </a:r>
            <a:r>
              <a:rPr lang="en-US" sz="2800" dirty="0">
                <a:latin typeface="Helvetica Neue" panose="020B0604020202020204" charset="0"/>
              </a:rPr>
              <a:t> aux enfants pour: </a:t>
            </a:r>
          </a:p>
          <a:p>
            <a:pPr marL="393700" indent="-342900">
              <a:buFont typeface="Wingdings" panose="05000000000000000000" pitchFamily="2" charset="2"/>
              <a:buChar char="ü"/>
            </a:pPr>
            <a:r>
              <a:rPr lang="en-US" sz="2800" dirty="0">
                <a:latin typeface="Helvetica Neue" panose="020B0604020202020204" charset="0"/>
              </a:rPr>
              <a:t> </a:t>
            </a:r>
            <a:r>
              <a:rPr lang="en-US" sz="2800" dirty="0" err="1">
                <a:latin typeface="Helvetica Neue" panose="020B0604020202020204" charset="0"/>
              </a:rPr>
              <a:t>renforcer</a:t>
            </a:r>
            <a:r>
              <a:rPr lang="en-US" sz="2800" dirty="0">
                <a:latin typeface="Helvetica Neue" panose="020B0604020202020204" charset="0"/>
              </a:rPr>
              <a:t> </a:t>
            </a:r>
            <a:r>
              <a:rPr lang="en-US" sz="2800" dirty="0" err="1">
                <a:latin typeface="Helvetica Neue" panose="020B0604020202020204" charset="0"/>
              </a:rPr>
              <a:t>leurs</a:t>
            </a:r>
            <a:r>
              <a:rPr lang="en-US" sz="2800" dirty="0">
                <a:latin typeface="Helvetica Neue" panose="020B0604020202020204" charset="0"/>
              </a:rPr>
              <a:t> </a:t>
            </a:r>
            <a:r>
              <a:rPr lang="fr-FR" dirty="0">
                <a:latin typeface="Helvetica Neue" panose="020B0604020202020204" charset="0"/>
              </a:rPr>
              <a:t>forces et leur résilience </a:t>
            </a:r>
          </a:p>
          <a:p>
            <a:pPr marL="393700" indent="-342900">
              <a:buFont typeface="Wingdings" panose="05000000000000000000" pitchFamily="2" charset="2"/>
              <a:buChar char="ü"/>
            </a:pPr>
            <a:r>
              <a:rPr lang="en-US" sz="2800" dirty="0">
                <a:latin typeface="Helvetica Neue" panose="020B0604020202020204" charset="0"/>
              </a:rPr>
              <a:t>Maximiser </a:t>
            </a:r>
            <a:r>
              <a:rPr lang="en-US" sz="2800" dirty="0" err="1">
                <a:latin typeface="Helvetica Neue" panose="020B0604020202020204" charset="0"/>
              </a:rPr>
              <a:t>leurs</a:t>
            </a:r>
            <a:r>
              <a:rPr lang="en-US" sz="2800" dirty="0">
                <a:latin typeface="Helvetica Neue" panose="020B0604020202020204" charset="0"/>
              </a:rPr>
              <a:t> </a:t>
            </a:r>
            <a:r>
              <a:rPr lang="en-US" sz="2800" dirty="0" err="1">
                <a:latin typeface="Helvetica Neue" panose="020B0604020202020204" charset="0"/>
              </a:rPr>
              <a:t>opportunités</a:t>
            </a:r>
            <a:endParaRPr lang="fr-FR" sz="2800" dirty="0">
              <a:latin typeface="Helvetica Neue" panose="020B0604020202020204" charset="0"/>
            </a:endParaRPr>
          </a:p>
          <a:p>
            <a:endParaRPr lang="en-US" dirty="0"/>
          </a:p>
          <a:p>
            <a:endParaRPr lang="en-US" dirty="0"/>
          </a:p>
          <a:p>
            <a:endParaRPr lang="fr-FR" dirty="0"/>
          </a:p>
        </p:txBody>
      </p:sp>
    </p:spTree>
    <p:extLst>
      <p:ext uri="{BB962C8B-B14F-4D97-AF65-F5344CB8AC3E}">
        <p14:creationId xmlns:p14="http://schemas.microsoft.com/office/powerpoint/2010/main" val="47224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10219267" cy="1057275"/>
          </a:xfrm>
        </p:spPr>
        <p:txBody>
          <a:bodyPr>
            <a:normAutofit fontScale="90000"/>
          </a:bodyPr>
          <a:lstStyle/>
          <a:p>
            <a:r>
              <a:rPr lang="en-US" sz="4800" dirty="0"/>
              <a:t>Principe</a:t>
            </a:r>
            <a:r>
              <a:rPr lang="fr-FR" sz="4900" dirty="0"/>
              <a:t> 2 – Non discrimination &amp; Inclusion</a:t>
            </a:r>
            <a:endParaRPr lang="fr-FR" dirty="0"/>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342679" y="2892427"/>
            <a:ext cx="5181600" cy="4351338"/>
          </a:xfrm>
        </p:spPr>
        <p:txBody>
          <a:bodyPr>
            <a:normAutofit/>
          </a:bodyPr>
          <a:lstStyle/>
          <a:p>
            <a:pPr marL="50800" indent="0">
              <a:buNone/>
            </a:pPr>
            <a:r>
              <a:rPr lang="fr-FR" sz="2400" b="1" dirty="0"/>
              <a:t>Article 2 </a:t>
            </a:r>
          </a:p>
          <a:p>
            <a:pPr marL="50800" indent="0">
              <a:buNone/>
            </a:pPr>
            <a:endParaRPr lang="fr-FR" sz="2400" i="1" dirty="0"/>
          </a:p>
          <a:p>
            <a:pPr marL="50800" indent="0" algn="ctr">
              <a:buNone/>
            </a:pPr>
            <a:r>
              <a:rPr lang="en-GB" sz="2400" i="1" dirty="0"/>
              <a:t>“</a:t>
            </a:r>
            <a:r>
              <a:rPr lang="fr-FR" sz="2400" i="1" dirty="0"/>
              <a:t>Les Etats parties prennent toutes les mesures appropriées pour que l'enfant soit </a:t>
            </a:r>
            <a:br>
              <a:rPr lang="fr-FR" sz="2400" i="1" dirty="0"/>
            </a:br>
            <a:r>
              <a:rPr lang="fr-FR" sz="2400" i="1" dirty="0"/>
              <a:t>effectivement protégé contre toutes formes de discrimination</a:t>
            </a:r>
            <a:r>
              <a:rPr lang="en-US" dirty="0"/>
              <a:t>”</a:t>
            </a:r>
            <a:endParaRPr lang="fr-FR" sz="2400" dirty="0"/>
          </a:p>
        </p:txBody>
      </p:sp>
      <p:pic>
        <p:nvPicPr>
          <p:cNvPr id="9" name="Image 8">
            <a:extLst>
              <a:ext uri="{FF2B5EF4-FFF2-40B4-BE49-F238E27FC236}">
                <a16:creationId xmlns:a16="http://schemas.microsoft.com/office/drawing/2014/main" id="{FCC7FC74-B34B-415E-B866-956F4A8319D2}"/>
              </a:ext>
            </a:extLst>
          </p:cNvPr>
          <p:cNvPicPr>
            <a:picLocks noChangeAspect="1"/>
          </p:cNvPicPr>
          <p:nvPr/>
        </p:nvPicPr>
        <p:blipFill>
          <a:blip r:embed="rId3"/>
          <a:srcRect/>
          <a:stretch/>
        </p:blipFill>
        <p:spPr>
          <a:xfrm rot="1962606">
            <a:off x="1928486" y="2538214"/>
            <a:ext cx="2348656" cy="708425"/>
          </a:xfrm>
          <a:prstGeom prst="rect">
            <a:avLst/>
          </a:prstGeom>
        </p:spPr>
      </p:pic>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5947832" y="1574800"/>
            <a:ext cx="5181600" cy="5283200"/>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t>Égalité des chances pour tous </a:t>
            </a:r>
          </a:p>
          <a:p>
            <a:r>
              <a:rPr lang="fr-FR" dirty="0"/>
              <a:t>Dignité et acceptation</a:t>
            </a:r>
          </a:p>
          <a:p>
            <a:r>
              <a:rPr lang="fr-FR" dirty="0"/>
              <a:t>Critère de diversité</a:t>
            </a:r>
            <a:endParaRPr lang="en-US" dirty="0"/>
          </a:p>
          <a:p>
            <a:pPr marL="50800" indent="0">
              <a:buNone/>
            </a:pPr>
            <a:endParaRPr lang="en-US" dirty="0"/>
          </a:p>
          <a:p>
            <a:r>
              <a:rPr lang="fr-FR" dirty="0"/>
              <a:t>Valeurs, croyances et préjugés inconscients sur l’enfance et les rôles de la famille</a:t>
            </a:r>
          </a:p>
          <a:p>
            <a:r>
              <a:rPr lang="fr-FR" dirty="0"/>
              <a:t>Schéma de discrimination/pouvoir</a:t>
            </a:r>
            <a:endParaRPr lang="en-US" dirty="0"/>
          </a:p>
          <a:p>
            <a:r>
              <a:rPr lang="fr-FR" dirty="0"/>
              <a:t>Cycles d’exclusion existants</a:t>
            </a:r>
          </a:p>
          <a:p>
            <a:r>
              <a:rPr lang="fr-FR" dirty="0"/>
              <a:t>Nouveaux </a:t>
            </a:r>
            <a:r>
              <a:rPr lang="es-ES" dirty="0" err="1"/>
              <a:t>niveaux</a:t>
            </a:r>
            <a:r>
              <a:rPr lang="es-ES" dirty="0"/>
              <a:t> </a:t>
            </a:r>
            <a:r>
              <a:rPr lang="es-ES" dirty="0" err="1"/>
              <a:t>d’exclusion</a:t>
            </a:r>
            <a:endParaRPr lang="en-US" dirty="0"/>
          </a:p>
          <a:p>
            <a:endParaRPr lang="fr-FR" dirty="0"/>
          </a:p>
        </p:txBody>
      </p:sp>
      <p:pic>
        <p:nvPicPr>
          <p:cNvPr id="6" name="Graphique 5" descr="Avertissement">
            <a:extLst>
              <a:ext uri="{FF2B5EF4-FFF2-40B4-BE49-F238E27FC236}">
                <a16:creationId xmlns:a16="http://schemas.microsoft.com/office/drawing/2014/main" id="{A7764954-24A7-4068-B8C2-E7F78C411A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448311">
            <a:off x="10694121" y="2308948"/>
            <a:ext cx="1166957" cy="1166957"/>
          </a:xfrm>
          <a:prstGeom prst="rect">
            <a:avLst/>
          </a:prstGeom>
        </p:spPr>
      </p:pic>
    </p:spTree>
    <p:extLst>
      <p:ext uri="{BB962C8B-B14F-4D97-AF65-F5344CB8AC3E}">
        <p14:creationId xmlns:p14="http://schemas.microsoft.com/office/powerpoint/2010/main" val="52793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838199" y="365125"/>
            <a:ext cx="10219267" cy="1057275"/>
          </a:xfrm>
        </p:spPr>
        <p:txBody>
          <a:bodyPr>
            <a:normAutofit fontScale="90000"/>
          </a:bodyPr>
          <a:lstStyle/>
          <a:p>
            <a:r>
              <a:rPr lang="en-US" sz="4800" dirty="0"/>
              <a:t>Principe</a:t>
            </a:r>
            <a:r>
              <a:rPr lang="fr-FR" sz="4800" dirty="0"/>
              <a:t> 3 – Participation des enfants </a:t>
            </a:r>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5681133" y="1464607"/>
            <a:ext cx="5681134" cy="50282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u="sng" dirty="0">
                <a:solidFill>
                  <a:srgbClr val="333333"/>
                </a:solidFill>
                <a:latin typeface="HelveticaNeue-LightItalic-Identity-H"/>
                <a:hlinkClick r:id="rId3" action="ppaction://hlinkfile"/>
              </a:rPr>
              <a:t>Exigences de base pour une participation effective et éthique des enfants</a:t>
            </a:r>
            <a:r>
              <a:rPr lang="fr-FR" dirty="0">
                <a:solidFill>
                  <a:srgbClr val="333333"/>
                </a:solidFill>
                <a:latin typeface="HelveticaNeue-LightItalic-Identity-H"/>
                <a:hlinkClick r:id="rId3" action="ppaction://hlinkfile"/>
              </a:rPr>
              <a:t> </a:t>
            </a:r>
            <a:r>
              <a:rPr lang="en-US" dirty="0"/>
              <a:t>:</a:t>
            </a:r>
          </a:p>
          <a:p>
            <a:pPr algn="ctr">
              <a:buFont typeface="Wingdings" panose="05000000000000000000" pitchFamily="2" charset="2"/>
              <a:buChar char="ü"/>
            </a:pPr>
            <a:r>
              <a:rPr lang="fr-FR" sz="2000" dirty="0">
                <a:effectLst/>
                <a:latin typeface="Helvetica Neue" panose="020B0604020202020204" charset="0"/>
              </a:rPr>
              <a:t>Transparente et instructive</a:t>
            </a:r>
            <a:endParaRPr lang="en-US" sz="2000" dirty="0">
              <a:effectLst/>
              <a:latin typeface="Helvetica Neue" panose="020B0604020202020204" charset="0"/>
            </a:endParaRPr>
          </a:p>
          <a:p>
            <a:pPr algn="ctr">
              <a:buFont typeface="Wingdings" panose="05000000000000000000" pitchFamily="2" charset="2"/>
              <a:buChar char="ü"/>
            </a:pPr>
            <a:r>
              <a:rPr lang="fr-FR" sz="2000" dirty="0">
                <a:effectLst/>
                <a:latin typeface="Helvetica Neue" panose="020B0604020202020204" charset="0"/>
              </a:rPr>
              <a:t>Volontaire  </a:t>
            </a:r>
            <a:endParaRPr lang="en-US" sz="2000" dirty="0">
              <a:latin typeface="Helvetica Neue" panose="020B0604020202020204" charset="0"/>
            </a:endParaRPr>
          </a:p>
          <a:p>
            <a:pPr algn="ctr">
              <a:buFont typeface="Wingdings" panose="05000000000000000000" pitchFamily="2" charset="2"/>
              <a:buChar char="ü"/>
            </a:pPr>
            <a:r>
              <a:rPr lang="fr-FR" sz="2000" dirty="0">
                <a:effectLst/>
                <a:latin typeface="Helvetica Neue" panose="020B0604020202020204" charset="0"/>
              </a:rPr>
              <a:t>Respectueuse  </a:t>
            </a:r>
            <a:endParaRPr lang="en-US" sz="2000" dirty="0">
              <a:effectLst/>
              <a:latin typeface="Helvetica Neue" panose="020B0604020202020204" charset="0"/>
            </a:endParaRPr>
          </a:p>
          <a:p>
            <a:pPr algn="ctr">
              <a:buFont typeface="Wingdings" panose="05000000000000000000" pitchFamily="2" charset="2"/>
              <a:buChar char="ü"/>
            </a:pPr>
            <a:r>
              <a:rPr lang="fr-FR" sz="2000" dirty="0">
                <a:effectLst/>
                <a:latin typeface="Helvetica Neue" panose="020B0604020202020204" charset="0"/>
              </a:rPr>
              <a:t>Pertinente </a:t>
            </a:r>
            <a:endParaRPr lang="en-US" sz="2000" dirty="0">
              <a:latin typeface="Helvetica Neue" panose="020B0604020202020204" charset="0"/>
            </a:endParaRPr>
          </a:p>
          <a:p>
            <a:pPr algn="ctr">
              <a:buFont typeface="Wingdings" panose="05000000000000000000" pitchFamily="2" charset="2"/>
              <a:buChar char="ü"/>
            </a:pPr>
            <a:r>
              <a:rPr lang="fr-FR" sz="2000" dirty="0">
                <a:effectLst/>
                <a:latin typeface="Helvetica Neue" panose="020B0604020202020204" charset="0"/>
              </a:rPr>
              <a:t>Adaptée aux enfants</a:t>
            </a:r>
            <a:endParaRPr lang="en-US" sz="2000" dirty="0">
              <a:effectLst/>
              <a:latin typeface="Helvetica Neue" panose="020B0604020202020204" charset="0"/>
            </a:endParaRPr>
          </a:p>
          <a:p>
            <a:pPr algn="ctr">
              <a:buFont typeface="Wingdings" panose="05000000000000000000" pitchFamily="2" charset="2"/>
              <a:buChar char="ü"/>
            </a:pPr>
            <a:r>
              <a:rPr lang="fr-FR" sz="2000" dirty="0">
                <a:effectLst/>
                <a:latin typeface="Helvetica Neue" panose="020B0604020202020204" charset="0"/>
              </a:rPr>
              <a:t>Inclusive </a:t>
            </a:r>
          </a:p>
          <a:p>
            <a:pPr algn="ctr">
              <a:buFont typeface="Wingdings" panose="05000000000000000000" pitchFamily="2" charset="2"/>
              <a:buChar char="ü"/>
            </a:pPr>
            <a:r>
              <a:rPr lang="fr-FR" sz="2000" dirty="0">
                <a:effectLst/>
                <a:latin typeface="Helvetica Neue" panose="020B0604020202020204" charset="0"/>
              </a:rPr>
              <a:t>Appuyée par la formation</a:t>
            </a:r>
          </a:p>
          <a:p>
            <a:pPr algn="ctr">
              <a:buFont typeface="Wingdings" panose="05000000000000000000" pitchFamily="2" charset="2"/>
              <a:buChar char="ü"/>
            </a:pPr>
            <a:r>
              <a:rPr lang="fr-FR" sz="2000" dirty="0">
                <a:effectLst/>
                <a:latin typeface="Helvetica Neue" panose="020B0604020202020204" charset="0"/>
              </a:rPr>
              <a:t>Sure et tenant compte des risques</a:t>
            </a:r>
          </a:p>
          <a:p>
            <a:pPr algn="ctr">
              <a:buFont typeface="Wingdings" panose="05000000000000000000" pitchFamily="2" charset="2"/>
              <a:buChar char="ü"/>
            </a:pPr>
            <a:r>
              <a:rPr lang="fr-FR" sz="2000" dirty="0">
                <a:effectLst/>
                <a:latin typeface="Helvetica Neue" panose="020B0604020202020204" charset="0"/>
              </a:rPr>
              <a:t>Responsable </a:t>
            </a:r>
            <a:endParaRPr lang="en-US" sz="2000" dirty="0">
              <a:latin typeface="Helvetica Neue" panose="020B0604020202020204" charset="0"/>
            </a:endParaRPr>
          </a:p>
        </p:txBody>
      </p:sp>
      <p:sp>
        <p:nvSpPr>
          <p:cNvPr id="4" name="Espace réservé du contenu 3">
            <a:extLst>
              <a:ext uri="{FF2B5EF4-FFF2-40B4-BE49-F238E27FC236}">
                <a16:creationId xmlns:a16="http://schemas.microsoft.com/office/drawing/2014/main" id="{2A9043EC-E62F-4974-9ECC-13728541F4B5}"/>
              </a:ext>
            </a:extLst>
          </p:cNvPr>
          <p:cNvSpPr>
            <a:spLocks noGrp="1"/>
          </p:cNvSpPr>
          <p:nvPr>
            <p:ph sz="half" idx="2"/>
          </p:nvPr>
        </p:nvSpPr>
        <p:spPr>
          <a:xfrm>
            <a:off x="257389" y="1637665"/>
            <a:ext cx="5181600" cy="4351338"/>
          </a:xfrm>
        </p:spPr>
        <p:txBody>
          <a:bodyPr>
            <a:normAutofit lnSpcReduction="10000"/>
          </a:bodyPr>
          <a:lstStyle/>
          <a:p>
            <a:r>
              <a:rPr lang="fr-FR" dirty="0"/>
              <a:t>Participation significative à toutes les décisions les concernant</a:t>
            </a:r>
          </a:p>
          <a:p>
            <a:r>
              <a:rPr lang="fr-FR" dirty="0"/>
              <a:t>Adaptée</a:t>
            </a:r>
            <a:endParaRPr lang="en-US" dirty="0"/>
          </a:p>
          <a:p>
            <a:r>
              <a:rPr lang="en-US" dirty="0"/>
              <a:t>Impact:</a:t>
            </a:r>
          </a:p>
          <a:p>
            <a:pPr algn="ctr">
              <a:buFont typeface="Wingdings" panose="05000000000000000000" pitchFamily="2" charset="2"/>
              <a:buChar char="ü"/>
            </a:pPr>
            <a:r>
              <a:rPr lang="en-US" sz="2000" dirty="0"/>
              <a:t>Espoir</a:t>
            </a:r>
          </a:p>
          <a:p>
            <a:pPr algn="ctr">
              <a:buFont typeface="Wingdings" panose="05000000000000000000" pitchFamily="2" charset="2"/>
              <a:buChar char="ü"/>
            </a:pPr>
            <a:r>
              <a:rPr lang="en-US" sz="2000" dirty="0" err="1"/>
              <a:t>Responsibilisation</a:t>
            </a:r>
            <a:endParaRPr lang="en-US" sz="2000" dirty="0"/>
          </a:p>
          <a:p>
            <a:pPr algn="ctr">
              <a:buFont typeface="Wingdings" panose="05000000000000000000" pitchFamily="2" charset="2"/>
              <a:buChar char="ü"/>
            </a:pPr>
            <a:r>
              <a:rPr lang="fr-FR" sz="2000" dirty="0"/>
              <a:t>Appartenance</a:t>
            </a:r>
          </a:p>
          <a:p>
            <a:pPr algn="ctr">
              <a:buFont typeface="Wingdings" panose="05000000000000000000" pitchFamily="2" charset="2"/>
              <a:buChar char="ü"/>
            </a:pPr>
            <a:r>
              <a:rPr lang="en-US" sz="2000" dirty="0"/>
              <a:t>Justice</a:t>
            </a:r>
          </a:p>
          <a:p>
            <a:pPr algn="ctr">
              <a:buFont typeface="Wingdings" panose="05000000000000000000" pitchFamily="2" charset="2"/>
              <a:buChar char="ü"/>
            </a:pPr>
            <a:r>
              <a:rPr lang="es-ES" sz="2000" dirty="0" err="1"/>
              <a:t>Responsabilité</a:t>
            </a:r>
            <a:endParaRPr lang="en-US" sz="2000" dirty="0"/>
          </a:p>
          <a:p>
            <a:pPr lvl="3" algn="ctr">
              <a:buFont typeface="Arial" panose="020B0604020202020204" pitchFamily="34" charset="0"/>
              <a:buChar char="•"/>
            </a:pPr>
            <a:endParaRPr lang="fr-FR" sz="1000" dirty="0"/>
          </a:p>
        </p:txBody>
      </p:sp>
      <p:sp>
        <p:nvSpPr>
          <p:cNvPr id="7" name="ZoneTexte 6">
            <a:extLst>
              <a:ext uri="{FF2B5EF4-FFF2-40B4-BE49-F238E27FC236}">
                <a16:creationId xmlns:a16="http://schemas.microsoft.com/office/drawing/2014/main" id="{D29F60BD-D59F-409F-AA70-40B463A3FD30}"/>
              </a:ext>
            </a:extLst>
          </p:cNvPr>
          <p:cNvSpPr txBox="1"/>
          <p:nvPr/>
        </p:nvSpPr>
        <p:spPr>
          <a:xfrm>
            <a:off x="3090333" y="6031210"/>
            <a:ext cx="6156250" cy="461665"/>
          </a:xfrm>
          <a:prstGeom prst="rect">
            <a:avLst/>
          </a:prstGeom>
          <a:noFill/>
        </p:spPr>
        <p:txBody>
          <a:bodyPr wrap="square">
            <a:spAutoFit/>
          </a:bodyPr>
          <a:lstStyle/>
          <a:p>
            <a:pPr marL="50800" indent="0">
              <a:buNone/>
            </a:pPr>
            <a:r>
              <a:rPr lang="fr-FR" sz="2400" b="1" dirty="0">
                <a:solidFill>
                  <a:schemeClr val="dk1"/>
                </a:solidFill>
                <a:latin typeface="Helvetica Neue"/>
                <a:sym typeface="Helvetica Neue"/>
              </a:rPr>
              <a:t>Article</a:t>
            </a:r>
            <a:r>
              <a:rPr lang="fr-FR" sz="2400" b="1" dirty="0">
                <a:solidFill>
                  <a:schemeClr val="dk1"/>
                </a:solidFill>
                <a:latin typeface="Helvetica Neue"/>
              </a:rPr>
              <a:t> 12 </a:t>
            </a:r>
          </a:p>
        </p:txBody>
      </p:sp>
      <p:pic>
        <p:nvPicPr>
          <p:cNvPr id="2" name="Image 8">
            <a:extLst>
              <a:ext uri="{FF2B5EF4-FFF2-40B4-BE49-F238E27FC236}">
                <a16:creationId xmlns:a16="http://schemas.microsoft.com/office/drawing/2014/main" id="{DFFEC3A9-84F2-CCCC-F04F-F47DF561816D}"/>
              </a:ext>
            </a:extLst>
          </p:cNvPr>
          <p:cNvPicPr>
            <a:picLocks noChangeAspect="1"/>
          </p:cNvPicPr>
          <p:nvPr/>
        </p:nvPicPr>
        <p:blipFill>
          <a:blip r:embed="rId4"/>
          <a:srcRect/>
          <a:stretch/>
        </p:blipFill>
        <p:spPr>
          <a:xfrm>
            <a:off x="-147737" y="5871086"/>
            <a:ext cx="3271936" cy="986914"/>
          </a:xfrm>
          <a:prstGeom prst="rect">
            <a:avLst/>
          </a:prstGeom>
        </p:spPr>
      </p:pic>
    </p:spTree>
    <p:extLst>
      <p:ext uri="{BB962C8B-B14F-4D97-AF65-F5344CB8AC3E}">
        <p14:creationId xmlns:p14="http://schemas.microsoft.com/office/powerpoint/2010/main" val="65218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12013" y="379222"/>
            <a:ext cx="10219267" cy="1057275"/>
          </a:xfrm>
        </p:spPr>
        <p:txBody>
          <a:bodyPr>
            <a:normAutofit fontScale="90000"/>
          </a:bodyPr>
          <a:lstStyle/>
          <a:p>
            <a:r>
              <a:rPr lang="en-US" sz="4800" dirty="0"/>
              <a:t>Principe</a:t>
            </a:r>
            <a:r>
              <a:rPr lang="fr-FR" sz="4900" dirty="0"/>
              <a:t> 4 – </a:t>
            </a:r>
            <a:r>
              <a:rPr lang="fr-FR" sz="4800" dirty="0"/>
              <a:t>Les intérêts supérieurs de l'enfant </a:t>
            </a: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r>
              <a:rPr lang="fr-FR" sz="2400" b="1" dirty="0"/>
              <a:t>Article 3 </a:t>
            </a:r>
          </a:p>
          <a:p>
            <a:pPr marL="50800" indent="0">
              <a:buNone/>
            </a:pPr>
            <a:endParaRPr lang="fr-FR" sz="2400" i="1" dirty="0"/>
          </a:p>
          <a:p>
            <a:pPr marL="50800" indent="0" algn="ctr">
              <a:buNone/>
            </a:pPr>
            <a:r>
              <a:rPr lang="en-GB" sz="2400" i="1" dirty="0"/>
              <a:t>“</a:t>
            </a:r>
            <a:r>
              <a:rPr lang="fr-FR" sz="2400" i="1" dirty="0"/>
              <a:t>Dans toutes les décisions qui concernent les enfants, l'intérêt supérieur de l'enfant doit être une considération primordiale</a:t>
            </a:r>
            <a:r>
              <a:rPr lang="en-GB" sz="2400" i="1" dirty="0"/>
              <a:t>”</a:t>
            </a:r>
          </a:p>
          <a:p>
            <a:endParaRPr lang="fr-FR" sz="2400" dirty="0"/>
          </a:p>
        </p:txBody>
      </p:sp>
      <p:pic>
        <p:nvPicPr>
          <p:cNvPr id="9" name="Image 8">
            <a:extLst>
              <a:ext uri="{FF2B5EF4-FFF2-40B4-BE49-F238E27FC236}">
                <a16:creationId xmlns:a16="http://schemas.microsoft.com/office/drawing/2014/main" id="{FCC7FC74-B34B-415E-B866-956F4A8319D2}"/>
              </a:ext>
            </a:extLst>
          </p:cNvPr>
          <p:cNvPicPr>
            <a:picLocks noChangeAspect="1"/>
          </p:cNvPicPr>
          <p:nvPr/>
        </p:nvPicPr>
        <p:blipFill>
          <a:blip r:embed="rId3"/>
          <a:srcRect/>
          <a:stretch/>
        </p:blipFill>
        <p:spPr>
          <a:xfrm rot="1962606">
            <a:off x="1928484" y="2142154"/>
            <a:ext cx="2348656" cy="708425"/>
          </a:xfrm>
          <a:prstGeom prst="rect">
            <a:avLst/>
          </a:prstGeom>
        </p:spPr>
      </p:pic>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096000" y="1921807"/>
            <a:ext cx="5181600" cy="4351338"/>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t>Considération prioritaire dans toutes les actions ou décisions </a:t>
            </a:r>
          </a:p>
          <a:p>
            <a:r>
              <a:rPr lang="fr-FR" dirty="0"/>
              <a:t>S’applique à tous les enfants </a:t>
            </a:r>
          </a:p>
          <a:p>
            <a:r>
              <a:rPr lang="fr-FR" dirty="0"/>
              <a:t>Oriente la programmation </a:t>
            </a:r>
          </a:p>
          <a:p>
            <a:endParaRPr lang="en-US" dirty="0"/>
          </a:p>
          <a:p>
            <a:r>
              <a:rPr lang="en-US" dirty="0"/>
              <a:t>3 aspects:</a:t>
            </a:r>
          </a:p>
          <a:p>
            <a:pPr>
              <a:buFont typeface="Wingdings" panose="05000000000000000000" pitchFamily="2" charset="2"/>
              <a:buChar char="ü"/>
            </a:pPr>
            <a:r>
              <a:rPr lang="en-US" dirty="0"/>
              <a:t>Droit </a:t>
            </a:r>
            <a:r>
              <a:rPr lang="en-US" dirty="0" err="1"/>
              <a:t>fondamental</a:t>
            </a:r>
            <a:endParaRPr lang="en-US" dirty="0"/>
          </a:p>
          <a:p>
            <a:pPr>
              <a:buFont typeface="Wingdings" panose="05000000000000000000" pitchFamily="2" charset="2"/>
              <a:buChar char="ü"/>
            </a:pPr>
            <a:r>
              <a:rPr lang="fr-FR" dirty="0"/>
              <a:t>Principe juridique</a:t>
            </a:r>
          </a:p>
          <a:p>
            <a:pPr>
              <a:buFont typeface="Wingdings" panose="05000000000000000000" pitchFamily="2" charset="2"/>
              <a:buChar char="ü"/>
            </a:pPr>
            <a:r>
              <a:rPr lang="fr-FR" dirty="0"/>
              <a:t>Règle de procédure</a:t>
            </a:r>
            <a:endParaRPr lang="en-US" dirty="0"/>
          </a:p>
          <a:p>
            <a:pPr>
              <a:buFont typeface="Wingdings" panose="05000000000000000000" pitchFamily="2" charset="2"/>
              <a:buChar char="ü"/>
            </a:pPr>
            <a:endParaRPr lang="fr-FR" dirty="0"/>
          </a:p>
        </p:txBody>
      </p:sp>
      <p:pic>
        <p:nvPicPr>
          <p:cNvPr id="7" name="Image 6">
            <a:extLst>
              <a:ext uri="{FF2B5EF4-FFF2-40B4-BE49-F238E27FC236}">
                <a16:creationId xmlns:a16="http://schemas.microsoft.com/office/drawing/2014/main" id="{C75920D6-D227-4278-A56A-6DF60549D5BF}"/>
              </a:ext>
            </a:extLst>
          </p:cNvPr>
          <p:cNvPicPr>
            <a:picLocks noChangeAspect="1"/>
          </p:cNvPicPr>
          <p:nvPr/>
        </p:nvPicPr>
        <p:blipFill>
          <a:blip r:embed="rId4"/>
          <a:stretch>
            <a:fillRect/>
          </a:stretch>
        </p:blipFill>
        <p:spPr>
          <a:xfrm>
            <a:off x="10780976" y="5387687"/>
            <a:ext cx="993248" cy="1137196"/>
          </a:xfrm>
          <a:prstGeom prst="rect">
            <a:avLst/>
          </a:prstGeom>
        </p:spPr>
      </p:pic>
    </p:spTree>
    <p:extLst>
      <p:ext uri="{BB962C8B-B14F-4D97-AF65-F5344CB8AC3E}">
        <p14:creationId xmlns:p14="http://schemas.microsoft.com/office/powerpoint/2010/main" val="35853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529616E-6389-4F9F-89F0-1C92B75A2F11}"/>
              </a:ext>
            </a:extLst>
          </p:cNvPr>
          <p:cNvSpPr>
            <a:spLocks noGrp="1"/>
          </p:cNvSpPr>
          <p:nvPr>
            <p:ph type="title"/>
          </p:nvPr>
        </p:nvSpPr>
        <p:spPr>
          <a:xfrm>
            <a:off x="583979" y="240334"/>
            <a:ext cx="10656450" cy="1638596"/>
          </a:xfrm>
        </p:spPr>
        <p:txBody>
          <a:bodyPr>
            <a:normAutofit fontScale="90000"/>
          </a:bodyPr>
          <a:lstStyle/>
          <a:p>
            <a:r>
              <a:rPr lang="en-US" sz="4800" dirty="0"/>
              <a:t>Principe</a:t>
            </a:r>
            <a:r>
              <a:rPr lang="fr-FR" sz="4800" dirty="0"/>
              <a:t> 5 - Sécurité, dignité et droits des personnes, et éviter de les exposer</a:t>
            </a:r>
          </a:p>
        </p:txBody>
      </p:sp>
      <p:sp>
        <p:nvSpPr>
          <p:cNvPr id="3" name="Espace réservé du texte 2">
            <a:extLst>
              <a:ext uri="{FF2B5EF4-FFF2-40B4-BE49-F238E27FC236}">
                <a16:creationId xmlns:a16="http://schemas.microsoft.com/office/drawing/2014/main" id="{11D1870D-D7E1-4E20-892B-1494047677C1}"/>
              </a:ext>
            </a:extLst>
          </p:cNvPr>
          <p:cNvSpPr>
            <a:spLocks noGrp="1"/>
          </p:cNvSpPr>
          <p:nvPr>
            <p:ph sz="half" idx="2"/>
          </p:nvPr>
        </p:nvSpPr>
        <p:spPr>
          <a:xfrm>
            <a:off x="512013" y="2892426"/>
            <a:ext cx="5181600" cy="4351338"/>
          </a:xfrm>
        </p:spPr>
        <p:txBody>
          <a:bodyPr>
            <a:normAutofit/>
          </a:bodyPr>
          <a:lstStyle/>
          <a:p>
            <a:pPr marL="50800" indent="0">
              <a:buNone/>
            </a:pPr>
            <a:endParaRPr lang="fr-FR" sz="2400" i="1" dirty="0"/>
          </a:p>
          <a:p>
            <a:pPr marL="50800" indent="0">
              <a:buNone/>
            </a:pPr>
            <a:endParaRPr lang="fr-FR" sz="2400" i="1" dirty="0"/>
          </a:p>
          <a:p>
            <a:pPr marL="50800" indent="0" algn="ctr">
              <a:buNone/>
            </a:pPr>
            <a:r>
              <a:rPr lang="en-GB" sz="2400" i="1" dirty="0"/>
              <a:t>“</a:t>
            </a:r>
            <a:r>
              <a:rPr lang="fr-FR" sz="2400" i="1" dirty="0"/>
              <a:t>Les acteurs humanitaires prennent des mesures pour réduire l’ensemble des risques et la vulnérabilité des personnes, y compris les effets potentiellement négatifs des programmes d’aide humanitaire</a:t>
            </a:r>
            <a:r>
              <a:rPr lang="fr-FR" sz="2400" dirty="0"/>
              <a:t>.</a:t>
            </a:r>
            <a:r>
              <a:rPr lang="en-GB" sz="2400" i="1" dirty="0"/>
              <a:t>”</a:t>
            </a:r>
          </a:p>
          <a:p>
            <a:endParaRPr lang="fr-FR" sz="2400" dirty="0"/>
          </a:p>
        </p:txBody>
      </p:sp>
      <p:sp>
        <p:nvSpPr>
          <p:cNvPr id="10" name="Espace réservé du contenu 5">
            <a:extLst>
              <a:ext uri="{FF2B5EF4-FFF2-40B4-BE49-F238E27FC236}">
                <a16:creationId xmlns:a16="http://schemas.microsoft.com/office/drawing/2014/main" id="{E20D3760-0B31-4DBE-AC59-6471D4BCA1BB}"/>
              </a:ext>
            </a:extLst>
          </p:cNvPr>
          <p:cNvSpPr txBox="1">
            <a:spLocks/>
          </p:cNvSpPr>
          <p:nvPr/>
        </p:nvSpPr>
        <p:spPr>
          <a:xfrm>
            <a:off x="6434667" y="2316395"/>
            <a:ext cx="5757333"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t>Réduire les risques </a:t>
            </a:r>
          </a:p>
          <a:p>
            <a:pPr>
              <a:buFont typeface="Arial" panose="020B0604020202020204" pitchFamily="34" charset="0"/>
              <a:buChar char="•"/>
            </a:pPr>
            <a:r>
              <a:rPr lang="fr-FR" dirty="0"/>
              <a:t>Subvenir à leurs besoins dans la dignité.</a:t>
            </a:r>
          </a:p>
          <a:p>
            <a:r>
              <a:rPr lang="fr-FR" dirty="0"/>
              <a:t>Protocoles de sauvegarde </a:t>
            </a:r>
          </a:p>
          <a:p>
            <a:r>
              <a:rPr lang="en-US" dirty="0"/>
              <a:t>Participation &amp; </a:t>
            </a:r>
            <a:r>
              <a:rPr lang="fr-FR" dirty="0"/>
              <a:t>expertise des </a:t>
            </a:r>
            <a:r>
              <a:rPr lang="es-ES" dirty="0" err="1"/>
              <a:t>enfants</a:t>
            </a:r>
            <a:endParaRPr lang="en-US" dirty="0"/>
          </a:p>
          <a:p>
            <a:r>
              <a:rPr lang="en-US" dirty="0"/>
              <a:t>expertise &amp; experiences de la </a:t>
            </a:r>
            <a:r>
              <a:rPr lang="en-US" dirty="0" err="1"/>
              <a:t>communauté</a:t>
            </a:r>
            <a:endParaRPr lang="fr-FR" dirty="0"/>
          </a:p>
        </p:txBody>
      </p:sp>
      <p:pic>
        <p:nvPicPr>
          <p:cNvPr id="4" name="Image 3">
            <a:extLst>
              <a:ext uri="{FF2B5EF4-FFF2-40B4-BE49-F238E27FC236}">
                <a16:creationId xmlns:a16="http://schemas.microsoft.com/office/drawing/2014/main" id="{08FD5051-C4A1-42ED-84F6-C40F23C2F13E}"/>
              </a:ext>
            </a:extLst>
          </p:cNvPr>
          <p:cNvPicPr>
            <a:picLocks noChangeAspect="1"/>
          </p:cNvPicPr>
          <p:nvPr/>
        </p:nvPicPr>
        <p:blipFill>
          <a:blip r:embed="rId3"/>
          <a:stretch>
            <a:fillRect/>
          </a:stretch>
        </p:blipFill>
        <p:spPr>
          <a:xfrm>
            <a:off x="2336800" y="1878930"/>
            <a:ext cx="1633626" cy="20269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6895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1881</TotalTime>
  <Words>4814</Words>
  <Application>Microsoft Office PowerPoint</Application>
  <PresentationFormat>Widescreen</PresentationFormat>
  <Paragraphs>356</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CMSY9</vt:lpstr>
      <vt:lpstr>Arial</vt:lpstr>
      <vt:lpstr>HelveticaNeue-Light-Identity-H</vt:lpstr>
      <vt:lpstr>Symbol</vt:lpstr>
      <vt:lpstr>Helvetica Neue</vt:lpstr>
      <vt:lpstr>HelveticaNeue-LightItalic-Identity-H</vt:lpstr>
      <vt:lpstr>Calibri</vt:lpstr>
      <vt:lpstr>Wingdings</vt:lpstr>
      <vt:lpstr>HelveticaNeue-Medium-Identity-H</vt:lpstr>
      <vt:lpstr>Times New Roman</vt:lpstr>
      <vt:lpstr>Office Theme</vt:lpstr>
      <vt:lpstr>Standards Minimums pour la Protection de l’Enfance dans l’Action Humanitaire. - SMPE -</vt:lpstr>
      <vt:lpstr>But des Standards </vt:lpstr>
      <vt:lpstr>PowerPoint Presentation</vt:lpstr>
      <vt:lpstr>10 Principes… </vt:lpstr>
      <vt:lpstr>Principe 1 - Survie et développement </vt:lpstr>
      <vt:lpstr>Principe 2 – Non discrimination &amp; Inclusion</vt:lpstr>
      <vt:lpstr>Principe 3 – Participation des enfants </vt:lpstr>
      <vt:lpstr>Principe 4 – Les intérêts supérieurs de l'enfant </vt:lpstr>
      <vt:lpstr>Principe 5 - Sécurité, dignité et droits des personnes, et éviter de les exposer</vt:lpstr>
      <vt:lpstr>Principe 6 - Accès à une assistance impartiale </vt:lpstr>
      <vt:lpstr>Principe 7 – Assistance pour se remettre de la violence, contrainte ou privation délibérée </vt:lpstr>
      <vt:lpstr>Principe 8 – Assistance pour revendiquer leurs droits  </vt:lpstr>
      <vt:lpstr>Principe 9 – Renforcer les systèmes de protection de l'enfance </vt:lpstr>
      <vt:lpstr>Principe 10 – Renforcer la résilience des enfants </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139</cp:revision>
  <dcterms:created xsi:type="dcterms:W3CDTF">2017-12-20T18:51:03Z</dcterms:created>
  <dcterms:modified xsi:type="dcterms:W3CDTF">2022-12-07T17:16:21Z</dcterms:modified>
</cp:coreProperties>
</file>