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58768" autoAdjust="0"/>
  </p:normalViewPr>
  <p:slideViewPr>
    <p:cSldViewPr snapToGrid="0">
      <p:cViewPr varScale="1">
        <p:scale>
          <a:sx n="41" d="100"/>
          <a:sy n="41" d="100"/>
        </p:scale>
        <p:origin x="32" y="5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14</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For more information, watch the short contextualization video on the Alliance’s </a:t>
            </a:r>
            <a:r>
              <a:rPr lang="en-US" dirty="0" err="1"/>
              <a:t>youtube</a:t>
            </a:r>
            <a:r>
              <a:rPr lang="en-US" dirty="0"/>
              <a:t> </a:t>
            </a:r>
            <a:r>
              <a:rPr lang="en-US" dirty="0" err="1"/>
              <a:t>channel.National</a:t>
            </a:r>
            <a:r>
              <a:rPr lang="en-US" dirty="0"/>
              <a:t> coordination groups are encouraged to adapt the CPMS. Please raise it with colleagues locally and then seek the guidance of the global CPMS team.</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14: Socio-ecological approach to child protection programming</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third Pillar related to</a:t>
            </a:r>
            <a:r>
              <a:rPr lang="en-US" baseline="0" dirty="0"/>
              <a:t> developing adequate strategies, </a:t>
            </a:r>
            <a:r>
              <a:rPr lang="en-US" dirty="0"/>
              <a:t>approaches and interventions for preventing and responding to the child protection risks outlined in </a:t>
            </a:r>
            <a:r>
              <a:rPr lang="en-US" dirty="0">
                <a:hlinkClick r:id="rId3"/>
              </a:rPr>
              <a:t>Pillar 2</a:t>
            </a:r>
            <a:r>
              <a:rPr lang="en-US" dirty="0"/>
              <a:t>. It is</a:t>
            </a:r>
            <a:r>
              <a:rPr lang="en-US" baseline="0" dirty="0"/>
              <a:t> structured around the socio-ecological model and also links with the INSPIRE package, where appropriate, and builds on their evidence-based strategies for preventing violence against children. </a:t>
            </a:r>
            <a:r>
              <a:rPr lang="en-US" dirty="0"/>
              <a:t>Hence the ICON in the corner. The INSPIRE package has a similar goal: evidence-based strategies for preventing violence against children.  More info about INSPIRE strategies on: http://inspire-strategies.org/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Standard promotes flexible programming that integrates new learning and adapts accordingly throughout implementation. Its point is to </a:t>
            </a:r>
            <a:r>
              <a:rPr lang="en-US" sz="1200" dirty="0">
                <a:latin typeface="Arial"/>
                <a:ea typeface="Arial"/>
                <a:cs typeface="Arial"/>
                <a:sym typeface="Arial"/>
              </a:rPr>
              <a:t>integrate approaches that work in partnership with the child, their family, community, and society, as well as with socio-cultural norms.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It provides a concrete framework that supports systems thinking for child protection programming. It looks at an entire situation to (a) identify all the different elements and factors and (b) understand how they relate to and interact with each other. It considers the full range of problems facing the child, their root causes and the solutions available at all levels (rather than looking at a single protection issue or specific service in its own).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Is complementary to child protection systems thinking &amp; seek to achieve the same goal: a holistic, integrated approach to protecting children.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It is important to note that </a:t>
            </a:r>
            <a:r>
              <a:rPr lang="en-GB" sz="1200" dirty="0"/>
              <a:t>CP systems differ by context and change, adapt, evolve over time: </a:t>
            </a:r>
            <a:r>
              <a:rPr lang="en-GB" sz="1200" dirty="0">
                <a:sym typeface="Wingdings" pitchFamily="2" charset="2"/>
              </a:rPr>
              <a:t>a thorough </a:t>
            </a:r>
            <a:r>
              <a:rPr lang="en-GB" sz="1200" b="1" dirty="0">
                <a:sym typeface="Wingdings" pitchFamily="2" charset="2"/>
              </a:rPr>
              <a:t>analysis </a:t>
            </a:r>
            <a:r>
              <a:rPr lang="en-GB" sz="1200" dirty="0">
                <a:sym typeface="Wingdings" pitchFamily="2" charset="2"/>
              </a:rPr>
              <a:t>of CP risks and protective factors</a:t>
            </a:r>
            <a:r>
              <a:rPr lang="en-GB" sz="1200" b="0" dirty="0">
                <a:sym typeface="Wingdings" pitchFamily="2" charset="2"/>
              </a:rPr>
              <a:t>, as well as a </a:t>
            </a:r>
            <a:r>
              <a:rPr lang="en-GB" sz="1200" b="1" dirty="0">
                <a:sym typeface="Wingdings" pitchFamily="2" charset="2"/>
              </a:rPr>
              <a:t>regular mapping </a:t>
            </a:r>
            <a:r>
              <a:rPr lang="en-GB" sz="1200" dirty="0">
                <a:sym typeface="Wingdings" pitchFamily="2" charset="2"/>
              </a:rPr>
              <a:t>of formal and informal system elements, are needed, to d</a:t>
            </a:r>
            <a:r>
              <a:rPr lang="en-GB" sz="1200" b="1" dirty="0">
                <a:sym typeface="Wingdings" pitchFamily="2" charset="2"/>
              </a:rPr>
              <a:t>evelop a plan </a:t>
            </a:r>
            <a:r>
              <a:rPr lang="en-GB" sz="1200" dirty="0">
                <a:sym typeface="Wingdings" pitchFamily="2" charset="2"/>
              </a:rPr>
              <a:t>to strengthen, scale up, adapt the system  </a:t>
            </a:r>
            <a:endParaRPr lang="en-GB" sz="12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dirty="0"/>
            </a:br>
            <a:r>
              <a:rPr lang="en-GB" dirty="0"/>
              <a:t>*Icon: </a:t>
            </a:r>
            <a:r>
              <a:rPr lang="en-US" dirty="0"/>
              <a:t>increased emphasis on </a:t>
            </a:r>
            <a:r>
              <a:rPr lang="en-US" b="1" dirty="0"/>
              <a:t>Prevention</a:t>
            </a:r>
            <a:r>
              <a:rPr lang="en-US" dirty="0"/>
              <a:t> of child protection risks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*Links with </a:t>
            </a:r>
            <a:r>
              <a:rPr lang="en-GB" u="sng" dirty="0"/>
              <a:t>ALL</a:t>
            </a:r>
            <a:r>
              <a:rPr lang="en-GB" dirty="0"/>
              <a:t> INSPIRE strategies and overall approach of systems strengthening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F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14 states: </a:t>
            </a:r>
            <a:r>
              <a:rPr lang="en-US" dirty="0"/>
              <a:t>“Children, families, communities and societies are supported to protect and care for children.”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It links with </a:t>
            </a:r>
            <a:r>
              <a:rPr lang="en-GB" u="sng" dirty="0"/>
              <a:t>ALL</a:t>
            </a:r>
            <a:r>
              <a:rPr lang="en-GB" dirty="0"/>
              <a:t> 7 INSPIRE strategies and overall approach of systems strengthening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latin typeface="Arial"/>
                <a:ea typeface="Arial"/>
                <a:cs typeface="Arial"/>
                <a:sym typeface="Arial"/>
              </a:rPr>
              <a:t>Discussion Prompt 1: </a:t>
            </a:r>
            <a:r>
              <a:rPr lang="en-US" b="0" i="0" dirty="0">
                <a:latin typeface="Arial"/>
                <a:cs typeface="Arial"/>
                <a:sym typeface="Arial"/>
              </a:rPr>
              <a:t>What are the 7 INSPIRE strategies?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1" dirty="0">
                <a:latin typeface="Arial"/>
                <a:cs typeface="Arial"/>
                <a:sym typeface="Arial"/>
              </a:rPr>
              <a:t>-&gt; </a:t>
            </a:r>
            <a:r>
              <a:rPr lang="en-US" b="1" dirty="0">
                <a:effectLst/>
                <a:latin typeface="Arial" panose="020B0604020202020204" pitchFamily="34" charset="0"/>
              </a:rPr>
              <a:t>I</a:t>
            </a:r>
            <a:r>
              <a:rPr lang="en-US" dirty="0">
                <a:effectLst/>
                <a:latin typeface="Arial" panose="020B0604020202020204" pitchFamily="34" charset="0"/>
              </a:rPr>
              <a:t>mplementation and enforcement of laws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effectLst/>
                <a:latin typeface="Arial" panose="020B0604020202020204" pitchFamily="34" charset="0"/>
              </a:rPr>
              <a:t>N</a:t>
            </a:r>
            <a:r>
              <a:rPr lang="en-US" dirty="0">
                <a:effectLst/>
                <a:latin typeface="Arial" panose="020B0604020202020204" pitchFamily="34" charset="0"/>
              </a:rPr>
              <a:t>orms and values</a:t>
            </a: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effectLst/>
                <a:latin typeface="Arial" panose="020B0604020202020204" pitchFamily="34" charset="0"/>
              </a:rPr>
              <a:t>S</a:t>
            </a:r>
            <a:r>
              <a:rPr lang="en-US" dirty="0">
                <a:effectLst/>
                <a:latin typeface="Arial" panose="020B0604020202020204" pitchFamily="34" charset="0"/>
              </a:rPr>
              <a:t>afe environments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effectLst/>
                <a:latin typeface="Arial" panose="020B0604020202020204" pitchFamily="34" charset="0"/>
              </a:rPr>
              <a:t>P</a:t>
            </a:r>
            <a:r>
              <a:rPr lang="en-US" dirty="0">
                <a:effectLst/>
                <a:latin typeface="Arial" panose="020B0604020202020204" pitchFamily="34" charset="0"/>
              </a:rPr>
              <a:t>arent and caregiver support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effectLst/>
                <a:latin typeface="Arial" panose="020B0604020202020204" pitchFamily="34" charset="0"/>
              </a:rPr>
              <a:t>I</a:t>
            </a:r>
            <a:r>
              <a:rPr lang="en-US" dirty="0">
                <a:effectLst/>
                <a:latin typeface="Arial" panose="020B0604020202020204" pitchFamily="34" charset="0"/>
              </a:rPr>
              <a:t>ncome and economic strengthening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effectLst/>
                <a:latin typeface="Arial" panose="020B0604020202020204" pitchFamily="34" charset="0"/>
              </a:rPr>
              <a:t>R</a:t>
            </a:r>
            <a:r>
              <a:rPr lang="en-US" dirty="0">
                <a:effectLst/>
                <a:latin typeface="Arial" panose="020B0604020202020204" pitchFamily="34" charset="0"/>
              </a:rPr>
              <a:t>esponse and support services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effectLst/>
                <a:latin typeface="Arial" panose="020B0604020202020204" pitchFamily="34" charset="0"/>
              </a:rPr>
              <a:t>E</a:t>
            </a:r>
            <a:r>
              <a:rPr lang="en-US" dirty="0">
                <a:effectLst/>
                <a:latin typeface="Arial" panose="020B0604020202020204" pitchFamily="34" charset="0"/>
              </a:rPr>
              <a:t>ducation and life skills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Facilitators</a:t>
            </a:r>
            <a:r>
              <a:rPr lang="en-US" dirty="0"/>
              <a:t>: </a:t>
            </a:r>
            <a:r>
              <a:rPr lang="en-US" i="1" dirty="0"/>
              <a:t>We suggest that after presenting the 4 levels, you discuss with the group:</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1) </a:t>
            </a:r>
            <a:r>
              <a:rPr lang="en-US" b="1" dirty="0">
                <a:latin typeface="Arial"/>
                <a:ea typeface="Arial"/>
                <a:cs typeface="Arial"/>
                <a:sym typeface="Arial"/>
              </a:rPr>
              <a:t>Discussion Prompt 2: </a:t>
            </a:r>
            <a:r>
              <a:rPr lang="en-US" sz="1200" u="sng" dirty="0">
                <a:latin typeface="Ink Free" panose="03080402000500000000" pitchFamily="66" charset="0"/>
              </a:rPr>
              <a:t>What, in your country, would be part of each level? </a:t>
            </a:r>
            <a:endParaRPr lang="en-US" i="1" u="sng"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-&gt; </a:t>
            </a:r>
            <a:r>
              <a:rPr lang="en-US" sz="1800" i="1" dirty="0">
                <a:solidFill>
                  <a:srgbClr val="1F497D"/>
                </a:solidFill>
                <a:effectLst/>
                <a:latin typeface="Calibri" panose="020F0502020204030204" pitchFamily="34" charset="0"/>
              </a:rPr>
              <a:t>within your specific country/context, discuss contextualized parts of each level</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2</a:t>
            </a:r>
            <a:r>
              <a:rPr lang="en-US" b="0" i="0" u="sng" dirty="0"/>
              <a:t>)  the contextualized and local strengths and vulnerabilities of each level. </a:t>
            </a:r>
            <a:r>
              <a:rPr lang="en-US" i="1" dirty="0"/>
              <a:t>You can complement their answers with the following generic ideas:</a:t>
            </a:r>
          </a:p>
          <a:p>
            <a:r>
              <a:rPr lang="en-US" i="1" dirty="0"/>
              <a:t>Children’s</a:t>
            </a:r>
            <a:r>
              <a:rPr lang="en-US" dirty="0"/>
              <a:t> specific strengths and vulnerabilities include the following:</a:t>
            </a:r>
          </a:p>
          <a:p>
            <a:pPr>
              <a:buFont typeface="Arial" panose="020B0604020202020204" pitchFamily="34" charset="0"/>
              <a:buChar char="•"/>
            </a:pPr>
            <a:r>
              <a:rPr lang="en-US" dirty="0">
                <a:solidFill>
                  <a:srgbClr val="90557C"/>
                </a:solidFill>
                <a:effectLst/>
              </a:rPr>
              <a:t>Younger children depend on their primary caregivers for basic needs and have difficulty understanding disruptions caused by a crisis.</a:t>
            </a:r>
          </a:p>
          <a:p>
            <a:pPr>
              <a:buFont typeface="Arial" panose="020B0604020202020204" pitchFamily="34" charset="0"/>
              <a:buChar char="•"/>
            </a:pPr>
            <a:r>
              <a:rPr lang="en-US" dirty="0">
                <a:solidFill>
                  <a:srgbClr val="90557C"/>
                </a:solidFill>
                <a:effectLst/>
              </a:rPr>
              <a:t>Older children and adolescents can address some of their own basic needs but face a greater likelihood of being separated from their families, becoming associated with armed forces or groups, being forced into </a:t>
            </a:r>
            <a:r>
              <a:rPr lang="en-US" dirty="0" err="1">
                <a:solidFill>
                  <a:srgbClr val="90557C"/>
                </a:solidFill>
                <a:effectLst/>
              </a:rPr>
              <a:t>labour</a:t>
            </a:r>
            <a:r>
              <a:rPr lang="en-US" dirty="0">
                <a:solidFill>
                  <a:srgbClr val="90557C"/>
                </a:solidFill>
                <a:effectLst/>
              </a:rPr>
              <a:t>, exploited, etc.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baseline="0" dirty="0">
                <a:latin typeface="HelveticaNeue-Light-Identity-H"/>
              </a:rPr>
              <a:t>Children who are refugees or stateless, or undocumented, that are excluded from </a:t>
            </a:r>
            <a:r>
              <a:rPr lang="fr-FR" sz="1800" b="0" i="0" u="none" strike="noStrike" baseline="0" dirty="0">
                <a:latin typeface="HelveticaNeue-Light-Identity-H"/>
              </a:rPr>
              <a:t>national </a:t>
            </a:r>
            <a:r>
              <a:rPr lang="fr-FR" sz="1800" b="0" i="0" u="none" strike="noStrike" baseline="0" dirty="0" err="1">
                <a:latin typeface="HelveticaNeue-Light-Identity-H"/>
              </a:rPr>
              <a:t>child</a:t>
            </a:r>
            <a:r>
              <a:rPr lang="fr-FR" sz="1800" b="0" i="0" u="none" strike="noStrike" baseline="0" dirty="0">
                <a:latin typeface="HelveticaNeue-Light-Identity-H"/>
              </a:rPr>
              <a:t> </a:t>
            </a:r>
            <a:r>
              <a:rPr lang="en-US" sz="1800" b="0" i="0" u="none" strike="noStrike" baseline="0" dirty="0">
                <a:latin typeface="HelveticaNeue-Light-Identity-H"/>
              </a:rPr>
              <a:t>rights and child protection laws, standards and services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displacement </a:t>
            </a:r>
            <a:r>
              <a:rPr lang="en-US" i="1" dirty="0">
                <a:latin typeface="Arial"/>
                <a:ea typeface="Arial"/>
                <a:cs typeface="Arial"/>
                <a:sym typeface="Arial"/>
              </a:rPr>
              <a:t>icon</a:t>
            </a:r>
            <a:r>
              <a:rPr lang="en-US" i="1" dirty="0"/>
              <a:t>]</a:t>
            </a:r>
            <a:endParaRPr lang="en-US" dirty="0">
              <a:latin typeface="Arial"/>
              <a:ea typeface="Arial"/>
              <a:cs typeface="Arial"/>
              <a:sym typeface="Arial"/>
            </a:endParaRPr>
          </a:p>
          <a:p>
            <a:endParaRPr lang="en-US" i="1" dirty="0"/>
          </a:p>
          <a:p>
            <a:r>
              <a:rPr lang="en-US" i="1" dirty="0"/>
              <a:t>Families</a:t>
            </a:r>
            <a:r>
              <a:rPr lang="en-US" dirty="0"/>
              <a:t>, other close relations and peers are the closest protective layer around a child, are sources of resilience and support for children. However, they may experience stress caused by:</a:t>
            </a:r>
          </a:p>
          <a:p>
            <a:pPr>
              <a:buFont typeface="Arial" panose="020B0604020202020204" pitchFamily="34" charset="0"/>
              <a:buChar char="•"/>
            </a:pPr>
            <a:r>
              <a:rPr lang="en-US" dirty="0">
                <a:solidFill>
                  <a:srgbClr val="90557C"/>
                </a:solidFill>
                <a:effectLst/>
              </a:rPr>
              <a:t>Economic hardship;</a:t>
            </a:r>
          </a:p>
          <a:p>
            <a:pPr>
              <a:buFont typeface="Arial" panose="020B0604020202020204" pitchFamily="34" charset="0"/>
              <a:buChar char="•"/>
            </a:pPr>
            <a:r>
              <a:rPr lang="en-US" dirty="0">
                <a:solidFill>
                  <a:srgbClr val="90557C"/>
                </a:solidFill>
                <a:effectLst/>
              </a:rPr>
              <a:t>Social isolation, </a:t>
            </a:r>
            <a:r>
              <a:rPr lang="en-US" sz="1200" b="0" i="0" u="none" strike="noStrike" baseline="0" dirty="0">
                <a:latin typeface="HelveticaNeue-Light-Identity-H"/>
              </a:rPr>
              <a:t>abandonment</a:t>
            </a:r>
            <a:r>
              <a:rPr lang="en-US" dirty="0">
                <a:solidFill>
                  <a:srgbClr val="90557C"/>
                </a:solidFill>
                <a:effectLst/>
              </a:rPr>
              <a:t>;</a:t>
            </a:r>
          </a:p>
          <a:p>
            <a:pPr>
              <a:buFont typeface="Arial" panose="020B0604020202020204" pitchFamily="34" charset="0"/>
              <a:buChar char="•"/>
            </a:pPr>
            <a:r>
              <a:rPr lang="en-US" dirty="0">
                <a:solidFill>
                  <a:srgbClr val="90557C"/>
                </a:solidFill>
                <a:effectLst/>
              </a:rPr>
              <a:t>Lack of registration and documentation; </a:t>
            </a:r>
          </a:p>
          <a:p>
            <a:pPr>
              <a:buFont typeface="Arial" panose="020B0604020202020204" pitchFamily="34" charset="0"/>
              <a:buChar char="•"/>
            </a:pPr>
            <a:r>
              <a:rPr lang="en-US" dirty="0">
                <a:solidFill>
                  <a:srgbClr val="90557C"/>
                </a:solidFill>
                <a:effectLst/>
              </a:rPr>
              <a:t>Changes in family composition and roles due to death, divorce or forced separation; </a:t>
            </a:r>
            <a:endParaRPr lang="en-US" sz="1200" b="0" i="0" u="none" strike="noStrike" baseline="0" dirty="0">
              <a:solidFill>
                <a:srgbClr val="90557C"/>
              </a:solidFill>
              <a:effectLst/>
              <a:latin typeface="Calibri"/>
            </a:endParaRPr>
          </a:p>
          <a:p>
            <a:pPr>
              <a:buFont typeface="Arial" panose="020B0604020202020204" pitchFamily="34" charset="0"/>
              <a:buChar char="•"/>
            </a:pPr>
            <a:r>
              <a:rPr lang="en-US" sz="1200" b="0" i="0" u="none" strike="noStrike" baseline="0" dirty="0">
                <a:solidFill>
                  <a:srgbClr val="90557C"/>
                </a:solidFill>
                <a:effectLst/>
                <a:latin typeface="Calibri"/>
              </a:rPr>
              <a:t>C</a:t>
            </a:r>
            <a:r>
              <a:rPr lang="fr-FR" sz="1800" b="0" i="0" u="none" strike="noStrike" baseline="0" dirty="0" err="1">
                <a:latin typeface="HelveticaNeue-Light-Identity-H"/>
              </a:rPr>
              <a:t>hanging</a:t>
            </a:r>
            <a:r>
              <a:rPr lang="fr-FR" sz="1800" b="0" i="0" u="none" strike="noStrike" baseline="0" dirty="0">
                <a:latin typeface="HelveticaNeue-Light-Identity-H"/>
              </a:rPr>
              <a:t> </a:t>
            </a:r>
            <a:r>
              <a:rPr lang="en-US" sz="1800" b="0" i="0" u="none" strike="noStrike" baseline="0" dirty="0">
                <a:latin typeface="HelveticaNeue-Light-Identity-H"/>
              </a:rPr>
              <a:t>family structures, parental stress, substance abuse and</a:t>
            </a:r>
            <a:endParaRPr lang="en-US" dirty="0">
              <a:solidFill>
                <a:srgbClr val="90557C"/>
              </a:solidFill>
              <a:effectLst/>
            </a:endParaRPr>
          </a:p>
          <a:p>
            <a:pPr>
              <a:buFont typeface="Arial" panose="020B0604020202020204" pitchFamily="34" charset="0"/>
              <a:buChar char="•"/>
            </a:pPr>
            <a:r>
              <a:rPr lang="en-US" dirty="0">
                <a:solidFill>
                  <a:srgbClr val="90557C"/>
                </a:solidFill>
                <a:effectLst/>
              </a:rPr>
              <a:t>The loss of protective community mechanisms.</a:t>
            </a:r>
          </a:p>
          <a:p>
            <a:endParaRPr lang="en-US" i="1" dirty="0"/>
          </a:p>
          <a:p>
            <a:r>
              <a:rPr lang="en-US" i="1" dirty="0"/>
              <a:t>Communities</a:t>
            </a:r>
            <a:r>
              <a:rPr lang="en-US" dirty="0"/>
              <a:t> have the potential to support children and families, but this is often reduced during crises.</a:t>
            </a:r>
          </a:p>
          <a:p>
            <a:pPr>
              <a:buFont typeface="Arial" panose="020B0604020202020204" pitchFamily="34" charset="0"/>
              <a:buChar char="•"/>
            </a:pPr>
            <a:r>
              <a:rPr lang="en-US" dirty="0"/>
              <a:t>If community members do not consider the best interests of all children, particular groups of children may face increased risks related to discrimination or exclusion. </a:t>
            </a:r>
            <a:endParaRPr lang="en-US" sz="1200" b="0" i="0" u="none" strike="noStrike" baseline="0" dirty="0">
              <a:latin typeface="Calibri"/>
            </a:endParaRPr>
          </a:p>
          <a:p>
            <a:pPr>
              <a:buFont typeface="Arial" panose="020B0604020202020204" pitchFamily="34" charset="0"/>
              <a:buChar char="•"/>
            </a:pPr>
            <a:r>
              <a:rPr lang="en-US" sz="1200" b="0" i="0" u="none" strike="noStrike" baseline="0" dirty="0">
                <a:latin typeface="Calibri"/>
              </a:rPr>
              <a:t>Risks: P</a:t>
            </a:r>
            <a:r>
              <a:rPr lang="en-US" sz="1800" b="0" i="0" u="none" strike="noStrike" baseline="0" dirty="0">
                <a:latin typeface="HelveticaNeue-Light-Identity-H"/>
              </a:rPr>
              <a:t>overty, poor housing, social norms and </a:t>
            </a:r>
            <a:r>
              <a:rPr lang="fr-FR" sz="1800" b="0" i="0" u="none" strike="noStrike" baseline="0" dirty="0" err="1">
                <a:latin typeface="HelveticaNeue-Light-Identity-H"/>
              </a:rPr>
              <a:t>displacement</a:t>
            </a:r>
            <a:endParaRPr lang="en-US" dirty="0"/>
          </a:p>
          <a:p>
            <a:endParaRPr lang="en-US" dirty="0"/>
          </a:p>
          <a:p>
            <a:r>
              <a:rPr lang="en-US" dirty="0"/>
              <a:t>The broader </a:t>
            </a:r>
            <a:r>
              <a:rPr lang="en-US" i="1" dirty="0"/>
              <a:t>social, political and cultural environments</a:t>
            </a:r>
            <a:r>
              <a:rPr lang="en-US" dirty="0"/>
              <a:t> in which children live and grow play significant roles in preventing and responding to risks. </a:t>
            </a:r>
          </a:p>
          <a:p>
            <a:pPr>
              <a:buFont typeface="Arial" panose="020B0604020202020204" pitchFamily="34" charset="0"/>
              <a:buChar char="•"/>
            </a:pPr>
            <a:r>
              <a:rPr lang="en-US" dirty="0"/>
              <a:t>Priority should be given to changing policies that exclude particular groups of children – such as children who are refugees or stateless – from national child rights and child protection laws, standards and services.</a:t>
            </a:r>
          </a:p>
          <a:p>
            <a:pPr>
              <a:buFont typeface="Arial" panose="020B0604020202020204" pitchFamily="34" charset="0"/>
              <a:buChar char="•"/>
            </a:pPr>
            <a:r>
              <a:rPr lang="en-US" dirty="0"/>
              <a:t>Risks: </a:t>
            </a:r>
            <a:r>
              <a:rPr lang="fr-FR" sz="1800" b="0" i="0" u="none" strike="noStrike" baseline="0" dirty="0" err="1">
                <a:latin typeface="HelveticaNeue-Light-Identity-H"/>
              </a:rPr>
              <a:t>wide</a:t>
            </a:r>
            <a:r>
              <a:rPr lang="fr-FR" sz="1800" b="0" i="0" u="none" strike="noStrike" baseline="0" dirty="0">
                <a:latin typeface="HelveticaNeue-Light-Identity-H"/>
              </a:rPr>
              <a:t>-spread </a:t>
            </a:r>
            <a:r>
              <a:rPr lang="fr-FR" sz="1800" b="0" i="0" u="none" strike="noStrike" baseline="0" dirty="0" err="1">
                <a:latin typeface="HelveticaNeue-Light-Identity-H"/>
              </a:rPr>
              <a:t>conflict</a:t>
            </a:r>
            <a:r>
              <a:rPr lang="fr-FR" sz="1800" b="0" i="0" u="none" strike="noStrike" baseline="0" dirty="0">
                <a:latin typeface="HelveticaNeue-Light-Identity-H"/>
              </a:rPr>
              <a:t>, famine, </a:t>
            </a:r>
            <a:r>
              <a:rPr lang="fr-FR" sz="1800" b="0" i="0" u="none" strike="noStrike" baseline="0" dirty="0" err="1">
                <a:latin typeface="HelveticaNeue-Light-Identity-H"/>
              </a:rPr>
              <a:t>infectious</a:t>
            </a:r>
            <a:r>
              <a:rPr lang="fr-FR" sz="1800" b="0" i="0" u="none" strike="noStrike" baseline="0" dirty="0">
                <a:latin typeface="HelveticaNeue-Light-Identity-H"/>
              </a:rPr>
              <a:t> </a:t>
            </a:r>
            <a:r>
              <a:rPr lang="en-US" sz="1800" b="0" i="0" u="none" strike="noStrike" baseline="0" dirty="0">
                <a:latin typeface="HelveticaNeue-Light-Identity-H"/>
              </a:rPr>
              <a:t>disease outbreaks, weak legal frameworks, and poor law enforcement. </a:t>
            </a:r>
          </a:p>
          <a:p>
            <a:pPr>
              <a:buFont typeface="Arial" panose="020B0604020202020204" pitchFamily="34" charset="0"/>
              <a:buChar char="•"/>
            </a:pPr>
            <a:endParaRPr lang="en-US" dirty="0">
              <a:effectLst/>
              <a:latin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effectLst/>
                <a:latin typeface="Arial" panose="020B0604020202020204" pitchFamily="34" charset="0"/>
              </a:rPr>
              <a:t>3) </a:t>
            </a:r>
            <a:r>
              <a:rPr lang="en-US" sz="1800" b="0" i="0" u="none" strike="noStrike" baseline="0" dirty="0">
                <a:solidFill>
                  <a:srgbClr val="000000"/>
                </a:solidFill>
                <a:latin typeface="HelveticaNeue-Light-Identity-H"/>
              </a:rPr>
              <a:t>W</a:t>
            </a:r>
            <a:r>
              <a:rPr lang="en-US" i="1" dirty="0"/>
              <a:t>e encourage you to discuss further: </a:t>
            </a:r>
            <a:r>
              <a:rPr lang="en-US" i="0" u="sng" dirty="0"/>
              <a:t>how contextualized vulnerabilities in each of the 4 levels increase directly CP risks?</a:t>
            </a:r>
            <a:endParaRPr lang="en-US" i="0" u="sng" dirty="0">
              <a:effectLst/>
              <a:latin typeface="Arial" panose="020B0604020202020204" pitchFamily="34" charset="0"/>
            </a:endParaRPr>
          </a:p>
          <a:p>
            <a:pPr marL="228600" indent="0">
              <a:buFont typeface="Arial" panose="020B0604020202020204" pitchFamily="34" charset="0"/>
              <a:buNone/>
            </a:pPr>
            <a:endParaRPr lang="en-US" dirty="0">
              <a:effectLst/>
              <a:latin typeface="Arial" panose="020B060402020202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algn="l"/>
            <a:r>
              <a:rPr lang="en-US" sz="1800" b="0" i="0" u="none" strike="noStrike" baseline="0" dirty="0">
                <a:solidFill>
                  <a:srgbClr val="000000"/>
                </a:solidFill>
                <a:latin typeface="HelveticaNeue-Light-Identity-H"/>
              </a:rPr>
              <a:t>Applying a ‘socio-ecological’ approach to child protection involves designing integrated approaches that work in partnership with children, families, communities and societies. This standard outlines actions that:</a:t>
            </a:r>
          </a:p>
          <a:p>
            <a:pPr marL="514350" indent="-285750" algn="l">
              <a:buFont typeface="Arial" panose="020B0604020202020204" pitchFamily="34" charset="0"/>
              <a:buChar char="•"/>
            </a:pPr>
            <a:r>
              <a:rPr lang="en-US" sz="1800" b="0" i="1" u="none" strike="noStrike" baseline="0" dirty="0">
                <a:solidFill>
                  <a:srgbClr val="8521B8"/>
                </a:solidFill>
                <a:latin typeface="CMSY9"/>
              </a:rPr>
              <a:t> </a:t>
            </a:r>
            <a:r>
              <a:rPr lang="en-US" sz="1800" b="0" i="0" u="none" strike="noStrike" baseline="0" dirty="0">
                <a:solidFill>
                  <a:srgbClr val="000000"/>
                </a:solidFill>
                <a:latin typeface="HelveticaNeue-Light-Identity-H"/>
              </a:rPr>
              <a:t>Address all four levels of the socio-ecological model; and/or</a:t>
            </a:r>
          </a:p>
          <a:p>
            <a:pPr marL="514350" indent="-285750" algn="l">
              <a:buFont typeface="Arial" panose="020B0604020202020204" pitchFamily="34" charset="0"/>
              <a:buChar char="•"/>
            </a:pPr>
            <a:r>
              <a:rPr lang="en-US" sz="1800" b="0" i="1" u="none" strike="noStrike" baseline="0" dirty="0">
                <a:solidFill>
                  <a:srgbClr val="8521B8"/>
                </a:solidFill>
                <a:latin typeface="CMSY9"/>
              </a:rPr>
              <a:t> </a:t>
            </a:r>
            <a:r>
              <a:rPr lang="en-US" sz="1800" b="0" i="0" u="none" strike="noStrike" baseline="0" dirty="0">
                <a:solidFill>
                  <a:srgbClr val="000000"/>
                </a:solidFill>
                <a:latin typeface="HelveticaNeue-Light-Identity-H"/>
              </a:rPr>
              <a:t>Take place at the society level and are not covered in other standards. This includes strengthening laws and policies, funding for child protection, social welfare and birth registration services.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b="0" i="0" u="none" strike="noStrike" baseline="0" dirty="0">
              <a:solidFill>
                <a:srgbClr val="000000"/>
              </a:solidFill>
              <a:latin typeface="HelveticaNeue-Light-Identity-H"/>
            </a:endParaRPr>
          </a:p>
          <a:p>
            <a:pPr algn="l"/>
            <a:r>
              <a:rPr lang="en-US" sz="1200" b="0" i="0" u="none" strike="noStrike" baseline="0" dirty="0">
                <a:solidFill>
                  <a:srgbClr val="000000"/>
                </a:solidFill>
                <a:latin typeface="HelveticaNeue-LightItalic-Identity-H"/>
              </a:rPr>
              <a:t>The following should be read with this standard: </a:t>
            </a:r>
          </a:p>
          <a:p>
            <a:pPr algn="l">
              <a:buFontTx/>
              <a:buChar char="-"/>
            </a:pPr>
            <a:r>
              <a:rPr lang="en-US" sz="1200" b="0" i="0" u="none" strike="noStrike" baseline="0" dirty="0">
                <a:solidFill>
                  <a:srgbClr val="8521B8"/>
                </a:solidFill>
                <a:latin typeface="HelveticaNeue-LightItalic-Identity-H"/>
              </a:rPr>
              <a:t>Principles</a:t>
            </a:r>
            <a:r>
              <a:rPr lang="en-US" sz="1200" b="0" i="0" u="none" strike="noStrike" baseline="0" dirty="0">
                <a:solidFill>
                  <a:srgbClr val="000000"/>
                </a:solidFill>
                <a:latin typeface="HelveticaNeue-LightItalic-Identity-H"/>
              </a:rPr>
              <a:t>; </a:t>
            </a:r>
          </a:p>
          <a:p>
            <a:pPr algn="l">
              <a:buFontTx/>
              <a:buChar char="-"/>
            </a:pPr>
            <a:r>
              <a:rPr lang="en-US" sz="1200" b="0" i="0" u="none" strike="noStrike" baseline="0" dirty="0">
                <a:solidFill>
                  <a:srgbClr val="8521B8"/>
                </a:solidFill>
                <a:latin typeface="HelveticaNeue-LightItalic-Identity-H"/>
              </a:rPr>
              <a:t>Standard 15: Group activities for child well-being</a:t>
            </a:r>
            <a:r>
              <a:rPr lang="en-US" sz="1200" b="0" i="0" u="none" strike="noStrike" baseline="0" dirty="0">
                <a:solidFill>
                  <a:srgbClr val="000000"/>
                </a:solidFill>
                <a:latin typeface="HelveticaNeue-LightItalic-Identity-H"/>
              </a:rPr>
              <a:t>; </a:t>
            </a:r>
          </a:p>
          <a:p>
            <a:pPr algn="l">
              <a:buFontTx/>
              <a:buChar char="-"/>
            </a:pPr>
            <a:r>
              <a:rPr lang="en-US" sz="1200" b="0" i="0" u="none" strike="noStrike" baseline="0" dirty="0">
                <a:solidFill>
                  <a:srgbClr val="8521B8"/>
                </a:solidFill>
                <a:latin typeface="HelveticaNeue-LightItalic-Identity-H"/>
              </a:rPr>
              <a:t>Standard 16: Strengthening family and caregiving environments</a:t>
            </a:r>
            <a:r>
              <a:rPr lang="en-US" sz="1200" b="0" i="0" u="none" strike="noStrike" baseline="0" dirty="0">
                <a:solidFill>
                  <a:srgbClr val="000000"/>
                </a:solidFill>
                <a:latin typeface="HelveticaNeue-LightItalic-Identity-H"/>
              </a:rPr>
              <a:t>; </a:t>
            </a:r>
          </a:p>
          <a:p>
            <a:pPr algn="l">
              <a:buFontTx/>
              <a:buChar char="-"/>
            </a:pPr>
            <a:r>
              <a:rPr lang="en-US" sz="1200" b="0" i="0" u="none" strike="noStrike" baseline="0" dirty="0">
                <a:solidFill>
                  <a:srgbClr val="8521B8"/>
                </a:solidFill>
                <a:latin typeface="HelveticaNeue-LightItalic-Identity-H"/>
              </a:rPr>
              <a:t>Standard 17: Community-level approaches</a:t>
            </a:r>
            <a:r>
              <a:rPr lang="en-US" sz="1200" b="0" i="0" u="none" strike="noStrike" baseline="0" dirty="0">
                <a:solidFill>
                  <a:srgbClr val="000000"/>
                </a:solidFill>
                <a:latin typeface="HelveticaNeue-LightItalic-Identity-H"/>
              </a:rPr>
              <a:t>.</a:t>
            </a:r>
            <a:endParaRPr lang="fr-FR" i="0" dirty="0"/>
          </a:p>
          <a:p>
            <a:pPr marL="514350" indent="-285750" algn="l">
              <a:buFont typeface="Arial" panose="020B0604020202020204" pitchFamily="34" charset="0"/>
              <a:buChar char="•"/>
            </a:pPr>
            <a:endParaRPr lang="fr-F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latin typeface="Arial"/>
                <a:ea typeface="Arial"/>
                <a:cs typeface="Arial"/>
                <a:sym typeface="Arial"/>
              </a:rPr>
              <a:t>If you have time, Discussion Prompt 3: </a:t>
            </a:r>
            <a:r>
              <a:rPr lang="en-US" sz="1200" dirty="0">
                <a:latin typeface="Ink Free" panose="03080402000500000000" pitchFamily="66" charset="0"/>
              </a:rPr>
              <a:t>What does it mean to use this approach when apply St 15, 16 &amp; 17, and the Principles?</a:t>
            </a:r>
          </a:p>
          <a:p>
            <a:pPr marL="228600" indent="0" algn="l">
              <a:buFont typeface="Arial" panose="020B0604020202020204" pitchFamily="34" charset="0"/>
              <a:buNone/>
            </a:pPr>
            <a:r>
              <a:rPr lang="en-US" sz="1800" dirty="0">
                <a:solidFill>
                  <a:srgbClr val="1F497D"/>
                </a:solidFill>
                <a:effectLst/>
                <a:latin typeface="Calibri" panose="020F0502020204030204" pitchFamily="34" charset="0"/>
              </a:rPr>
              <a:t>Why are we saying that standards need to be ‘read together with other standards’.</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123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14</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5172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9.jp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7770169" y="1373473"/>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604434" y="365125"/>
            <a:ext cx="1004290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introduction to Standard 14</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Key strategies, approaches and interventions </a:t>
            </a:r>
          </a:p>
          <a:p>
            <a:r>
              <a:rPr lang="en-US" dirty="0"/>
              <a:t>Prevention and response to child protection risks</a:t>
            </a:r>
          </a:p>
          <a:p>
            <a:endParaRPr lang="en-US" dirty="0"/>
          </a:p>
          <a:p>
            <a:pPr marL="342900" lvl="1" indent="-342900">
              <a:buFont typeface="Arial" panose="020B0604020202020204" pitchFamily="34" charset="0"/>
              <a:buChar char="•"/>
            </a:pPr>
            <a:r>
              <a:rPr lang="en-US" sz="2800" dirty="0"/>
              <a:t>Flexible programming </a:t>
            </a:r>
            <a:endParaRPr lang="en-GB" sz="2800" dirty="0"/>
          </a:p>
          <a:p>
            <a:pPr marL="342900" lvl="1" indent="-342900">
              <a:buFont typeface="Arial" panose="020B0604020202020204" pitchFamily="34" charset="0"/>
              <a:buChar char="•"/>
            </a:pPr>
            <a:r>
              <a:rPr lang="en-GB" sz="2800" dirty="0"/>
              <a:t>Incorporate a systems approach </a:t>
            </a:r>
          </a:p>
          <a:p>
            <a:pPr marL="0" lvl="1" indent="0">
              <a:buNone/>
            </a:pPr>
            <a:endParaRPr lang="en-GB" sz="2800" dirty="0"/>
          </a:p>
          <a:p>
            <a:pPr marL="342900" lvl="1" indent="-342900">
              <a:buFont typeface="Arial" panose="020B0604020202020204" pitchFamily="34" charset="0"/>
              <a:buChar char="•"/>
            </a:pPr>
            <a:r>
              <a:rPr lang="en-GB" sz="2800" dirty="0"/>
              <a:t>Address all levels of the socio-ecological model</a:t>
            </a:r>
          </a:p>
          <a:p>
            <a:pPr marL="342900" lvl="1" indent="-342900">
              <a:buFont typeface="Arial" panose="020B0604020202020204" pitchFamily="34" charset="0"/>
              <a:buChar char="•"/>
            </a:pPr>
            <a:endParaRPr lang="en-GB" sz="2800" dirty="0"/>
          </a:p>
          <a:p>
            <a:endParaRPr lang="en-GB" dirty="0"/>
          </a:p>
          <a:p>
            <a:pPr lvl="1"/>
            <a:r>
              <a:rPr lang="en-GB" sz="2800" b="1" dirty="0">
                <a:sym typeface="Wingdings" pitchFamily="2" charset="2"/>
              </a:rPr>
              <a:t>Contextualization </a:t>
            </a:r>
          </a:p>
          <a:p>
            <a:pPr lvl="1"/>
            <a:r>
              <a:rPr lang="en-GB" sz="2800" b="1" dirty="0">
                <a:sym typeface="Wingdings" pitchFamily="2" charset="2"/>
              </a:rPr>
              <a:t>Evolution over time  </a:t>
            </a:r>
            <a:endParaRPr lang="en-US" sz="2800" b="1" dirty="0"/>
          </a:p>
          <a:p>
            <a:endParaRPr lang="en-US" dirty="0"/>
          </a:p>
          <a:p>
            <a:pPr marL="50800" indent="0">
              <a:buNone/>
            </a:pPr>
            <a:r>
              <a:rPr lang="en-US" dirty="0"/>
              <a:t> </a:t>
            </a:r>
            <a:endParaRPr lang="en-US" dirty="0">
              <a:solidFill>
                <a:schemeClr val="bg2"/>
              </a:solidFill>
              <a:latin typeface="Helvetica Neue" panose="020B0604020202020204" charset="0"/>
            </a:endParaRPr>
          </a:p>
        </p:txBody>
      </p:sp>
      <p:pic>
        <p:nvPicPr>
          <p:cNvPr id="7" name="Image 6">
            <a:extLst>
              <a:ext uri="{FF2B5EF4-FFF2-40B4-BE49-F238E27FC236}">
                <a16:creationId xmlns:a16="http://schemas.microsoft.com/office/drawing/2014/main" id="{E09A4078-D566-4A3B-84CB-7EC7BFF0F01C}"/>
              </a:ext>
            </a:extLst>
          </p:cNvPr>
          <p:cNvPicPr>
            <a:picLocks noChangeAspect="1"/>
          </p:cNvPicPr>
          <p:nvPr/>
        </p:nvPicPr>
        <p:blipFill rotWithShape="1">
          <a:blip r:embed="rId3"/>
          <a:srcRect t="1833" r="3262"/>
          <a:stretch/>
        </p:blipFill>
        <p:spPr>
          <a:xfrm>
            <a:off x="10930715" y="5655669"/>
            <a:ext cx="1261285" cy="1202331"/>
          </a:xfrm>
          <a:prstGeom prst="rect">
            <a:avLst/>
          </a:prstGeom>
        </p:spPr>
      </p:pic>
      <p:pic>
        <p:nvPicPr>
          <p:cNvPr id="8" name="Picture 4" descr="Icon&#10;&#10;Description automatically generated">
            <a:extLst>
              <a:ext uri="{FF2B5EF4-FFF2-40B4-BE49-F238E27FC236}">
                <a16:creationId xmlns:a16="http://schemas.microsoft.com/office/drawing/2014/main" id="{A7236084-20AB-42C3-AB95-DB96ACF3D7BD}"/>
              </a:ext>
            </a:extLst>
          </p:cNvPr>
          <p:cNvPicPr>
            <a:picLocks noChangeAspect="1"/>
          </p:cNvPicPr>
          <p:nvPr/>
        </p:nvPicPr>
        <p:blipFill>
          <a:blip r:embed="rId4"/>
          <a:stretch>
            <a:fillRect/>
          </a:stretch>
        </p:blipFill>
        <p:spPr>
          <a:xfrm flipH="1">
            <a:off x="5029545" y="5559707"/>
            <a:ext cx="880195" cy="961132"/>
          </a:xfrm>
          <a:prstGeom prst="rect">
            <a:avLst/>
          </a:prstGeom>
        </p:spPr>
      </p:pic>
      <p:pic>
        <p:nvPicPr>
          <p:cNvPr id="9" name="Google Shape;405;p19" descr="Macintosh HD:Users:hannah1:Dropbox:Editing CPMS 2019:Artwork:Standard art work:St.14 Socio-ecological model:Draft 2:Socio-ecological model 1.pdf">
            <a:extLst>
              <a:ext uri="{FF2B5EF4-FFF2-40B4-BE49-F238E27FC236}">
                <a16:creationId xmlns:a16="http://schemas.microsoft.com/office/drawing/2014/main" id="{5E5C34D5-F6A1-4D59-88C6-D813BBE20BE2}"/>
              </a:ext>
            </a:extLst>
          </p:cNvPr>
          <p:cNvPicPr preferRelativeResize="0"/>
          <p:nvPr/>
        </p:nvPicPr>
        <p:blipFill rotWithShape="1">
          <a:blip r:embed="rId5">
            <a:alphaModFix/>
          </a:blip>
          <a:srcRect l="8548" r="9543" b="12950"/>
          <a:stretch/>
        </p:blipFill>
        <p:spPr>
          <a:xfrm>
            <a:off x="7815532" y="2506297"/>
            <a:ext cx="3996381" cy="2809456"/>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a:bodyPr>
          <a:lstStyle/>
          <a:p>
            <a:pPr marL="50800" indent="0" algn="ctr">
              <a:buNone/>
            </a:pPr>
            <a:r>
              <a:rPr lang="en-US" sz="2400" dirty="0">
                <a:solidFill>
                  <a:schemeClr val="bg2"/>
                </a:solidFill>
              </a:rPr>
              <a:t>“</a:t>
            </a:r>
            <a:r>
              <a:rPr lang="en-US" sz="2400" dirty="0"/>
              <a:t>Children, families, communities and societies are supported to protect and care for children.”</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41357" y="2895048"/>
            <a:ext cx="1498650" cy="1748091"/>
          </a:xfrm>
          <a:prstGeom prst="rect">
            <a:avLst/>
          </a:prstGeom>
          <a:noFill/>
          <a:ln>
            <a:noFill/>
          </a:ln>
        </p:spPr>
      </p:pic>
      <p:sp>
        <p:nvSpPr>
          <p:cNvPr id="15" name="ZoneTexte 14">
            <a:extLst>
              <a:ext uri="{FF2B5EF4-FFF2-40B4-BE49-F238E27FC236}">
                <a16:creationId xmlns:a16="http://schemas.microsoft.com/office/drawing/2014/main" id="{61C58B18-FF9B-4A0B-B6DA-68B677C0C157}"/>
              </a:ext>
            </a:extLst>
          </p:cNvPr>
          <p:cNvSpPr txBox="1"/>
          <p:nvPr/>
        </p:nvSpPr>
        <p:spPr>
          <a:xfrm>
            <a:off x="781109" y="5238671"/>
            <a:ext cx="4322432" cy="830997"/>
          </a:xfrm>
          <a:prstGeom prst="rect">
            <a:avLst/>
          </a:prstGeom>
          <a:noFill/>
        </p:spPr>
        <p:txBody>
          <a:bodyPr wrap="square">
            <a:spAutoFit/>
          </a:bodyPr>
          <a:lstStyle/>
          <a:p>
            <a:pPr algn="r"/>
            <a:r>
              <a:rPr lang="en-US" sz="2400" dirty="0">
                <a:latin typeface="Ink Free" panose="03080402000500000000" pitchFamily="66" charset="0"/>
              </a:rPr>
              <a:t>What are the 7 INSPIRE strategies? </a:t>
            </a:r>
          </a:p>
        </p:txBody>
      </p:sp>
      <p:grpSp>
        <p:nvGrpSpPr>
          <p:cNvPr id="16" name="Groupe 15">
            <a:extLst>
              <a:ext uri="{FF2B5EF4-FFF2-40B4-BE49-F238E27FC236}">
                <a16:creationId xmlns:a16="http://schemas.microsoft.com/office/drawing/2014/main" id="{52846973-A145-4B44-A007-C5E4A274A545}"/>
              </a:ext>
            </a:extLst>
          </p:cNvPr>
          <p:cNvGrpSpPr/>
          <p:nvPr/>
        </p:nvGrpSpPr>
        <p:grpSpPr>
          <a:xfrm>
            <a:off x="5216398" y="5557366"/>
            <a:ext cx="979340" cy="1040548"/>
            <a:chOff x="10883591" y="5571442"/>
            <a:chExt cx="979340" cy="1040548"/>
          </a:xfrm>
        </p:grpSpPr>
        <p:pic>
          <p:nvPicPr>
            <p:cNvPr id="17" name="Image 16">
              <a:extLst>
                <a:ext uri="{FF2B5EF4-FFF2-40B4-BE49-F238E27FC236}">
                  <a16:creationId xmlns:a16="http://schemas.microsoft.com/office/drawing/2014/main" id="{AF6FA539-4A69-41DA-9000-E6292C4EABC7}"/>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8C0B55E0-C562-46ED-AD3F-6BDD55034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4" name="Image 3">
            <a:extLst>
              <a:ext uri="{FF2B5EF4-FFF2-40B4-BE49-F238E27FC236}">
                <a16:creationId xmlns:a16="http://schemas.microsoft.com/office/drawing/2014/main" id="{76E8102B-6D76-4F57-9FC2-972A7CD3C680}"/>
              </a:ext>
            </a:extLst>
          </p:cNvPr>
          <p:cNvPicPr>
            <a:picLocks noChangeAspect="1"/>
          </p:cNvPicPr>
          <p:nvPr/>
        </p:nvPicPr>
        <p:blipFill>
          <a:blip r:embed="rId7"/>
          <a:stretch>
            <a:fillRect/>
          </a:stretch>
        </p:blipFill>
        <p:spPr>
          <a:xfrm>
            <a:off x="1740341" y="479547"/>
            <a:ext cx="2492476" cy="629092"/>
          </a:xfrm>
          <a:prstGeom prst="rect">
            <a:avLst/>
          </a:prstGeom>
        </p:spPr>
      </p:pic>
      <p:pic>
        <p:nvPicPr>
          <p:cNvPr id="6" name="Image 5">
            <a:extLst>
              <a:ext uri="{FF2B5EF4-FFF2-40B4-BE49-F238E27FC236}">
                <a16:creationId xmlns:a16="http://schemas.microsoft.com/office/drawing/2014/main" id="{DD92B7BF-5874-41AF-A7A7-C18C4A842352}"/>
              </a:ext>
            </a:extLst>
          </p:cNvPr>
          <p:cNvPicPr>
            <a:picLocks noChangeAspect="1"/>
          </p:cNvPicPr>
          <p:nvPr/>
        </p:nvPicPr>
        <p:blipFill>
          <a:blip r:embed="rId8"/>
          <a:stretch>
            <a:fillRect/>
          </a:stretch>
        </p:blipFill>
        <p:spPr>
          <a:xfrm>
            <a:off x="544812" y="3429000"/>
            <a:ext cx="653265" cy="3016311"/>
          </a:xfrm>
          <a:prstGeom prst="rect">
            <a:avLst/>
          </a:prstGeom>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559590"/>
            <a:ext cx="5181600" cy="3144807"/>
          </a:xfrm>
        </p:spPr>
        <p:txBody>
          <a:bodyPr/>
          <a:lstStyle/>
          <a:p>
            <a:r>
              <a:rPr lang="fr-FR" dirty="0" err="1"/>
              <a:t>Children</a:t>
            </a:r>
            <a:endParaRPr lang="fr-FR" dirty="0"/>
          </a:p>
          <a:p>
            <a:r>
              <a:rPr lang="fr-FR" dirty="0" err="1"/>
              <a:t>Families</a:t>
            </a:r>
            <a:endParaRPr lang="fr-FR" dirty="0"/>
          </a:p>
          <a:p>
            <a:r>
              <a:rPr lang="fr-FR" dirty="0" err="1"/>
              <a:t>Communities</a:t>
            </a:r>
            <a:r>
              <a:rPr lang="fr-FR" dirty="0"/>
              <a:t> </a:t>
            </a:r>
            <a:endParaRPr lang="fr-FR" dirty="0">
              <a:solidFill>
                <a:srgbClr val="1690BF"/>
              </a:solidFill>
            </a:endParaRPr>
          </a:p>
          <a:p>
            <a:r>
              <a:rPr lang="fr-FR" dirty="0"/>
              <a:t>Social, </a:t>
            </a:r>
            <a:r>
              <a:rPr lang="fr-FR" dirty="0" err="1"/>
              <a:t>political</a:t>
            </a:r>
            <a:r>
              <a:rPr lang="fr-FR" dirty="0"/>
              <a:t> and cultural </a:t>
            </a:r>
            <a:r>
              <a:rPr lang="fr-FR" dirty="0" err="1"/>
              <a:t>environments</a:t>
            </a:r>
            <a:r>
              <a:rPr lang="fr-FR" dirty="0"/>
              <a:t>, </a:t>
            </a:r>
            <a:r>
              <a:rPr lang="fr-FR" dirty="0" err="1"/>
              <a:t>including</a:t>
            </a:r>
            <a:r>
              <a:rPr lang="fr-FR" dirty="0"/>
              <a:t> cultural </a:t>
            </a:r>
            <a:r>
              <a:rPr lang="fr-FR" dirty="0" err="1"/>
              <a:t>norms</a:t>
            </a:r>
            <a:endParaRPr lang="fr-FR" b="1" dirty="0">
              <a:solidFill>
                <a:srgbClr val="1690BF"/>
              </a:solidFill>
              <a:effectLst/>
            </a:endParaRPr>
          </a:p>
          <a:p>
            <a:endParaRPr lang="fr-FR" dirty="0"/>
          </a:p>
        </p:txBody>
      </p:sp>
      <p:sp>
        <p:nvSpPr>
          <p:cNvPr id="22" name="Titre 1">
            <a:extLst>
              <a:ext uri="{FF2B5EF4-FFF2-40B4-BE49-F238E27FC236}">
                <a16:creationId xmlns:a16="http://schemas.microsoft.com/office/drawing/2014/main" id="{9092BCA3-61B2-4540-B551-7F4EF8C7F187}"/>
              </a:ext>
            </a:extLst>
          </p:cNvPr>
          <p:cNvSpPr txBox="1">
            <a:spLocks/>
          </p:cNvSpPr>
          <p:nvPr/>
        </p:nvSpPr>
        <p:spPr>
          <a:xfrm>
            <a:off x="7075337" y="1530041"/>
            <a:ext cx="3974432"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solidFill>
                  <a:srgbClr val="0070C0"/>
                </a:solidFill>
              </a:rPr>
              <a:t>Levels…</a:t>
            </a:r>
          </a:p>
        </p:txBody>
      </p:sp>
      <p:pic>
        <p:nvPicPr>
          <p:cNvPr id="3" name="Image 2">
            <a:extLst>
              <a:ext uri="{FF2B5EF4-FFF2-40B4-BE49-F238E27FC236}">
                <a16:creationId xmlns:a16="http://schemas.microsoft.com/office/drawing/2014/main" id="{CDBDAA5B-3C54-4443-8B50-B9D2A7EADE73}"/>
              </a:ext>
            </a:extLst>
          </p:cNvPr>
          <p:cNvPicPr>
            <a:picLocks noChangeAspect="1"/>
          </p:cNvPicPr>
          <p:nvPr/>
        </p:nvPicPr>
        <p:blipFill>
          <a:blip r:embed="rId9"/>
          <a:stretch>
            <a:fillRect/>
          </a:stretch>
        </p:blipFill>
        <p:spPr>
          <a:xfrm>
            <a:off x="9317253" y="2559590"/>
            <a:ext cx="774079" cy="830997"/>
          </a:xfrm>
          <a:prstGeom prst="rect">
            <a:avLst/>
          </a:prstGeom>
        </p:spPr>
      </p:pic>
      <p:sp>
        <p:nvSpPr>
          <p:cNvPr id="13" name="ZoneTexte 12">
            <a:extLst>
              <a:ext uri="{FF2B5EF4-FFF2-40B4-BE49-F238E27FC236}">
                <a16:creationId xmlns:a16="http://schemas.microsoft.com/office/drawing/2014/main" id="{42C92E76-7920-4380-B518-45BCD988A9A1}"/>
              </a:ext>
            </a:extLst>
          </p:cNvPr>
          <p:cNvSpPr txBox="1"/>
          <p:nvPr/>
        </p:nvSpPr>
        <p:spPr>
          <a:xfrm>
            <a:off x="6328943" y="5873654"/>
            <a:ext cx="4322432" cy="830997"/>
          </a:xfrm>
          <a:prstGeom prst="rect">
            <a:avLst/>
          </a:prstGeom>
          <a:noFill/>
        </p:spPr>
        <p:txBody>
          <a:bodyPr wrap="square">
            <a:spAutoFit/>
          </a:bodyPr>
          <a:lstStyle/>
          <a:p>
            <a:r>
              <a:rPr lang="en-US" sz="2400" dirty="0">
                <a:latin typeface="Ink Free" panose="03080402000500000000" pitchFamily="66" charset="0"/>
              </a:rPr>
              <a:t>What, in your country, would be part of each level?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21" grpId="0" build="p"/>
      <p:bldP spid="2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38CFC-3BF5-40EC-906A-1561C90A023A}"/>
              </a:ext>
            </a:extLst>
          </p:cNvPr>
          <p:cNvSpPr>
            <a:spLocks noGrp="1"/>
          </p:cNvSpPr>
          <p:nvPr>
            <p:ph type="title"/>
          </p:nvPr>
        </p:nvSpPr>
        <p:spPr/>
        <p:txBody>
          <a:bodyPr/>
          <a:lstStyle/>
          <a:p>
            <a:r>
              <a:rPr lang="fr-FR" dirty="0"/>
              <a:t>‘Socio-</a:t>
            </a:r>
            <a:r>
              <a:rPr lang="fr-FR" dirty="0" err="1"/>
              <a:t>ecological</a:t>
            </a:r>
            <a:r>
              <a:rPr lang="fr-FR" dirty="0"/>
              <a:t>’ </a:t>
            </a:r>
            <a:r>
              <a:rPr lang="fr-FR" dirty="0" err="1"/>
              <a:t>approach</a:t>
            </a:r>
            <a:endParaRPr lang="fr-FR" dirty="0"/>
          </a:p>
        </p:txBody>
      </p:sp>
      <p:sp>
        <p:nvSpPr>
          <p:cNvPr id="3" name="Espace réservé du contenu 2">
            <a:extLst>
              <a:ext uri="{FF2B5EF4-FFF2-40B4-BE49-F238E27FC236}">
                <a16:creationId xmlns:a16="http://schemas.microsoft.com/office/drawing/2014/main" id="{6DB9FA6A-DF88-4B2C-B524-B3ED5FD1790D}"/>
              </a:ext>
            </a:extLst>
          </p:cNvPr>
          <p:cNvSpPr>
            <a:spLocks noGrp="1"/>
          </p:cNvSpPr>
          <p:nvPr>
            <p:ph sz="half" idx="1"/>
          </p:nvPr>
        </p:nvSpPr>
        <p:spPr/>
        <p:txBody>
          <a:bodyPr/>
          <a:lstStyle/>
          <a:p>
            <a:pPr algn="l"/>
            <a:r>
              <a:rPr lang="fr-FR" b="1" dirty="0" err="1"/>
              <a:t>What</a:t>
            </a:r>
            <a:r>
              <a:rPr lang="fr-FR" b="1" dirty="0"/>
              <a:t> </a:t>
            </a:r>
            <a:r>
              <a:rPr lang="fr-FR" b="1" dirty="0" err="1"/>
              <a:t>does</a:t>
            </a:r>
            <a:r>
              <a:rPr lang="fr-FR" b="1" dirty="0"/>
              <a:t> </a:t>
            </a:r>
            <a:r>
              <a:rPr lang="fr-FR" b="1" dirty="0" err="1"/>
              <a:t>it</a:t>
            </a:r>
            <a:r>
              <a:rPr lang="fr-FR" b="1" dirty="0"/>
              <a:t> </a:t>
            </a:r>
            <a:r>
              <a:rPr lang="fr-FR" b="1" dirty="0" err="1"/>
              <a:t>mean</a:t>
            </a:r>
            <a:r>
              <a:rPr lang="fr-FR" b="1" dirty="0"/>
              <a:t>?</a:t>
            </a:r>
          </a:p>
          <a:p>
            <a:pPr marL="50800" indent="0" algn="l">
              <a:buNone/>
            </a:pPr>
            <a:r>
              <a:rPr lang="fr-FR" dirty="0">
                <a:solidFill>
                  <a:schemeClr val="tx1"/>
                </a:solidFill>
              </a:rPr>
              <a:t>-&gt; </a:t>
            </a:r>
            <a:r>
              <a:rPr lang="en-US" sz="2800" b="0" i="0" u="none" strike="noStrike" baseline="0" dirty="0">
                <a:solidFill>
                  <a:schemeClr val="tx1"/>
                </a:solidFill>
                <a:latin typeface="HelveticaNeue-Light-Identity-H"/>
              </a:rPr>
              <a:t>designing integrated approaches </a:t>
            </a:r>
          </a:p>
          <a:p>
            <a:pPr marL="50800" indent="0" algn="l">
              <a:buNone/>
            </a:pPr>
            <a:r>
              <a:rPr lang="fr-FR" dirty="0">
                <a:solidFill>
                  <a:schemeClr val="tx1"/>
                </a:solidFill>
              </a:rPr>
              <a:t>-&gt; </a:t>
            </a:r>
            <a:r>
              <a:rPr lang="en-US" sz="2800" b="0" i="0" u="none" strike="noStrike" baseline="0" dirty="0">
                <a:solidFill>
                  <a:schemeClr val="tx1"/>
                </a:solidFill>
                <a:latin typeface="HelveticaNeue-Light-Identity-H"/>
              </a:rPr>
              <a:t>partnership with children, families, communities and societies</a:t>
            </a:r>
          </a:p>
          <a:p>
            <a:pPr marL="50800" indent="0" algn="l">
              <a:buNone/>
            </a:pPr>
            <a:r>
              <a:rPr lang="fr-FR" dirty="0">
                <a:solidFill>
                  <a:schemeClr val="tx1"/>
                </a:solidFill>
              </a:rPr>
              <a:t>-&gt;</a:t>
            </a:r>
            <a:r>
              <a:rPr lang="en-US" dirty="0">
                <a:solidFill>
                  <a:schemeClr val="tx1"/>
                </a:solidFill>
                <a:latin typeface="HelveticaNeue-Light-Identity-H"/>
              </a:rPr>
              <a:t> actions that address all 4 levels</a:t>
            </a:r>
            <a:endParaRPr lang="fr-FR" dirty="0">
              <a:solidFill>
                <a:schemeClr val="tx1"/>
              </a:solidFill>
            </a:endParaRPr>
          </a:p>
        </p:txBody>
      </p:sp>
      <p:pic>
        <p:nvPicPr>
          <p:cNvPr id="10" name="Image 9">
            <a:extLst>
              <a:ext uri="{FF2B5EF4-FFF2-40B4-BE49-F238E27FC236}">
                <a16:creationId xmlns:a16="http://schemas.microsoft.com/office/drawing/2014/main" id="{BC8A0FF9-60F0-4475-A990-E4FDCB11EF46}"/>
              </a:ext>
            </a:extLst>
          </p:cNvPr>
          <p:cNvPicPr>
            <a:picLocks noChangeAspect="1"/>
          </p:cNvPicPr>
          <p:nvPr/>
        </p:nvPicPr>
        <p:blipFill>
          <a:blip r:embed="rId3"/>
          <a:stretch>
            <a:fillRect/>
          </a:stretch>
        </p:blipFill>
        <p:spPr>
          <a:xfrm>
            <a:off x="6579746" y="2637832"/>
            <a:ext cx="2540390" cy="2338451"/>
          </a:xfrm>
          <a:prstGeom prst="rect">
            <a:avLst/>
          </a:prstGeom>
        </p:spPr>
      </p:pic>
      <p:pic>
        <p:nvPicPr>
          <p:cNvPr id="14" name="Image 13">
            <a:extLst>
              <a:ext uri="{FF2B5EF4-FFF2-40B4-BE49-F238E27FC236}">
                <a16:creationId xmlns:a16="http://schemas.microsoft.com/office/drawing/2014/main" id="{0CECC44D-4CC1-4161-8DBB-1DAC95444672}"/>
              </a:ext>
            </a:extLst>
          </p:cNvPr>
          <p:cNvPicPr>
            <a:picLocks noChangeAspect="1"/>
          </p:cNvPicPr>
          <p:nvPr/>
        </p:nvPicPr>
        <p:blipFill>
          <a:blip r:embed="rId4"/>
          <a:stretch>
            <a:fillRect/>
          </a:stretch>
        </p:blipFill>
        <p:spPr>
          <a:xfrm rot="16200000">
            <a:off x="9793702" y="2686995"/>
            <a:ext cx="1944155" cy="2171394"/>
          </a:xfrm>
          <a:prstGeom prst="rect">
            <a:avLst/>
          </a:prstGeom>
        </p:spPr>
      </p:pic>
      <p:grpSp>
        <p:nvGrpSpPr>
          <p:cNvPr id="11" name="Groupe 10">
            <a:extLst>
              <a:ext uri="{FF2B5EF4-FFF2-40B4-BE49-F238E27FC236}">
                <a16:creationId xmlns:a16="http://schemas.microsoft.com/office/drawing/2014/main" id="{A5D6DD64-FEE5-4EB6-9987-C11AC41F304B}"/>
              </a:ext>
            </a:extLst>
          </p:cNvPr>
          <p:cNvGrpSpPr/>
          <p:nvPr/>
        </p:nvGrpSpPr>
        <p:grpSpPr>
          <a:xfrm rot="20142870">
            <a:off x="6637926" y="5431360"/>
            <a:ext cx="979340" cy="1040548"/>
            <a:chOff x="10883591" y="5571442"/>
            <a:chExt cx="979340" cy="1040548"/>
          </a:xfrm>
        </p:grpSpPr>
        <p:pic>
          <p:nvPicPr>
            <p:cNvPr id="12" name="Image 11">
              <a:extLst>
                <a:ext uri="{FF2B5EF4-FFF2-40B4-BE49-F238E27FC236}">
                  <a16:creationId xmlns:a16="http://schemas.microsoft.com/office/drawing/2014/main" id="{6D9E4A1B-81A6-4BAA-89CC-A2EE1306A3FE}"/>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5F0A4E67-A8C8-4597-98D0-DE5B9A5A6C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
        <p:nvSpPr>
          <p:cNvPr id="15" name="ZoneTexte 14">
            <a:extLst>
              <a:ext uri="{FF2B5EF4-FFF2-40B4-BE49-F238E27FC236}">
                <a16:creationId xmlns:a16="http://schemas.microsoft.com/office/drawing/2014/main" id="{0B784EA2-9A26-498D-88EE-8A2764500531}"/>
              </a:ext>
            </a:extLst>
          </p:cNvPr>
          <p:cNvSpPr txBox="1"/>
          <p:nvPr/>
        </p:nvSpPr>
        <p:spPr>
          <a:xfrm>
            <a:off x="7750471" y="5519043"/>
            <a:ext cx="4322432" cy="1200329"/>
          </a:xfrm>
          <a:prstGeom prst="rect">
            <a:avLst/>
          </a:prstGeom>
          <a:noFill/>
        </p:spPr>
        <p:txBody>
          <a:bodyPr wrap="square">
            <a:spAutoFit/>
          </a:bodyPr>
          <a:lstStyle/>
          <a:p>
            <a:r>
              <a:rPr lang="en-US" sz="2400" dirty="0">
                <a:latin typeface="Ink Free" panose="03080402000500000000" pitchFamily="66" charset="0"/>
              </a:rPr>
              <a:t>What does it mean to use this approach when apply St 15, 16 &amp; 17, and the Principles?</a:t>
            </a:r>
          </a:p>
        </p:txBody>
      </p:sp>
    </p:spTree>
    <p:extLst>
      <p:ext uri="{BB962C8B-B14F-4D97-AF65-F5344CB8AC3E}">
        <p14:creationId xmlns:p14="http://schemas.microsoft.com/office/powerpoint/2010/main" val="24853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14</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14</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14</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2437</Words>
  <Application>Microsoft Office PowerPoint</Application>
  <PresentationFormat>Widescreen</PresentationFormat>
  <Paragraphs>206</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HelveticaNeue-LightItalic-Identity-H</vt:lpstr>
      <vt:lpstr>Helvetica Neue</vt:lpstr>
      <vt:lpstr>Ink Free</vt:lpstr>
      <vt:lpstr>CMSY9</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introduction to Standard 14</vt:lpstr>
      <vt:lpstr>PowerPoint Presentation</vt:lpstr>
      <vt:lpstr>‘Socio-ecological’ approach</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157</cp:revision>
  <dcterms:created xsi:type="dcterms:W3CDTF">2017-12-20T18:51:03Z</dcterms:created>
  <dcterms:modified xsi:type="dcterms:W3CDTF">2022-05-25T04:16:18Z</dcterms:modified>
</cp:coreProperties>
</file>