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91" r:id="rId2"/>
    <p:sldId id="297" r:id="rId3"/>
    <p:sldId id="293" r:id="rId4"/>
    <p:sldId id="288" r:id="rId5"/>
    <p:sldId id="261" r:id="rId6"/>
    <p:sldId id="290" r:id="rId7"/>
    <p:sldId id="294" r:id="rId8"/>
    <p:sldId id="296"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56091" autoAdjust="0"/>
  </p:normalViewPr>
  <p:slideViewPr>
    <p:cSldViewPr snapToGrid="0">
      <p:cViewPr varScale="1">
        <p:scale>
          <a:sx n="44" d="100"/>
          <a:sy n="44" d="100"/>
        </p:scale>
        <p:origin x="1320" y="3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fr/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15</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a:t>
            </a:r>
            <a:r>
              <a:rPr lang="fr-FR"/>
              <a:t>et 8</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a:t>
            </a:r>
            <a:r>
              <a:rPr lang="fr-FR"/>
              <a:t>Les SMPE </a:t>
            </a:r>
            <a:r>
              <a:rPr lang="fr-FR" dirty="0"/>
              <a:t>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fait partie du pilier 3 des SMPE, qui est axé sur les Standards qui visent à renforcer des stratégies, approches et interventions adaptées pour prévenir les risques liés à la protection de l’enfance présentés dans le </a:t>
            </a:r>
            <a:r>
              <a:rPr lang="fr-FR" sz="12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pilier 2</a:t>
            </a:r>
            <a:r>
              <a:rPr lang="fr-FR" sz="1200" dirty="0">
                <a:effectLst/>
                <a:latin typeface="Calibri" panose="020F0502020204030204" pitchFamily="34" charset="0"/>
                <a:ea typeface="Calibri" panose="020F0502020204030204" pitchFamily="34" charset="0"/>
                <a:cs typeface="Arial" panose="020B0604020202020204" pitchFamily="34" charset="0"/>
              </a:rPr>
              <a:t>. Sa structure repose sur le modèle </a:t>
            </a:r>
            <a:r>
              <a:rPr lang="fr-FR" sz="1200" dirty="0" err="1">
                <a:effectLst/>
                <a:latin typeface="Calibri" panose="020F0502020204030204" pitchFamily="34" charset="0"/>
                <a:ea typeface="Calibri" panose="020F0502020204030204" pitchFamily="34" charset="0"/>
                <a:cs typeface="Arial" panose="020B0604020202020204" pitchFamily="34" charset="0"/>
              </a:rPr>
              <a:t>socioécologique</a:t>
            </a:r>
            <a:r>
              <a:rPr lang="fr-FR" sz="1200" dirty="0">
                <a:effectLst/>
                <a:latin typeface="Calibri" panose="020F0502020204030204" pitchFamily="34" charset="0"/>
                <a:ea typeface="Calibri" panose="020F0502020204030204" pitchFamily="34" charset="0"/>
                <a:cs typeface="Arial" panose="020B0604020202020204" pitchFamily="34" charset="0"/>
              </a:rPr>
              <a:t>, et il est aligné sur le kit INSPIRE, le cas échéant, et s’appuie sur ses stratégies fondées sur des données probantes pour prévenir la violence envers les enfants, d’où l’ICÔNE dans l’angle. Le kit INSPIRE a un objectif similaire : des stratégies fondées sur des données probantes pour prévenir la violence envers les enfants. Vous trouverez plus d’informations sur les stratégies INSPIRE à l’adresse suivante : http://inspire-strategies.org/.</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200" dirty="0"/>
              <a:t>Ce standard promeut (1) la protection, (2) le bien-être et (3) l'apprentissage </a:t>
            </a:r>
          </a:p>
          <a:p>
            <a:pPr marL="571500" indent="-342900" algn="l">
              <a:buAutoNum type="arabicParenBoth"/>
            </a:pPr>
            <a:r>
              <a:rPr lang="es-ES" sz="1800" b="0" i="0" u="none" strike="noStrike" baseline="0" dirty="0">
                <a:latin typeface="HelveticaNeue-Light-Identity-H"/>
              </a:rPr>
              <a:t>Ces </a:t>
            </a:r>
            <a:r>
              <a:rPr lang="es-ES" sz="1800" b="0" i="0" u="none" strike="noStrike" baseline="0" dirty="0" err="1">
                <a:latin typeface="HelveticaNeue-Light-Identity-H"/>
              </a:rPr>
              <a:t>activités</a:t>
            </a:r>
            <a:r>
              <a:rPr lang="es-ES" sz="1800" b="0" i="0" u="none" strike="noStrike" baseline="0" dirty="0">
                <a:latin typeface="HelveticaNeue-Light-Identity-H"/>
              </a:rPr>
              <a:t> </a:t>
            </a:r>
            <a:r>
              <a:rPr lang="es-ES" sz="1800" b="0" i="0" u="none" strike="noStrike" baseline="0" dirty="0" err="1">
                <a:latin typeface="HelveticaNeue-Light-Identity-H"/>
              </a:rPr>
              <a:t>peuvent</a:t>
            </a:r>
            <a:r>
              <a:rPr lang="es-ES" sz="1800" b="0" i="0" u="none" strike="noStrike" baseline="0" dirty="0">
                <a:latin typeface="HelveticaNeue-Light-Identity-H"/>
              </a:rPr>
              <a:t> </a:t>
            </a:r>
            <a:r>
              <a:rPr lang="fr-FR" sz="1800" b="0" i="0" u="none" strike="noStrike" baseline="0" dirty="0">
                <a:latin typeface="HelveticaNeue-Light-Identity-H"/>
              </a:rPr>
              <a:t>promouvoir la protection en (a) identifiant les enfants vulnérables ou victimes de maltraitance, de négligence, d’exploitation ou de violence et en (b) facilitant les référencements appropriés. </a:t>
            </a:r>
            <a:r>
              <a:rPr lang="fr-FR" i="1" dirty="0"/>
              <a:t>– veuillez consulter les St 8, 9, 11, 12, 13 pour approfondir d'autres problèmes de protection </a:t>
            </a:r>
          </a:p>
          <a:p>
            <a:pPr marL="571500" indent="-342900" algn="l">
              <a:buAutoNum type="arabicParenBoth"/>
            </a:pPr>
            <a:r>
              <a:rPr lang="fr-FR" sz="1800" b="0" i="1" u="none" strike="noStrike" baseline="0" dirty="0">
                <a:latin typeface="HelveticaNeue-Light-Identity-H"/>
              </a:rPr>
              <a:t>Ces </a:t>
            </a:r>
            <a:r>
              <a:rPr lang="es-ES" sz="1800" b="0" i="0" u="none" strike="noStrike" baseline="0" dirty="0" err="1">
                <a:latin typeface="HelveticaNeue-Light-Identity-H"/>
              </a:rPr>
              <a:t>activités</a:t>
            </a:r>
            <a:r>
              <a:rPr lang="es-ES" sz="1800" b="0" i="0" u="none" strike="noStrike" baseline="0" dirty="0">
                <a:latin typeface="HelveticaNeue-Light-Identity-H"/>
              </a:rPr>
              <a:t> de </a:t>
            </a:r>
            <a:r>
              <a:rPr lang="es-ES" sz="1800" b="0" i="0" u="none" strike="noStrike" baseline="0" dirty="0" err="1">
                <a:latin typeface="HelveticaNeue-Light-Identity-H"/>
              </a:rPr>
              <a:t>groupe</a:t>
            </a:r>
            <a:r>
              <a:rPr lang="es-ES" sz="1800" b="0" i="0" u="none" strike="noStrike" baseline="0" dirty="0">
                <a:latin typeface="HelveticaNeue-Light-Identity-H"/>
              </a:rPr>
              <a:t> </a:t>
            </a:r>
            <a:r>
              <a:rPr lang="fr-FR" sz="1800" b="0" i="0" u="none" strike="noStrike" baseline="0" dirty="0">
                <a:latin typeface="HelveticaNeue-Light-Identity-H"/>
              </a:rPr>
              <a:t>peuvent avoir un impact positif sur leur bien-être, améliorer leur résilience et réduire </a:t>
            </a:r>
            <a:r>
              <a:rPr lang="es-ES" sz="1800" b="0" i="0" u="none" strike="noStrike" baseline="0" dirty="0" err="1">
                <a:latin typeface="HelveticaNeue-Light-Identity-H"/>
              </a:rPr>
              <a:t>leur</a:t>
            </a:r>
            <a:r>
              <a:rPr lang="es-ES" sz="1800" b="0" i="0" u="none" strike="noStrike" baseline="0" dirty="0">
                <a:latin typeface="HelveticaNeue-Light-Identity-H"/>
              </a:rPr>
              <a:t> stress. </a:t>
            </a:r>
            <a:r>
              <a:rPr lang="fr-FR" dirty="0"/>
              <a:t>En plus de la participation des enfants à la conception, à la mise en œuvre et au suivi des activités, les activités devraient viser à promouvoir la participation et l'autonomisation des enfants (en lien avec l'objectif de capacité d’agir dans la définition du bien-être - </a:t>
            </a:r>
            <a:r>
              <a:rPr lang="fr-FR" i="1" dirty="0"/>
              <a:t>veuillez consulter le St 10 pour approfondir sur le bien-être, en particulier la diapositive 5 du jeu de diapositives sur le Standard 10</a:t>
            </a:r>
            <a:r>
              <a:rPr lang="fr-FR" dirty="0"/>
              <a:t>) </a:t>
            </a:r>
            <a:endParaRPr lang="fr-FR" sz="1200" i="1" dirty="0"/>
          </a:p>
          <a:p>
            <a:pPr algn="l"/>
            <a:r>
              <a:rPr lang="fr-FR" sz="1200" dirty="0"/>
              <a:t>(3) Il cherche à s’assure que l</a:t>
            </a:r>
            <a:r>
              <a:rPr lang="fr-FR" sz="1800" b="0" i="0" u="none" strike="noStrike" baseline="0" dirty="0">
                <a:latin typeface="HelveticaNeue-Light-Identity-H"/>
              </a:rPr>
              <a:t>es activités permettant aux enfants de se réunir dans un environnement prévisible et stimulant pour être en sécurité, apprendre, s’exprimer, établir des liens et se sentir soutenus </a:t>
            </a:r>
            <a:r>
              <a:rPr lang="fr-FR" dirty="0"/>
              <a:t>sont organisées selon des approches sûres, inclusives, contextualisées et adaptées à l'âge - </a:t>
            </a:r>
            <a:r>
              <a:rPr lang="fr-FR" i="1" dirty="0"/>
              <a:t>veuillez consulter le St 23 pour creuser plus loin sur la composante éducation/apprentissage</a:t>
            </a:r>
          </a:p>
          <a:p>
            <a:pPr algn="l"/>
            <a:endParaRPr lang="fr-FR" sz="1200" i="1" dirty="0"/>
          </a:p>
          <a:p>
            <a:pPr marL="285750" indent="-285750" algn="l">
              <a:buFont typeface="Arial" panose="020B0604020202020204" pitchFamily="34" charset="0"/>
              <a:buChar char="•"/>
            </a:pPr>
            <a:r>
              <a:rPr lang="fr-FR" sz="1200" dirty="0"/>
              <a:t>Il est également important de souligner l'importance d’établir des objectifs mesurables réalistes pour ces types d'activités. Il existe différents types de capacités de résilience (faire face / adaptation et transformation). Selon le contexte, l'âge des enfants, il est important de clarifier quel type de résilience est soutenu, de fixer des objectifs réalistes et de s'assurer que l’organisation et le type d'activités favorisent le niveau spécifique de résilience nécessaire dans un contexte spécifique. </a:t>
            </a:r>
          </a:p>
          <a:p>
            <a:pPr marL="285750" indent="-285750" algn="l">
              <a:buFont typeface="Arial" panose="020B0604020202020204" pitchFamily="34" charset="0"/>
              <a:buChar char="•"/>
            </a:pPr>
            <a:endParaRPr lang="fr-FR" sz="1200" dirty="0"/>
          </a:p>
          <a:p>
            <a:pPr marL="0" indent="0" algn="l">
              <a:buFont typeface="Arial" panose="020B0604020202020204" pitchFamily="34" charset="0"/>
              <a:buNone/>
            </a:pPr>
            <a:r>
              <a:rPr lang="fr-FR" sz="1200" dirty="0"/>
              <a:t>Icônes : alignées sur les stratégies INSPIRE sur l’</a:t>
            </a:r>
            <a:r>
              <a:rPr lang="fr-FR" sz="1200" b="1" dirty="0"/>
              <a:t>E</a:t>
            </a:r>
            <a:r>
              <a:rPr lang="fr-FR" sz="1200" dirty="0"/>
              <a:t>ducation et les compétences de vie + </a:t>
            </a:r>
            <a:r>
              <a:rPr lang="fr-FR" sz="1200" b="1" dirty="0"/>
              <a:t>S</a:t>
            </a:r>
            <a:r>
              <a:rPr lang="fr-FR" sz="1200" dirty="0"/>
              <a:t>écurité dans l'environnement </a:t>
            </a:r>
          </a:p>
          <a:p>
            <a:pPr marL="457200" indent="-457200" algn="l">
              <a:buFont typeface="Arial" panose="020B0604020202020204" pitchFamily="34" charset="0"/>
              <a:buChar char="•"/>
            </a:pPr>
            <a:endParaRPr lang="fr-FR" sz="1200" dirty="0"/>
          </a:p>
          <a:p>
            <a:pPr marL="0" indent="0" algn="l">
              <a:buFont typeface="Arial" panose="020B0604020202020204" pitchFamily="34" charset="0"/>
              <a:buNone/>
            </a:pPr>
            <a:r>
              <a:rPr lang="fr-FR" sz="1200" dirty="0"/>
              <a:t>Ce standard remplace le précédent standard sur les espaces amis des enfants : nous avions un sentiment de dépendance excessive à l'égard de ce type d'intervention et, à le remplacer, nous avons regroupés son contenu sous « Activités de groupe pour le bien-être de l'enfant », qui explore également la mobilité des programmes, des liens avec la formation professionnelle et d'autres opportunités régulières et cohérentes pour améliorer la protection de l'enfance. </a:t>
            </a:r>
            <a:endParaRPr lang="fr-FR" sz="1000" b="1" i="0" u="none" strike="noStrike" baseline="0" dirty="0">
              <a:latin typeface="HelveticaNeue-Light-Identity-H"/>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err="1">
                <a:latin typeface="Arial"/>
                <a:ea typeface="Arial"/>
                <a:cs typeface="Arial"/>
                <a:sym typeface="Arial"/>
              </a:rPr>
              <a:t>Sujet</a:t>
            </a:r>
            <a:r>
              <a:rPr lang="en-US" b="1" dirty="0">
                <a:latin typeface="Arial"/>
                <a:ea typeface="Arial"/>
                <a:cs typeface="Arial"/>
                <a:sym typeface="Arial"/>
              </a:rPr>
              <a:t> de discussion: </a:t>
            </a:r>
            <a:r>
              <a:rPr lang="fr-FR" dirty="0"/>
              <a:t>Pouvez-vous donner des exemples d'activités de groupe? </a:t>
            </a:r>
          </a:p>
          <a:p>
            <a:pPr algn="l"/>
            <a:r>
              <a:rPr lang="en-US" b="0" i="1" dirty="0">
                <a:latin typeface="Arial"/>
                <a:cs typeface="Arial"/>
                <a:sym typeface="Arial"/>
              </a:rPr>
              <a:t>-&gt;</a:t>
            </a:r>
            <a:r>
              <a:rPr lang="fr-FR" sz="1800" b="0" i="0" u="none" strike="noStrike" baseline="0" dirty="0">
                <a:solidFill>
                  <a:srgbClr val="000000"/>
                </a:solidFill>
                <a:latin typeface="HelveticaNeue-Light-Identity-H"/>
              </a:rPr>
              <a:t>Les activités de groupe pour le bien-être des enfants peuvent inclure:</a:t>
            </a:r>
          </a:p>
          <a:p>
            <a:pPr marL="514350" indent="-285750" algn="l">
              <a:buFont typeface="Arial" panose="020B0604020202020204" pitchFamily="34" charset="0"/>
              <a:buChar char="•"/>
            </a:pPr>
            <a:r>
              <a:rPr lang="es-ES" sz="1800" b="0" i="1" u="none" strike="noStrike" baseline="0" dirty="0">
                <a:solidFill>
                  <a:srgbClr val="8521B8"/>
                </a:solidFill>
                <a:latin typeface="CMSY9"/>
              </a:rPr>
              <a:t> </a:t>
            </a:r>
            <a:r>
              <a:rPr lang="es-ES" sz="1800" b="0" i="0" u="none" strike="noStrike" baseline="0" dirty="0" err="1">
                <a:solidFill>
                  <a:srgbClr val="000000"/>
                </a:solidFill>
                <a:latin typeface="HelveticaNeue-Light-Identity-H"/>
              </a:rPr>
              <a:t>L’éducation</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informelle</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Le jeu structuré et libre;</a:t>
            </a:r>
          </a:p>
          <a:p>
            <a:pPr marL="514350" indent="-285750" algn="l">
              <a:buFont typeface="Arial" panose="020B0604020202020204" pitchFamily="34" charset="0"/>
              <a:buChar char="•"/>
            </a:pPr>
            <a:r>
              <a:rPr lang="es-ES" sz="1800" b="0" i="1" u="none" strike="noStrike" baseline="0" dirty="0">
                <a:solidFill>
                  <a:srgbClr val="8521B8"/>
                </a:solidFill>
                <a:latin typeface="CMSY9"/>
              </a:rPr>
              <a:t> </a:t>
            </a:r>
            <a:r>
              <a:rPr lang="es-ES" sz="1800" b="0" i="0" u="none" strike="noStrike" baseline="0" dirty="0" err="1">
                <a:solidFill>
                  <a:srgbClr val="000000"/>
                </a:solidFill>
                <a:latin typeface="HelveticaNeue-Light-Identity-H"/>
              </a:rPr>
              <a:t>L’art</a:t>
            </a:r>
            <a:r>
              <a:rPr lang="es-ES" sz="1800" b="0" i="0" u="none" strike="noStrike" baseline="0" dirty="0">
                <a:solidFill>
                  <a:srgbClr val="000000"/>
                </a:solidFill>
                <a:latin typeface="HelveticaNeue-Light-Identity-H"/>
              </a:rPr>
              <a:t> et </a:t>
            </a:r>
            <a:r>
              <a:rPr lang="es-ES" sz="1800" b="0" i="0" u="none" strike="noStrike" baseline="0" dirty="0" err="1">
                <a:solidFill>
                  <a:srgbClr val="000000"/>
                </a:solidFill>
                <a:latin typeface="HelveticaNeue-Light-Identity-H"/>
              </a:rPr>
              <a:t>l’artisanat</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es-ES" sz="1800" b="0" i="1" u="none" strike="noStrike" baseline="0" dirty="0">
                <a:solidFill>
                  <a:srgbClr val="8521B8"/>
                </a:solidFill>
                <a:latin typeface="CMSY9"/>
              </a:rPr>
              <a:t> </a:t>
            </a:r>
            <a:r>
              <a:rPr lang="es-ES" sz="1800" b="0" i="0" u="none" strike="noStrike" baseline="0" dirty="0">
                <a:solidFill>
                  <a:srgbClr val="000000"/>
                </a:solidFill>
                <a:latin typeface="HelveticaNeue-Light-Identity-H"/>
              </a:rPr>
              <a:t>Les </a:t>
            </a:r>
            <a:r>
              <a:rPr lang="es-ES" sz="1800" b="0" i="0" u="none" strike="noStrike" baseline="0" dirty="0" err="1">
                <a:solidFill>
                  <a:srgbClr val="000000"/>
                </a:solidFill>
                <a:latin typeface="HelveticaNeue-Light-Identity-H"/>
              </a:rPr>
              <a:t>sports</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Les programmes de résilience et des compétences de vie;</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La formation en leadership pour les adolescents;</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Groupes de parents et de soutien qui renforcent les capacités des familles et des communautés en matière de protection de l’enfance.</a:t>
            </a:r>
          </a:p>
          <a:p>
            <a:pPr algn="l"/>
            <a:r>
              <a:rPr lang="en-US" dirty="0">
                <a:solidFill>
                  <a:srgbClr val="90557C"/>
                </a:solidFill>
                <a:effectLst/>
              </a:rPr>
              <a:t>-&gt;</a:t>
            </a:r>
            <a:r>
              <a:rPr lang="es-ES" sz="1800" b="0" i="0" u="none" strike="noStrike" baseline="0" dirty="0">
                <a:latin typeface="HelveticaNeue-Light-Identity-H"/>
              </a:rPr>
              <a:t>Les </a:t>
            </a:r>
            <a:r>
              <a:rPr lang="es-ES" sz="1800" b="0" i="0" u="none" strike="noStrike" baseline="0" dirty="0" err="1">
                <a:latin typeface="HelveticaNeue-Light-Identity-H"/>
              </a:rPr>
              <a:t>activités</a:t>
            </a:r>
            <a:r>
              <a:rPr lang="es-ES" sz="1800" b="0" i="0" u="none" strike="noStrike" baseline="0" dirty="0">
                <a:latin typeface="HelveticaNeue-Light-Identity-H"/>
              </a:rPr>
              <a:t> de </a:t>
            </a:r>
            <a:r>
              <a:rPr lang="fr-FR" sz="1800" b="0" i="0" u="none" strike="noStrike" baseline="0" dirty="0">
                <a:latin typeface="HelveticaNeue-Light-Identity-H"/>
              </a:rPr>
              <a:t>groupe peuvent avoir lieu dans un lieu fixe, appelé généralement ‘espace amis des enfants’, ou être mobiles, animées par un groupe spécifique d’animateurs dans des lieux variés et tournants dans des contextes de (a) populations très mobiles, dispersées ou déplacées ou (b) d’accès limité dû à des problèmes de sécurité.</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Le Standard 15 </a:t>
            </a:r>
            <a:r>
              <a:rPr lang="fr-FR" dirty="0"/>
              <a:t>énonce exactement ce qui suit: </a:t>
            </a:r>
            <a:r>
              <a:rPr lang="en-US" dirty="0"/>
              <a:t>“</a:t>
            </a:r>
            <a:r>
              <a:rPr lang="fr-FR" sz="1800" b="0" i="0" u="none" strike="noStrike" baseline="0" dirty="0">
                <a:solidFill>
                  <a:srgbClr val="FFFFFF"/>
                </a:solidFill>
                <a:latin typeface="HelveticaNeue-Roman-Identity-H"/>
              </a:rPr>
              <a:t>Les enfants bénéficient d’un soutien grâce à l’accès à des activités de groupe planifiées qui (a) favorisent la protection, le bien-être et l’apprentissage et (b) sont mises en œuvre selon des approches sûres, inclusives, adaptées au contexte et à l’âge des enfants</a:t>
            </a:r>
            <a:r>
              <a:rPr lang="en-US"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1"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800" b="0" i="0" u="none" strike="noStrike" baseline="0" dirty="0">
                <a:solidFill>
                  <a:srgbClr val="90557C"/>
                </a:solidFill>
                <a:effectLst/>
                <a:latin typeface="HelveticaNeue-Light-Identity-H"/>
              </a:rPr>
              <a:t>Il </a:t>
            </a:r>
            <a:r>
              <a:rPr lang="en-US" sz="1800" b="0" i="0" u="none" strike="noStrike" baseline="0" dirty="0" err="1">
                <a:solidFill>
                  <a:srgbClr val="90557C"/>
                </a:solidFill>
                <a:effectLst/>
                <a:latin typeface="HelveticaNeue-Light-Identity-H"/>
              </a:rPr>
              <a:t>est</a:t>
            </a:r>
            <a:r>
              <a:rPr lang="en-US" sz="1800" b="0" i="0" u="none" strike="noStrike" baseline="0" dirty="0">
                <a:solidFill>
                  <a:srgbClr val="90557C"/>
                </a:solidFill>
                <a:effectLst/>
                <a:latin typeface="HelveticaNeue-Light-Identity-H"/>
              </a:rPr>
              <a:t> important </a:t>
            </a:r>
            <a:r>
              <a:rPr lang="en-US" sz="1800" b="0" i="0" u="none" strike="noStrike" baseline="0" dirty="0" err="1">
                <a:solidFill>
                  <a:srgbClr val="90557C"/>
                </a:solidFill>
                <a:effectLst/>
                <a:latin typeface="HelveticaNeue-Light-Identity-H"/>
              </a:rPr>
              <a:t>d’i</a:t>
            </a:r>
            <a:r>
              <a:rPr lang="fr-FR" sz="1800" b="0" i="0" u="none" strike="noStrike" baseline="0" dirty="0" err="1">
                <a:solidFill>
                  <a:srgbClr val="000000"/>
                </a:solidFill>
                <a:latin typeface="HelveticaNeue-Light-Identity-H"/>
              </a:rPr>
              <a:t>dentifier</a:t>
            </a:r>
            <a:r>
              <a:rPr lang="fr-FR" sz="1800" b="0" i="0" u="none" strike="noStrike" baseline="0" dirty="0">
                <a:solidFill>
                  <a:srgbClr val="000000"/>
                </a:solidFill>
                <a:latin typeface="HelveticaNeue-Light-Identity-H"/>
              </a:rPr>
              <a:t>, soutenir et renforcer les espaces, services et activités existants avant de développer d’autres activités de groupe. Une fois organisées, il faut planifier </a:t>
            </a:r>
            <a:r>
              <a:rPr lang="fr-FR" sz="1800" b="0" i="0" u="none" strike="noStrike" baseline="0" dirty="0">
                <a:latin typeface="HelveticaNeue-Light-Identity-H"/>
              </a:rPr>
              <a:t>une transition vers des initiatives </a:t>
            </a:r>
            <a:r>
              <a:rPr lang="es-ES" sz="1800" b="0" i="0" u="none" strike="noStrike" baseline="0" dirty="0">
                <a:latin typeface="HelveticaNeue-Light-Identity-H"/>
              </a:rPr>
              <a:t>locales plus durables. </a:t>
            </a:r>
            <a:r>
              <a:rPr lang="fr-FR" sz="1800" b="0" i="0" u="none" strike="noStrike" baseline="0" dirty="0">
                <a:solidFill>
                  <a:srgbClr val="000000"/>
                </a:solidFill>
                <a:latin typeface="HelveticaNeue-Light-Identity-H"/>
              </a:rPr>
              <a:t>Là où elles sont nécessaires, concevoir des activités de groupe basées sur une évaluation des besoins et des risques de protection afin de prendre une décision:</a:t>
            </a: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Où, comment, quand et par qui les activités seront-elles menées;</a:t>
            </a:r>
            <a:r>
              <a:rPr lang="es-ES" sz="1800" b="0" i="1" u="none" strike="noStrike" baseline="0" dirty="0">
                <a:solidFill>
                  <a:srgbClr val="8521B8"/>
                </a:solidFill>
                <a:latin typeface="CMSY9"/>
              </a:rPr>
              <a:t> </a:t>
            </a:r>
            <a:r>
              <a:rPr lang="es-ES" sz="1800" b="0" i="0" u="none" strike="noStrike" baseline="0" dirty="0" err="1">
                <a:solidFill>
                  <a:srgbClr val="000000"/>
                </a:solidFill>
                <a:latin typeface="HelveticaNeue-Light-Identity-H"/>
              </a:rPr>
              <a:t>Quels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sont</a:t>
            </a:r>
            <a:r>
              <a:rPr lang="es-ES" sz="1800" b="0" i="0" u="none" strike="noStrike" baseline="0" dirty="0">
                <a:solidFill>
                  <a:srgbClr val="000000"/>
                </a:solidFill>
                <a:latin typeface="HelveticaNeue-Light-Identity-H"/>
              </a:rPr>
              <a:t> les </a:t>
            </a:r>
            <a:r>
              <a:rPr lang="es-ES" sz="1800" b="0" i="0" u="none" strike="noStrike" baseline="0" dirty="0" err="1">
                <a:solidFill>
                  <a:srgbClr val="000000"/>
                </a:solidFill>
                <a:latin typeface="HelveticaNeue-Light-Identity-H"/>
              </a:rPr>
              <a:t>objectifs</a:t>
            </a:r>
            <a:r>
              <a:rPr lang="es-ES" sz="1800" b="0" i="0" u="none" strike="noStrike" baseline="0" dirty="0">
                <a:solidFill>
                  <a:srgbClr val="000000"/>
                </a:solidFill>
                <a:latin typeface="HelveticaNeue-Light-Identity-H"/>
              </a:rPr>
              <a:t>;</a:t>
            </a: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Nécessité, ou non, d’installations spécifiques.</a:t>
            </a:r>
            <a:endParaRPr lang="en-US" sz="1200" b="0" i="0" u="none" strike="noStrike" baseline="0" dirty="0">
              <a:solidFill>
                <a:srgbClr val="90557C"/>
              </a:solidFill>
              <a:effectLst/>
              <a:latin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200" b="0" i="0" u="none" strike="noStrike" baseline="0" dirty="0">
              <a:solidFill>
                <a:srgbClr val="90557C"/>
              </a:solidFill>
              <a:effectLst/>
              <a:latin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800" b="0" i="0" u="none" strike="noStrike" baseline="0" dirty="0">
                <a:latin typeface="HelveticaNeue-Light-Identity-H"/>
              </a:rPr>
              <a:t>Des </a:t>
            </a:r>
            <a:r>
              <a:rPr lang="es-ES" sz="1800" b="0" i="0" u="none" strike="noStrike" baseline="0" dirty="0" err="1">
                <a:latin typeface="HelveticaNeue-Light-Identity-H"/>
              </a:rPr>
              <a:t>évaluations</a:t>
            </a:r>
            <a:r>
              <a:rPr lang="es-ES" sz="1800" b="0" i="0" u="none" strike="noStrike" baseline="0" dirty="0">
                <a:latin typeface="HelveticaNeue-Light-Identity-H"/>
              </a:rPr>
              <a:t> </a:t>
            </a:r>
            <a:r>
              <a:rPr lang="fr-FR" sz="1800" b="0" i="0" u="none" strike="noStrike" baseline="0" dirty="0">
                <a:latin typeface="HelveticaNeue-Light-Identity-H"/>
              </a:rPr>
              <a:t>et des consultations avec les enfants doivent être menées afin d’identifier des obstacles à </a:t>
            </a:r>
            <a:r>
              <a:rPr lang="es-ES" sz="1800" b="0" i="0" u="none" strike="noStrike" baseline="0" dirty="0" err="1">
                <a:latin typeface="HelveticaNeue-Light-Identity-H"/>
              </a:rPr>
              <a:t>l’accessibilité</a:t>
            </a:r>
            <a:r>
              <a:rPr lang="es-ES" sz="1800" b="0" i="0" u="none" strike="noStrike" baseline="0" dirty="0">
                <a:latin typeface="HelveticaNeue-Light-Identity-H"/>
              </a:rPr>
              <a:t> et les </a:t>
            </a:r>
            <a:r>
              <a:rPr lang="es-ES" sz="1800" b="0" i="0" u="none" strike="noStrike" baseline="0" dirty="0" err="1">
                <a:latin typeface="HelveticaNeue-Light-Identity-H"/>
              </a:rPr>
              <a:t>activités</a:t>
            </a:r>
            <a:r>
              <a:rPr lang="es-ES" sz="1800" b="0" i="0" u="none" strike="noStrike" baseline="0" dirty="0">
                <a:latin typeface="HelveticaNeue-Light-Identity-H"/>
              </a:rPr>
              <a:t> </a:t>
            </a:r>
            <a:r>
              <a:rPr lang="es-ES" sz="1800" b="0" i="0" u="none" strike="noStrike" baseline="0" dirty="0" err="1">
                <a:latin typeface="HelveticaNeue-Light-Identity-H"/>
              </a:rPr>
              <a:t>doivent</a:t>
            </a:r>
            <a:r>
              <a:rPr lang="es-ES" sz="1800" b="0" i="0" u="none" strike="noStrike" baseline="0" dirty="0">
                <a:latin typeface="HelveticaNeue-Light-Identity-H"/>
              </a:rPr>
              <a:t> </a:t>
            </a:r>
            <a:r>
              <a:rPr lang="es-ES" sz="1800" b="0" i="0" u="none" strike="noStrike" baseline="0" dirty="0" err="1">
                <a:latin typeface="HelveticaNeue-Light-Identity-H"/>
              </a:rPr>
              <a:t>donner</a:t>
            </a:r>
            <a:r>
              <a:rPr lang="es-ES" sz="1800" b="0" i="0" u="none" strike="noStrike" baseline="0" dirty="0">
                <a:latin typeface="HelveticaNeue-Light-Identity-H"/>
              </a:rPr>
              <a:t> </a:t>
            </a:r>
            <a:r>
              <a:rPr lang="es-ES" sz="1800" b="0" i="0" u="none" strike="noStrike" baseline="0" dirty="0" err="1">
                <a:latin typeface="HelveticaNeue-Light-Identity-H"/>
              </a:rPr>
              <a:t>l’opportunité</a:t>
            </a:r>
            <a:r>
              <a:rPr lang="es-ES" sz="1800" b="0" i="0" u="none" strike="noStrike" baseline="0" dirty="0">
                <a:latin typeface="HelveticaNeue-Light-Identity-H"/>
              </a:rPr>
              <a:t> à </a:t>
            </a:r>
            <a:r>
              <a:rPr lang="es-ES" sz="1800" b="0" i="0" u="none" strike="noStrike" baseline="0" dirty="0" err="1">
                <a:latin typeface="HelveticaNeue-Light-Identity-H"/>
              </a:rPr>
              <a:t>tous</a:t>
            </a:r>
            <a:r>
              <a:rPr lang="es-ES" sz="1800" b="0" i="0" u="none" strike="noStrike" baseline="0" dirty="0">
                <a:latin typeface="HelveticaNeue-Light-Identity-H"/>
              </a:rPr>
              <a:t> les </a:t>
            </a:r>
            <a:r>
              <a:rPr lang="es-ES" sz="1800" b="0" i="0" u="none" strike="noStrike" baseline="0" dirty="0" err="1">
                <a:latin typeface="HelveticaNeue-Light-Identity-H"/>
              </a:rPr>
              <a:t>enfants</a:t>
            </a:r>
            <a:r>
              <a:rPr lang="es-ES" sz="1800" b="0" i="0" u="none" strike="noStrike" baseline="0" dirty="0">
                <a:latin typeface="HelveticaNeue-Light-Identity-H"/>
              </a:rPr>
              <a:t> de </a:t>
            </a:r>
            <a:r>
              <a:rPr lang="es-ES" sz="1800" b="0" i="0" u="none" strike="noStrike" baseline="0" dirty="0" err="1">
                <a:latin typeface="HelveticaNeue-Light-Identity-H"/>
              </a:rPr>
              <a:t>participer</a:t>
            </a:r>
            <a:r>
              <a:rPr lang="es-ES" sz="1800" b="0" i="0" u="none" strike="noStrike" baseline="0" dirty="0">
                <a:latin typeface="HelveticaNeue-Light-Identity-H"/>
              </a:rPr>
              <a:t> </a:t>
            </a:r>
            <a:r>
              <a:rPr lang="es-ES" sz="1800" b="0" i="0" u="none" strike="noStrike" baseline="0" dirty="0" err="1">
                <a:latin typeface="HelveticaNeue-Light-Identity-H"/>
              </a:rPr>
              <a:t>selon</a:t>
            </a:r>
            <a:r>
              <a:rPr lang="es-ES" sz="1800" b="0" i="0" u="none" strike="noStrike" baseline="0" dirty="0">
                <a:latin typeface="HelveticaNeue-Light-Identity-H"/>
              </a:rPr>
              <a:t> </a:t>
            </a:r>
            <a:r>
              <a:rPr lang="es-ES" sz="1800" b="0" i="0" u="none" strike="noStrike" baseline="0" dirty="0" err="1">
                <a:latin typeface="HelveticaNeue-Light-Identity-H"/>
              </a:rPr>
              <a:t>leurs</a:t>
            </a:r>
            <a:r>
              <a:rPr lang="es-ES" sz="1800" b="0" i="0" u="none" strike="noStrike" baseline="0" dirty="0">
                <a:latin typeface="HelveticaNeue-Light-Identity-H"/>
              </a:rPr>
              <a:t> </a:t>
            </a:r>
            <a:r>
              <a:rPr lang="es-ES" sz="1800" b="0" i="0" u="none" strike="noStrike" baseline="0" dirty="0" err="1">
                <a:latin typeface="HelveticaNeue-Light-Identity-H"/>
              </a:rPr>
              <a:t>propres</a:t>
            </a:r>
            <a:r>
              <a:rPr lang="es-ES" sz="1800" b="0" i="0" u="none" strike="noStrike" baseline="0" dirty="0">
                <a:latin typeface="HelveticaNeue-Light-Identity-H"/>
              </a:rPr>
              <a:t> </a:t>
            </a:r>
            <a:r>
              <a:rPr lang="es-ES" sz="1800" b="0" i="0" u="none" strike="noStrike" baseline="0" dirty="0" err="1">
                <a:latin typeface="HelveticaNeue-Light-Identity-H"/>
              </a:rPr>
              <a:t>besoins</a:t>
            </a:r>
            <a:r>
              <a:rPr lang="es-ES" sz="1800" b="0" i="0" u="none" strike="noStrike" baseline="0" dirty="0">
                <a:latin typeface="HelveticaNeue-Light-Identity-H"/>
              </a:rPr>
              <a:t>, </a:t>
            </a:r>
            <a:r>
              <a:rPr lang="fr-FR" sz="1800" b="0" i="0" u="none" strike="noStrike" baseline="0" dirty="0">
                <a:latin typeface="HelveticaNeue-Light-Identity-H"/>
              </a:rPr>
              <a:t>intérêts, connaissances, capacités et caractéristiques. </a:t>
            </a:r>
            <a:r>
              <a:rPr lang="fr-FR" sz="2800" dirty="0"/>
              <a:t>Il est important d'évaluer les besoins de manière participative et contextualisée pour clarifier le(s) objectif(s) spécifique(s) que nous avons en soutenant les activités de groupe (lié à la définition interagence du bien-être ; besoins fondamentaux, sécurité et sûreté, relations avec la famille et les autres, capacité d’agir) </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fr-FR" sz="2800" dirty="0"/>
              <a:t>C'est-à-dire : des horaires tenant compte des activités scolaires, religieuses et autres ; accès pour les enfants handicapés; approche pour les enfants travailleurs ou les enfants parents, activités adaptées pour les adolescents, activités pour la petite enfance pour les 0 – 2 ans avec les parents/personnes ayant leur charge… </a:t>
            </a:r>
            <a:endParaRPr lang="fr-FR" sz="1800" b="0" i="0" u="none" strike="noStrike" baseline="0" dirty="0">
              <a:latin typeface="HelveticaNeue-Light-Identity-H"/>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solidFill>
                <a:srgbClr val="90557C"/>
              </a:solidFill>
              <a:effectLst/>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Les activités de groupe peuvent aussi être des occasions de travailler avec d'autres secteurs :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personnel du développement de la petite enfance/d'autres secteurs ayant des connaissances spécialisées dans la mise en œuvre des activités de groupe pour les enfants de cette tranche d'âge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sz="1800" b="0" i="0" u="none" strike="noStrike" baseline="0" dirty="0">
                <a:latin typeface="HelveticaNeue-Light-Identity-H"/>
              </a:rPr>
              <a:t>d’autres secteurs susceptibles de fournir des compétences de vie, tels que l’éducation ou les moyens de subsistance</a:t>
            </a:r>
            <a:endParaRPr lang="fr-FR" dirty="0"/>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les systèmes et associations au niveau communautaire tels que les groupes de femmes et les comités de protection de l'enfance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secteurs de l'éducation pour développer des activités de groupe qui complètent l'éducation non formelle et formelle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les acteurs de la santé et de l'eau, de l'assainissement et de l'hygiène, lors d'épidémies de maladies infectieuses, pour adapter les activités pour (a) les enfants qui sont en traitement, en quarantaine ou en isolement et/ou (b) pour les enfants </a:t>
            </a:r>
            <a:r>
              <a:rPr lang="fr-FR" sz="1800" b="0" i="0" u="none" strike="noStrike" baseline="0" dirty="0">
                <a:latin typeface="HelveticaNeue-Light-Identity-H"/>
              </a:rPr>
              <a:t>dont les personnes qui subviennent à leurs besoins </a:t>
            </a:r>
            <a:r>
              <a:rPr lang="fr-FR" dirty="0"/>
              <a:t>ont été admis dans un établissement de soins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d'autres secteurs (tels que la santé, la nutrition et l'eau, l'assainissement et l'hygiène) pour fournir des services multisectoriels intégrés ou conjoints et éviter la duplication</a:t>
            </a:r>
            <a:endParaRPr lang="en-US" dirty="0">
              <a:solidFill>
                <a:srgbClr val="90557C"/>
              </a:solidFill>
              <a:effectLst/>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b="1"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b="1" dirty="0" err="1">
                <a:latin typeface="Arial"/>
                <a:ea typeface="Arial"/>
                <a:cs typeface="Arial"/>
                <a:sym typeface="Arial"/>
              </a:rPr>
              <a:t>Sujet</a:t>
            </a:r>
            <a:r>
              <a:rPr lang="en-US" b="1" dirty="0">
                <a:latin typeface="Arial"/>
                <a:ea typeface="Arial"/>
                <a:cs typeface="Arial"/>
                <a:sym typeface="Arial"/>
              </a:rPr>
              <a:t> de discussion: </a:t>
            </a:r>
            <a:r>
              <a:rPr lang="fr-FR" dirty="0"/>
              <a:t>Qu'en est-il de la pérennité des activités de groupe ? Cherchons-nous (ou est-ce que la communauté cherche) toujours à pérenniser les activités de groupe mises en place dans un contexte humanitaire ? Quand devrions-nous? Quand ne devrions-nous pas? </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fr-FR" dirty="0"/>
              <a:t>-&gt; la question de la pérennité des activités mises en place dépend beaucoup des </a:t>
            </a:r>
            <a:r>
              <a:rPr lang="fr-FR" u="sng" dirty="0"/>
              <a:t>contextes</a:t>
            </a:r>
            <a:r>
              <a:rPr lang="fr-FR" dirty="0"/>
              <a:t> spécifiques &amp; du ou des </a:t>
            </a:r>
            <a:r>
              <a:rPr lang="fr-FR" u="sng" dirty="0"/>
              <a:t>objectifs</a:t>
            </a:r>
            <a:r>
              <a:rPr lang="fr-FR" dirty="0"/>
              <a:t> que nous nous fixons pour les activités de groupe (en lien avec les besoins exprimés et identifiés). </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fr-FR" dirty="0"/>
              <a:t>Par exemple, ces activités peuvent être mises en place pour remplacer temporairement des activités scolaires qui peuvent être interrompues en cas d'urgence (pas de recherche de pérennité sur le long terme) </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fr-FR" dirty="0"/>
              <a:t>Ou, si nous envisageons de proposer des activités pour soutenir la prévention et la réponse au mariage des enfants (soutien aux compétences de vie et à la PE), il pourrait être intéressant de les pérenniser sur le long terme, ou d'être repris par d'autres acteurs… </a:t>
            </a:r>
            <a:endParaRPr lang="en-US"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sz="1200" b="1" dirty="0">
              <a:latin typeface="Arial"/>
              <a:cs typeface="Arial"/>
              <a:sym typeface="Arial"/>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514350" indent="-285750" algn="l">
              <a:buFont typeface="Arial" panose="020B0604020202020204" pitchFamily="34" charset="0"/>
              <a:buChar char="•"/>
            </a:pPr>
            <a:r>
              <a:rPr lang="es-ES" sz="1800" b="0" i="0" u="none" strike="noStrike" baseline="0" dirty="0">
                <a:latin typeface="HelveticaNeue-Light-Identity-H"/>
              </a:rPr>
              <a:t>Les </a:t>
            </a:r>
            <a:r>
              <a:rPr lang="es-ES" sz="1800" b="0" i="0" u="none" strike="noStrike" baseline="0" dirty="0" err="1">
                <a:latin typeface="HelveticaNeue-Light-Identity-H"/>
              </a:rPr>
              <a:t>activités</a:t>
            </a:r>
            <a:r>
              <a:rPr lang="es-ES" sz="1800" b="0" i="0" u="none" strike="noStrike" baseline="0" dirty="0">
                <a:latin typeface="HelveticaNeue-Light-Identity-H"/>
              </a:rPr>
              <a:t> de </a:t>
            </a:r>
            <a:r>
              <a:rPr lang="fr-FR" sz="1800" b="0" i="0" u="none" strike="noStrike" baseline="0" dirty="0">
                <a:latin typeface="HelveticaNeue-Light-Identity-H"/>
              </a:rPr>
              <a:t>groupe peuvent également être mobiles, animées par un groupe spécifique d’animateurs dans des lieux variés et tournants. Les lieux sont identifiés à l’avance sur la base d’une évaluation qu’ils sont sûrs et accessibles aux enfants de différents sexes, âges, handicaps et autres aspects pertinents de </a:t>
            </a:r>
            <a:r>
              <a:rPr lang="es-ES" sz="1800" b="0" i="0" u="none" strike="noStrike" baseline="0" dirty="0">
                <a:latin typeface="HelveticaNeue-Light-Identity-H"/>
              </a:rPr>
              <a:t>la </a:t>
            </a:r>
            <a:r>
              <a:rPr lang="es-ES" sz="1800" b="0" i="0" u="none" strike="noStrike" baseline="0" dirty="0" err="1">
                <a:latin typeface="HelveticaNeue-Light-Identity-H"/>
              </a:rPr>
              <a:t>diversité</a:t>
            </a:r>
            <a:r>
              <a:rPr lang="es-ES" sz="1800" b="0" i="0" u="none" strike="noStrike" baseline="0" dirty="0">
                <a:latin typeface="HelveticaNeue-Light-Identity-H"/>
              </a:rPr>
              <a:t>. </a:t>
            </a:r>
            <a:r>
              <a:rPr lang="fr-FR" sz="2800" dirty="0"/>
              <a:t>Nous devons mener des actions de sensibilisation pour identifier et encourager la participation des enfants qui peuvent généralement être exclus des activités de groupe. </a:t>
            </a:r>
            <a:r>
              <a:rPr lang="fr-FR" sz="1800" b="0" i="0" u="none" strike="noStrike" baseline="0" dirty="0">
                <a:solidFill>
                  <a:srgbClr val="000000"/>
                </a:solidFill>
                <a:latin typeface="HelveticaNeue-Light-Identity-H"/>
              </a:rPr>
              <a:t>Dans certains milieux, les enfants réfugiés, déplacés internes ou migrants peuvent être très mobiles:  les activités de groupe peuvent devoir f</a:t>
            </a:r>
            <a:r>
              <a:rPr lang="es-ES" sz="1800" b="0" i="0" u="none" strike="noStrike" baseline="0" dirty="0" err="1">
                <a:solidFill>
                  <a:srgbClr val="000000"/>
                </a:solidFill>
                <a:latin typeface="HelveticaNeue-Light-Identity-H"/>
              </a:rPr>
              <a:t>ournir</a:t>
            </a:r>
            <a:r>
              <a:rPr lang="es-ES" sz="1800" b="0" i="0" u="none" strike="noStrike" baseline="0" dirty="0">
                <a:solidFill>
                  <a:srgbClr val="000000"/>
                </a:solidFill>
                <a:latin typeface="HelveticaNeue-Light-Identity-H"/>
              </a:rPr>
              <a:t> u</a:t>
            </a:r>
            <a:r>
              <a:rPr lang="fr-FR" sz="1800" b="0" i="0" u="none" strike="noStrike" baseline="0" dirty="0">
                <a:solidFill>
                  <a:srgbClr val="000000"/>
                </a:solidFill>
                <a:latin typeface="HelveticaNeue-Light-Identity-H"/>
              </a:rPr>
              <a:t>n abri et un logement temporaire; des informations sur les services disponibles dans l’emplacement; u</a:t>
            </a:r>
            <a:r>
              <a:rPr lang="es-ES" sz="1800" b="0" i="0" u="none" strike="noStrike" baseline="0" dirty="0" err="1">
                <a:solidFill>
                  <a:srgbClr val="000000"/>
                </a:solidFill>
                <a:latin typeface="HelveticaNeue-Light-Identity-H"/>
              </a:rPr>
              <a:t>ne</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connectivité</a:t>
            </a:r>
            <a:r>
              <a:rPr lang="es-ES" sz="1800" b="0" i="0" u="none" strike="noStrike" baseline="0" dirty="0">
                <a:solidFill>
                  <a:srgbClr val="000000"/>
                </a:solidFill>
                <a:latin typeface="HelveticaNeue-Light-Identity-H"/>
              </a:rPr>
              <a:t> internet; d</a:t>
            </a:r>
            <a:r>
              <a:rPr lang="fr-FR" sz="1800" b="0" i="0" u="none" strike="noStrike" baseline="0" dirty="0">
                <a:solidFill>
                  <a:srgbClr val="000000"/>
                </a:solidFill>
                <a:latin typeface="HelveticaNeue-Light-Identity-H"/>
              </a:rPr>
              <a:t>es premiers secours psychologiques de base </a:t>
            </a:r>
            <a:r>
              <a:rPr lang="en-US" sz="1800" i="1" dirty="0"/>
              <a:t>[</a:t>
            </a:r>
            <a:r>
              <a:rPr lang="en-US" sz="1800" i="1" dirty="0">
                <a:latin typeface="Arial"/>
                <a:ea typeface="Arial"/>
                <a:cs typeface="Arial"/>
                <a:sym typeface="Wingdings" panose="05000000000000000000" pitchFamily="2" charset="2"/>
              </a:rPr>
              <a:t></a:t>
            </a:r>
            <a:r>
              <a:rPr lang="en-US" sz="1800" i="1" dirty="0">
                <a:latin typeface="Arial"/>
                <a:ea typeface="Arial"/>
                <a:cs typeface="Arial"/>
                <a:sym typeface="Arial"/>
              </a:rPr>
              <a:t> </a:t>
            </a:r>
            <a:r>
              <a:rPr lang="en-US" sz="1800" i="1" dirty="0" err="1">
                <a:latin typeface="Arial"/>
                <a:ea typeface="Arial"/>
                <a:cs typeface="Arial"/>
                <a:sym typeface="Arial"/>
              </a:rPr>
              <a:t>icône</a:t>
            </a:r>
            <a:r>
              <a:rPr lang="en-US" sz="1800" i="1" dirty="0">
                <a:latin typeface="Arial"/>
                <a:ea typeface="Arial"/>
                <a:cs typeface="Arial"/>
                <a:sym typeface="Arial"/>
              </a:rPr>
              <a:t> </a:t>
            </a:r>
            <a:r>
              <a:rPr lang="en-US" sz="1800" b="1" i="1" dirty="0" err="1">
                <a:latin typeface="Arial"/>
                <a:ea typeface="Arial"/>
                <a:cs typeface="Arial"/>
                <a:sym typeface="Arial"/>
              </a:rPr>
              <a:t>refugiés</a:t>
            </a:r>
            <a:r>
              <a:rPr lang="en-US" sz="1800" b="1" i="1" dirty="0">
                <a:latin typeface="Arial"/>
                <a:ea typeface="Arial"/>
                <a:cs typeface="Arial"/>
                <a:sym typeface="Arial"/>
              </a:rPr>
              <a:t> </a:t>
            </a:r>
            <a:r>
              <a:rPr lang="en-US" sz="1800" i="1" dirty="0"/>
              <a:t>]</a:t>
            </a:r>
          </a:p>
          <a:p>
            <a:pPr marL="514350" indent="-285750" algn="l">
              <a:buFont typeface="Arial" panose="020B0604020202020204" pitchFamily="34" charset="0"/>
              <a:buChar char="•"/>
            </a:pPr>
            <a:r>
              <a:rPr lang="fr-FR" sz="1800" b="0" i="0" u="none" strike="noStrike" baseline="0" dirty="0">
                <a:latin typeface="HelveticaNeue-Light-Identity-H"/>
              </a:rPr>
              <a:t>Nous devons identifier d</a:t>
            </a:r>
            <a:r>
              <a:rPr lang="es-ES" sz="1800" b="0" i="0" u="none" strike="noStrike" baseline="0" dirty="0">
                <a:latin typeface="HelveticaNeue-Light-Identity-H"/>
              </a:rPr>
              <a:t>es </a:t>
            </a:r>
            <a:r>
              <a:rPr lang="fr-FR" sz="1800" b="0" i="0" u="none" strike="noStrike" baseline="0" dirty="0">
                <a:latin typeface="HelveticaNeue-Light-Identity-H"/>
              </a:rPr>
              <a:t>matériaux récréatifs d’origine locale, sûrs et culturellement appropriés, avec un impact environnemental minime </a:t>
            </a:r>
          </a:p>
          <a:p>
            <a:pPr marL="514350" indent="-285750" algn="l">
              <a:buFont typeface="Arial" panose="020B0604020202020204" pitchFamily="34" charset="0"/>
              <a:buChar char="•"/>
            </a:pPr>
            <a:r>
              <a:rPr lang="fr-FR" sz="1800" b="0" i="0" u="none" strike="noStrike" baseline="0" dirty="0">
                <a:latin typeface="HelveticaNeue-Light-Identity-H"/>
              </a:rPr>
              <a:t>Le système de suivi et d’évaluation doit inclure la participation significative des enfants, des familles et des </a:t>
            </a:r>
            <a:r>
              <a:rPr lang="es-ES" sz="1800" b="0" i="0" u="none" strike="noStrike" baseline="0" dirty="0" err="1">
                <a:latin typeface="HelveticaNeue-Light-Identity-H"/>
              </a:rPr>
              <a:t>communautés</a:t>
            </a:r>
            <a:r>
              <a:rPr lang="es-ES" sz="1800" b="0" i="0" u="none" strike="noStrike" baseline="0" dirty="0">
                <a:latin typeface="HelveticaNeue-Light-Identity-H"/>
              </a:rPr>
              <a:t>.</a:t>
            </a:r>
            <a:endParaRPr lang="fr-FR" sz="1800" b="0" i="0" u="none" strike="noStrike" baseline="0" dirty="0">
              <a:solidFill>
                <a:schemeClr val="dk1"/>
              </a:solidFill>
              <a:latin typeface="HelveticaNeue-Light-Identity-H"/>
            </a:endParaRPr>
          </a:p>
          <a:p>
            <a:pPr marL="514350" indent="-285750" algn="l">
              <a:buFont typeface="Arial" panose="020B0604020202020204" pitchFamily="34" charset="0"/>
              <a:buChar char="•"/>
            </a:pPr>
            <a:r>
              <a:rPr lang="fr-FR" sz="1800" b="0" i="0" u="none" strike="noStrike" baseline="0" dirty="0">
                <a:solidFill>
                  <a:schemeClr val="dk1"/>
                </a:solidFill>
                <a:latin typeface="HelveticaNeue-Light-Identity-H"/>
              </a:rPr>
              <a:t>Le </a:t>
            </a:r>
            <a:r>
              <a:rPr lang="es-ES" sz="1800" b="0" i="0" u="none" strike="noStrike" baseline="0" dirty="0" err="1">
                <a:solidFill>
                  <a:srgbClr val="000000"/>
                </a:solidFill>
                <a:latin typeface="HelveticaNeue-Light-Identity-H"/>
              </a:rPr>
              <a:t>programme</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d’activités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doit</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être</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Inclusif</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Accessible</a:t>
            </a:r>
            <a:r>
              <a:rPr lang="es-ES" sz="1800" b="0" i="0" u="none" strike="noStrike" baseline="0" dirty="0">
                <a:solidFill>
                  <a:srgbClr val="000000"/>
                </a:solidFill>
                <a:latin typeface="HelveticaNeue-Light-Identity-H"/>
              </a:rPr>
              <a:t>; </a:t>
            </a:r>
            <a:r>
              <a:rPr lang="fr-FR" sz="1800" b="0" i="0" u="none" strike="noStrike" baseline="0" dirty="0">
                <a:solidFill>
                  <a:srgbClr val="000000"/>
                </a:solidFill>
                <a:latin typeface="HelveticaNeue-Light-Identity-H"/>
              </a:rPr>
              <a:t>Adapté à leurs besoins et à leurs préférences; </a:t>
            </a:r>
            <a:r>
              <a:rPr lang="es-ES" sz="1800" b="0" i="0" u="none" strike="noStrike" baseline="0" dirty="0" err="1">
                <a:solidFill>
                  <a:srgbClr val="000000"/>
                </a:solidFill>
                <a:latin typeface="HelveticaNeue-Light-Identity-H"/>
              </a:rPr>
              <a:t>Renforcer</a:t>
            </a:r>
            <a:r>
              <a:rPr lang="es-ES" sz="1800" b="0" i="0" u="none" strike="noStrike" baseline="0" dirty="0">
                <a:solidFill>
                  <a:srgbClr val="000000"/>
                </a:solidFill>
                <a:latin typeface="HelveticaNeue-Light-Identity-H"/>
              </a:rPr>
              <a:t> les </a:t>
            </a:r>
            <a:r>
              <a:rPr lang="es-ES" sz="1800" b="0" i="0" u="none" strike="noStrike" baseline="0" dirty="0" err="1">
                <a:solidFill>
                  <a:srgbClr val="000000"/>
                </a:solidFill>
                <a:latin typeface="HelveticaNeue-Light-Identity-H"/>
              </a:rPr>
              <a:t>compétences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Renforcer</a:t>
            </a:r>
            <a:r>
              <a:rPr lang="es-ES" sz="1800" b="0" i="0" u="none" strike="noStrike" baseline="0" dirty="0">
                <a:solidFill>
                  <a:srgbClr val="000000"/>
                </a:solidFill>
                <a:latin typeface="HelveticaNeue-Light-Identity-H"/>
              </a:rPr>
              <a:t> la </a:t>
            </a:r>
            <a:r>
              <a:rPr lang="es-ES" sz="1800" b="0" i="0" u="none" strike="noStrike" baseline="0" dirty="0" err="1">
                <a:solidFill>
                  <a:srgbClr val="000000"/>
                </a:solidFill>
                <a:latin typeface="HelveticaNeue-Light-Identity-H"/>
              </a:rPr>
              <a:t>résilience</a:t>
            </a:r>
            <a:r>
              <a:rPr lang="es-ES" sz="1800" b="0" i="0" u="none" strike="noStrike" baseline="0" dirty="0">
                <a:solidFill>
                  <a:srgbClr val="000000"/>
                </a:solidFill>
                <a:latin typeface="HelveticaNeue-Light-Identity-H"/>
              </a:rPr>
              <a:t>; C</a:t>
            </a:r>
            <a:r>
              <a:rPr lang="fr-FR" sz="1800" b="0" i="0" u="none" strike="noStrike" baseline="0" dirty="0" err="1">
                <a:solidFill>
                  <a:srgbClr val="000000"/>
                </a:solidFill>
                <a:latin typeface="HelveticaNeue-Light-Identity-H"/>
              </a:rPr>
              <a:t>ompatible</a:t>
            </a:r>
            <a:r>
              <a:rPr lang="fr-FR" sz="1800" b="0" i="0" u="none" strike="noStrike" baseline="0" dirty="0">
                <a:solidFill>
                  <a:srgbClr val="000000"/>
                </a:solidFill>
                <a:latin typeface="HelveticaNeue-Light-Identity-H"/>
              </a:rPr>
              <a:t> avec l’éducation ou d’autres services </a:t>
            </a:r>
            <a:r>
              <a:rPr lang="es-ES" sz="1800" b="0" i="0" u="none" strike="noStrike" baseline="0" dirty="0" err="1">
                <a:solidFill>
                  <a:srgbClr val="000000"/>
                </a:solidFill>
                <a:latin typeface="HelveticaNeue-Light-Identity-H"/>
              </a:rPr>
              <a:t>essentiels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pour</a:t>
            </a:r>
            <a:r>
              <a:rPr lang="es-ES" sz="1800" b="0" i="0" u="none" strike="noStrike" baseline="0" dirty="0">
                <a:solidFill>
                  <a:srgbClr val="000000"/>
                </a:solidFill>
                <a:latin typeface="HelveticaNeue-Light-Identity-H"/>
              </a:rPr>
              <a:t> </a:t>
            </a:r>
            <a:r>
              <a:rPr lang="fr-FR" sz="1800" b="0" i="0" u="none" strike="noStrike" baseline="0" dirty="0">
                <a:solidFill>
                  <a:srgbClr val="000000"/>
                </a:solidFill>
                <a:latin typeface="HelveticaNeue-Light-Identity-H"/>
              </a:rPr>
              <a:t>i</a:t>
            </a:r>
            <a:r>
              <a:rPr lang="fr-FR" sz="1800" b="0" i="0" u="none" strike="noStrike" baseline="0" dirty="0">
                <a:latin typeface="HelveticaNeue-Light-Identity-H"/>
              </a:rPr>
              <a:t>mpliquer pleinement les enfants d’âges, de sexes, de handicaps et d’autres facteurs de diversité pertinents. </a:t>
            </a:r>
            <a:r>
              <a:rPr lang="fr-FR" sz="2800" dirty="0"/>
              <a:t>Offrir des espaces/horaires séparés et des activités adaptées à chaque groupe d'enfants, en tenant compte de leurs besoins spécifiques [</a:t>
            </a:r>
            <a:r>
              <a:rPr lang="en-US" sz="2800" i="1" dirty="0">
                <a:latin typeface="Arial"/>
                <a:ea typeface="Arial"/>
                <a:cs typeface="Arial"/>
                <a:sym typeface="Wingdings" panose="05000000000000000000" pitchFamily="2" charset="2"/>
              </a:rPr>
              <a:t> </a:t>
            </a:r>
            <a:r>
              <a:rPr lang="fr-FR" sz="2800" dirty="0"/>
              <a:t>icônes des </a:t>
            </a:r>
            <a:r>
              <a:rPr lang="fr-FR" sz="2800" b="1" dirty="0"/>
              <a:t>adolescents et première enfance</a:t>
            </a:r>
            <a:r>
              <a:rPr lang="fr-FR" sz="2800" dirty="0"/>
              <a:t>]  </a:t>
            </a: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2800" b="0" i="0" u="none" strike="noStrike" baseline="0" dirty="0">
                <a:latin typeface="HelveticaNeue-Light-Identity-H"/>
              </a:rPr>
              <a:t>La </a:t>
            </a:r>
            <a:r>
              <a:rPr lang="fr-FR" sz="2800" b="0" i="0" u="none" strike="noStrike" baseline="0" dirty="0" err="1">
                <a:latin typeface="HelveticaNeue-Light-Identity-H"/>
              </a:rPr>
              <a:t>c</a:t>
            </a:r>
            <a:r>
              <a:rPr lang="fr-FR" sz="1800" b="0" i="0" u="none" strike="noStrike" baseline="0" dirty="0" err="1">
                <a:latin typeface="HelveticaNeue-Light-Identity-H"/>
              </a:rPr>
              <a:t>ollaborationest</a:t>
            </a:r>
            <a:r>
              <a:rPr lang="fr-FR" sz="1800" b="0" i="0" u="none" strike="noStrike" baseline="0" dirty="0">
                <a:latin typeface="HelveticaNeue-Light-Identity-H"/>
              </a:rPr>
              <a:t> nécessaire avec le groupe de coordination de la protection de l’enfance pour s’assurer que des cartes à jour des services et des voies de référencement sont disponibles. </a:t>
            </a:r>
            <a:r>
              <a:rPr lang="fr-FR" sz="1800" dirty="0"/>
              <a:t>[</a:t>
            </a:r>
            <a:r>
              <a:rPr lang="en-US" sz="1800" i="1" dirty="0">
                <a:latin typeface="Arial"/>
                <a:ea typeface="Arial"/>
                <a:cs typeface="Arial"/>
                <a:sym typeface="Wingdings" panose="05000000000000000000" pitchFamily="2" charset="2"/>
              </a:rPr>
              <a:t> </a:t>
            </a:r>
            <a:r>
              <a:rPr lang="fr-FR" sz="1800" dirty="0"/>
              <a:t>icône de </a:t>
            </a:r>
            <a:r>
              <a:rPr lang="fr-FR" sz="1800" b="1" dirty="0"/>
              <a:t>gestion des cas</a:t>
            </a:r>
            <a:r>
              <a:rPr lang="en-US" sz="1800" i="1" dirty="0"/>
              <a:t>]</a:t>
            </a:r>
            <a:endParaRPr lang="en-US" sz="1800" dirty="0">
              <a:latin typeface="Arial"/>
              <a:ea typeface="Arial"/>
              <a:cs typeface="Arial"/>
              <a:sym typeface="Arial"/>
            </a:endParaRPr>
          </a:p>
          <a:p>
            <a:pPr marL="514350" indent="-285750" algn="l">
              <a:buFont typeface="Arial" panose="020B0604020202020204" pitchFamily="34" charset="0"/>
              <a:buChar char="•"/>
            </a:pPr>
            <a:endParaRPr lang="fr-FR" sz="1800" b="0" i="0" u="none" strike="noStrike" baseline="0" dirty="0">
              <a:latin typeface="HelveticaNeue-Light-Identity-H"/>
            </a:endParaRPr>
          </a:p>
          <a:p>
            <a:pPr marL="514350" indent="-285750" algn="l">
              <a:buFont typeface="Arial" panose="020B0604020202020204" pitchFamily="34" charset="0"/>
              <a:buChar char="•"/>
            </a:pPr>
            <a:endParaRPr lang="en-US" sz="1800" b="0" i="0" u="none" strike="noStrike" baseline="0" dirty="0">
              <a:solidFill>
                <a:srgbClr val="000000"/>
              </a:solidFill>
              <a:latin typeface="HelveticaNeue-Light-Identity-H"/>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855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9" r:id="rId2"/>
    <p:sldLayoutId id="2147483683" r:id="rId3"/>
    <p:sldLayoutId id="2147483682" r:id="rId4"/>
    <p:sldLayoutId id="2147483654"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3" r:id="rId15"/>
    <p:sldLayoutId id="2147483674" r:id="rId16"/>
    <p:sldLayoutId id="2147483675" r:id="rId17"/>
    <p:sldLayoutId id="2147483676" r:id="rId18"/>
    <p:sldLayoutId id="2147483677" r:id="rId19"/>
    <p:sldLayoutId id="2147483678"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4.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a:t>
            </a:r>
            <a:r>
              <a:rPr lang="en-US" dirty="0" err="1"/>
              <a:t>générale</a:t>
            </a:r>
            <a:r>
              <a:rPr lang="en-US" dirty="0"/>
              <a:t> au Standard 15</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t>Stratégies, approches et interventions clé</a:t>
            </a:r>
          </a:p>
          <a:p>
            <a:r>
              <a:rPr lang="es-ES" dirty="0" err="1"/>
              <a:t>Prévention</a:t>
            </a:r>
            <a:r>
              <a:rPr lang="es-ES" dirty="0"/>
              <a:t> et </a:t>
            </a:r>
            <a:r>
              <a:rPr lang="es-ES" dirty="0" err="1"/>
              <a:t>réponse</a:t>
            </a:r>
            <a:r>
              <a:rPr lang="es-ES" dirty="0"/>
              <a:t> </a:t>
            </a:r>
            <a:r>
              <a:rPr lang="es-ES" dirty="0" err="1"/>
              <a:t>pour</a:t>
            </a:r>
            <a:r>
              <a:rPr lang="es-ES" dirty="0"/>
              <a:t> la PE </a:t>
            </a:r>
          </a:p>
          <a:p>
            <a:endParaRPr lang="en-US" dirty="0"/>
          </a:p>
          <a:p>
            <a:pPr marL="342900" lvl="1" indent="-342900">
              <a:buFont typeface="Arial" panose="020B0604020202020204" pitchFamily="34" charset="0"/>
              <a:buChar char="•"/>
            </a:pPr>
            <a:r>
              <a:rPr lang="fr-FR" sz="2900" dirty="0"/>
              <a:t>Activités planifiées en groupe </a:t>
            </a:r>
          </a:p>
          <a:p>
            <a:pPr marL="342900" lvl="1" indent="-342900">
              <a:buFont typeface="Arial" panose="020B0604020202020204" pitchFamily="34" charset="0"/>
              <a:buChar char="•"/>
            </a:pPr>
            <a:r>
              <a:rPr lang="fr-FR" sz="2900" dirty="0"/>
              <a:t>Approches sûres, inclusives, contextuelles et adaptées à l'âge, favorisant la protection </a:t>
            </a:r>
          </a:p>
          <a:p>
            <a:pPr marL="342900" lvl="1" indent="-342900">
              <a:buFont typeface="Arial" panose="020B0604020202020204" pitchFamily="34" charset="0"/>
              <a:buChar char="•"/>
            </a:pPr>
            <a:endParaRPr lang="fr-FR" sz="2900" dirty="0"/>
          </a:p>
          <a:p>
            <a:pPr marL="342900" lvl="1" indent="-342900">
              <a:buFont typeface="Arial" panose="020B0604020202020204" pitchFamily="34" charset="0"/>
              <a:buChar char="•"/>
            </a:pPr>
            <a:r>
              <a:rPr lang="fr-FR" sz="2900" dirty="0"/>
              <a:t>Objectifs mesurables réalistes </a:t>
            </a:r>
          </a:p>
          <a:p>
            <a:pPr marL="342900" lvl="1" indent="-342900">
              <a:buFont typeface="Arial" panose="020B0604020202020204" pitchFamily="34" charset="0"/>
              <a:buChar char="•"/>
            </a:pPr>
            <a:endParaRPr lang="en-US" sz="2800" dirty="0">
              <a:sym typeface="Arial"/>
            </a:endParaRPr>
          </a:p>
        </p:txBody>
      </p:sp>
      <p:pic>
        <p:nvPicPr>
          <p:cNvPr id="10" name="Picture 6">
            <a:extLst>
              <a:ext uri="{FF2B5EF4-FFF2-40B4-BE49-F238E27FC236}">
                <a16:creationId xmlns:a16="http://schemas.microsoft.com/office/drawing/2014/main" id="{0B3CB10F-3EA7-4E64-9D1E-45DAD9D02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111" y="5414198"/>
            <a:ext cx="1005812" cy="100581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864BBB6E-369A-4EC9-A990-D8BE915C6976}"/>
              </a:ext>
            </a:extLst>
          </p:cNvPr>
          <p:cNvPicPr>
            <a:picLocks noChangeAspect="1"/>
          </p:cNvPicPr>
          <p:nvPr/>
        </p:nvPicPr>
        <p:blipFill>
          <a:blip r:embed="rId4"/>
          <a:stretch>
            <a:fillRect/>
          </a:stretch>
        </p:blipFill>
        <p:spPr>
          <a:xfrm>
            <a:off x="2778719" y="5348834"/>
            <a:ext cx="1175731" cy="1136540"/>
          </a:xfrm>
          <a:prstGeom prst="rect">
            <a:avLst/>
          </a:prstGeom>
        </p:spPr>
      </p:pic>
      <p:sp>
        <p:nvSpPr>
          <p:cNvPr id="12" name="ZoneTexte 11">
            <a:extLst>
              <a:ext uri="{FF2B5EF4-FFF2-40B4-BE49-F238E27FC236}">
                <a16:creationId xmlns:a16="http://schemas.microsoft.com/office/drawing/2014/main" id="{9A8E890E-890D-4514-9EBC-3387FE96FB2C}"/>
              </a:ext>
            </a:extLst>
          </p:cNvPr>
          <p:cNvSpPr txBox="1"/>
          <p:nvPr/>
        </p:nvSpPr>
        <p:spPr>
          <a:xfrm>
            <a:off x="6610052" y="5803445"/>
            <a:ext cx="4322432" cy="830997"/>
          </a:xfrm>
          <a:prstGeom prst="rect">
            <a:avLst/>
          </a:prstGeom>
          <a:noFill/>
        </p:spPr>
        <p:txBody>
          <a:bodyPr wrap="square">
            <a:spAutoFit/>
          </a:bodyPr>
          <a:lstStyle/>
          <a:p>
            <a:pPr algn="r"/>
            <a:r>
              <a:rPr lang="fr-FR" sz="2400" dirty="0">
                <a:latin typeface="Ink Free" panose="03080402000500000000" pitchFamily="66" charset="0"/>
              </a:rPr>
              <a:t>Pouvez-vous donner des exemples d'activités de groupe? </a:t>
            </a:r>
            <a:r>
              <a:rPr lang="en-US" sz="2400" dirty="0">
                <a:latin typeface="Ink Free" panose="03080402000500000000" pitchFamily="66" charset="0"/>
              </a:rPr>
              <a:t> </a:t>
            </a:r>
          </a:p>
        </p:txBody>
      </p:sp>
      <p:grpSp>
        <p:nvGrpSpPr>
          <p:cNvPr id="13" name="Groupe 12">
            <a:extLst>
              <a:ext uri="{FF2B5EF4-FFF2-40B4-BE49-F238E27FC236}">
                <a16:creationId xmlns:a16="http://schemas.microsoft.com/office/drawing/2014/main" id="{F78BD5A3-7C95-4B7B-B950-68131481C4AA}"/>
              </a:ext>
            </a:extLst>
          </p:cNvPr>
          <p:cNvGrpSpPr/>
          <p:nvPr/>
        </p:nvGrpSpPr>
        <p:grpSpPr>
          <a:xfrm rot="1415781">
            <a:off x="11045341" y="5664942"/>
            <a:ext cx="979340" cy="1040548"/>
            <a:chOff x="10883591" y="5571442"/>
            <a:chExt cx="979340" cy="1040548"/>
          </a:xfrm>
        </p:grpSpPr>
        <p:pic>
          <p:nvPicPr>
            <p:cNvPr id="14" name="Image 13">
              <a:extLst>
                <a:ext uri="{FF2B5EF4-FFF2-40B4-BE49-F238E27FC236}">
                  <a16:creationId xmlns:a16="http://schemas.microsoft.com/office/drawing/2014/main" id="{5E07854F-8427-4ED9-8E87-636A7990140B}"/>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15" name="Graphique 14" descr="Point d’interrogation">
              <a:extLst>
                <a:ext uri="{FF2B5EF4-FFF2-40B4-BE49-F238E27FC236}">
                  <a16:creationId xmlns:a16="http://schemas.microsoft.com/office/drawing/2014/main" id="{4E6DD14E-3CA3-4692-8A41-8D01F2699E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2" y="1353592"/>
            <a:ext cx="6076521" cy="3381667"/>
          </a:xfrm>
        </p:spPr>
        <p:txBody>
          <a:bodyPr>
            <a:normAutofit/>
          </a:bodyPr>
          <a:lstStyle/>
          <a:p>
            <a:pPr marL="50800" indent="0" algn="ctr">
              <a:buNone/>
            </a:pPr>
            <a:r>
              <a:rPr lang="en-US" sz="2400" dirty="0">
                <a:solidFill>
                  <a:schemeClr val="bg2"/>
                </a:solidFill>
              </a:rPr>
              <a:t>“</a:t>
            </a:r>
            <a:r>
              <a:rPr lang="fr-FR" sz="2400" dirty="0">
                <a:solidFill>
                  <a:schemeClr val="bg2"/>
                </a:solidFill>
                <a:latin typeface="HelveticaNeue-Roman-Identity-H"/>
              </a:rPr>
              <a:t>Les enfants bénéficient d’un soutien grâce à l’accès à des activités de groupe planifiées qui (a) favorisent la protection, le bien-être et l’apprentissage et (b) sont mises en œuvre selon des approches sûres, inclusives, adaptées au contexte et à l’âge des enfants</a:t>
            </a:r>
            <a:r>
              <a:rPr lang="en-US" sz="2400" dirty="0">
                <a:solidFill>
                  <a:schemeClr val="bg2"/>
                </a:solidFill>
              </a:rPr>
              <a:t>.”</a:t>
            </a:r>
            <a:endParaRPr lang="fr-FR" sz="2400" dirty="0">
              <a:solidFill>
                <a:schemeClr val="bg2"/>
              </a:solidFill>
            </a:endParaRPr>
          </a:p>
        </p:txBody>
      </p:sp>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610052" y="2144067"/>
            <a:ext cx="5181600" cy="3144807"/>
          </a:xfrm>
        </p:spPr>
        <p:txBody>
          <a:bodyPr>
            <a:normAutofit/>
          </a:bodyPr>
          <a:lstStyle/>
          <a:p>
            <a:r>
              <a:rPr lang="fr-FR" dirty="0">
                <a:latin typeface="HelveticaNeue-Light-Identity-H"/>
              </a:rPr>
              <a:t>Initiatives </a:t>
            </a:r>
            <a:r>
              <a:rPr lang="es-ES" dirty="0">
                <a:latin typeface="HelveticaNeue-Light-Identity-H"/>
              </a:rPr>
              <a:t>locales &amp;  durables</a:t>
            </a:r>
          </a:p>
          <a:p>
            <a:r>
              <a:rPr lang="es-ES" dirty="0" err="1">
                <a:latin typeface="HelveticaNeue-Light-Identity-H"/>
              </a:rPr>
              <a:t>Évaluations</a:t>
            </a:r>
            <a:r>
              <a:rPr lang="es-ES" dirty="0">
                <a:latin typeface="HelveticaNeue-Light-Identity-H"/>
              </a:rPr>
              <a:t> de </a:t>
            </a:r>
            <a:r>
              <a:rPr lang="es-ES" dirty="0" err="1">
                <a:latin typeface="HelveticaNeue-Light-Identity-H"/>
              </a:rPr>
              <a:t>besoin</a:t>
            </a:r>
            <a:endParaRPr lang="es-ES" dirty="0">
              <a:latin typeface="HelveticaNeue-Light-Identity-H"/>
            </a:endParaRPr>
          </a:p>
          <a:p>
            <a:r>
              <a:rPr lang="fr-FR" dirty="0"/>
              <a:t>Consultation &amp; Participation</a:t>
            </a:r>
          </a:p>
          <a:p>
            <a:r>
              <a:rPr lang="fr-FR" dirty="0"/>
              <a:t>Occasion de travailler avec d'autres secteurs </a:t>
            </a:r>
          </a:p>
        </p:txBody>
      </p:sp>
      <p:pic>
        <p:nvPicPr>
          <p:cNvPr id="3" name="Image 2">
            <a:extLst>
              <a:ext uri="{FF2B5EF4-FFF2-40B4-BE49-F238E27FC236}">
                <a16:creationId xmlns:a16="http://schemas.microsoft.com/office/drawing/2014/main" id="{0F19A6E5-F968-44F7-8C68-06916000CAF5}"/>
              </a:ext>
            </a:extLst>
          </p:cNvPr>
          <p:cNvPicPr>
            <a:picLocks noChangeAspect="1"/>
          </p:cNvPicPr>
          <p:nvPr/>
        </p:nvPicPr>
        <p:blipFill>
          <a:blip r:embed="rId3"/>
          <a:stretch>
            <a:fillRect/>
          </a:stretch>
        </p:blipFill>
        <p:spPr>
          <a:xfrm>
            <a:off x="1880886" y="576164"/>
            <a:ext cx="2672698" cy="685307"/>
          </a:xfrm>
          <a:prstGeom prst="rect">
            <a:avLst/>
          </a:prstGeom>
        </p:spPr>
      </p:pic>
      <p:sp>
        <p:nvSpPr>
          <p:cNvPr id="6" name="ZoneTexte 5">
            <a:extLst>
              <a:ext uri="{FF2B5EF4-FFF2-40B4-BE49-F238E27FC236}">
                <a16:creationId xmlns:a16="http://schemas.microsoft.com/office/drawing/2014/main" id="{593FA6E0-84D7-436B-A8FF-B25624E5E18E}"/>
              </a:ext>
            </a:extLst>
          </p:cNvPr>
          <p:cNvSpPr txBox="1"/>
          <p:nvPr/>
        </p:nvSpPr>
        <p:spPr>
          <a:xfrm>
            <a:off x="6552900" y="5769717"/>
            <a:ext cx="4322432" cy="830997"/>
          </a:xfrm>
          <a:prstGeom prst="rect">
            <a:avLst/>
          </a:prstGeom>
          <a:noFill/>
        </p:spPr>
        <p:txBody>
          <a:bodyPr wrap="square">
            <a:spAutoFit/>
          </a:bodyPr>
          <a:lstStyle/>
          <a:p>
            <a:pPr algn="r"/>
            <a:r>
              <a:rPr lang="fr-FR" sz="2400" dirty="0">
                <a:latin typeface="Ink Free" panose="03080402000500000000" pitchFamily="66" charset="0"/>
              </a:rPr>
              <a:t>Qu'en est-il de la pérennité des activités de groupe ? </a:t>
            </a:r>
            <a:endParaRPr lang="en-US" sz="2400" dirty="0">
              <a:latin typeface="Ink Free" panose="03080402000500000000" pitchFamily="66" charset="0"/>
            </a:endParaRPr>
          </a:p>
        </p:txBody>
      </p:sp>
      <p:grpSp>
        <p:nvGrpSpPr>
          <p:cNvPr id="7" name="Groupe 6">
            <a:extLst>
              <a:ext uri="{FF2B5EF4-FFF2-40B4-BE49-F238E27FC236}">
                <a16:creationId xmlns:a16="http://schemas.microsoft.com/office/drawing/2014/main" id="{0DFF0C30-EB97-4616-B309-843EC673BB67}"/>
              </a:ext>
            </a:extLst>
          </p:cNvPr>
          <p:cNvGrpSpPr/>
          <p:nvPr/>
        </p:nvGrpSpPr>
        <p:grpSpPr>
          <a:xfrm rot="1415781">
            <a:off x="11045341" y="5664942"/>
            <a:ext cx="979340" cy="1040548"/>
            <a:chOff x="10883591" y="5571442"/>
            <a:chExt cx="979340" cy="1040548"/>
          </a:xfrm>
        </p:grpSpPr>
        <p:pic>
          <p:nvPicPr>
            <p:cNvPr id="8" name="Image 7">
              <a:extLst>
                <a:ext uri="{FF2B5EF4-FFF2-40B4-BE49-F238E27FC236}">
                  <a16:creationId xmlns:a16="http://schemas.microsoft.com/office/drawing/2014/main" id="{1D8E5EA5-DC2B-43BB-9FC4-7018375E4F9B}"/>
                </a:ext>
              </a:extLst>
            </p:cNvPr>
            <p:cNvPicPr>
              <a:picLocks noChangeAspect="1"/>
            </p:cNvPicPr>
            <p:nvPr/>
          </p:nvPicPr>
          <p:blipFill>
            <a:blip r:embed="rId4"/>
            <a:stretch>
              <a:fillRect/>
            </a:stretch>
          </p:blipFill>
          <p:spPr>
            <a:xfrm>
              <a:off x="10883591" y="5571442"/>
              <a:ext cx="979340" cy="1040548"/>
            </a:xfrm>
            <a:prstGeom prst="rect">
              <a:avLst/>
            </a:prstGeom>
          </p:spPr>
        </p:pic>
        <p:pic>
          <p:nvPicPr>
            <p:cNvPr id="9" name="Graphique 8" descr="Point d’interrogation">
              <a:extLst>
                <a:ext uri="{FF2B5EF4-FFF2-40B4-BE49-F238E27FC236}">
                  <a16:creationId xmlns:a16="http://schemas.microsoft.com/office/drawing/2014/main" id="{A53A3D2E-1133-4936-AB2A-A170A2CD5A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5748" y="5727562"/>
              <a:ext cx="735026" cy="735026"/>
            </a:xfrm>
            <a:prstGeom prst="rect">
              <a:avLst/>
            </a:prstGeom>
          </p:spPr>
        </p:pic>
      </p:grpSp>
      <p:pic>
        <p:nvPicPr>
          <p:cNvPr id="10" name="Image 9">
            <a:extLst>
              <a:ext uri="{FF2B5EF4-FFF2-40B4-BE49-F238E27FC236}">
                <a16:creationId xmlns:a16="http://schemas.microsoft.com/office/drawing/2014/main" id="{B6D808CB-21EC-4F25-8171-9E589604D6A9}"/>
              </a:ext>
            </a:extLst>
          </p:cNvPr>
          <p:cNvPicPr>
            <a:picLocks noChangeAspect="1"/>
          </p:cNvPicPr>
          <p:nvPr/>
        </p:nvPicPr>
        <p:blipFill>
          <a:blip r:embed="rId7"/>
          <a:stretch>
            <a:fillRect/>
          </a:stretch>
        </p:blipFill>
        <p:spPr>
          <a:xfrm>
            <a:off x="2570480" y="4179056"/>
            <a:ext cx="1512526" cy="2102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1"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9C232-81FE-4A59-AC71-E1FEC0168DAA}"/>
              </a:ext>
            </a:extLst>
          </p:cNvPr>
          <p:cNvSpPr>
            <a:spLocks noGrp="1"/>
          </p:cNvSpPr>
          <p:nvPr>
            <p:ph type="title"/>
          </p:nvPr>
        </p:nvSpPr>
        <p:spPr/>
        <p:txBody>
          <a:bodyPr/>
          <a:lstStyle/>
          <a:p>
            <a:r>
              <a:rPr lang="fr-FR" dirty="0"/>
              <a:t>Considérations pour les activités de groupe</a:t>
            </a:r>
          </a:p>
        </p:txBody>
      </p:sp>
      <p:sp>
        <p:nvSpPr>
          <p:cNvPr id="3" name="Espace réservé du contenu 2">
            <a:extLst>
              <a:ext uri="{FF2B5EF4-FFF2-40B4-BE49-F238E27FC236}">
                <a16:creationId xmlns:a16="http://schemas.microsoft.com/office/drawing/2014/main" id="{199EBDC2-96A7-467B-9FDF-F5D1159A0D6A}"/>
              </a:ext>
            </a:extLst>
          </p:cNvPr>
          <p:cNvSpPr>
            <a:spLocks noGrp="1"/>
          </p:cNvSpPr>
          <p:nvPr>
            <p:ph sz="half" idx="1"/>
          </p:nvPr>
        </p:nvSpPr>
        <p:spPr>
          <a:xfrm>
            <a:off x="210256" y="2067671"/>
            <a:ext cx="5181600" cy="4351338"/>
          </a:xfrm>
        </p:spPr>
        <p:txBody>
          <a:bodyPr/>
          <a:lstStyle/>
          <a:p>
            <a:r>
              <a:rPr lang="fr-FR" dirty="0"/>
              <a:t>Mobilité &amp; Sensibilisation </a:t>
            </a:r>
          </a:p>
          <a:p>
            <a:r>
              <a:rPr lang="fr-FR" dirty="0">
                <a:latin typeface="HelveticaNeue-Light-Identity-H"/>
              </a:rPr>
              <a:t>Matériaux récréatifs culturellement appropriés</a:t>
            </a:r>
          </a:p>
          <a:p>
            <a:r>
              <a:rPr lang="fr-FR" dirty="0">
                <a:latin typeface="HelveticaNeue-Light-Identity-H"/>
              </a:rPr>
              <a:t> </a:t>
            </a:r>
            <a:r>
              <a:rPr lang="fr-FR" dirty="0"/>
              <a:t>Programme des activités</a:t>
            </a:r>
            <a:endParaRPr lang="en-US" dirty="0"/>
          </a:p>
          <a:p>
            <a:r>
              <a:rPr lang="fr-FR" dirty="0">
                <a:latin typeface="HelveticaNeue-Light-Identity-H"/>
              </a:rPr>
              <a:t>Système de suivi et d’évaluation </a:t>
            </a:r>
          </a:p>
          <a:p>
            <a:r>
              <a:rPr lang="fr-FR" dirty="0">
                <a:latin typeface="HelveticaNeue-Light-Identity-H"/>
              </a:rPr>
              <a:t>Voies de référencement et cartographie des services</a:t>
            </a:r>
            <a:endParaRPr lang="fr-FR" dirty="0"/>
          </a:p>
        </p:txBody>
      </p:sp>
      <p:pic>
        <p:nvPicPr>
          <p:cNvPr id="12" name="Espace réservé du contenu 11">
            <a:extLst>
              <a:ext uri="{FF2B5EF4-FFF2-40B4-BE49-F238E27FC236}">
                <a16:creationId xmlns:a16="http://schemas.microsoft.com/office/drawing/2014/main" id="{60C5CF17-91D6-47A4-A16C-F61D51671A23}"/>
              </a:ext>
            </a:extLst>
          </p:cNvPr>
          <p:cNvPicPr>
            <a:picLocks noGrp="1" noChangeAspect="1"/>
          </p:cNvPicPr>
          <p:nvPr>
            <p:ph sz="half" idx="2"/>
          </p:nvPr>
        </p:nvPicPr>
        <p:blipFill>
          <a:blip r:embed="rId3"/>
          <a:stretch>
            <a:fillRect/>
          </a:stretch>
        </p:blipFill>
        <p:spPr>
          <a:xfrm>
            <a:off x="6521823" y="2609442"/>
            <a:ext cx="5181600" cy="3458416"/>
          </a:xfrm>
        </p:spPr>
      </p:pic>
      <p:pic>
        <p:nvPicPr>
          <p:cNvPr id="6" name="Image 5">
            <a:extLst>
              <a:ext uri="{FF2B5EF4-FFF2-40B4-BE49-F238E27FC236}">
                <a16:creationId xmlns:a16="http://schemas.microsoft.com/office/drawing/2014/main" id="{A34B80C9-A4D3-473E-9E17-1981333E6EA8}"/>
              </a:ext>
            </a:extLst>
          </p:cNvPr>
          <p:cNvPicPr>
            <a:picLocks noChangeAspect="1"/>
          </p:cNvPicPr>
          <p:nvPr/>
        </p:nvPicPr>
        <p:blipFill>
          <a:blip r:embed="rId4"/>
          <a:stretch>
            <a:fillRect/>
          </a:stretch>
        </p:blipFill>
        <p:spPr>
          <a:xfrm>
            <a:off x="210256" y="5870458"/>
            <a:ext cx="748397" cy="840665"/>
          </a:xfrm>
          <a:prstGeom prst="rect">
            <a:avLst/>
          </a:prstGeom>
        </p:spPr>
      </p:pic>
      <p:pic>
        <p:nvPicPr>
          <p:cNvPr id="8" name="Image 7">
            <a:extLst>
              <a:ext uri="{FF2B5EF4-FFF2-40B4-BE49-F238E27FC236}">
                <a16:creationId xmlns:a16="http://schemas.microsoft.com/office/drawing/2014/main" id="{64B9BDA1-7B59-4D72-85D9-9E3B522001B6}"/>
              </a:ext>
            </a:extLst>
          </p:cNvPr>
          <p:cNvPicPr>
            <a:picLocks noChangeAspect="1"/>
          </p:cNvPicPr>
          <p:nvPr/>
        </p:nvPicPr>
        <p:blipFill>
          <a:blip r:embed="rId5"/>
          <a:stretch>
            <a:fillRect/>
          </a:stretch>
        </p:blipFill>
        <p:spPr>
          <a:xfrm>
            <a:off x="5058912" y="4243340"/>
            <a:ext cx="915253" cy="1627118"/>
          </a:xfrm>
          <a:prstGeom prst="rect">
            <a:avLst/>
          </a:prstGeom>
        </p:spPr>
      </p:pic>
      <p:pic>
        <p:nvPicPr>
          <p:cNvPr id="10" name="Image 9">
            <a:extLst>
              <a:ext uri="{FF2B5EF4-FFF2-40B4-BE49-F238E27FC236}">
                <a16:creationId xmlns:a16="http://schemas.microsoft.com/office/drawing/2014/main" id="{FB5CA05C-3580-4E05-96EB-7399BF67FFBD}"/>
              </a:ext>
            </a:extLst>
          </p:cNvPr>
          <p:cNvPicPr>
            <a:picLocks noChangeAspect="1"/>
          </p:cNvPicPr>
          <p:nvPr/>
        </p:nvPicPr>
        <p:blipFill>
          <a:blip r:embed="rId6"/>
          <a:stretch>
            <a:fillRect/>
          </a:stretch>
        </p:blipFill>
        <p:spPr>
          <a:xfrm>
            <a:off x="5058912" y="1905840"/>
            <a:ext cx="865144" cy="797730"/>
          </a:xfrm>
          <a:prstGeom prst="rect">
            <a:avLst/>
          </a:prstGeom>
        </p:spPr>
      </p:pic>
    </p:spTree>
    <p:extLst>
      <p:ext uri="{BB962C8B-B14F-4D97-AF65-F5344CB8AC3E}">
        <p14:creationId xmlns:p14="http://schemas.microsoft.com/office/powerpoint/2010/main" val="202569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82D02E59-E657-7F31-AA4A-BADC629569CC}"/>
              </a:ext>
            </a:extLst>
          </p:cNvPr>
          <p:cNvPicPr preferRelativeResize="0"/>
          <p:nvPr/>
        </p:nvPicPr>
        <p:blipFill>
          <a:blip r:embed="rId6">
            <a:alphaModFix/>
          </a:blip>
          <a:stretch>
            <a:fillRect/>
          </a:stretch>
        </p:blipFill>
        <p:spPr>
          <a:xfrm>
            <a:off x="9296325" y="2933500"/>
            <a:ext cx="3279798" cy="2370526"/>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3308</Words>
  <Application>Microsoft Office PowerPoint</Application>
  <PresentationFormat>Widescreen</PresentationFormat>
  <Paragraphs>180</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Ink Free</vt:lpstr>
      <vt:lpstr>Arial</vt:lpstr>
      <vt:lpstr>Helvetica Neue</vt:lpstr>
      <vt:lpstr>Symbol</vt:lpstr>
      <vt:lpstr>HelveticaNeue-Roman-Identity-H</vt:lpstr>
      <vt:lpstr>Calibri</vt:lpstr>
      <vt:lpstr>CMSY9</vt:lpstr>
      <vt:lpstr>HelveticaNeue-Light-Identity-H</vt:lpstr>
      <vt:lpstr>Wingdings</vt:lpstr>
      <vt:lpstr>Times New Roman</vt:lpstr>
      <vt:lpstr>Office Theme</vt:lpstr>
      <vt:lpstr>Standards Minimums pour la Protection de l’Enfance dans l’Action Humanitaire. - SMPE -</vt:lpstr>
      <vt:lpstr>But des Standards </vt:lpstr>
      <vt:lpstr>PowerPoint Presentation</vt:lpstr>
      <vt:lpstr>Intro générale au Standard 15</vt:lpstr>
      <vt:lpstr>PowerPoint Presentation</vt:lpstr>
      <vt:lpstr>Considérations pour les activités de groupe</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170</cp:revision>
  <dcterms:created xsi:type="dcterms:W3CDTF">2017-12-20T18:51:03Z</dcterms:created>
  <dcterms:modified xsi:type="dcterms:W3CDTF">2022-12-06T05:59:59Z</dcterms:modified>
</cp:coreProperties>
</file>