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Helvetica Neue"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qmjxP8NwTw+R6J2ajSY0ZSfkl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450" autoAdjust="0"/>
  </p:normalViewPr>
  <p:slideViewPr>
    <p:cSldViewPr snapToGrid="0">
      <p:cViewPr varScale="1">
        <p:scale>
          <a:sx n="47" d="100"/>
          <a:sy n="47" d="100"/>
        </p:scale>
        <p:origin x="1392" y="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ch002_013_00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Facilitators:</a:t>
            </a:r>
            <a:endParaRPr/>
          </a:p>
          <a:p>
            <a:pPr marL="0" lvl="0" indent="0" algn="l" rtl="0">
              <a:lnSpc>
                <a:spcPct val="100000"/>
              </a:lnSpc>
              <a:spcBef>
                <a:spcPts val="0"/>
              </a:spcBef>
              <a:spcAft>
                <a:spcPts val="0"/>
              </a:spcAft>
              <a:buSzPts val="1400"/>
              <a:buNone/>
            </a:pPr>
            <a:r>
              <a:rPr lang="en-US" i="1"/>
              <a:t>This briefing is </a:t>
            </a:r>
            <a:r>
              <a:rPr lang="en-US" i="1" u="sng"/>
              <a:t>for any potential user </a:t>
            </a:r>
            <a:r>
              <a:rPr lang="en-US" i="1"/>
              <a:t>of the CPMS. It is geared primarily toward child protection staff, so consider broadening some questions or providing more detail, if colleagues from other sectors join you.</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It is assumed that the group is about 20 people and that everyone in the room knows each other (perhaps colleagues from your agency or the CP coordination group). if not, add 5 minutes for quick introductions.</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latin typeface="Calibri"/>
                <a:ea typeface="Calibri"/>
                <a:cs typeface="Calibri"/>
                <a:sym typeface="Calibri"/>
              </a:rPr>
              <a:t>PREPARE: a flipchart with the </a:t>
            </a:r>
            <a:r>
              <a:rPr lang="en-US" b="1" i="1">
                <a:latin typeface="Calibri"/>
                <a:ea typeface="Calibri"/>
                <a:cs typeface="Calibri"/>
                <a:sym typeface="Calibri"/>
              </a:rPr>
              <a:t>objectives</a:t>
            </a:r>
            <a:r>
              <a:rPr lang="en-US" i="1">
                <a:latin typeface="Calibri"/>
                <a:ea typeface="Calibri"/>
                <a:cs typeface="Calibri"/>
                <a:sym typeface="Calibri"/>
              </a:rPr>
              <a:t> of the session</a:t>
            </a:r>
            <a:endParaRPr i="1"/>
          </a:p>
          <a:p>
            <a:pPr marL="0" lvl="0" indent="0" algn="l" rtl="0">
              <a:lnSpc>
                <a:spcPct val="100000"/>
              </a:lnSpc>
              <a:spcBef>
                <a:spcPts val="0"/>
              </a:spcBef>
              <a:spcAft>
                <a:spcPts val="0"/>
              </a:spcAft>
              <a:buSzPts val="1400"/>
              <a:buNone/>
            </a:pPr>
            <a:r>
              <a:rPr lang="en-US" b="0" i="0">
                <a:solidFill>
                  <a:srgbClr val="1B2733"/>
                </a:solidFill>
                <a:latin typeface="Calibri"/>
                <a:ea typeface="Calibri"/>
                <a:cs typeface="Calibri"/>
                <a:sym typeface="Calibri"/>
              </a:rPr>
              <a:t>By the end of the session, participants will be able to:</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Describe the content of Standard 16</a:t>
            </a:r>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Explain &amp; Share its key messages</a:t>
            </a:r>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Demonstrate how &amp; why to use the handbook</a:t>
            </a:r>
            <a:endParaRPr/>
          </a:p>
          <a:p>
            <a:pPr marL="171450" lvl="0" indent="-95250" algn="l" rtl="0">
              <a:lnSpc>
                <a:spcPct val="100000"/>
              </a:lnSpc>
              <a:spcBef>
                <a:spcPts val="0"/>
              </a:spcBef>
              <a:spcAft>
                <a:spcPts val="0"/>
              </a:spcAft>
              <a:buClr>
                <a:schemeClr val="dk1"/>
              </a:buClr>
              <a:buSzPts val="1200"/>
              <a:buFont typeface="Arial"/>
              <a:buNone/>
            </a:pPr>
            <a:endParaRPr i="1"/>
          </a:p>
          <a:p>
            <a:pPr marL="171450" marR="0" lvl="0" indent="-171450" algn="l" rtl="0">
              <a:lnSpc>
                <a:spcPct val="100000"/>
              </a:lnSpc>
              <a:spcBef>
                <a:spcPts val="0"/>
              </a:spcBef>
              <a:spcAft>
                <a:spcPts val="0"/>
              </a:spcAft>
              <a:buClr>
                <a:schemeClr val="dk1"/>
              </a:buClr>
              <a:buSzPts val="1200"/>
              <a:buFont typeface="Arial"/>
              <a:buChar char="•"/>
            </a:pPr>
            <a:r>
              <a:rPr lang="en-US"/>
              <a:t>NOTE: if you have already done a Session on Pillar(s), Principles or other Standard(s), skip slide 2 &amp; 7</a:t>
            </a:r>
            <a:endParaRPr/>
          </a:p>
          <a:p>
            <a:pPr marL="0" lvl="0" indent="0" algn="l" rtl="0">
              <a:lnSpc>
                <a:spcPct val="100000"/>
              </a:lnSpc>
              <a:spcBef>
                <a:spcPts val="0"/>
              </a:spcBef>
              <a:spcAft>
                <a:spcPts val="0"/>
              </a:spcAft>
              <a:buClr>
                <a:schemeClr val="dk1"/>
              </a:buClr>
              <a:buSzPts val="1200"/>
              <a:buFont typeface="Arial"/>
              <a:buNone/>
            </a:pPr>
            <a:endParaRPr/>
          </a:p>
          <a:p>
            <a:pPr marL="457200" marR="0" lvl="0" indent="-228600" algn="l" rtl="0">
              <a:lnSpc>
                <a:spcPct val="100000"/>
              </a:lnSpc>
              <a:spcBef>
                <a:spcPts val="0"/>
              </a:spcBef>
              <a:spcAft>
                <a:spcPts val="0"/>
              </a:spcAft>
              <a:buSzPts val="1400"/>
              <a:buNone/>
            </a:pPr>
            <a:r>
              <a:rPr lang="en-US" b="1"/>
              <a:t>TIP: Slides are animated </a:t>
            </a:r>
            <a:r>
              <a:rPr lang="en-US"/>
              <a:t>-&gt; for each click you’ll make, some few words, a title or an image will appear on the slide. </a:t>
            </a:r>
            <a:endParaRPr/>
          </a:p>
          <a:p>
            <a:pPr marL="457200" marR="0" lvl="0" indent="-228600" algn="l" rtl="0">
              <a:lnSpc>
                <a:spcPct val="100000"/>
              </a:lnSpc>
              <a:spcBef>
                <a:spcPts val="0"/>
              </a:spcBef>
              <a:spcAft>
                <a:spcPts val="0"/>
              </a:spcAft>
              <a:buSzPts val="1400"/>
              <a:buNone/>
            </a:pPr>
            <a:r>
              <a:rPr lang="en-US"/>
              <a:t>Read the corresponding notes from the facilitators notes, before showing the following content, so participants have time to process what you say, and read each point. </a:t>
            </a:r>
            <a:endParaRPr/>
          </a:p>
          <a:p>
            <a:pPr marL="0" lvl="0" indent="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Donors, local governments, colleagues in other sectors and our beneficiaries themselves want to know what we are doing and why. The CPMS is our benchmark. They are the key way to </a:t>
            </a:r>
            <a:r>
              <a:rPr lang="en-US" dirty="0" err="1"/>
              <a:t>operationalise</a:t>
            </a:r>
            <a:r>
              <a:rPr lang="en-US" dirty="0"/>
              <a:t> or make real children's rights in the practice of humanitarian response.</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a:t>
            </a:r>
            <a:r>
              <a:rPr lang="en-US" sz="1100" dirty="0"/>
              <a:t> (</a:t>
            </a:r>
            <a:r>
              <a:rPr lang="en-US" sz="1100" i="0" u="none" strike="noStrike" dirty="0"/>
              <a:t>internal displacement and refugee contexts)</a:t>
            </a:r>
            <a:r>
              <a:rPr lang="en-US" sz="1100" dirty="0"/>
              <a:t>, by establishing common principles, </a:t>
            </a:r>
            <a:r>
              <a:rPr lang="en-US" sz="1100" i="0" u="none" strike="noStrike" dirty="0"/>
              <a:t>evidence, prevention</a:t>
            </a:r>
            <a:r>
              <a:rPr lang="en-US" dirty="0"/>
              <a:t> and goals to achieve. They provide a synthesis of good practice and learning to date.</a:t>
            </a:r>
            <a:endParaRPr dirty="0"/>
          </a:p>
          <a:p>
            <a:pPr marL="0" lvl="0" indent="0" algn="l" rtl="0">
              <a:lnSpc>
                <a:spcPct val="100000"/>
              </a:lnSpc>
              <a:spcBef>
                <a:spcPts val="0"/>
              </a:spcBef>
              <a:spcAft>
                <a:spcPts val="0"/>
              </a:spcAft>
              <a:buSzPts val="1400"/>
              <a:buNone/>
            </a:pPr>
            <a:endParaRPr dirty="0"/>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an overview of the CPMS structure: there are 28 Standards across 4 pillars and 10 CPHA principles threaded throughout. </a:t>
            </a:r>
            <a:endParaRPr/>
          </a:p>
          <a:p>
            <a:pPr marL="0" lvl="0" indent="0" algn="l" rtl="0">
              <a:lnSpc>
                <a:spcPct val="100000"/>
              </a:lnSpc>
              <a:spcBef>
                <a:spcPts val="0"/>
              </a:spcBef>
              <a:spcAft>
                <a:spcPts val="0"/>
              </a:spcAft>
              <a:buSzPts val="1400"/>
              <a:buNone/>
            </a:pPr>
            <a:r>
              <a:rPr lang="en-US"/>
              <a:t>You can find this overview on the back of the CPMS handbook or in the online handbook; it’s a practical way of locating quickly a specific topic.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presentation focuses on Standard 16: Strengthening family and caregiving environments</a:t>
            </a:r>
            <a:endParaRPr/>
          </a:p>
          <a:p>
            <a:pPr marL="0" lvl="0" indent="0" algn="l" rtl="0">
              <a:lnSpc>
                <a:spcPct val="100000"/>
              </a:lnSpc>
              <a:spcBef>
                <a:spcPts val="0"/>
              </a:spcBef>
              <a:spcAft>
                <a:spcPts val="0"/>
              </a:spcAft>
              <a:buSzPts val="1400"/>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This Standard is part of the third Pillar of Standards related to developing adequate strategies, approaches and interventions for preventing and responding to the child protection risks outlined in </a:t>
            </a:r>
            <a:r>
              <a:rPr lang="en-US" u="sng">
                <a:solidFill>
                  <a:schemeClr val="hlink"/>
                </a:solidFill>
                <a:hlinkClick r:id="rId3"/>
              </a:rPr>
              <a:t>Pillar 2</a:t>
            </a:r>
            <a:r>
              <a:rPr lang="en-US"/>
              <a:t>. It is structured around the socio-ecological model and also links with the INSPIRE package, where appropriate, and builds on their evidence-based strategies for preventing violence against children. Hence the ICON in the corner. The INSPIRE package has a similar goal: evidence-based strategies for preventing violence against children.  More info about INSPIRE strategies on: http://inspire-strategies.org/</a:t>
            </a:r>
            <a:endParaRPr/>
          </a:p>
          <a:p>
            <a:pPr marL="171450" marR="0" lvl="0" indent="-95250" algn="l" rtl="0">
              <a:lnSpc>
                <a:spcPct val="100000"/>
              </a:lnSpc>
              <a:spcBef>
                <a:spcPts val="0"/>
              </a:spcBef>
              <a:spcAft>
                <a:spcPts val="0"/>
              </a:spcAft>
              <a:buClr>
                <a:schemeClr val="dk1"/>
              </a:buClr>
              <a:buSzPts val="1200"/>
              <a:buFont typeface="Arial"/>
              <a:buNone/>
            </a:pPr>
            <a:endParaRPr/>
          </a:p>
          <a:p>
            <a:pPr marL="457200" lvl="0" indent="-228600" algn="l" rtl="0">
              <a:lnSpc>
                <a:spcPct val="100000"/>
              </a:lnSpc>
              <a:spcBef>
                <a:spcPts val="0"/>
              </a:spcBef>
              <a:spcAft>
                <a:spcPts val="0"/>
              </a:spcAft>
              <a:buSzPts val="1400"/>
              <a:buFont typeface="Arial"/>
              <a:buChar char="•"/>
            </a:pPr>
            <a:r>
              <a:rPr lang="en-US"/>
              <a:t>DEF: A ‘caregiving environment’ is the child’s unique, direct physical and human living arrangement. Caregiving includes both formal, legal arrangements and informal arrangements in which the caregiver does not have legal responsibility. Caring and protective environments; responsive and supportive caregivers; and healthy caregiver-child relationships are protective factors that are key to build resilience and give children the ability to thrive and grow in difficult environments.</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a:t>Whole standard is essential prevention and response work as the focus is on holistic support to families to improve the care they provide to children</a:t>
            </a:r>
            <a:endParaRPr/>
          </a:p>
          <a:p>
            <a:pPr marL="171450" lvl="0" indent="-171450" algn="l" rtl="0">
              <a:lnSpc>
                <a:spcPct val="100000"/>
              </a:lnSpc>
              <a:spcBef>
                <a:spcPts val="0"/>
              </a:spcBef>
              <a:spcAft>
                <a:spcPts val="0"/>
              </a:spcAft>
              <a:buSzPts val="1400"/>
              <a:buFont typeface="Arial"/>
              <a:buChar char="•"/>
            </a:pPr>
            <a:r>
              <a:rPr lang="en-US"/>
              <a:t>Emphasizes importance of contextualizing evidence-based approaches like those found in INSPIRE. This standard links with Inspire strategies on Parent &amp; Caregiver support + Income and economic strengthening</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a:latin typeface="Arial"/>
                <a:ea typeface="Arial"/>
                <a:cs typeface="Arial"/>
                <a:sym typeface="Arial"/>
              </a:rPr>
              <a:t>Discussion Prompt: </a:t>
            </a:r>
            <a:r>
              <a:rPr lang="en-US" sz="1200">
                <a:latin typeface="Arial"/>
                <a:ea typeface="Arial"/>
                <a:cs typeface="Arial"/>
                <a:sym typeface="Arial"/>
              </a:rPr>
              <a:t>What is an immediate caregiver ? Give examples  </a:t>
            </a:r>
            <a:endParaRPr b="1">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b="0" i="1">
                <a:latin typeface="Arial"/>
                <a:ea typeface="Arial"/>
                <a:cs typeface="Arial"/>
                <a:sym typeface="Arial"/>
              </a:rPr>
              <a:t>-&gt; </a:t>
            </a:r>
            <a:r>
              <a:rPr lang="en-US"/>
              <a:t>An immediate caregiver is a person with whom the child lives and who provides daily care to the child. An immediate caregiver can be the mother, father, another family member or even a non-relative. Immediate caregivers are responsible for:</a:t>
            </a:r>
            <a:endParaRPr/>
          </a:p>
          <a:p>
            <a:pPr marL="457200" lvl="0" indent="-228600" algn="l" rtl="0">
              <a:lnSpc>
                <a:spcPct val="100000"/>
              </a:lnSpc>
              <a:spcBef>
                <a:spcPts val="0"/>
              </a:spcBef>
              <a:spcAft>
                <a:spcPts val="0"/>
              </a:spcAft>
              <a:buSzPts val="1400"/>
              <a:buFont typeface="Arial"/>
              <a:buChar char="•"/>
            </a:pPr>
            <a:r>
              <a:rPr lang="en-US"/>
              <a:t>Meeting the child’s physical, emotional, social, cognitive and spiritual needs;</a:t>
            </a:r>
            <a:endParaRPr/>
          </a:p>
          <a:p>
            <a:pPr marL="457200" lvl="0" indent="-228600" algn="l" rtl="0">
              <a:lnSpc>
                <a:spcPct val="100000"/>
              </a:lnSpc>
              <a:spcBef>
                <a:spcPts val="0"/>
              </a:spcBef>
              <a:spcAft>
                <a:spcPts val="0"/>
              </a:spcAft>
              <a:buSzPts val="1400"/>
              <a:buFont typeface="Arial"/>
              <a:buChar char="•"/>
            </a:pPr>
            <a:r>
              <a:rPr lang="en-US"/>
              <a:t>Developing a consistent and caring relationship with the child; and</a:t>
            </a:r>
            <a:endParaRPr/>
          </a:p>
          <a:p>
            <a:pPr marL="457200" lvl="0" indent="-228600" algn="l" rtl="0">
              <a:lnSpc>
                <a:spcPct val="100000"/>
              </a:lnSpc>
              <a:spcBef>
                <a:spcPts val="0"/>
              </a:spcBef>
              <a:spcAft>
                <a:spcPts val="0"/>
              </a:spcAft>
              <a:buSzPts val="1400"/>
              <a:buFont typeface="Arial"/>
              <a:buChar char="•"/>
            </a:pPr>
            <a:r>
              <a:rPr lang="en-US"/>
              <a:t>Protecting the child from harm.</a:t>
            </a:r>
            <a:endParaRPr/>
          </a:p>
          <a:p>
            <a:pPr marL="0" marR="0" lvl="0" indent="0" algn="l" rtl="0">
              <a:lnSpc>
                <a:spcPct val="100000"/>
              </a:lnSpc>
              <a:spcBef>
                <a:spcPts val="0"/>
              </a:spcBef>
              <a:spcAft>
                <a:spcPts val="0"/>
              </a:spcAft>
              <a:buClr>
                <a:schemeClr val="dk1"/>
              </a:buClr>
              <a:buSzPts val="1200"/>
              <a:buFont typeface="Calibri"/>
              <a:buNone/>
            </a:pPr>
            <a:endParaRPr b="0" i="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b="0"/>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0" u="none" strike="noStrike" dirty="0">
                <a:latin typeface="Arial"/>
                <a:ea typeface="Arial"/>
                <a:cs typeface="Arial"/>
                <a:sym typeface="Arial"/>
              </a:rPr>
              <a:t>Standard 16 states the following: </a:t>
            </a:r>
            <a:r>
              <a:rPr lang="en-US" dirty="0">
                <a:latin typeface="Arial"/>
                <a:ea typeface="Arial"/>
                <a:cs typeface="Arial"/>
                <a:sym typeface="Arial"/>
              </a:rPr>
              <a:t>“Family and caregiving environments are strengthened to promote children’s healthy development and to protect them from maltreatment and other negative effects of adversity.”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dirty="0">
                <a:latin typeface="Arial"/>
                <a:ea typeface="Arial"/>
                <a:cs typeface="Arial"/>
                <a:sym typeface="Arial"/>
              </a:rPr>
              <a:t>Discussion Prompt: </a:t>
            </a:r>
            <a:r>
              <a:rPr lang="en-US" sz="1200" dirty="0">
                <a:latin typeface="Arial"/>
                <a:ea typeface="Arial"/>
                <a:cs typeface="Arial"/>
                <a:sym typeface="Arial"/>
              </a:rPr>
              <a:t>Why is it important to support caregiving capacity?</a:t>
            </a:r>
            <a:endParaRPr b="1" dirty="0">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dirty="0">
                <a:latin typeface="Arial"/>
                <a:ea typeface="Arial"/>
                <a:cs typeface="Arial"/>
                <a:sym typeface="Arial"/>
              </a:rPr>
              <a:t>Immediate caregivers are responsible for:</a:t>
            </a:r>
            <a:endParaRPr dirty="0">
              <a:latin typeface="Arial"/>
              <a:ea typeface="Arial"/>
              <a:cs typeface="Arial"/>
              <a:sym typeface="Arial"/>
            </a:endParaRPr>
          </a:p>
          <a:p>
            <a:pPr marL="457200" lvl="0" indent="-228600" algn="l" rtl="0">
              <a:lnSpc>
                <a:spcPct val="100000"/>
              </a:lnSpc>
              <a:spcBef>
                <a:spcPts val="0"/>
              </a:spcBef>
              <a:spcAft>
                <a:spcPts val="0"/>
              </a:spcAft>
              <a:buSzPts val="1400"/>
              <a:buChar char="•"/>
            </a:pPr>
            <a:r>
              <a:rPr lang="en-US" dirty="0">
                <a:latin typeface="Arial"/>
                <a:ea typeface="Arial"/>
                <a:cs typeface="Arial"/>
                <a:sym typeface="Arial"/>
              </a:rPr>
              <a:t>Meeting the child’s physical, emotional, social, cognitive and spiritual needs;</a:t>
            </a:r>
            <a:endParaRPr dirty="0">
              <a:latin typeface="Arial"/>
              <a:ea typeface="Arial"/>
              <a:cs typeface="Arial"/>
              <a:sym typeface="Arial"/>
            </a:endParaRPr>
          </a:p>
          <a:p>
            <a:pPr marL="457200" lvl="0" indent="-228600" algn="l" rtl="0">
              <a:lnSpc>
                <a:spcPct val="100000"/>
              </a:lnSpc>
              <a:spcBef>
                <a:spcPts val="0"/>
              </a:spcBef>
              <a:spcAft>
                <a:spcPts val="0"/>
              </a:spcAft>
              <a:buSzPts val="1400"/>
              <a:buChar char="•"/>
            </a:pPr>
            <a:r>
              <a:rPr lang="en-US" dirty="0">
                <a:latin typeface="Arial"/>
                <a:ea typeface="Arial"/>
                <a:cs typeface="Arial"/>
                <a:sym typeface="Arial"/>
              </a:rPr>
              <a:t>Developing a consistent and caring relationship with the child; and</a:t>
            </a:r>
            <a:endParaRPr dirty="0">
              <a:latin typeface="Arial"/>
              <a:ea typeface="Arial"/>
              <a:cs typeface="Arial"/>
              <a:sym typeface="Arial"/>
            </a:endParaRPr>
          </a:p>
          <a:p>
            <a:pPr marL="457200" lvl="0" indent="-228600" algn="l" rtl="0">
              <a:lnSpc>
                <a:spcPct val="100000"/>
              </a:lnSpc>
              <a:spcBef>
                <a:spcPts val="0"/>
              </a:spcBef>
              <a:spcAft>
                <a:spcPts val="0"/>
              </a:spcAft>
              <a:buSzPts val="1400"/>
              <a:buChar char="•"/>
            </a:pPr>
            <a:r>
              <a:rPr lang="en-US" dirty="0">
                <a:latin typeface="Arial"/>
                <a:ea typeface="Arial"/>
                <a:cs typeface="Arial"/>
                <a:sym typeface="Arial"/>
              </a:rPr>
              <a:t>Protecting the child from harm.</a:t>
            </a:r>
            <a:endParaRPr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Caregiving capacity can be limited by caregiver’s own experiences of distress and adversity during conflict, disaster and displacement. Stress that affects caregivers’ well-being can be increased by economic hardship; pre-existing mental illness; social isolation; changes in family composition and roles due to death, divorce and forced separation; and the loss of protective community mechanisms.</a:t>
            </a:r>
            <a:endParaRPr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b="1"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Holistic support to families examples of interventions: </a:t>
            </a:r>
            <a:endParaRPr dirty="0">
              <a:latin typeface="Arial"/>
              <a:ea typeface="Arial"/>
              <a:cs typeface="Arial"/>
              <a:sym typeface="Arial"/>
            </a:endParaRPr>
          </a:p>
          <a:p>
            <a:pPr marL="628650" marR="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Improving access to services (livelihood and food security support, education and adequate health care)</a:t>
            </a:r>
            <a:endParaRPr dirty="0">
              <a:latin typeface="Arial"/>
              <a:ea typeface="Arial"/>
              <a:cs typeface="Arial"/>
              <a:sym typeface="Arial"/>
            </a:endParaRPr>
          </a:p>
          <a:p>
            <a:pPr marL="628650" marR="0" lvl="0" indent="-171450" algn="l" rtl="0">
              <a:lnSpc>
                <a:spcPct val="100000"/>
              </a:lnSpc>
              <a:spcBef>
                <a:spcPts val="0"/>
              </a:spcBef>
              <a:spcAft>
                <a:spcPts val="0"/>
              </a:spcAft>
              <a:buClr>
                <a:schemeClr val="dk1"/>
              </a:buClr>
              <a:buSzPts val="1200"/>
              <a:buFont typeface="Calibri"/>
              <a:buChar char="-"/>
            </a:pPr>
            <a:r>
              <a:rPr lang="en-US" dirty="0">
                <a:latin typeface="Arial"/>
                <a:ea typeface="Arial"/>
                <a:cs typeface="Arial"/>
                <a:sym typeface="Arial"/>
              </a:rPr>
              <a:t>FS prevention &amp; response </a:t>
            </a:r>
            <a:r>
              <a:rPr lang="en-US" dirty="0" err="1">
                <a:latin typeface="Arial"/>
                <a:ea typeface="Arial"/>
                <a:cs typeface="Arial"/>
                <a:sym typeface="Arial"/>
              </a:rPr>
              <a:t>programme</a:t>
            </a:r>
            <a:r>
              <a:rPr lang="en-US" dirty="0">
                <a:latin typeface="Arial"/>
                <a:ea typeface="Arial"/>
                <a:cs typeface="Arial"/>
                <a:sym typeface="Arial"/>
              </a:rPr>
              <a:t> (awareness &amp; prevention of negative coping mechanisms; social networks, groups, peer-to-peer and self-help groups support; intimate partner violence (IPV) prevention and response  …) </a:t>
            </a:r>
            <a:r>
              <a:rPr lang="en-US" sz="1200" i="1" dirty="0">
                <a:latin typeface="Arial"/>
                <a:ea typeface="Arial"/>
                <a:cs typeface="Arial"/>
                <a:sym typeface="Arial"/>
              </a:rPr>
              <a:t>[🡪 the </a:t>
            </a:r>
            <a:r>
              <a:rPr lang="en-US" sz="1200" b="1" i="1" dirty="0">
                <a:latin typeface="Arial"/>
                <a:ea typeface="Arial"/>
                <a:cs typeface="Arial"/>
                <a:sym typeface="Arial"/>
              </a:rPr>
              <a:t>prevention </a:t>
            </a:r>
            <a:r>
              <a:rPr lang="en-US" sz="1200" i="1" dirty="0">
                <a:latin typeface="Arial"/>
                <a:ea typeface="Arial"/>
                <a:cs typeface="Arial"/>
                <a:sym typeface="Arial"/>
              </a:rPr>
              <a:t>icon]</a:t>
            </a:r>
            <a:endParaRPr dirty="0">
              <a:latin typeface="Arial"/>
              <a:ea typeface="Arial"/>
              <a:cs typeface="Arial"/>
              <a:sym typeface="Arial"/>
            </a:endParaRPr>
          </a:p>
          <a:p>
            <a:pPr marL="628650" marR="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positive parenting programming (caregiver-child relationships support, appropriate self-care, home visiting </a:t>
            </a:r>
            <a:r>
              <a:rPr lang="en-US" dirty="0" err="1">
                <a:latin typeface="Arial"/>
                <a:ea typeface="Arial"/>
                <a:cs typeface="Arial"/>
                <a:sym typeface="Arial"/>
              </a:rPr>
              <a:t>programmes</a:t>
            </a:r>
            <a:r>
              <a:rPr lang="en-US" dirty="0">
                <a:latin typeface="Arial"/>
                <a:ea typeface="Arial"/>
                <a:cs typeface="Arial"/>
                <a:sym typeface="Arial"/>
              </a:rPr>
              <a:t>…)</a:t>
            </a:r>
            <a:endParaRPr dirty="0">
              <a:latin typeface="Arial"/>
              <a:ea typeface="Arial"/>
              <a:cs typeface="Arial"/>
              <a:sym typeface="Arial"/>
            </a:endParaRPr>
          </a:p>
          <a:p>
            <a:pPr marL="628650" marR="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male caregivers’ involvement/engagement: Research demonstrates the positive impact of male caregivers’ engagement on children’s social, educational, </a:t>
            </a:r>
            <a:r>
              <a:rPr lang="en-US" dirty="0" err="1">
                <a:latin typeface="Arial"/>
                <a:ea typeface="Arial"/>
                <a:cs typeface="Arial"/>
                <a:sym typeface="Arial"/>
              </a:rPr>
              <a:t>behavioural</a:t>
            </a:r>
            <a:r>
              <a:rPr lang="en-US" dirty="0">
                <a:latin typeface="Arial"/>
                <a:ea typeface="Arial"/>
                <a:cs typeface="Arial"/>
                <a:sym typeface="Arial"/>
              </a:rPr>
              <a:t> and psychological outcomes.</a:t>
            </a:r>
            <a:endParaRPr dirty="0">
              <a:latin typeface="Arial"/>
              <a:ea typeface="Arial"/>
              <a:cs typeface="Arial"/>
              <a:sym typeface="Arial"/>
            </a:endParaRPr>
          </a:p>
          <a:p>
            <a:pPr marL="628650" marR="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economic interventions (economic empowerment of women, </a:t>
            </a:r>
            <a:r>
              <a:rPr lang="en-US" u="sng" dirty="0">
                <a:solidFill>
                  <a:schemeClr val="hlink"/>
                </a:solidFill>
                <a:latin typeface="Arial"/>
                <a:ea typeface="Arial"/>
                <a:cs typeface="Arial"/>
                <a:sym typeface="Arial"/>
                <a:hlinkClick r:id="rId3"/>
              </a:rPr>
              <a:t>cash and voucher assistance</a:t>
            </a:r>
            <a:r>
              <a:rPr lang="en-US" dirty="0">
                <a:latin typeface="Arial"/>
                <a:ea typeface="Arial"/>
                <a:cs typeface="Arial"/>
                <a:sym typeface="Arial"/>
              </a:rPr>
              <a:t> and other forms of economic support, like direct financial support)</a:t>
            </a:r>
            <a:endParaRPr dirty="0">
              <a:latin typeface="Arial"/>
              <a:ea typeface="Arial"/>
              <a:cs typeface="Arial"/>
              <a:sym typeface="Arial"/>
            </a:endParaRPr>
          </a:p>
          <a:p>
            <a:pPr marL="628650" marR="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mental health, psychosocial well-being</a:t>
            </a:r>
            <a:endParaRPr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b="1" dirty="0">
                <a:latin typeface="Arial"/>
                <a:ea typeface="Arial"/>
                <a:cs typeface="Arial"/>
                <a:sym typeface="Arial"/>
              </a:rPr>
              <a:t>REMINDER: We have to keep in mind, when planning for Family Strengthening interventions: to include </a:t>
            </a:r>
            <a:r>
              <a:rPr lang="en-US" dirty="0">
                <a:latin typeface="Arial"/>
                <a:ea typeface="Arial"/>
                <a:cs typeface="Arial"/>
                <a:sym typeface="Arial"/>
              </a:rPr>
              <a:t>child-headed households, and households that meet locally defined risk criteria, all family members and other family members (beyond primary caregivers), and foster families</a:t>
            </a:r>
            <a:r>
              <a:rPr lang="en-US" b="1" dirty="0">
                <a:latin typeface="Arial"/>
                <a:ea typeface="Arial"/>
                <a:cs typeface="Arial"/>
                <a:sym typeface="Arial"/>
              </a:rPr>
              <a:t>, and adapt our interventions accordingly </a:t>
            </a:r>
            <a:r>
              <a:rPr lang="en-US" dirty="0">
                <a:latin typeface="Arial"/>
                <a:ea typeface="Arial"/>
                <a:cs typeface="Arial"/>
                <a:sym typeface="Arial"/>
              </a:rPr>
              <a:t>…</a:t>
            </a:r>
            <a:endParaRPr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b="1" dirty="0">
              <a:latin typeface="Arial"/>
              <a:ea typeface="Arial"/>
              <a:cs typeface="Arial"/>
              <a:sym typeface="Arial"/>
            </a:endParaRPr>
          </a:p>
        </p:txBody>
      </p:sp>
      <p:sp>
        <p:nvSpPr>
          <p:cNvPr id="221" name="Google Shape;2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0" i="1" u="none"/>
              <a:t>Depending on the time you have for facilitation, consider adding here examples from the Region/ Country/ Response, of programming that meets the standards.</a:t>
            </a:r>
            <a:endParaRPr/>
          </a:p>
          <a:p>
            <a:pPr marL="457200" marR="0" lvl="0" indent="-228600" algn="l" rtl="0">
              <a:lnSpc>
                <a:spcPct val="100000"/>
              </a:lnSpc>
              <a:spcBef>
                <a:spcPts val="0"/>
              </a:spcBef>
              <a:spcAft>
                <a:spcPts val="0"/>
              </a:spcAft>
              <a:buSzPts val="1400"/>
              <a:buNone/>
            </a:pPr>
            <a:r>
              <a:rPr lang="en-US" b="0" i="1" u="none"/>
              <a:t>This could be a draft slide that you could update or remove if necessary. </a:t>
            </a:r>
            <a:endParaRPr/>
          </a:p>
          <a:p>
            <a:pPr marL="457200" marR="0" lvl="0" indent="-228600" algn="l" rtl="0">
              <a:lnSpc>
                <a:spcPct val="100000"/>
              </a:lnSpc>
              <a:spcBef>
                <a:spcPts val="0"/>
              </a:spcBef>
              <a:spcAft>
                <a:spcPts val="0"/>
              </a:spcAft>
              <a:buSzPts val="1400"/>
              <a:buNone/>
            </a:pPr>
            <a:r>
              <a:rPr lang="en-US" b="0" i="1" u="none"/>
              <a:t>For each example, you could add: </a:t>
            </a:r>
            <a:endParaRPr/>
          </a:p>
          <a:p>
            <a:pPr marL="285750" lvl="0" indent="-285750" algn="l" rtl="0">
              <a:lnSpc>
                <a:spcPct val="100000"/>
              </a:lnSpc>
              <a:spcBef>
                <a:spcPts val="0"/>
              </a:spcBef>
              <a:spcAft>
                <a:spcPts val="0"/>
              </a:spcAft>
              <a:buSzPts val="1400"/>
              <a:buFont typeface="Arial"/>
              <a:buChar char="•"/>
            </a:pPr>
            <a:r>
              <a:rPr lang="en-US" b="0" i="1" u="none"/>
              <a:t>A short, concise, </a:t>
            </a:r>
            <a:r>
              <a:rPr lang="en-US" i="1"/>
              <a:t>key presentation sentence about the specific program/project using Standard 16</a:t>
            </a:r>
            <a:endParaRPr/>
          </a:p>
          <a:p>
            <a:pPr marL="285750" lvl="0" indent="-285750" algn="l" rtl="0">
              <a:lnSpc>
                <a:spcPct val="100000"/>
              </a:lnSpc>
              <a:spcBef>
                <a:spcPts val="0"/>
              </a:spcBef>
              <a:spcAft>
                <a:spcPts val="0"/>
              </a:spcAft>
              <a:buSzPts val="1400"/>
              <a:buFont typeface="Arial"/>
              <a:buChar char="•"/>
            </a:pPr>
            <a:r>
              <a:rPr lang="en-US" i="1"/>
              <a:t>Add the name of organisations and partners involved </a:t>
            </a:r>
            <a:endParaRPr/>
          </a:p>
          <a:p>
            <a:pPr marL="285750" lvl="0" indent="-285750" algn="l" rtl="0">
              <a:lnSpc>
                <a:spcPct val="100000"/>
              </a:lnSpc>
              <a:spcBef>
                <a:spcPts val="0"/>
              </a:spcBef>
              <a:spcAft>
                <a:spcPts val="0"/>
              </a:spcAft>
              <a:buSzPts val="1400"/>
              <a:buFont typeface="Arial"/>
              <a:buChar char="•"/>
            </a:pPr>
            <a:r>
              <a:rPr lang="en-US" i="1"/>
              <a:t>Add practical lessons learnt, key actions, message or numbers, that will attract interest of your audience</a:t>
            </a:r>
            <a:endParaRPr/>
          </a:p>
          <a:p>
            <a:pPr marL="457200" marR="0" lvl="0" indent="-228600" algn="l" rtl="0">
              <a:lnSpc>
                <a:spcPct val="100000"/>
              </a:lnSpc>
              <a:spcBef>
                <a:spcPts val="0"/>
              </a:spcBef>
              <a:spcAft>
                <a:spcPts val="0"/>
              </a:spcAft>
              <a:buSzPts val="1400"/>
              <a:buNone/>
            </a:pPr>
            <a:endParaRPr b="0" i="1" u="none"/>
          </a:p>
          <a:p>
            <a:pPr marL="0" marR="0" lvl="0" indent="0" algn="l" rtl="0">
              <a:lnSpc>
                <a:spcPct val="100000"/>
              </a:lnSpc>
              <a:spcBef>
                <a:spcPts val="0"/>
              </a:spcBef>
              <a:spcAft>
                <a:spcPts val="0"/>
              </a:spcAft>
              <a:buClr>
                <a:srgbClr val="000000"/>
              </a:buClr>
              <a:buSzPts val="1400"/>
              <a:buFont typeface="Arial"/>
              <a:buNone/>
            </a:pPr>
            <a:r>
              <a:rPr lang="en-US" i="1"/>
              <a:t>Another option, if you have a longer facilitation span (and also depending on the audience you have), this slide can be completed in an interactive way during the session. </a:t>
            </a:r>
            <a:endParaRPr/>
          </a:p>
          <a:p>
            <a:pPr marL="0" marR="0" lvl="0" indent="0" algn="l" rtl="0">
              <a:lnSpc>
                <a:spcPct val="100000"/>
              </a:lnSpc>
              <a:spcBef>
                <a:spcPts val="0"/>
              </a:spcBef>
              <a:spcAft>
                <a:spcPts val="0"/>
              </a:spcAft>
              <a:buClr>
                <a:srgbClr val="000000"/>
              </a:buClr>
              <a:buSzPts val="1400"/>
              <a:buFont typeface="Arial"/>
              <a:buNone/>
            </a:pPr>
            <a:r>
              <a:rPr lang="en-US" i="1"/>
              <a:t>In that case, you could:</a:t>
            </a:r>
            <a:endParaRPr/>
          </a:p>
          <a:p>
            <a:pPr marL="171450" marR="0" lvl="0" indent="-171450" algn="l" rtl="0">
              <a:lnSpc>
                <a:spcPct val="100000"/>
              </a:lnSpc>
              <a:spcBef>
                <a:spcPts val="0"/>
              </a:spcBef>
              <a:spcAft>
                <a:spcPts val="0"/>
              </a:spcAft>
              <a:buClr>
                <a:srgbClr val="000000"/>
              </a:buClr>
              <a:buSzPts val="1400"/>
              <a:buFont typeface="Calibri"/>
              <a:buChar char="-"/>
            </a:pPr>
            <a:r>
              <a:rPr lang="en-US" i="1"/>
              <a:t>split the groups into 2 or 3 smaller groups, </a:t>
            </a:r>
            <a:endParaRPr/>
          </a:p>
          <a:p>
            <a:pPr marL="171450" marR="0" lvl="0" indent="-171450" algn="l" rtl="0">
              <a:lnSpc>
                <a:spcPct val="100000"/>
              </a:lnSpc>
              <a:spcBef>
                <a:spcPts val="0"/>
              </a:spcBef>
              <a:spcAft>
                <a:spcPts val="0"/>
              </a:spcAft>
              <a:buClr>
                <a:srgbClr val="000000"/>
              </a:buClr>
              <a:buSzPts val="1400"/>
              <a:buFont typeface="Calibri"/>
              <a:buChar char="-"/>
            </a:pPr>
            <a:r>
              <a:rPr lang="en-US" i="1"/>
              <a:t>allow 15 – 20 min for them to prepare a short presentation of an </a:t>
            </a:r>
            <a:r>
              <a:rPr lang="en-US" b="0" i="1" u="none"/>
              <a:t>example from the Region/ Country/ Response, of programming that meets the standard</a:t>
            </a:r>
            <a:endParaRPr/>
          </a:p>
          <a:p>
            <a:pPr marL="171450" marR="0" lvl="0" indent="-171450" algn="l" rtl="0">
              <a:lnSpc>
                <a:spcPct val="100000"/>
              </a:lnSpc>
              <a:spcBef>
                <a:spcPts val="0"/>
              </a:spcBef>
              <a:spcAft>
                <a:spcPts val="0"/>
              </a:spcAft>
              <a:buClr>
                <a:srgbClr val="000000"/>
              </a:buClr>
              <a:buSzPts val="1400"/>
              <a:buFont typeface="Calibri"/>
              <a:buChar char="-"/>
            </a:pPr>
            <a:r>
              <a:rPr lang="en-US" b="0" i="1" u="none"/>
              <a:t>in plenary, have the groups present their examples, and discuss /compare lessons learnt out of them. </a:t>
            </a:r>
            <a:endParaRPr/>
          </a:p>
          <a:p>
            <a:pPr marL="0" marR="0" lvl="0" indent="0" algn="l" rtl="0">
              <a:lnSpc>
                <a:spcPct val="100000"/>
              </a:lnSpc>
              <a:spcBef>
                <a:spcPts val="0"/>
              </a:spcBef>
              <a:spcAft>
                <a:spcPts val="0"/>
              </a:spcAft>
              <a:buClr>
                <a:srgbClr val="000000"/>
              </a:buClr>
              <a:buSzPts val="1400"/>
              <a:buFont typeface="Calibri"/>
              <a:buNone/>
            </a:pPr>
            <a:r>
              <a:rPr lang="en-US" b="0" i="1" u="none"/>
              <a:t>If you will be sending this presentation to the participants after the training, you can fill up this slide, to keep records of the presentations.</a:t>
            </a:r>
            <a:endParaRPr/>
          </a:p>
          <a:p>
            <a:pPr marL="457200" marR="0" lvl="0" indent="-228600" algn="l" rtl="0">
              <a:lnSpc>
                <a:spcPct val="100000"/>
              </a:lnSpc>
              <a:spcBef>
                <a:spcPts val="0"/>
              </a:spcBef>
              <a:spcAft>
                <a:spcPts val="0"/>
              </a:spcAft>
              <a:buSzPts val="1400"/>
              <a:buNone/>
            </a:pPr>
            <a:endParaRPr b="0" i="1" u="none"/>
          </a:p>
          <a:p>
            <a:pPr marL="457200" marR="0" lvl="0" indent="-228600" algn="l" rtl="0">
              <a:lnSpc>
                <a:spcPct val="100000"/>
              </a:lnSpc>
              <a:spcBef>
                <a:spcPts val="0"/>
              </a:spcBef>
              <a:spcAft>
                <a:spcPts val="0"/>
              </a:spcAft>
              <a:buClr>
                <a:srgbClr val="000000"/>
              </a:buClr>
              <a:buSzPts val="1400"/>
              <a:buFont typeface="Arial"/>
              <a:buNone/>
            </a:pPr>
            <a:r>
              <a:rPr lang="en-US" b="1" i="1" u="none"/>
              <a:t>TIP</a:t>
            </a:r>
            <a:r>
              <a:rPr lang="en-US" b="0" i="1" u="none"/>
              <a:t>: you can use https://thenounproject.com/ to get map outlines like those.</a:t>
            </a:r>
            <a:endParaRPr/>
          </a:p>
          <a:p>
            <a:pPr marL="457200" marR="0" lvl="0" indent="-228600" algn="l" rtl="0">
              <a:lnSpc>
                <a:spcPct val="100000"/>
              </a:lnSpc>
              <a:spcBef>
                <a:spcPts val="0"/>
              </a:spcBef>
              <a:spcAft>
                <a:spcPts val="0"/>
              </a:spcAft>
              <a:buSzPts val="1400"/>
              <a:buNone/>
            </a:pPr>
            <a:endParaRPr b="0" i="1" u="none"/>
          </a:p>
        </p:txBody>
      </p:sp>
      <p:sp>
        <p:nvSpPr>
          <p:cNvPr id="237" name="Google Shape;2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a:t>[Facilitators - if you can project from the internet, then we suggest you navigate people there and show them]</a:t>
            </a:r>
            <a:r>
              <a:rPr lang="en-US" i="1" u="sng">
                <a:solidFill>
                  <a:schemeClr val="hlink"/>
                </a:solidFill>
                <a:hlinkClick r:id="rId3"/>
              </a:rPr>
              <a:t> </a:t>
            </a:r>
            <a:endParaRPr i="1" u="sng">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a:t> </a:t>
            </a:r>
            <a:endParaRPr/>
          </a:p>
          <a:p>
            <a:pPr marL="0" marR="0" lvl="0" indent="0" algn="l" rtl="0">
              <a:lnSpc>
                <a:spcPct val="100000"/>
              </a:lnSpc>
              <a:spcBef>
                <a:spcPts val="0"/>
              </a:spcBef>
              <a:spcAft>
                <a:spcPts val="0"/>
              </a:spcAft>
              <a:buClr>
                <a:schemeClr val="dk1"/>
              </a:buClr>
              <a:buSzPts val="1200"/>
              <a:buFont typeface="Calibri"/>
              <a:buNone/>
            </a:pPr>
            <a:r>
              <a:rPr lang="en-US" b="1" u="none"/>
              <a:t>HSP:</a:t>
            </a:r>
            <a:endParaRPr/>
          </a:p>
          <a:p>
            <a:pPr marL="0" marR="0" lvl="0" indent="0" algn="l" rtl="0">
              <a:lnSpc>
                <a:spcPct val="100000"/>
              </a:lnSpc>
              <a:spcBef>
                <a:spcPts val="0"/>
              </a:spcBef>
              <a:spcAft>
                <a:spcPts val="0"/>
              </a:spcAft>
              <a:buClr>
                <a:schemeClr val="dk1"/>
              </a:buClr>
              <a:buSzPts val="1200"/>
              <a:buFont typeface="Calibri"/>
              <a:buNone/>
            </a:pPr>
            <a:r>
              <a:rPr lang="en-US" u="sng"/>
              <a:t>1. Online handbook</a:t>
            </a:r>
            <a:endParaRPr/>
          </a:p>
          <a:p>
            <a:pPr marL="0" lvl="0" indent="0" algn="l" rtl="0">
              <a:lnSpc>
                <a:spcPct val="100000"/>
              </a:lnSpc>
              <a:spcBef>
                <a:spcPts val="0"/>
              </a:spcBef>
              <a:spcAft>
                <a:spcPts val="0"/>
              </a:spcAft>
              <a:buSzPts val="1400"/>
              <a:buNone/>
            </a:pPr>
            <a:r>
              <a:rPr lang="en-US" u="sng"/>
              <a:t>2. The Humanitarian Standards Partnership App </a:t>
            </a:r>
            <a:endParaRPr/>
          </a:p>
          <a:p>
            <a:pPr marL="0" lvl="0" indent="0" algn="l" rtl="0">
              <a:lnSpc>
                <a:spcPct val="100000"/>
              </a:lnSpc>
              <a:spcBef>
                <a:spcPts val="0"/>
              </a:spcBef>
              <a:spcAft>
                <a:spcPts val="0"/>
              </a:spcAft>
              <a:buSzPts val="1400"/>
              <a:buNone/>
            </a:pPr>
            <a:r>
              <a:rPr lang="en-US"/>
              <a:t>– It is the 2</a:t>
            </a:r>
            <a:r>
              <a:rPr lang="en-US" baseline="30000"/>
              <a:t>nd</a:t>
            </a:r>
            <a:r>
              <a:rPr lang="en-US"/>
              <a:t> most popular app on that site after Sphere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b="1" u="none"/>
              <a:t>CPMS page:</a:t>
            </a:r>
            <a:endParaRPr/>
          </a:p>
          <a:p>
            <a:pPr marL="0" marR="0" lvl="0" indent="0" algn="l" rtl="0">
              <a:lnSpc>
                <a:spcPct val="100000"/>
              </a:lnSpc>
              <a:spcBef>
                <a:spcPts val="0"/>
              </a:spcBef>
              <a:spcAft>
                <a:spcPts val="0"/>
              </a:spcAft>
              <a:buClr>
                <a:srgbClr val="000000"/>
              </a:buClr>
              <a:buSzPts val="1400"/>
              <a:buFont typeface="Arial"/>
              <a:buNone/>
            </a:pPr>
            <a:r>
              <a:rPr lang="en-US" u="sng"/>
              <a:t>1. Interactive handbook </a:t>
            </a:r>
            <a:r>
              <a:rPr lang="en-US"/>
              <a:t>– our greatest resource</a:t>
            </a:r>
            <a:endParaRPr/>
          </a:p>
          <a:p>
            <a:pPr marL="0" marR="0" lvl="0" indent="0" algn="l" rtl="0">
              <a:lnSpc>
                <a:spcPct val="100000"/>
              </a:lnSpc>
              <a:spcBef>
                <a:spcPts val="0"/>
              </a:spcBef>
              <a:spcAft>
                <a:spcPts val="0"/>
              </a:spcAft>
              <a:buClr>
                <a:srgbClr val="000000"/>
              </a:buClr>
              <a:buSzPts val="1400"/>
              <a:buFont typeface="Arial"/>
              <a:buNone/>
            </a:pPr>
            <a:r>
              <a:rPr lang="en-US"/>
              <a:t>2. </a:t>
            </a:r>
            <a:r>
              <a:rPr lang="en-US" u="sng"/>
              <a:t>A Summary: </a:t>
            </a:r>
            <a:r>
              <a:rPr lang="en-US"/>
              <a:t>At just 32 pages, it means that it is very topline but can be used to introduce the idea of minimum standards or start child protection discussions with government colleagues or other humanitarians without overwhelming them with the huge handbook.</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b="1"/>
              <a:t>Alliance website: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The </a:t>
            </a:r>
            <a:r>
              <a:rPr lang="en-US" u="sng"/>
              <a:t>PDF</a:t>
            </a:r>
            <a:r>
              <a:rPr lang="en-US"/>
              <a:t> &amp; all materials available can be downloaded if people want to print just portions of the CPMS, on the Alliance site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The “</a:t>
            </a:r>
            <a:r>
              <a:rPr lang="en-US" u="sng"/>
              <a:t>Introduction to CPMS” Briefing Pack </a:t>
            </a:r>
            <a:r>
              <a:rPr lang="en-US"/>
              <a:t>contains this PPT and facilitation notes, plus the 2 page Introduction handout.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A gallery of </a:t>
            </a:r>
            <a:r>
              <a:rPr lang="en-US" u="sng"/>
              <a:t>illustrated</a:t>
            </a:r>
            <a:r>
              <a:rPr lang="en-US"/>
              <a:t> Standards</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Discover our </a:t>
            </a:r>
            <a:r>
              <a:rPr lang="en-US" sz="1200" u="sng"/>
              <a:t>free CPMS e-course </a:t>
            </a:r>
            <a:r>
              <a:rPr lang="en-US" sz="1200"/>
              <a:t>with a range of modules. </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Videos on the Alliance Youtube channel</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ASK: What should our next steps as a team/agency/individual be?</a:t>
            </a:r>
            <a:endParaRPr/>
          </a:p>
          <a:p>
            <a:pPr marL="0" lvl="0" indent="0" algn="l" rtl="0">
              <a:lnSpc>
                <a:spcPct val="100000"/>
              </a:lnSpc>
              <a:spcBef>
                <a:spcPts val="0"/>
              </a:spcBef>
              <a:spcAft>
                <a:spcPts val="0"/>
              </a:spcAft>
              <a:buSzPts val="1400"/>
              <a:buNone/>
            </a:pPr>
            <a:r>
              <a:rPr lang="en-US" i="1"/>
              <a:t>(i.e. you might schedule a longer meeting to digest the changes and create a plan; or ask colleagues to present certain new/revised standards and their implications for the programme; or set up a training or ask Senior Management for a meeting to discuss accountability to children, etc)</a:t>
            </a:r>
            <a:endParaRPr/>
          </a:p>
          <a:p>
            <a:pPr marL="0" lvl="0" indent="0" algn="l" rtl="0">
              <a:lnSpc>
                <a:spcPct val="100000"/>
              </a:lnSpc>
              <a:spcBef>
                <a:spcPts val="0"/>
              </a:spcBef>
              <a:spcAft>
                <a:spcPts val="0"/>
              </a:spcAft>
              <a:buSzPts val="1400"/>
              <a:buNone/>
            </a:pPr>
            <a:r>
              <a:rPr lang="en-US"/>
              <a:t> </a:t>
            </a:r>
            <a:endParaRPr i="1"/>
          </a:p>
          <a:p>
            <a:pPr marL="0" marR="0" lvl="0" indent="0" algn="l" rtl="0">
              <a:lnSpc>
                <a:spcPct val="100000"/>
              </a:lnSpc>
              <a:spcBef>
                <a:spcPts val="0"/>
              </a:spcBef>
              <a:spcAft>
                <a:spcPts val="0"/>
              </a:spcAft>
              <a:buClr>
                <a:schemeClr val="dk1"/>
              </a:buClr>
              <a:buSzPts val="1200"/>
              <a:buFont typeface="Calibri"/>
              <a:buNone/>
            </a:pPr>
            <a:r>
              <a:rPr lang="en-US" i="1"/>
              <a:t>[Facilitators - </a:t>
            </a:r>
            <a:r>
              <a:rPr lang="en-US" i="1" u="sng"/>
              <a:t>Printed copies </a:t>
            </a:r>
            <a:r>
              <a:rPr lang="en-US" i="1"/>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a:t>Thank you so much for coming together and starting to explore the CPMS. I will follow up on the next steps we discussed. And that’s the key – the CPMS is a gift that just keeps on giving every time you open it!</a:t>
            </a:r>
            <a:endParaRPr/>
          </a:p>
          <a:p>
            <a:pPr marL="0" marR="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SzPts val="1400"/>
              <a:buNone/>
            </a:pPr>
            <a:endParaRPr/>
          </a:p>
        </p:txBody>
      </p:sp>
      <p:sp>
        <p:nvSpPr>
          <p:cNvPr id="249" name="Google Shape;24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8"/>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8"/>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8"/>
          <p:cNvGrpSpPr/>
          <p:nvPr/>
        </p:nvGrpSpPr>
        <p:grpSpPr>
          <a:xfrm>
            <a:off x="0" y="-1"/>
            <a:ext cx="7876133" cy="6873467"/>
            <a:chOff x="0" y="0"/>
            <a:chExt cx="9161786" cy="7995450"/>
          </a:xfrm>
        </p:grpSpPr>
        <p:sp>
          <p:nvSpPr>
            <p:cNvPr id="16" name="Google Shape;16;p58"/>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8"/>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8"/>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9" name="Google Shape;19;p58"/>
          <p:cNvPicPr preferRelativeResize="0"/>
          <p:nvPr/>
        </p:nvPicPr>
        <p:blipFill rotWithShape="1">
          <a:blip r:embed="rId3">
            <a:alphaModFix/>
          </a:blip>
          <a:srcRect/>
          <a:stretch/>
        </p:blipFill>
        <p:spPr>
          <a:xfrm>
            <a:off x="7985248" y="5540654"/>
            <a:ext cx="3856463" cy="11034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59"/>
          <p:cNvGrpSpPr/>
          <p:nvPr/>
        </p:nvGrpSpPr>
        <p:grpSpPr>
          <a:xfrm>
            <a:off x="114714" y="5834381"/>
            <a:ext cx="11955892" cy="1023226"/>
            <a:chOff x="129463" y="5834381"/>
            <a:chExt cx="11955892" cy="1023226"/>
          </a:xfrm>
        </p:grpSpPr>
        <p:pic>
          <p:nvPicPr>
            <p:cNvPr id="23" name="Google Shape;23;p59"/>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59"/>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59"/>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59"/>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59"/>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59"/>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59"/>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59"/>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59"/>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59"/>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59"/>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59"/>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59"/>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59"/>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9"/>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59"/>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59"/>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59"/>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59"/>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59"/>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59"/>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0"/>
          <p:cNvGrpSpPr/>
          <p:nvPr/>
        </p:nvGrpSpPr>
        <p:grpSpPr>
          <a:xfrm>
            <a:off x="0" y="118224"/>
            <a:ext cx="1313073" cy="6650279"/>
            <a:chOff x="0" y="118224"/>
            <a:chExt cx="1313073" cy="6650279"/>
          </a:xfrm>
        </p:grpSpPr>
        <p:pic>
          <p:nvPicPr>
            <p:cNvPr id="48" name="Google Shape;48;p60"/>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0"/>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0"/>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0"/>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0"/>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0"/>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0"/>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0"/>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0"/>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0"/>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0"/>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0"/>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0"/>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3">
  <p:cSld name="Text and objects3">
    <p:spTree>
      <p:nvGrpSpPr>
        <p:cNvPr id="1" name="Shape 72"/>
        <p:cNvGrpSpPr/>
        <p:nvPr/>
      </p:nvGrpSpPr>
      <p:grpSpPr>
        <a:xfrm>
          <a:off x="0" y="0"/>
          <a:ext cx="0" cy="0"/>
          <a:chOff x="0" y="0"/>
          <a:chExt cx="0" cy="0"/>
        </a:xfrm>
      </p:grpSpPr>
      <p:sp>
        <p:nvSpPr>
          <p:cNvPr id="73" name="Google Shape;73;p62"/>
          <p:cNvSpPr txBox="1">
            <a:spLocks noGrp="1"/>
          </p:cNvSpPr>
          <p:nvPr>
            <p:ph type="title"/>
          </p:nvPr>
        </p:nvSpPr>
        <p:spPr>
          <a:xfrm>
            <a:off x="838200" y="365125"/>
            <a:ext cx="722762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5" name="Google Shape;75;p62"/>
          <p:cNvPicPr preferRelativeResize="0"/>
          <p:nvPr/>
        </p:nvPicPr>
        <p:blipFill rotWithShape="1">
          <a:blip r:embed="rId2">
            <a:alphaModFix/>
          </a:blip>
          <a:srcRect l="70610" t="10304" r="11371" b="9397"/>
          <a:stretch/>
        </p:blipFill>
        <p:spPr>
          <a:xfrm>
            <a:off x="8303342" y="0"/>
            <a:ext cx="3888658"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5.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subTitle" idx="1"/>
          </p:nvPr>
        </p:nvSpPr>
        <p:spPr>
          <a:xfrm>
            <a:off x="5210338" y="4240754"/>
            <a:ext cx="6631373"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en-US" sz="3200"/>
              <a:t>SLIDE DECK</a:t>
            </a:r>
            <a:endParaRPr/>
          </a:p>
        </p:txBody>
      </p:sp>
      <p:sp>
        <p:nvSpPr>
          <p:cNvPr id="184" name="Google Shape;184;p10"/>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The Minimum Standards for Child Protection in Humanitarian Action </a:t>
            </a:r>
            <a:endParaRPr sz="4800" b="0">
              <a:solidFill>
                <a:srgbClr val="A5A5A5"/>
              </a:solidFill>
              <a:latin typeface="Calibri"/>
              <a:ea typeface="Calibri"/>
              <a:cs typeface="Calibri"/>
              <a:sym typeface="Calibri"/>
            </a:endParaRPr>
          </a:p>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CPMS</a:t>
            </a:r>
            <a:endParaRPr sz="4800" b="0">
              <a:solidFill>
                <a:srgbClr val="A5A5A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xfrm>
            <a:off x="838200" y="5845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014969"/>
                </a:solidFill>
              </a:rPr>
              <a:t>Aim of the Standards</a:t>
            </a:r>
            <a:br>
              <a:rPr lang="en-US"/>
            </a:br>
            <a:endParaRPr/>
          </a:p>
        </p:txBody>
      </p:sp>
      <p:sp>
        <p:nvSpPr>
          <p:cNvPr id="191" name="Google Shape;191;p7"/>
          <p:cNvSpPr txBox="1">
            <a:spLocks noGrp="1"/>
          </p:cNvSpPr>
          <p:nvPr>
            <p:ph type="body"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solidFill>
                  <a:schemeClr val="dk2"/>
                </a:solidFill>
              </a:rPr>
              <a:t>Benchmark for CPHA.</a:t>
            </a:r>
            <a:endParaRPr>
              <a:solidFill>
                <a:schemeClr val="dk2"/>
              </a:solidFill>
            </a:endParaRPr>
          </a:p>
          <a:p>
            <a:pPr marL="228600" lvl="0" indent="-228600" algn="l" rtl="0">
              <a:lnSpc>
                <a:spcPct val="90000"/>
              </a:lnSpc>
              <a:spcBef>
                <a:spcPts val="0"/>
              </a:spcBef>
              <a:spcAft>
                <a:spcPts val="0"/>
              </a:spcAft>
              <a:buSzPts val="2800"/>
              <a:buChar char="●"/>
            </a:pPr>
            <a:r>
              <a:rPr lang="en-US" sz="2600">
                <a:solidFill>
                  <a:schemeClr val="dk2"/>
                </a:solidFill>
              </a:rPr>
              <a:t>Collaborative, inter-agency tool</a:t>
            </a:r>
            <a:endParaRPr sz="2600">
              <a:solidFill>
                <a:schemeClr val="dk2"/>
              </a:solidFill>
            </a:endParaRPr>
          </a:p>
          <a:p>
            <a:pPr marL="228600" lvl="0" indent="-228600" algn="l" rtl="0">
              <a:lnSpc>
                <a:spcPct val="90000"/>
              </a:lnSpc>
              <a:spcBef>
                <a:spcPts val="0"/>
              </a:spcBef>
              <a:spcAft>
                <a:spcPts val="0"/>
              </a:spcAft>
              <a:buSzPts val="2800"/>
              <a:buChar char="●"/>
            </a:pPr>
            <a:r>
              <a:rPr lang="en-US" sz="2600">
                <a:solidFill>
                  <a:schemeClr val="dk2"/>
                </a:solidFill>
              </a:rPr>
              <a:t>Links with Core Humanitarian Standard</a:t>
            </a:r>
            <a:endParaRPr sz="2600">
              <a:solidFill>
                <a:schemeClr val="dk2"/>
              </a:solidFill>
            </a:endParaRPr>
          </a:p>
          <a:p>
            <a:pPr marL="228600" lvl="0" indent="-228600" algn="l" rtl="0">
              <a:lnSpc>
                <a:spcPct val="90000"/>
              </a:lnSpc>
              <a:spcBef>
                <a:spcPts val="0"/>
              </a:spcBef>
              <a:spcAft>
                <a:spcPts val="0"/>
              </a:spcAft>
              <a:buSzPts val="2800"/>
              <a:buChar char="●"/>
            </a:pPr>
            <a:r>
              <a:rPr lang="en-US" sz="2600">
                <a:solidFill>
                  <a:schemeClr val="dk2"/>
                </a:solidFill>
              </a:rPr>
              <a:t>Contextualisation for local ownership</a:t>
            </a:r>
            <a:endParaRPr sz="2600">
              <a:solidFill>
                <a:schemeClr val="dk2"/>
              </a:solidFill>
            </a:endParaRPr>
          </a:p>
          <a:p>
            <a:pPr marL="0" lvl="0" indent="0" algn="l" rtl="0">
              <a:lnSpc>
                <a:spcPct val="90000"/>
              </a:lnSpc>
              <a:spcBef>
                <a:spcPts val="1000"/>
              </a:spcBef>
              <a:spcAft>
                <a:spcPts val="0"/>
              </a:spcAft>
              <a:buSzPts val="2800"/>
              <a:buNone/>
            </a:pPr>
            <a:endParaRPr sz="2600">
              <a:solidFill>
                <a:schemeClr val="dk2"/>
              </a:solidFill>
            </a:endParaRPr>
          </a:p>
          <a:p>
            <a:pPr marL="228600" lvl="0" indent="-228600" algn="l" rtl="0">
              <a:lnSpc>
                <a:spcPct val="90000"/>
              </a:lnSpc>
              <a:spcBef>
                <a:spcPts val="1000"/>
              </a:spcBef>
              <a:spcAft>
                <a:spcPts val="0"/>
              </a:spcAft>
              <a:buSzPts val="2800"/>
              <a:buChar char="●"/>
            </a:pPr>
            <a:r>
              <a:rPr lang="en-US" sz="2600">
                <a:solidFill>
                  <a:schemeClr val="dk2"/>
                </a:solidFill>
              </a:rPr>
              <a:t>Purpose:</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Quality and accountability</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Impact for children’s protection and well-being</a:t>
            </a:r>
            <a:endParaRPr>
              <a:solidFill>
                <a:schemeClr val="dk2"/>
              </a:solidFill>
            </a:endParaRPr>
          </a:p>
          <a:p>
            <a:pPr marL="228600" lvl="0" indent="-50800" algn="l" rtl="0">
              <a:lnSpc>
                <a:spcPct val="90000"/>
              </a:lnSpc>
              <a:spcBef>
                <a:spcPts val="1000"/>
              </a:spcBef>
              <a:spcAft>
                <a:spcPts val="0"/>
              </a:spcAft>
              <a:buClr>
                <a:schemeClr val="accent1"/>
              </a:buClr>
              <a:buSzPts val="2800"/>
              <a:buNone/>
            </a:pPr>
            <a:endParaRPr>
              <a:solidFill>
                <a:schemeClr val="dk2"/>
              </a:solidFill>
            </a:endParaRPr>
          </a:p>
        </p:txBody>
      </p:sp>
      <p:pic>
        <p:nvPicPr>
          <p:cNvPr id="192" name="Google Shape;192;p7"/>
          <p:cNvPicPr preferRelativeResize="0"/>
          <p:nvPr/>
        </p:nvPicPr>
        <p:blipFill rotWithShape="1">
          <a:blip r:embed="rId3">
            <a:alphaModFix/>
          </a:blip>
          <a:srcRect/>
          <a:stretch/>
        </p:blipFill>
        <p:spPr>
          <a:xfrm>
            <a:off x="10210800" y="0"/>
            <a:ext cx="1981200" cy="1771650"/>
          </a:xfrm>
          <a:prstGeom prst="rect">
            <a:avLst/>
          </a:prstGeom>
          <a:noFill/>
          <a:ln>
            <a:noFill/>
          </a:ln>
        </p:spPr>
      </p:pic>
      <p:pic>
        <p:nvPicPr>
          <p:cNvPr id="193" name="Google Shape;193;p7"/>
          <p:cNvPicPr preferRelativeResize="0"/>
          <p:nvPr/>
        </p:nvPicPr>
        <p:blipFill rotWithShape="1">
          <a:blip r:embed="rId4">
            <a:alphaModFix/>
          </a:blip>
          <a:srcRect/>
          <a:stretch/>
        </p:blipFill>
        <p:spPr>
          <a:xfrm>
            <a:off x="4127088" y="4761996"/>
            <a:ext cx="7057055" cy="879996"/>
          </a:xfrm>
          <a:prstGeom prst="rect">
            <a:avLst/>
          </a:prstGeom>
          <a:noFill/>
          <a:ln>
            <a:noFill/>
          </a:ln>
        </p:spPr>
      </p:pic>
      <p:pic>
        <p:nvPicPr>
          <p:cNvPr id="194" name="Google Shape;194;p7"/>
          <p:cNvPicPr preferRelativeResize="0"/>
          <p:nvPr/>
        </p:nvPicPr>
        <p:blipFill rotWithShape="1">
          <a:blip r:embed="rId5">
            <a:alphaModFix/>
          </a:blip>
          <a:srcRect/>
          <a:stretch/>
        </p:blipFill>
        <p:spPr>
          <a:xfrm>
            <a:off x="838200" y="1999408"/>
            <a:ext cx="2006472" cy="285918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descr="Screen Shot 2019-10-07 at 9.08.18 PM.png"/>
          <p:cNvPicPr preferRelativeResize="0"/>
          <p:nvPr/>
        </p:nvPicPr>
        <p:blipFill rotWithShape="1">
          <a:blip r:embed="rId3">
            <a:alphaModFix/>
          </a:blip>
          <a:srcRect/>
          <a:stretch/>
        </p:blipFill>
        <p:spPr>
          <a:xfrm>
            <a:off x="2256875" y="16050"/>
            <a:ext cx="9935125" cy="6858001"/>
          </a:xfrm>
          <a:prstGeom prst="rect">
            <a:avLst/>
          </a:prstGeom>
          <a:noFill/>
          <a:ln>
            <a:noFill/>
          </a:ln>
        </p:spPr>
      </p:pic>
      <p:sp>
        <p:nvSpPr>
          <p:cNvPr id="201" name="Google Shape;201;p12"/>
          <p:cNvSpPr txBox="1"/>
          <p:nvPr/>
        </p:nvSpPr>
        <p:spPr>
          <a:xfrm rot="-5400000">
            <a:off x="335775" y="2964906"/>
            <a:ext cx="2807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chemeClr val="accent5"/>
                </a:solidFill>
                <a:latin typeface="Arial"/>
                <a:ea typeface="Arial"/>
                <a:cs typeface="Arial"/>
                <a:sym typeface="Arial"/>
              </a:rPr>
              <a:t>Overview</a:t>
            </a:r>
            <a:endParaRPr sz="1400" b="0" i="0" u="none" strike="noStrike" cap="none">
              <a:solidFill>
                <a:schemeClr val="accent5"/>
              </a:solidFill>
              <a:latin typeface="Arial"/>
              <a:ea typeface="Arial"/>
              <a:cs typeface="Arial"/>
              <a:sym typeface="Arial"/>
            </a:endParaRPr>
          </a:p>
        </p:txBody>
      </p:sp>
      <p:sp>
        <p:nvSpPr>
          <p:cNvPr id="202" name="Google Shape;202;p12"/>
          <p:cNvSpPr/>
          <p:nvPr/>
        </p:nvSpPr>
        <p:spPr>
          <a:xfrm>
            <a:off x="7377669" y="2528497"/>
            <a:ext cx="1730100" cy="5964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a:t>General intro to Standard 16</a:t>
            </a:r>
            <a:endParaRPr/>
          </a:p>
        </p:txBody>
      </p:sp>
      <p:sp>
        <p:nvSpPr>
          <p:cNvPr id="209" name="Google Shape;209;p11"/>
          <p:cNvSpPr txBox="1"/>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Key strategies, approaches and interventions </a:t>
            </a:r>
            <a:endParaRPr/>
          </a:p>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Prevention and response to child protection risks</a:t>
            </a:r>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Caring and protective environments</a:t>
            </a:r>
            <a:endParaRPr/>
          </a:p>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Responsive and supportive caregivers</a:t>
            </a:r>
            <a:endParaRPr/>
          </a:p>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Healthy caregiver-child relationships</a:t>
            </a:r>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Holistic support to families -&gt;  improved care </a:t>
            </a:r>
            <a:endParaRPr/>
          </a:p>
          <a:p>
            <a:pPr marL="342900" marR="0" lvl="1" indent="-190500" algn="l" rtl="0">
              <a:lnSpc>
                <a:spcPct val="90000"/>
              </a:lnSpc>
              <a:spcBef>
                <a:spcPts val="500"/>
              </a:spcBef>
              <a:spcAft>
                <a:spcPts val="0"/>
              </a:spcAft>
              <a:buClr>
                <a:schemeClr val="dk1"/>
              </a:buClr>
              <a:buSzPts val="2400"/>
              <a:buFont typeface="Arial"/>
              <a:buNone/>
            </a:pPr>
            <a:endParaRPr sz="2800" b="0" i="0" u="none" strike="noStrike" cap="none">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p:txBody>
      </p:sp>
      <p:sp>
        <p:nvSpPr>
          <p:cNvPr id="210" name="Google Shape;210;p11"/>
          <p:cNvSpPr txBox="1"/>
          <p:nvPr/>
        </p:nvSpPr>
        <p:spPr>
          <a:xfrm>
            <a:off x="6610052" y="5803445"/>
            <a:ext cx="432243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is an immediate caregiver ? Give examples  </a:t>
            </a:r>
            <a:endParaRPr/>
          </a:p>
        </p:txBody>
      </p:sp>
      <p:grpSp>
        <p:nvGrpSpPr>
          <p:cNvPr id="211" name="Google Shape;211;p11"/>
          <p:cNvGrpSpPr/>
          <p:nvPr/>
        </p:nvGrpSpPr>
        <p:grpSpPr>
          <a:xfrm rot="1415781">
            <a:off x="11045341" y="5664942"/>
            <a:ext cx="979340" cy="1040548"/>
            <a:chOff x="10883591" y="5571442"/>
            <a:chExt cx="979340" cy="1040548"/>
          </a:xfrm>
        </p:grpSpPr>
        <p:pic>
          <p:nvPicPr>
            <p:cNvPr id="212" name="Google Shape;212;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13" name="Google Shape;213;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pic>
        <p:nvPicPr>
          <p:cNvPr id="214" name="Google Shape;214;p11"/>
          <p:cNvPicPr preferRelativeResize="0"/>
          <p:nvPr/>
        </p:nvPicPr>
        <p:blipFill rotWithShape="1">
          <a:blip r:embed="rId5">
            <a:alphaModFix/>
          </a:blip>
          <a:srcRect/>
          <a:stretch/>
        </p:blipFill>
        <p:spPr>
          <a:xfrm>
            <a:off x="3272690" y="5699832"/>
            <a:ext cx="903162" cy="903162"/>
          </a:xfrm>
          <a:prstGeom prst="rect">
            <a:avLst/>
          </a:prstGeom>
          <a:noFill/>
          <a:ln>
            <a:noFill/>
          </a:ln>
        </p:spPr>
      </p:pic>
      <p:pic>
        <p:nvPicPr>
          <p:cNvPr id="215" name="Google Shape;215;p11"/>
          <p:cNvPicPr preferRelativeResize="0"/>
          <p:nvPr/>
        </p:nvPicPr>
        <p:blipFill rotWithShape="1">
          <a:blip r:embed="rId6">
            <a:alphaModFix/>
          </a:blip>
          <a:srcRect/>
          <a:stretch/>
        </p:blipFill>
        <p:spPr>
          <a:xfrm>
            <a:off x="4551514" y="5693569"/>
            <a:ext cx="906989" cy="906989"/>
          </a:xfrm>
          <a:prstGeom prst="rect">
            <a:avLst/>
          </a:prstGeom>
          <a:noFill/>
          <a:ln>
            <a:noFill/>
          </a:ln>
        </p:spPr>
      </p:pic>
      <p:sp>
        <p:nvSpPr>
          <p:cNvPr id="216" name="Google Shape;216;p11"/>
          <p:cNvSpPr txBox="1"/>
          <p:nvPr/>
        </p:nvSpPr>
        <p:spPr>
          <a:xfrm>
            <a:off x="8568196" y="3655995"/>
            <a:ext cx="192334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Helvetica Neue"/>
                <a:ea typeface="Helvetica Neue"/>
                <a:cs typeface="Helvetica Neue"/>
                <a:sym typeface="Helvetica Neue"/>
              </a:rPr>
              <a:t>resilience</a:t>
            </a:r>
            <a:endParaRPr sz="2800" b="1" i="0" u="none" strike="noStrike" cap="none">
              <a:solidFill>
                <a:srgbClr val="000000"/>
              </a:solidFill>
              <a:latin typeface="Helvetica Neue"/>
              <a:ea typeface="Helvetica Neue"/>
              <a:cs typeface="Helvetica Neue"/>
              <a:sym typeface="Helvetica Neue"/>
            </a:endParaRPr>
          </a:p>
        </p:txBody>
      </p:sp>
      <p:sp>
        <p:nvSpPr>
          <p:cNvPr id="217" name="Google Shape;217;p11"/>
          <p:cNvSpPr/>
          <p:nvPr/>
        </p:nvSpPr>
        <p:spPr>
          <a:xfrm>
            <a:off x="7596004" y="3160308"/>
            <a:ext cx="625642" cy="1514595"/>
          </a:xfrm>
          <a:prstGeom prst="rightBrace">
            <a:avLst>
              <a:gd name="adj1" fmla="val 45391"/>
              <a:gd name="adj2" fmla="val 48941"/>
            </a:avLst>
          </a:prstGeom>
          <a:noFill/>
          <a:ln w="38100"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txBox="1">
            <a:spLocks noGrp="1"/>
          </p:cNvSpPr>
          <p:nvPr>
            <p:ph type="body" idx="1"/>
          </p:nvPr>
        </p:nvSpPr>
        <p:spPr>
          <a:xfrm>
            <a:off x="252422" y="1353592"/>
            <a:ext cx="6076521" cy="3381667"/>
          </a:xfrm>
          <a:prstGeom prst="rect">
            <a:avLst/>
          </a:prstGeom>
          <a:noFill/>
          <a:ln>
            <a:noFill/>
          </a:ln>
        </p:spPr>
        <p:txBody>
          <a:bodyPr spcFirstLastPara="1" wrap="square" lIns="91425" tIns="45700" rIns="91425" bIns="45700" anchor="t" anchorCtr="0">
            <a:normAutofit fontScale="92500" lnSpcReduction="10000"/>
          </a:bodyPr>
          <a:lstStyle/>
          <a:p>
            <a:pPr marL="50800" lvl="0" indent="0" algn="ctr" rtl="0">
              <a:lnSpc>
                <a:spcPct val="90000"/>
              </a:lnSpc>
              <a:spcBef>
                <a:spcPts val="1000"/>
              </a:spcBef>
              <a:spcAft>
                <a:spcPts val="0"/>
              </a:spcAft>
              <a:buSzPct val="126126"/>
              <a:buNone/>
            </a:pPr>
            <a:r>
              <a:rPr lang="en-US" sz="2400">
                <a:solidFill>
                  <a:schemeClr val="dk2"/>
                </a:solidFill>
              </a:rPr>
              <a:t>“</a:t>
            </a:r>
            <a:r>
              <a:rPr lang="en-US" sz="2400"/>
              <a:t>Family and caregiving environments are strengthened to promote children’s healthy development and to protect them from maltreatment and other negative effects of adversity.”</a:t>
            </a:r>
            <a:endParaRPr sz="2400">
              <a:solidFill>
                <a:schemeClr val="dk2"/>
              </a:solidFill>
            </a:endParaRPr>
          </a:p>
        </p:txBody>
      </p:sp>
      <p:sp>
        <p:nvSpPr>
          <p:cNvPr id="224" name="Google Shape;224;p6"/>
          <p:cNvSpPr txBox="1">
            <a:spLocks noGrp="1"/>
          </p:cNvSpPr>
          <p:nvPr>
            <p:ph type="body" idx="2"/>
          </p:nvPr>
        </p:nvSpPr>
        <p:spPr>
          <a:xfrm>
            <a:off x="6594010" y="2032284"/>
            <a:ext cx="5181600" cy="3144807"/>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90000"/>
              </a:lnSpc>
              <a:spcBef>
                <a:spcPts val="1000"/>
              </a:spcBef>
              <a:spcAft>
                <a:spcPts val="0"/>
              </a:spcAft>
              <a:buSzPct val="108108"/>
              <a:buChar char="•"/>
            </a:pPr>
            <a:r>
              <a:rPr lang="en-US"/>
              <a:t>Support access to services before, during &amp; after crisis</a:t>
            </a:r>
            <a:endParaRPr/>
          </a:p>
          <a:p>
            <a:pPr marL="457200" lvl="0" indent="-406400" algn="l" rtl="0">
              <a:lnSpc>
                <a:spcPct val="90000"/>
              </a:lnSpc>
              <a:spcBef>
                <a:spcPts val="1000"/>
              </a:spcBef>
              <a:spcAft>
                <a:spcPts val="0"/>
              </a:spcAft>
              <a:buSzPct val="108108"/>
              <a:buChar char="•"/>
            </a:pPr>
            <a:r>
              <a:rPr lang="en-US"/>
              <a:t>Family strengthening prevention and response programme</a:t>
            </a:r>
            <a:endParaRPr/>
          </a:p>
          <a:p>
            <a:pPr marL="457200" lvl="0" indent="-406400" algn="l" rtl="0">
              <a:lnSpc>
                <a:spcPct val="90000"/>
              </a:lnSpc>
              <a:spcBef>
                <a:spcPts val="1000"/>
              </a:spcBef>
              <a:spcAft>
                <a:spcPts val="0"/>
              </a:spcAft>
              <a:buSzPct val="108108"/>
              <a:buChar char="•"/>
            </a:pPr>
            <a:r>
              <a:rPr lang="en-US"/>
              <a:t>Positive parenting practices, improving relationships and self-care</a:t>
            </a:r>
            <a:endParaRPr/>
          </a:p>
        </p:txBody>
      </p:sp>
      <p:pic>
        <p:nvPicPr>
          <p:cNvPr id="225" name="Google Shape;225;p6"/>
          <p:cNvPicPr preferRelativeResize="0"/>
          <p:nvPr/>
        </p:nvPicPr>
        <p:blipFill rotWithShape="1">
          <a:blip r:embed="rId3">
            <a:alphaModFix/>
          </a:blip>
          <a:srcRect/>
          <a:stretch/>
        </p:blipFill>
        <p:spPr>
          <a:xfrm>
            <a:off x="2188861" y="489772"/>
            <a:ext cx="2435460" cy="681302"/>
          </a:xfrm>
          <a:prstGeom prst="rect">
            <a:avLst/>
          </a:prstGeom>
          <a:noFill/>
          <a:ln>
            <a:noFill/>
          </a:ln>
        </p:spPr>
      </p:pic>
      <p:sp>
        <p:nvSpPr>
          <p:cNvPr id="226" name="Google Shape;226;p6"/>
          <p:cNvSpPr txBox="1"/>
          <p:nvPr/>
        </p:nvSpPr>
        <p:spPr>
          <a:xfrm>
            <a:off x="6610052" y="5803445"/>
            <a:ext cx="432243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Why is it important to support caregiving capacity?</a:t>
            </a:r>
            <a:endParaRPr sz="2400" b="0" i="0" u="none" strike="noStrike" cap="none">
              <a:solidFill>
                <a:srgbClr val="000000"/>
              </a:solidFill>
              <a:latin typeface="Arial"/>
              <a:ea typeface="Arial"/>
              <a:cs typeface="Arial"/>
              <a:sym typeface="Arial"/>
            </a:endParaRPr>
          </a:p>
        </p:txBody>
      </p:sp>
      <p:grpSp>
        <p:nvGrpSpPr>
          <p:cNvPr id="227" name="Google Shape;227;p6"/>
          <p:cNvGrpSpPr/>
          <p:nvPr/>
        </p:nvGrpSpPr>
        <p:grpSpPr>
          <a:xfrm rot="1415781">
            <a:off x="11045341" y="5664942"/>
            <a:ext cx="979340" cy="1040548"/>
            <a:chOff x="10883591" y="5571442"/>
            <a:chExt cx="979340" cy="1040548"/>
          </a:xfrm>
        </p:grpSpPr>
        <p:pic>
          <p:nvPicPr>
            <p:cNvPr id="228" name="Google Shape;228;p6"/>
            <p:cNvPicPr preferRelativeResize="0"/>
            <p:nvPr/>
          </p:nvPicPr>
          <p:blipFill rotWithShape="1">
            <a:blip r:embed="rId4">
              <a:alphaModFix/>
            </a:blip>
            <a:srcRect/>
            <a:stretch/>
          </p:blipFill>
          <p:spPr>
            <a:xfrm>
              <a:off x="10883591" y="5571442"/>
              <a:ext cx="979340" cy="1040548"/>
            </a:xfrm>
            <a:prstGeom prst="rect">
              <a:avLst/>
            </a:prstGeom>
            <a:noFill/>
            <a:ln>
              <a:noFill/>
            </a:ln>
          </p:spPr>
        </p:pic>
        <p:pic>
          <p:nvPicPr>
            <p:cNvPr id="229" name="Google Shape;229;p6" descr="Point d’interrogation"/>
            <p:cNvPicPr preferRelativeResize="0"/>
            <p:nvPr/>
          </p:nvPicPr>
          <p:blipFill rotWithShape="1">
            <a:blip r:embed="rId5">
              <a:alphaModFix/>
            </a:blip>
            <a:srcRect/>
            <a:stretch/>
          </p:blipFill>
          <p:spPr>
            <a:xfrm>
              <a:off x="11005748" y="5727562"/>
              <a:ext cx="735026" cy="735026"/>
            </a:xfrm>
            <a:prstGeom prst="rect">
              <a:avLst/>
            </a:prstGeom>
            <a:noFill/>
            <a:ln>
              <a:noFill/>
            </a:ln>
          </p:spPr>
        </p:pic>
      </p:grpSp>
      <p:sp>
        <p:nvSpPr>
          <p:cNvPr id="230" name="Google Shape;230;p6"/>
          <p:cNvSpPr txBox="1"/>
          <p:nvPr/>
        </p:nvSpPr>
        <p:spPr>
          <a:xfrm>
            <a:off x="1778010" y="5880389"/>
            <a:ext cx="200795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Helvetica Neue"/>
                <a:ea typeface="Helvetica Neue"/>
                <a:cs typeface="Helvetica Neue"/>
                <a:sym typeface="Helvetica Neue"/>
              </a:rPr>
              <a:t>REMINDER</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1" name="Google Shape;231;p6"/>
          <p:cNvSpPr/>
          <p:nvPr/>
        </p:nvSpPr>
        <p:spPr>
          <a:xfrm>
            <a:off x="252422" y="5049392"/>
            <a:ext cx="1063031" cy="830997"/>
          </a:xfrm>
          <a:prstGeom prst="cloudCallout">
            <a:avLst>
              <a:gd name="adj1" fmla="val 75749"/>
              <a:gd name="adj2" fmla="val 62500"/>
            </a:avLst>
          </a:prstGeom>
          <a:solidFill>
            <a:srgbClr val="C886B2"/>
          </a:solidFill>
          <a:ln w="25400" cap="flat" cmpd="sng">
            <a:solidFill>
              <a:srgbClr val="0147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2" name="Google Shape;232;p6"/>
          <p:cNvPicPr preferRelativeResize="0"/>
          <p:nvPr/>
        </p:nvPicPr>
        <p:blipFill rotWithShape="1">
          <a:blip r:embed="rId6">
            <a:alphaModFix/>
          </a:blip>
          <a:srcRect/>
          <a:stretch/>
        </p:blipFill>
        <p:spPr>
          <a:xfrm>
            <a:off x="11298179" y="3014358"/>
            <a:ext cx="742498" cy="829284"/>
          </a:xfrm>
          <a:prstGeom prst="rect">
            <a:avLst/>
          </a:prstGeom>
          <a:noFill/>
          <a:ln>
            <a:noFill/>
          </a:ln>
        </p:spPr>
      </p:pic>
      <p:pic>
        <p:nvPicPr>
          <p:cNvPr id="233" name="Google Shape;233;p6"/>
          <p:cNvPicPr preferRelativeResize="0"/>
          <p:nvPr/>
        </p:nvPicPr>
        <p:blipFill rotWithShape="1">
          <a:blip r:embed="rId7">
            <a:alphaModFix/>
          </a:blip>
          <a:srcRect/>
          <a:stretch/>
        </p:blipFill>
        <p:spPr>
          <a:xfrm>
            <a:off x="2372613" y="3014351"/>
            <a:ext cx="1638436" cy="2334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
          <p:cNvSpPr txBox="1">
            <a:spLocks noGrp="1"/>
          </p:cNvSpPr>
          <p:nvPr>
            <p:ph type="title"/>
          </p:nvPr>
        </p:nvSpPr>
        <p:spPr>
          <a:xfrm>
            <a:off x="678402" y="1479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Examples from the Region</a:t>
            </a:r>
            <a:endParaRPr/>
          </a:p>
        </p:txBody>
      </p:sp>
      <p:sp>
        <p:nvSpPr>
          <p:cNvPr id="240" name="Google Shape;240;p4"/>
          <p:cNvSpPr txBox="1"/>
          <p:nvPr/>
        </p:nvSpPr>
        <p:spPr>
          <a:xfrm>
            <a:off x="4539980" y="4115301"/>
            <a:ext cx="2978193"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16</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1" name="Google Shape;241;p4" descr="Indonesia outline map vector illustration"/>
          <p:cNvPicPr preferRelativeResize="0"/>
          <p:nvPr/>
        </p:nvPicPr>
        <p:blipFill rotWithShape="1">
          <a:blip r:embed="rId3">
            <a:alphaModFix/>
          </a:blip>
          <a:srcRect r="1642" b="14100"/>
          <a:stretch/>
        </p:blipFill>
        <p:spPr>
          <a:xfrm>
            <a:off x="8114210" y="1956428"/>
            <a:ext cx="3344092" cy="1372817"/>
          </a:xfrm>
          <a:prstGeom prst="rect">
            <a:avLst/>
          </a:prstGeom>
          <a:noFill/>
          <a:ln>
            <a:noFill/>
          </a:ln>
        </p:spPr>
      </p:pic>
      <p:sp>
        <p:nvSpPr>
          <p:cNvPr id="242" name="Google Shape;242;p4"/>
          <p:cNvSpPr txBox="1"/>
          <p:nvPr/>
        </p:nvSpPr>
        <p:spPr>
          <a:xfrm>
            <a:off x="7766074" y="3804819"/>
            <a:ext cx="4153989"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16</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3" name="Google Shape;243;p4" descr="Nepal Map Outline Png #1438897 - PNG Images - PNGio"/>
          <p:cNvPicPr preferRelativeResize="0"/>
          <p:nvPr/>
        </p:nvPicPr>
        <p:blipFill rotWithShape="1">
          <a:blip r:embed="rId4">
            <a:alphaModFix/>
          </a:blip>
          <a:srcRect/>
          <a:stretch/>
        </p:blipFill>
        <p:spPr>
          <a:xfrm>
            <a:off x="761637" y="1711264"/>
            <a:ext cx="3235962" cy="1617981"/>
          </a:xfrm>
          <a:prstGeom prst="rect">
            <a:avLst/>
          </a:prstGeom>
          <a:noFill/>
          <a:ln>
            <a:noFill/>
          </a:ln>
        </p:spPr>
      </p:pic>
      <p:sp>
        <p:nvSpPr>
          <p:cNvPr id="244" name="Google Shape;244;p4"/>
          <p:cNvSpPr txBox="1"/>
          <p:nvPr/>
        </p:nvSpPr>
        <p:spPr>
          <a:xfrm>
            <a:off x="566421" y="3429000"/>
            <a:ext cx="3457668"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16</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5" name="Google Shape;245;p4" descr="Outline Map of Myanmar | Free Vector Maps"/>
          <p:cNvPicPr preferRelativeResize="0"/>
          <p:nvPr/>
        </p:nvPicPr>
        <p:blipFill rotWithShape="1">
          <a:blip r:embed="rId5">
            <a:alphaModFix/>
          </a:blip>
          <a:srcRect l="21619" r="22094"/>
          <a:stretch/>
        </p:blipFill>
        <p:spPr>
          <a:xfrm>
            <a:off x="5134563" y="1217419"/>
            <a:ext cx="2135710" cy="28458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7"/>
          <p:cNvSpPr txBox="1">
            <a:spLocks noGrp="1"/>
          </p:cNvSpPr>
          <p:nvPr>
            <p:ph type="title"/>
          </p:nvPr>
        </p:nvSpPr>
        <p:spPr>
          <a:xfrm>
            <a:off x="428625" y="585200"/>
            <a:ext cx="8925600" cy="919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4"/>
              </a:buClr>
              <a:buSzPts val="3600"/>
              <a:buFont typeface="Helvetica Neue"/>
              <a:buNone/>
            </a:pPr>
            <a:r>
              <a:rPr lang="en-US" sz="4100"/>
              <a:t>Need more than the hard copy?</a:t>
            </a:r>
            <a:endParaRPr sz="4100"/>
          </a:p>
          <a:p>
            <a:pPr marL="0" lvl="0" indent="0" algn="l" rtl="0">
              <a:lnSpc>
                <a:spcPct val="90000"/>
              </a:lnSpc>
              <a:spcBef>
                <a:spcPts val="0"/>
              </a:spcBef>
              <a:spcAft>
                <a:spcPts val="0"/>
              </a:spcAft>
              <a:buClr>
                <a:schemeClr val="accent4"/>
              </a:buClr>
              <a:buSzPts val="3600"/>
              <a:buFont typeface="Helvetica Neue"/>
              <a:buNone/>
            </a:pPr>
            <a:endParaRPr sz="4100"/>
          </a:p>
        </p:txBody>
      </p:sp>
      <p:sp>
        <p:nvSpPr>
          <p:cNvPr id="252" name="Google Shape;252;p57"/>
          <p:cNvSpPr txBox="1">
            <a:spLocks noGrp="1"/>
          </p:cNvSpPr>
          <p:nvPr>
            <p:ph type="body" idx="1"/>
          </p:nvPr>
        </p:nvSpPr>
        <p:spPr>
          <a:xfrm>
            <a:off x="428625" y="1242238"/>
            <a:ext cx="9290400" cy="55443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400"/>
              <a:t>On the Alliance website</a:t>
            </a:r>
            <a:endParaRPr/>
          </a:p>
          <a:p>
            <a:pPr marL="985837" lvl="1" indent="-312737" algn="l" rtl="0">
              <a:spcBef>
                <a:spcPts val="1700"/>
              </a:spcBef>
              <a:spcAft>
                <a:spcPts val="0"/>
              </a:spcAft>
              <a:buSzPts val="2400"/>
              <a:buFont typeface="Noto Sans Symbols"/>
              <a:buChar char="⮚"/>
            </a:pPr>
            <a:r>
              <a:rPr lang="en-US" sz="1800"/>
              <a:t>PDF version</a:t>
            </a:r>
            <a:endParaRPr/>
          </a:p>
          <a:p>
            <a:pPr marL="985837" lvl="1" indent="-312737" algn="l" rtl="0">
              <a:spcBef>
                <a:spcPts val="500"/>
              </a:spcBef>
              <a:spcAft>
                <a:spcPts val="0"/>
              </a:spcAft>
              <a:buSzPts val="2400"/>
              <a:buFont typeface="Noto Sans Symbols"/>
              <a:buChar char="⮚"/>
            </a:pPr>
            <a:r>
              <a:rPr lang="en-US" sz="1800"/>
              <a:t>Briefing &amp; Implementation Pack</a:t>
            </a:r>
            <a:endParaRPr/>
          </a:p>
          <a:p>
            <a:pPr marL="985837" lvl="1" indent="-312737" algn="l" rtl="0">
              <a:spcBef>
                <a:spcPts val="500"/>
              </a:spcBef>
              <a:spcAft>
                <a:spcPts val="0"/>
              </a:spcAft>
              <a:buSzPts val="2400"/>
              <a:buFont typeface="Noto Sans Symbols"/>
              <a:buChar char="⮚"/>
            </a:pPr>
            <a:r>
              <a:rPr lang="en-US" sz="1800"/>
              <a:t>25-page Summary</a:t>
            </a:r>
            <a:endParaRPr/>
          </a:p>
          <a:p>
            <a:pPr marL="985837" lvl="1" indent="-312737" algn="l" rtl="0">
              <a:spcBef>
                <a:spcPts val="500"/>
              </a:spcBef>
              <a:spcAft>
                <a:spcPts val="0"/>
              </a:spcAft>
              <a:buSzPts val="2400"/>
              <a:buFont typeface="Noto Sans Symbols"/>
              <a:buChar char="⮚"/>
            </a:pPr>
            <a:r>
              <a:rPr lang="en-US" sz="1800"/>
              <a:t>E-course </a:t>
            </a:r>
            <a:endParaRPr/>
          </a:p>
          <a:p>
            <a:pPr marL="985837" lvl="1" indent="-312737" algn="l" rtl="0">
              <a:spcBef>
                <a:spcPts val="500"/>
              </a:spcBef>
              <a:spcAft>
                <a:spcPts val="0"/>
              </a:spcAft>
              <a:buSzPts val="2400"/>
              <a:buFont typeface="Noto Sans Symbols"/>
              <a:buChar char="⮚"/>
            </a:pPr>
            <a:r>
              <a:rPr lang="en-US" sz="1800"/>
              <a:t>YouTube videos</a:t>
            </a:r>
            <a:endParaRPr/>
          </a:p>
          <a:p>
            <a:pPr marL="985837" lvl="1" indent="-312737" algn="l" rtl="0">
              <a:spcBef>
                <a:spcPts val="500"/>
              </a:spcBef>
              <a:spcAft>
                <a:spcPts val="0"/>
              </a:spcAft>
              <a:buSzPts val="2400"/>
              <a:buFont typeface="Noto Sans Symbols"/>
              <a:buChar char="⮚"/>
            </a:pPr>
            <a:r>
              <a:rPr lang="en-US" sz="1800"/>
              <a:t>A gallery of illustrated Standards</a:t>
            </a:r>
            <a:endParaRPr/>
          </a:p>
          <a:p>
            <a:pPr marL="9525" lvl="0" indent="0" algn="l" rtl="0">
              <a:spcBef>
                <a:spcPts val="1200"/>
              </a:spcBef>
              <a:spcAft>
                <a:spcPts val="0"/>
              </a:spcAft>
              <a:buNone/>
            </a:pPr>
            <a:r>
              <a:rPr lang="en-US" sz="2400">
                <a:solidFill>
                  <a:srgbClr val="00B0F0"/>
                </a:solidFill>
              </a:rPr>
              <a:t>	👉</a:t>
            </a:r>
            <a:r>
              <a:rPr lang="en-US" sz="1800">
                <a:solidFill>
                  <a:srgbClr val="00B0F0"/>
                </a:solidFill>
              </a:rPr>
              <a:t>  </a:t>
            </a:r>
            <a:r>
              <a:rPr lang="en-US" sz="1800" u="sng">
                <a:solidFill>
                  <a:srgbClr val="00B0F0"/>
                </a:solidFill>
                <a:hlinkClick r:id="rId3">
                  <a:extLst>
                    <a:ext uri="{A12FA001-AC4F-418D-AE19-62706E023703}">
                      <ahyp:hlinkClr xmlns:ahyp="http://schemas.microsoft.com/office/drawing/2018/hyperlinkcolor" val="tx"/>
                    </a:ext>
                  </a:extLst>
                </a:hlinkClick>
              </a:rPr>
              <a:t>www.AllianceCPHA.org</a:t>
            </a:r>
            <a:endParaRPr sz="1800">
              <a:solidFill>
                <a:srgbClr val="00B0F0"/>
              </a:solidFill>
            </a:endParaRPr>
          </a:p>
          <a:p>
            <a:pPr marL="9525" lvl="0" indent="0" algn="l" rtl="0">
              <a:spcBef>
                <a:spcPts val="1200"/>
              </a:spcBef>
              <a:spcAft>
                <a:spcPts val="0"/>
              </a:spcAft>
              <a:buNone/>
            </a:pPr>
            <a:r>
              <a:rPr lang="en-US" sz="2400"/>
              <a:t>On the Humanitarian Standards Partnership website</a:t>
            </a:r>
            <a:endParaRPr sz="2400"/>
          </a:p>
          <a:p>
            <a:pPr marL="985837" lvl="1" indent="-322262" algn="l" rtl="0">
              <a:spcBef>
                <a:spcPts val="500"/>
              </a:spcBef>
              <a:spcAft>
                <a:spcPts val="0"/>
              </a:spcAft>
              <a:buSzPts val="2400"/>
              <a:buFont typeface="Noto Sans Symbols"/>
              <a:buChar char="⮚"/>
            </a:pPr>
            <a:r>
              <a:rPr lang="en-US" sz="1800"/>
              <a:t>Online, interactive version</a:t>
            </a:r>
            <a:endParaRPr/>
          </a:p>
          <a:p>
            <a:pPr marL="985837" lvl="1" indent="-322262" algn="l" rtl="0">
              <a:spcBef>
                <a:spcPts val="500"/>
              </a:spcBef>
              <a:spcAft>
                <a:spcPts val="0"/>
              </a:spcAft>
              <a:buSzPts val="2400"/>
              <a:buFont typeface="Noto Sans Symbols"/>
              <a:buChar char="⮚"/>
            </a:pPr>
            <a:r>
              <a:rPr lang="en-US" sz="1800"/>
              <a:t>HSP App for mobile phones and tablets </a:t>
            </a:r>
            <a:endParaRPr/>
          </a:p>
          <a:p>
            <a:pPr marL="0" lvl="0" indent="0" algn="l" rtl="0">
              <a:spcBef>
                <a:spcPts val="1200"/>
              </a:spcBef>
              <a:spcAft>
                <a:spcPts val="0"/>
              </a:spcAft>
              <a:buNone/>
            </a:pPr>
            <a:r>
              <a:rPr lang="en-US" sz="1800">
                <a:solidFill>
                  <a:srgbClr val="00B0F0"/>
                </a:solidFill>
              </a:rPr>
              <a:t>	</a:t>
            </a:r>
            <a:r>
              <a:rPr lang="en-US" sz="2400">
                <a:solidFill>
                  <a:srgbClr val="00B0F0"/>
                </a:solidFill>
              </a:rPr>
              <a:t>👉</a:t>
            </a:r>
            <a:r>
              <a:rPr lang="en-US" sz="1800">
                <a:solidFill>
                  <a:srgbClr val="00B0F0"/>
                </a:solidFill>
              </a:rPr>
              <a:t>  www.HumanitarianStandardsPartnership.org</a:t>
            </a:r>
            <a:endParaRPr/>
          </a:p>
        </p:txBody>
      </p:sp>
      <p:pic>
        <p:nvPicPr>
          <p:cNvPr id="253" name="Google Shape;253;p57" descr="THE ALLIANCE.png"/>
          <p:cNvPicPr preferRelativeResize="0"/>
          <p:nvPr/>
        </p:nvPicPr>
        <p:blipFill rotWithShape="1">
          <a:blip r:embed="rId4">
            <a:alphaModFix/>
          </a:blip>
          <a:srcRect/>
          <a:stretch/>
        </p:blipFill>
        <p:spPr>
          <a:xfrm>
            <a:off x="9158990" y="5156616"/>
            <a:ext cx="2343780" cy="1462358"/>
          </a:xfrm>
          <a:prstGeom prst="rect">
            <a:avLst/>
          </a:prstGeom>
          <a:noFill/>
          <a:ln>
            <a:noFill/>
          </a:ln>
        </p:spPr>
      </p:pic>
      <p:pic>
        <p:nvPicPr>
          <p:cNvPr id="254" name="Google Shape;254;p57"/>
          <p:cNvPicPr preferRelativeResize="0"/>
          <p:nvPr/>
        </p:nvPicPr>
        <p:blipFill rotWithShape="1">
          <a:blip r:embed="rId5">
            <a:alphaModFix/>
          </a:blip>
          <a:srcRect/>
          <a:stretch/>
        </p:blipFill>
        <p:spPr>
          <a:xfrm rot="757119">
            <a:off x="6600465" y="1844773"/>
            <a:ext cx="1684002" cy="23262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5" name="Google Shape;255;p57" descr="Imagen que contiene Icono&#10;&#10;Descripción generada automáticamente"/>
          <p:cNvPicPr preferRelativeResize="0"/>
          <p:nvPr/>
        </p:nvPicPr>
        <p:blipFill rotWithShape="1">
          <a:blip r:embed="rId6">
            <a:alphaModFix/>
          </a:blip>
          <a:srcRect/>
          <a:stretch/>
        </p:blipFill>
        <p:spPr>
          <a:xfrm>
            <a:off x="10082326" y="3298017"/>
            <a:ext cx="1977869" cy="143273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2073</Words>
  <Application>Microsoft Office PowerPoint</Application>
  <PresentationFormat>Widescreen</PresentationFormat>
  <Paragraphs>165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Helvetica Neue</vt:lpstr>
      <vt:lpstr>Calibri</vt:lpstr>
      <vt:lpstr>Noto Sans Symbols</vt:lpstr>
      <vt:lpstr>Office Theme</vt:lpstr>
      <vt:lpstr>The Minimum Standards for Child Protection in Humanitarian Action  CPMS</vt:lpstr>
      <vt:lpstr>Aim of the Standards </vt:lpstr>
      <vt:lpstr>PowerPoint Presentation</vt:lpstr>
      <vt:lpstr>General intro to Standard 16</vt:lpstr>
      <vt:lpstr>PowerPoint Presentation</vt:lpstr>
      <vt:lpstr>Examples from the Region</vt:lpstr>
      <vt:lpstr>Need more than the hard copy?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Joanna Wedge</cp:lastModifiedBy>
  <cp:revision>1</cp:revision>
  <dcterms:created xsi:type="dcterms:W3CDTF">2017-12-20T18:51:03Z</dcterms:created>
  <dcterms:modified xsi:type="dcterms:W3CDTF">2022-07-05T20:38:50Z</dcterms:modified>
</cp:coreProperties>
</file>