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Helvetica Neue Light" panose="020B060402020202020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qE99ShWJ4mFQ/dDAcisW7uKUr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79" autoAdjust="0"/>
  </p:normalViewPr>
  <p:slideViewPr>
    <p:cSldViewPr snapToGrid="0">
      <p:cViewPr varScale="1">
        <p:scale>
          <a:sx n="52" d="100"/>
          <a:sy n="52" d="100"/>
        </p:scale>
        <p:origin x="1204"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en/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Facilitators:</a:t>
            </a:r>
            <a:endParaRPr dirty="0"/>
          </a:p>
          <a:p>
            <a:pPr marL="0" lvl="0" indent="0" algn="l" rtl="0">
              <a:lnSpc>
                <a:spcPct val="100000"/>
              </a:lnSpc>
              <a:spcBef>
                <a:spcPts val="0"/>
              </a:spcBef>
              <a:spcAft>
                <a:spcPts val="0"/>
              </a:spcAft>
              <a:buSzPts val="1400"/>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t>It is assumed that the group is about 20 people and that everyone in the room knows each other (perhaps colleagues from your agency or the CP coordination group). if not, add 5 minutes for quick introductions.</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i="1" dirty="0">
                <a:latin typeface="Calibri"/>
                <a:ea typeface="Calibri"/>
                <a:cs typeface="Calibri"/>
                <a:sym typeface="Calibri"/>
              </a:rPr>
              <a:t>PREPARE: a flipchart with the </a:t>
            </a:r>
            <a:r>
              <a:rPr lang="en-US" b="1" i="1" dirty="0">
                <a:latin typeface="Calibri"/>
                <a:ea typeface="Calibri"/>
                <a:cs typeface="Calibri"/>
                <a:sym typeface="Calibri"/>
              </a:rPr>
              <a:t>objectives</a:t>
            </a:r>
            <a:r>
              <a:rPr lang="en-US" i="1" dirty="0">
                <a:latin typeface="Calibri"/>
                <a:ea typeface="Calibri"/>
                <a:cs typeface="Calibri"/>
                <a:sym typeface="Calibri"/>
              </a:rPr>
              <a:t> of the session</a:t>
            </a:r>
            <a:endParaRPr dirty="0"/>
          </a:p>
          <a:p>
            <a:pPr marL="0" lvl="0" indent="0" algn="l" rtl="0">
              <a:lnSpc>
                <a:spcPct val="100000"/>
              </a:lnSpc>
              <a:spcBef>
                <a:spcPts val="0"/>
              </a:spcBef>
              <a:spcAft>
                <a:spcPts val="0"/>
              </a:spcAft>
              <a:buSzPts val="1400"/>
              <a:buNone/>
            </a:pPr>
            <a:r>
              <a:rPr lang="en-US" b="0" i="0" dirty="0">
                <a:solidFill>
                  <a:srgbClr val="1B2733"/>
                </a:solidFill>
                <a:latin typeface="Calibri"/>
                <a:ea typeface="Calibri"/>
                <a:cs typeface="Calibri"/>
                <a:sym typeface="Calibri"/>
              </a:rPr>
              <a:t>By the end of the session, participants will be able to:</a:t>
            </a:r>
            <a:endParaRPr dirty="0">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b="0" i="0" dirty="0">
                <a:solidFill>
                  <a:srgbClr val="1B2733"/>
                </a:solidFill>
                <a:latin typeface="Calibri"/>
                <a:ea typeface="Calibri"/>
                <a:cs typeface="Calibri"/>
                <a:sym typeface="Calibri"/>
              </a:rPr>
              <a:t>Describe the content of Standard 17</a:t>
            </a:r>
            <a:endParaRPr dirty="0"/>
          </a:p>
          <a:p>
            <a:pPr marL="171450" lvl="0" indent="-171450" algn="l" rtl="0">
              <a:lnSpc>
                <a:spcPct val="100000"/>
              </a:lnSpc>
              <a:spcBef>
                <a:spcPts val="0"/>
              </a:spcBef>
              <a:spcAft>
                <a:spcPts val="0"/>
              </a:spcAft>
              <a:buClr>
                <a:schemeClr val="dk1"/>
              </a:buClr>
              <a:buSzPts val="1200"/>
              <a:buFont typeface="Arial"/>
              <a:buChar char="•"/>
            </a:pPr>
            <a:r>
              <a:rPr lang="en-US" b="0" i="0" dirty="0">
                <a:solidFill>
                  <a:srgbClr val="1B2733"/>
                </a:solidFill>
                <a:latin typeface="Calibri"/>
                <a:ea typeface="Calibri"/>
                <a:cs typeface="Calibri"/>
                <a:sym typeface="Calibri"/>
              </a:rPr>
              <a:t>Explain &amp; Share its key messages</a:t>
            </a:r>
            <a:endParaRPr dirty="0"/>
          </a:p>
          <a:p>
            <a:pPr marL="171450" lvl="0" indent="-171450" algn="l" rtl="0">
              <a:lnSpc>
                <a:spcPct val="100000"/>
              </a:lnSpc>
              <a:spcBef>
                <a:spcPts val="0"/>
              </a:spcBef>
              <a:spcAft>
                <a:spcPts val="0"/>
              </a:spcAft>
              <a:buClr>
                <a:schemeClr val="dk1"/>
              </a:buClr>
              <a:buSzPts val="1200"/>
              <a:buFont typeface="Arial"/>
              <a:buChar char="•"/>
            </a:pPr>
            <a:r>
              <a:rPr lang="en-US" b="0" i="0" dirty="0">
                <a:solidFill>
                  <a:srgbClr val="1B2733"/>
                </a:solidFill>
                <a:latin typeface="Calibri"/>
                <a:ea typeface="Calibri"/>
                <a:cs typeface="Calibri"/>
                <a:sym typeface="Calibri"/>
              </a:rPr>
              <a:t>Demonstrate how &amp; why to use the handbook</a:t>
            </a:r>
            <a:endParaRPr dirty="0"/>
          </a:p>
          <a:p>
            <a:pPr marL="171450" lvl="0" indent="-95250" algn="l" rtl="0">
              <a:lnSpc>
                <a:spcPct val="100000"/>
              </a:lnSpc>
              <a:spcBef>
                <a:spcPts val="0"/>
              </a:spcBef>
              <a:spcAft>
                <a:spcPts val="0"/>
              </a:spcAft>
              <a:buClr>
                <a:schemeClr val="dk1"/>
              </a:buClr>
              <a:buSzPts val="1200"/>
              <a:buFont typeface="Arial"/>
              <a:buNone/>
            </a:pPr>
            <a:endParaRPr i="1" dirty="0"/>
          </a:p>
          <a:p>
            <a:pPr marL="171450" marR="0" lvl="0" indent="-171450" algn="l" rtl="0">
              <a:lnSpc>
                <a:spcPct val="100000"/>
              </a:lnSpc>
              <a:spcBef>
                <a:spcPts val="0"/>
              </a:spcBef>
              <a:spcAft>
                <a:spcPts val="0"/>
              </a:spcAft>
              <a:buClr>
                <a:schemeClr val="dk1"/>
              </a:buClr>
              <a:buSzPts val="1200"/>
              <a:buFont typeface="Arial"/>
              <a:buChar char="•"/>
            </a:pPr>
            <a:r>
              <a:rPr lang="en-US" dirty="0"/>
              <a:t>NOTE: if you have already done a Session on Pillar(s), Principles or other Standard(s), skip slide 2 &amp; 8</a:t>
            </a:r>
            <a:endParaRPr dirty="0"/>
          </a:p>
          <a:p>
            <a:pPr marL="0" lvl="0" indent="0" algn="l" rtl="0">
              <a:lnSpc>
                <a:spcPct val="100000"/>
              </a:lnSpc>
              <a:spcBef>
                <a:spcPts val="0"/>
              </a:spcBef>
              <a:spcAft>
                <a:spcPts val="0"/>
              </a:spcAft>
              <a:buClr>
                <a:schemeClr val="dk1"/>
              </a:buClr>
              <a:buSzPts val="1200"/>
              <a:buFont typeface="Arial"/>
              <a:buNone/>
            </a:pPr>
            <a:endParaRPr dirty="0"/>
          </a:p>
          <a:p>
            <a:pPr marL="457200" marR="0" lvl="0" indent="-228600" algn="l" rtl="0">
              <a:lnSpc>
                <a:spcPct val="100000"/>
              </a:lnSpc>
              <a:spcBef>
                <a:spcPts val="0"/>
              </a:spcBef>
              <a:spcAft>
                <a:spcPts val="0"/>
              </a:spcAft>
              <a:buSzPts val="1400"/>
              <a:buNone/>
            </a:pPr>
            <a:r>
              <a:rPr lang="en-US" b="1" dirty="0"/>
              <a:t>TIP: Slides are animated </a:t>
            </a:r>
            <a:r>
              <a:rPr lang="en-US" dirty="0"/>
              <a:t>-&gt; for each click you’ll make, some few words, a title or an image will appear on the slide. </a:t>
            </a:r>
            <a:endParaRPr dirty="0"/>
          </a:p>
          <a:p>
            <a:pPr marL="457200" marR="0" lvl="0" indent="-228600" algn="l" rtl="0">
              <a:lnSpc>
                <a:spcPct val="100000"/>
              </a:lnSpc>
              <a:spcBef>
                <a:spcPts val="0"/>
              </a:spcBef>
              <a:spcAft>
                <a:spcPts val="0"/>
              </a:spcAft>
              <a:buSzPts val="1400"/>
              <a:buNone/>
            </a:pPr>
            <a:r>
              <a:rPr lang="en-US" dirty="0"/>
              <a:t>Read the corresponding notes from the facilitators notes, before showing the following content, so participants have time to process what you say, and read each point. </a:t>
            </a:r>
            <a:endParaRPr dirty="0"/>
          </a:p>
          <a:p>
            <a:pPr marL="0" lvl="0" indent="0" algn="l" rtl="0">
              <a:lnSpc>
                <a:spcPct val="100000"/>
              </a:lnSpc>
              <a:spcBef>
                <a:spcPts val="0"/>
              </a:spcBef>
              <a:spcAft>
                <a:spcPts val="0"/>
              </a:spcAft>
              <a:buSzPts val="1400"/>
              <a:buNone/>
            </a:pPr>
            <a:endParaRPr b="1" dirty="0"/>
          </a:p>
          <a:p>
            <a:pPr marL="457200" marR="0" lvl="0" indent="-228600" algn="l" rtl="0">
              <a:lnSpc>
                <a:spcPct val="100000"/>
              </a:lnSpc>
              <a:spcBef>
                <a:spcPts val="0"/>
              </a:spcBef>
              <a:spcAft>
                <a:spcPts val="0"/>
              </a:spcAft>
              <a:buSzPts val="1400"/>
              <a:buNone/>
            </a:pPr>
            <a:endParaRPr dirty="0"/>
          </a:p>
        </p:txBody>
      </p:sp>
      <p:sp>
        <p:nvSpPr>
          <p:cNvPr id="181" name="Google Shape;18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Donors, local governments, colleagues in other sectors and our beneficiaries themselves want to know what we are doing and why. The CPMS is our benchmark. They are the key way to </a:t>
            </a:r>
            <a:r>
              <a:rPr lang="en-US" dirty="0" err="1"/>
              <a:t>operationalise</a:t>
            </a:r>
            <a:r>
              <a:rPr lang="en-US" dirty="0"/>
              <a:t> or make real children's rights in the practice of humanitarian response. </a:t>
            </a:r>
            <a:endParaRPr dirty="0"/>
          </a:p>
          <a:p>
            <a:pPr marL="0" lvl="0" indent="0" algn="l" rtl="0">
              <a:lnSpc>
                <a:spcPct val="100000"/>
              </a:lnSpc>
              <a:spcBef>
                <a:spcPts val="0"/>
              </a:spcBef>
              <a:spcAft>
                <a:spcPts val="0"/>
              </a:spcAft>
              <a:buSzPts val="1400"/>
              <a:buNone/>
            </a:pPr>
            <a:endParaRPr dirty="0"/>
          </a:p>
          <a:p>
            <a:pPr marL="0" lvl="0" indent="0" algn="l" rtl="0">
              <a:lnSpc>
                <a:spcPct val="115000"/>
              </a:lnSpc>
              <a:spcBef>
                <a:spcPts val="0"/>
              </a:spcBef>
              <a:spcAft>
                <a:spcPts val="0"/>
              </a:spcAft>
              <a:buClr>
                <a:schemeClr val="dk1"/>
              </a:buClr>
              <a:buSzPts val="1100"/>
              <a:buFont typeface="Arial"/>
              <a:buNone/>
            </a:pPr>
            <a:r>
              <a:rPr lang="en-US" dirty="0"/>
              <a:t>They are a collaborative, inter-agency tool, that links with other initiatives, such as the Core Humanitarian Standard and the Humanitarian Inclusion Standards.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US" dirty="0"/>
              <a:t>BOX: The CPMS aim at improving the quality and accountability of our programing and increasing impact for children’s protection and well-being in humanitarian action (</a:t>
            </a:r>
            <a:r>
              <a:rPr lang="en-US" sz="1800" dirty="0">
                <a:latin typeface="Helvetica Neue Light"/>
                <a:ea typeface="Helvetica Neue Light"/>
                <a:cs typeface="Helvetica Neue Light"/>
                <a:sym typeface="Helvetica Neue Light"/>
              </a:rPr>
              <a:t>internal displacement and refugee contexts)</a:t>
            </a:r>
            <a:r>
              <a:rPr lang="en-US" dirty="0"/>
              <a:t>, by establishing common principles, </a:t>
            </a:r>
            <a:r>
              <a:rPr lang="en-US" sz="1800" dirty="0">
                <a:latin typeface="Helvetica Neue Light"/>
                <a:ea typeface="Helvetica Neue Light"/>
                <a:cs typeface="Helvetica Neue Light"/>
                <a:sym typeface="Helvetica Neue Light"/>
              </a:rPr>
              <a:t>evidence, prevention</a:t>
            </a:r>
            <a:r>
              <a:rPr lang="en-US" dirty="0"/>
              <a:t> and goals to achieve. They provide a synthesis of good practice and learning to date.</a:t>
            </a:r>
            <a:endParaRPr dirty="0"/>
          </a:p>
        </p:txBody>
      </p:sp>
      <p:sp>
        <p:nvSpPr>
          <p:cNvPr id="188" name="Google Shape;1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an overview of the CPMS structure: there are 28 Standards across 4 pillars and 10 CPHA principles threaded throughout. </a:t>
            </a:r>
            <a:endParaRPr/>
          </a:p>
          <a:p>
            <a:pPr marL="0" lvl="0" indent="0" algn="l" rtl="0">
              <a:lnSpc>
                <a:spcPct val="100000"/>
              </a:lnSpc>
              <a:spcBef>
                <a:spcPts val="0"/>
              </a:spcBef>
              <a:spcAft>
                <a:spcPts val="0"/>
              </a:spcAft>
              <a:buSzPts val="1400"/>
              <a:buNone/>
            </a:pPr>
            <a:r>
              <a:rPr lang="en-US"/>
              <a:t>You can find this overview on the back of the CPMS handbook or in the online handbook; it’s a practical way of locating quickly a specific topic.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presentation focuses on Standard 17: Community-led approaches</a:t>
            </a:r>
            <a:endParaRPr/>
          </a:p>
          <a:p>
            <a:pPr marL="0" lvl="0" indent="0" algn="l" rtl="0">
              <a:lnSpc>
                <a:spcPct val="100000"/>
              </a:lnSpc>
              <a:spcBef>
                <a:spcPts val="0"/>
              </a:spcBef>
              <a:spcAft>
                <a:spcPts val="0"/>
              </a:spcAft>
              <a:buSzPts val="1400"/>
              <a:buNone/>
            </a:pPr>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This Standard is part of the third Pillar of Standards related to developing adequate strategies, approaches and interventions for preventing and responding to the child protection risks outlined in </a:t>
            </a:r>
            <a:r>
              <a:rPr lang="en-US" u="sng" dirty="0">
                <a:solidFill>
                  <a:schemeClr val="hlink"/>
                </a:solidFill>
                <a:hlinkClick r:id="rId3"/>
              </a:rPr>
              <a:t>Pillar 2</a:t>
            </a:r>
            <a:r>
              <a:rPr lang="en-US" dirty="0"/>
              <a:t>. It is structured around the socio-ecological model and also links with the INSPIRE package, where appropriate, and builds on their evidence-based strategies for preventing violence against children. Hence the ICON in the corner. The INSPIRE package has a similar goal: evidence-based strategies for preventing violence against children.  More info about INSPIRE strategies on: http://inspire-strategies.org/</a:t>
            </a:r>
            <a:endParaRPr dirty="0"/>
          </a:p>
          <a:p>
            <a:pPr marL="171450" marR="0" lvl="0" indent="-95250" algn="l" rtl="0">
              <a:lnSpc>
                <a:spcPct val="100000"/>
              </a:lnSpc>
              <a:spcBef>
                <a:spcPts val="0"/>
              </a:spcBef>
              <a:spcAft>
                <a:spcPts val="0"/>
              </a:spcAft>
              <a:buClr>
                <a:schemeClr val="dk1"/>
              </a:buClr>
              <a:buSzPts val="1200"/>
              <a:buFont typeface="Arial"/>
              <a:buNone/>
            </a:pPr>
            <a:endParaRPr dirty="0"/>
          </a:p>
          <a:p>
            <a:pPr marL="457200" marR="0" lvl="0" indent="-228600" algn="l" rtl="0">
              <a:lnSpc>
                <a:spcPct val="100000"/>
              </a:lnSpc>
              <a:spcBef>
                <a:spcPts val="0"/>
              </a:spcBef>
              <a:spcAft>
                <a:spcPts val="0"/>
              </a:spcAft>
              <a:buSzPts val="1400"/>
              <a:buNone/>
            </a:pPr>
            <a:r>
              <a:rPr lang="en-US" dirty="0"/>
              <a:t>DEF: Community-level approaches support community members to protect children and ensure their right to healthy development. Humanitarian actors should seek to understand existing community capacities that promote children’s rights, safety, development, well-being and participation. These include initiatives, structures, processes and networks that are led and </a:t>
            </a:r>
            <a:r>
              <a:rPr lang="en-US" dirty="0" err="1"/>
              <a:t>organised</a:t>
            </a:r>
            <a:r>
              <a:rPr lang="en-US" dirty="0"/>
              <a:t> by community members, including children. Community-level approaches require:</a:t>
            </a:r>
            <a:endParaRPr dirty="0"/>
          </a:p>
          <a:p>
            <a:pPr marL="457200" lvl="0" indent="-228600" algn="l" rtl="0">
              <a:lnSpc>
                <a:spcPct val="100000"/>
              </a:lnSpc>
              <a:spcBef>
                <a:spcPts val="0"/>
              </a:spcBef>
              <a:spcAft>
                <a:spcPts val="0"/>
              </a:spcAft>
              <a:buSzPts val="1400"/>
              <a:buFont typeface="Arial"/>
              <a:buChar char="•"/>
            </a:pPr>
            <a:r>
              <a:rPr lang="en-US" dirty="0"/>
              <a:t>A thorough understanding of the context;</a:t>
            </a:r>
            <a:endParaRPr dirty="0"/>
          </a:p>
          <a:p>
            <a:pPr marL="457200" lvl="0" indent="-228600" algn="l" rtl="0">
              <a:lnSpc>
                <a:spcPct val="100000"/>
              </a:lnSpc>
              <a:spcBef>
                <a:spcPts val="0"/>
              </a:spcBef>
              <a:spcAft>
                <a:spcPts val="0"/>
              </a:spcAft>
              <a:buSzPts val="1400"/>
              <a:buFont typeface="Arial"/>
              <a:buChar char="•"/>
            </a:pPr>
            <a:r>
              <a:rPr lang="en-US" dirty="0"/>
              <a:t>An understanding and </a:t>
            </a:r>
            <a:r>
              <a:rPr lang="en-US" dirty="0" err="1"/>
              <a:t>prioritisation</a:t>
            </a:r>
            <a:r>
              <a:rPr lang="en-US" dirty="0"/>
              <a:t> of the needs; and</a:t>
            </a:r>
            <a:endParaRPr dirty="0"/>
          </a:p>
          <a:p>
            <a:pPr marL="457200" lvl="0" indent="-228600" algn="l" rtl="0">
              <a:lnSpc>
                <a:spcPct val="100000"/>
              </a:lnSpc>
              <a:spcBef>
                <a:spcPts val="0"/>
              </a:spcBef>
              <a:spcAft>
                <a:spcPts val="0"/>
              </a:spcAft>
              <a:buSzPts val="1400"/>
              <a:buFont typeface="Arial"/>
              <a:buChar char="•"/>
            </a:pPr>
            <a:r>
              <a:rPr lang="en-US" dirty="0"/>
              <a:t>An understanding of existing practices.</a:t>
            </a:r>
            <a:endParaRPr dirty="0"/>
          </a:p>
          <a:p>
            <a:pPr marL="457200" lvl="0" indent="-228600" algn="l" rtl="0">
              <a:lnSpc>
                <a:spcPct val="100000"/>
              </a:lnSpc>
              <a:spcBef>
                <a:spcPts val="0"/>
              </a:spcBef>
              <a:spcAft>
                <a:spcPts val="0"/>
              </a:spcAft>
              <a:buSzPts val="1400"/>
              <a:buNone/>
            </a:pPr>
            <a:r>
              <a:rPr lang="en-US" dirty="0"/>
              <a:t>-&gt; </a:t>
            </a:r>
            <a:r>
              <a:rPr lang="en-US" sz="1800" b="0" i="0" u="none" strike="noStrike" dirty="0">
                <a:latin typeface="Helvetica Neue Light"/>
                <a:ea typeface="Helvetica Neue Light"/>
                <a:cs typeface="Helvetica Neue Light"/>
                <a:sym typeface="Helvetica Neue Light"/>
              </a:rPr>
              <a:t>Humanitarian actors therefore often rely on top-down approaches that are implemented in the community but do </a:t>
            </a:r>
            <a:r>
              <a:rPr lang="en-US" sz="1800" b="1" i="0" u="none" strike="noStrike" dirty="0">
                <a:latin typeface="Helvetica Neue Light"/>
                <a:ea typeface="Helvetica Neue Light"/>
                <a:cs typeface="Helvetica Neue Light"/>
                <a:sym typeface="Helvetica Neue Light"/>
              </a:rPr>
              <a:t>not</a:t>
            </a:r>
            <a:r>
              <a:rPr lang="en-US" sz="1800" b="0" i="0" u="none" strike="noStrike" dirty="0">
                <a:latin typeface="Helvetica Neue Light"/>
                <a:ea typeface="Helvetica Neue Light"/>
                <a:cs typeface="Helvetica Neue Light"/>
                <a:sym typeface="Helvetica Neue Light"/>
              </a:rPr>
              <a:t> come from the community.</a:t>
            </a:r>
            <a:endParaRPr dirty="0"/>
          </a:p>
          <a:p>
            <a:pPr marL="457200" lvl="0" indent="-22860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a:buChar char="•"/>
            </a:pPr>
            <a:r>
              <a:rPr lang="en-US" dirty="0"/>
              <a:t>Communities play a significant role in preventing and responding to risks faced by children in humanitarian settings.  Communities organize themselves in a variety of ways to protect children, but these may be disrupted in humanitarian crises, particularly during displacement. We have to avoid a one-sized fits all approach and rather base community approaches on an in-depth context analysis and mapping. </a:t>
            </a:r>
            <a:endParaRPr dirty="0"/>
          </a:p>
          <a:p>
            <a:pPr marL="171450" lvl="0" indent="-171450" algn="l" rtl="0">
              <a:lnSpc>
                <a:spcPct val="100000"/>
              </a:lnSpc>
              <a:spcBef>
                <a:spcPts val="0"/>
              </a:spcBef>
              <a:spcAft>
                <a:spcPts val="0"/>
              </a:spcAft>
              <a:buSzPts val="1400"/>
              <a:buFont typeface="Arial"/>
              <a:buChar char="•"/>
            </a:pPr>
            <a:r>
              <a:rPr lang="en-US" dirty="0"/>
              <a:t>Aim to strengthen and support practices that support children’s protection and influence change in practices that pose a risk</a:t>
            </a:r>
            <a:endParaRPr dirty="0"/>
          </a:p>
          <a:p>
            <a:pPr marL="171450" lvl="0" indent="-82550" algn="l" rtl="0">
              <a:lnSpc>
                <a:spcPct val="100000"/>
              </a:lnSpc>
              <a:spcBef>
                <a:spcPts val="0"/>
              </a:spcBef>
              <a:spcAft>
                <a:spcPts val="0"/>
              </a:spcAft>
              <a:buSzPts val="1400"/>
              <a:buFont typeface="Arial"/>
              <a:buNone/>
            </a:pPr>
            <a:endParaRPr dirty="0"/>
          </a:p>
          <a:p>
            <a:pPr marL="457200" lvl="0" indent="-228600" algn="l" rtl="0">
              <a:lnSpc>
                <a:spcPct val="100000"/>
              </a:lnSpc>
              <a:spcBef>
                <a:spcPts val="0"/>
              </a:spcBef>
              <a:spcAft>
                <a:spcPts val="0"/>
              </a:spcAft>
              <a:buSzPts val="1400"/>
              <a:buNone/>
            </a:pPr>
            <a:r>
              <a:rPr lang="en-US" b="1" dirty="0"/>
              <a:t>Icons</a:t>
            </a:r>
            <a:r>
              <a:rPr lang="en-US" dirty="0"/>
              <a:t>: Link with INSPIRE Strategies: Safe Environments and Norms and Values. </a:t>
            </a:r>
            <a:endParaRPr dirty="0"/>
          </a:p>
          <a:p>
            <a:pPr marL="457200" lvl="0" indent="-228600" algn="l" rtl="0">
              <a:lnSpc>
                <a:spcPct val="100000"/>
              </a:lnSpc>
              <a:spcBef>
                <a:spcPts val="0"/>
              </a:spcBef>
              <a:spcAft>
                <a:spcPts val="0"/>
              </a:spcAft>
              <a:buSzPts val="1400"/>
              <a:buNone/>
            </a:pPr>
            <a:r>
              <a:rPr lang="en-US" sz="1800" b="0" i="0" u="none" strike="noStrike" dirty="0">
                <a:solidFill>
                  <a:srgbClr val="000000"/>
                </a:solidFill>
                <a:latin typeface="Helvetica Neue"/>
                <a:ea typeface="Helvetica Neue"/>
                <a:cs typeface="Helvetica Neue"/>
                <a:sym typeface="Helvetica Neue"/>
              </a:rPr>
              <a:t>The following should be read with this standard: </a:t>
            </a:r>
            <a:r>
              <a:rPr lang="en-US" sz="1800" b="0" i="0" u="none" strike="noStrike" dirty="0">
                <a:solidFill>
                  <a:srgbClr val="8521B8"/>
                </a:solidFill>
                <a:latin typeface="Helvetica Neue"/>
                <a:ea typeface="Helvetica Neue"/>
                <a:cs typeface="Helvetica Neue"/>
                <a:sym typeface="Helvetica Neue"/>
              </a:rPr>
              <a:t>Principles </a:t>
            </a:r>
            <a:r>
              <a:rPr lang="en-US" sz="1800" b="0" i="0" u="none" strike="noStrike" dirty="0">
                <a:solidFill>
                  <a:srgbClr val="000000"/>
                </a:solidFill>
                <a:latin typeface="Helvetica Neue"/>
                <a:ea typeface="Helvetica Neue"/>
                <a:cs typeface="Helvetica Neue"/>
                <a:sym typeface="Helvetica Neue"/>
              </a:rPr>
              <a:t>and </a:t>
            </a:r>
            <a:r>
              <a:rPr lang="en-US" sz="1800" b="0" i="0" u="none" strike="noStrike" dirty="0">
                <a:solidFill>
                  <a:srgbClr val="8521B8"/>
                </a:solidFill>
                <a:latin typeface="Helvetica Neue"/>
                <a:ea typeface="Helvetica Neue"/>
                <a:cs typeface="Helvetica Neue"/>
                <a:sym typeface="Helvetica Neue"/>
              </a:rPr>
              <a:t>Standard 14: Applying a socio-ecological approach to child protection programming</a:t>
            </a:r>
            <a:r>
              <a:rPr lang="en-US" sz="1800" b="0" i="0" u="none" strike="noStrike" dirty="0">
                <a:solidFill>
                  <a:srgbClr val="000000"/>
                </a:solidFill>
                <a:latin typeface="Helvetica Neue"/>
                <a:ea typeface="Helvetica Neue"/>
                <a:cs typeface="Helvetica Neue"/>
                <a:sym typeface="Helvetica Neue"/>
              </a:rPr>
              <a:t>.</a:t>
            </a:r>
            <a:endParaRPr i="0" dirty="0"/>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dirty="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1" u="none" strike="noStrik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dirty="0">
                <a:latin typeface="Arial"/>
                <a:ea typeface="Arial"/>
                <a:cs typeface="Arial"/>
                <a:sym typeface="Arial"/>
              </a:rPr>
              <a:t>Standard 17 states: </a:t>
            </a:r>
            <a:r>
              <a:rPr lang="en-US" dirty="0"/>
              <a:t>“Family and caregiving environments are strengthened to promote children’s healthy development and to protect them from maltreatment and other negative effects of adversity.”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dirty="0">
                <a:latin typeface="Arial"/>
                <a:ea typeface="Arial"/>
                <a:cs typeface="Arial"/>
                <a:sym typeface="Arial"/>
              </a:rPr>
              <a:t>Discussion Prompt: </a:t>
            </a:r>
            <a:r>
              <a:rPr lang="en-US" sz="1200" dirty="0">
                <a:latin typeface="Arial"/>
                <a:ea typeface="Arial"/>
                <a:cs typeface="Arial"/>
                <a:sym typeface="Arial"/>
              </a:rPr>
              <a:t>What does « community » mean to you ?</a:t>
            </a:r>
            <a:endParaRPr dirty="0"/>
          </a:p>
          <a:p>
            <a:pPr marL="457200" lvl="0" indent="-228600" algn="l" rtl="0">
              <a:lnSpc>
                <a:spcPct val="100000"/>
              </a:lnSpc>
              <a:spcBef>
                <a:spcPts val="0"/>
              </a:spcBef>
              <a:spcAft>
                <a:spcPts val="0"/>
              </a:spcAft>
              <a:buSzPts val="1400"/>
              <a:buNone/>
            </a:pPr>
            <a:r>
              <a:rPr lang="en-US" sz="1200" i="1" dirty="0">
                <a:latin typeface="Arial"/>
                <a:ea typeface="Arial"/>
                <a:cs typeface="Arial"/>
                <a:sym typeface="Arial"/>
              </a:rPr>
              <a:t>Discuss locally and contextualized conceptions and understanding of community. If needed, complement answers with the following</a:t>
            </a:r>
            <a:endParaRPr sz="1200" i="1" dirty="0">
              <a:latin typeface="Arial"/>
              <a:ea typeface="Arial"/>
              <a:cs typeface="Arial"/>
              <a:sym typeface="Arial"/>
            </a:endParaRPr>
          </a:p>
          <a:p>
            <a:pPr marL="228600" lvl="0" indent="0" algn="l" rtl="0">
              <a:lnSpc>
                <a:spcPct val="100000"/>
              </a:lnSpc>
              <a:spcBef>
                <a:spcPts val="0"/>
              </a:spcBef>
              <a:spcAft>
                <a:spcPts val="0"/>
              </a:spcAft>
              <a:buSzPts val="1400"/>
              <a:buFont typeface="Arial"/>
              <a:buNone/>
            </a:pPr>
            <a:r>
              <a:rPr lang="en-US" b="1" dirty="0">
                <a:latin typeface="Arial"/>
                <a:ea typeface="Arial"/>
                <a:cs typeface="Arial"/>
                <a:sym typeface="Arial"/>
              </a:rPr>
              <a:t>-&gt; </a:t>
            </a:r>
            <a:r>
              <a:rPr lang="en-US" b="0" dirty="0">
                <a:latin typeface="Arial"/>
                <a:ea typeface="Arial"/>
                <a:cs typeface="Arial"/>
                <a:sym typeface="Arial"/>
              </a:rPr>
              <a:t>The Alliance has a </a:t>
            </a:r>
            <a:r>
              <a:rPr lang="en-US" dirty="0">
                <a:solidFill>
                  <a:srgbClr val="2B3D4F"/>
                </a:solidFill>
                <a:latin typeface="Open Sans"/>
                <a:ea typeface="Open Sans"/>
                <a:cs typeface="Open Sans"/>
                <a:sym typeface="Open Sans"/>
              </a:rPr>
              <a:t>resource providing a list of common Community Based Child Protection (CBCP) - related terms and their definitions -, intending to show the evolving definitions around CBCP. Terms include </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community-based</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community-based child protection</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community driven</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formal child protection system</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informal child protection system</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family and kinship structures</a:t>
            </a:r>
            <a:endParaRPr dirty="0"/>
          </a:p>
          <a:p>
            <a:pPr marL="457200" lvl="0" indent="-228600" algn="l" rtl="0">
              <a:lnSpc>
                <a:spcPct val="100000"/>
              </a:lnSpc>
              <a:spcBef>
                <a:spcPts val="0"/>
              </a:spcBef>
              <a:spcAft>
                <a:spcPts val="0"/>
              </a:spcAft>
              <a:buSzPts val="1400"/>
              <a:buFont typeface="Arial"/>
              <a:buChar char="•"/>
            </a:pPr>
            <a:r>
              <a:rPr lang="en-US" dirty="0">
                <a:solidFill>
                  <a:srgbClr val="2B3D4F"/>
                </a:solidFill>
                <a:latin typeface="Open Sans"/>
                <a:ea typeface="Open Sans"/>
                <a:cs typeface="Open Sans"/>
                <a:sym typeface="Open Sans"/>
              </a:rPr>
              <a:t>child welfare workforce</a:t>
            </a:r>
            <a:endParaRPr dirty="0"/>
          </a:p>
          <a:p>
            <a:pPr marL="457200" marR="0" lvl="0" indent="-228600" algn="l" rtl="0">
              <a:lnSpc>
                <a:spcPct val="100000"/>
              </a:lnSpc>
              <a:spcBef>
                <a:spcPts val="0"/>
              </a:spcBef>
              <a:spcAft>
                <a:spcPts val="0"/>
              </a:spcAft>
              <a:buSzPts val="1400"/>
              <a:buNone/>
            </a:pPr>
            <a:endParaRPr dirty="0"/>
          </a:p>
          <a:p>
            <a:pPr marL="228600" lvl="0" indent="0" algn="l" rtl="0">
              <a:lnSpc>
                <a:spcPct val="100000"/>
              </a:lnSpc>
              <a:spcBef>
                <a:spcPts val="0"/>
              </a:spcBef>
              <a:spcAft>
                <a:spcPts val="0"/>
              </a:spcAft>
              <a:buSzPts val="1400"/>
              <a:buFont typeface="Arial"/>
              <a:buNone/>
            </a:pPr>
            <a:r>
              <a:rPr lang="en-US" dirty="0">
                <a:solidFill>
                  <a:srgbClr val="2B3D4F"/>
                </a:solidFill>
                <a:latin typeface="Open Sans"/>
                <a:ea typeface="Open Sans"/>
                <a:cs typeface="Open Sans"/>
                <a:sym typeface="Open Sans"/>
              </a:rPr>
              <a:t>In that resource, we can read that </a:t>
            </a:r>
            <a:r>
              <a:rPr lang="en-US" b="1" dirty="0">
                <a:solidFill>
                  <a:srgbClr val="2B3D4F"/>
                </a:solidFill>
                <a:latin typeface="Open Sans"/>
                <a:ea typeface="Open Sans"/>
                <a:cs typeface="Open Sans"/>
                <a:sym typeface="Open Sans"/>
              </a:rPr>
              <a:t>Community</a:t>
            </a:r>
            <a:r>
              <a:rPr lang="en-US" dirty="0">
                <a:solidFill>
                  <a:srgbClr val="2B3D4F"/>
                </a:solidFill>
                <a:latin typeface="Open Sans"/>
                <a:ea typeface="Open Sans"/>
                <a:cs typeface="Open Sans"/>
                <a:sym typeface="Open Sans"/>
              </a:rPr>
              <a:t> is </a:t>
            </a:r>
            <a:r>
              <a:rPr lang="en-US" dirty="0">
                <a:latin typeface="Arial"/>
                <a:ea typeface="Arial"/>
                <a:cs typeface="Arial"/>
                <a:sym typeface="Arial"/>
              </a:rPr>
              <a:t>defined geographically, </a:t>
            </a:r>
            <a:r>
              <a:rPr lang="en-US" dirty="0" err="1">
                <a:latin typeface="Arial"/>
                <a:ea typeface="Arial"/>
                <a:cs typeface="Arial"/>
                <a:sym typeface="Arial"/>
              </a:rPr>
              <a:t>emphasising</a:t>
            </a:r>
            <a:r>
              <a:rPr lang="en-US" dirty="0">
                <a:latin typeface="Arial"/>
                <a:ea typeface="Arial"/>
                <a:cs typeface="Arial"/>
                <a:sym typeface="Arial"/>
              </a:rPr>
              <a:t> a group of interacting people living in proximity in a particular location such as a village or urban </a:t>
            </a:r>
            <a:r>
              <a:rPr lang="en-US" dirty="0" err="1">
                <a:latin typeface="Arial"/>
                <a:ea typeface="Arial"/>
                <a:cs typeface="Arial"/>
                <a:sym typeface="Arial"/>
              </a:rPr>
              <a:t>neighbourhood</a:t>
            </a:r>
            <a:r>
              <a:rPr lang="en-US" dirty="0">
                <a:latin typeface="Arial"/>
                <a:ea typeface="Arial"/>
                <a:cs typeface="Arial"/>
                <a:sym typeface="Arial"/>
              </a:rPr>
              <a:t>. Frequently consists of multiple sub-groups that differ according to religion, socio-economic status, and ethnicity, and some groups may wield much more power and influence than others do</a:t>
            </a:r>
            <a:endParaRPr dirty="0"/>
          </a:p>
          <a:p>
            <a:pPr marL="0" marR="0" lvl="0" indent="0" algn="l" rtl="0">
              <a:lnSpc>
                <a:spcPct val="100000"/>
              </a:lnSpc>
              <a:spcBef>
                <a:spcPts val="0"/>
              </a:spcBef>
              <a:spcAft>
                <a:spcPts val="0"/>
              </a:spcAft>
              <a:buClr>
                <a:schemeClr val="dk1"/>
              </a:buClr>
              <a:buSzPts val="1200"/>
              <a:buFont typeface="Arial"/>
              <a:buNone/>
            </a:pPr>
            <a:r>
              <a:rPr lang="en-US" b="1" dirty="0" err="1">
                <a:latin typeface="Arial"/>
                <a:ea typeface="Arial"/>
                <a:cs typeface="Arial"/>
                <a:sym typeface="Arial"/>
              </a:rPr>
              <a:t>Wanna</a:t>
            </a:r>
            <a:r>
              <a:rPr lang="en-US" b="1" dirty="0">
                <a:latin typeface="Arial"/>
                <a:ea typeface="Arial"/>
                <a:cs typeface="Arial"/>
                <a:sym typeface="Arial"/>
              </a:rPr>
              <a:t> see more: https://alliancecpha.org/en/system/tdf/library/attachments/terminology_and_definitions_reference_list_lowres_0.pdf?file=1&amp;type=node&amp;id=33504</a:t>
            </a:r>
            <a:endParaRPr dirty="0"/>
          </a:p>
          <a:p>
            <a:pPr marL="0" marR="0" lvl="0" indent="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US" b="0" dirty="0">
                <a:latin typeface="Arial"/>
                <a:ea typeface="Arial"/>
                <a:cs typeface="Arial"/>
                <a:sym typeface="Arial"/>
              </a:rPr>
              <a:t>We have to take into account </a:t>
            </a:r>
            <a:r>
              <a:rPr lang="en-US" dirty="0"/>
              <a:t>social norms and attitudes that support or weaken child protection, as well as existing child protection capacities, interventions and risk factors, to develop strategies to </a:t>
            </a:r>
            <a:r>
              <a:rPr lang="en-US" dirty="0" err="1"/>
              <a:t>minimise</a:t>
            </a:r>
            <a:r>
              <a:rPr lang="en-US" dirty="0"/>
              <a:t> any identified risks and address (a) negative social, power and gender norms and (b) community practices that are harmful to children</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Build collaborative relationships (local civil society </a:t>
            </a:r>
            <a:r>
              <a:rPr lang="en-US" dirty="0" err="1"/>
              <a:t>organisations</a:t>
            </a:r>
            <a:r>
              <a:rPr lang="en-US" dirty="0"/>
              <a:t>, religious and traditional leaders and other influential community members) to monitor and support children and families who are at risk.</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External agencies should avoid bringing in unfamiliar processes, concepts, structures or groups that can weaken existing resources and introduce unsustainable, culturally insensitive approaches, but rather build on communities’ resources for and commitment to children. Community-level approaches are most effective and sustainable when communities see them as meeting their collective responsibility to children. </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Where appropriate, support community connections to formal child protection systems (police, social workers, health workers, child-welfare services, education services, sexual and reproductive health services, the juvenile justice system, mental health services, </a:t>
            </a:r>
            <a:r>
              <a:rPr lang="en-US" dirty="0" err="1"/>
              <a:t>etc</a:t>
            </a:r>
            <a:r>
              <a:rPr lang="en-US" dirty="0"/>
              <a:t>). </a:t>
            </a:r>
            <a:endParaRPr b="1"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a:t>Agencies should work with diverse members of the community and take time to allow the community to:</a:t>
            </a:r>
            <a:endParaRPr/>
          </a:p>
          <a:p>
            <a:pPr marL="457200" lvl="0" indent="-317500" algn="l" rtl="0">
              <a:lnSpc>
                <a:spcPct val="100000"/>
              </a:lnSpc>
              <a:spcBef>
                <a:spcPts val="0"/>
              </a:spcBef>
              <a:spcAft>
                <a:spcPts val="0"/>
              </a:spcAft>
              <a:buSzPts val="1400"/>
              <a:buChar char="-"/>
            </a:pPr>
            <a:r>
              <a:rPr lang="en-US"/>
              <a:t>Prioritise their concerns;</a:t>
            </a:r>
            <a:endParaRPr/>
          </a:p>
          <a:p>
            <a:pPr marL="457200" lvl="0" indent="-317500" algn="l" rtl="0">
              <a:lnSpc>
                <a:spcPct val="100000"/>
              </a:lnSpc>
              <a:spcBef>
                <a:spcPts val="0"/>
              </a:spcBef>
              <a:spcAft>
                <a:spcPts val="0"/>
              </a:spcAft>
              <a:buSzPts val="1400"/>
              <a:buChar char="-"/>
            </a:pPr>
            <a:r>
              <a:rPr lang="en-US"/>
              <a:t>Propose solutions; and</a:t>
            </a:r>
            <a:endParaRPr/>
          </a:p>
          <a:p>
            <a:pPr marL="457200" lvl="0" indent="-317500" algn="l" rtl="0">
              <a:lnSpc>
                <a:spcPct val="100000"/>
              </a:lnSpc>
              <a:spcBef>
                <a:spcPts val="0"/>
              </a:spcBef>
              <a:spcAft>
                <a:spcPts val="0"/>
              </a:spcAft>
              <a:buSzPts val="1400"/>
              <a:buChar char="-"/>
            </a:pPr>
            <a:r>
              <a:rPr lang="en-US"/>
              <a:t>Mobilise resources.</a:t>
            </a:r>
            <a:endParaRPr/>
          </a:p>
          <a:p>
            <a:pPr marL="457200" lvl="0" indent="-228600" algn="l" rtl="0">
              <a:lnSpc>
                <a:spcPct val="100000"/>
              </a:lnSpc>
              <a:spcBef>
                <a:spcPts val="0"/>
              </a:spcBef>
              <a:spcAft>
                <a:spcPts val="0"/>
              </a:spcAft>
              <a:buSzPts val="1400"/>
              <a:buFont typeface="Arial"/>
              <a:buChar char="•"/>
            </a:pPr>
            <a:r>
              <a:rPr lang="en-US"/>
              <a:t>We should promote culturally sensitive approaches that align with international legal and human rights standards.</a:t>
            </a:r>
            <a:endParaRPr/>
          </a:p>
          <a:p>
            <a:pPr marL="400050" lvl="0" indent="-171450" algn="l" rtl="0">
              <a:lnSpc>
                <a:spcPct val="100000"/>
              </a:lnSpc>
              <a:spcBef>
                <a:spcPts val="0"/>
              </a:spcBef>
              <a:spcAft>
                <a:spcPts val="0"/>
              </a:spcAft>
              <a:buSzPts val="1400"/>
              <a:buFont typeface="Arial"/>
              <a:buChar char="•"/>
            </a:pPr>
            <a:r>
              <a:rPr lang="en-US"/>
              <a:t>Representation and inclusion: </a:t>
            </a:r>
            <a:endParaRPr/>
          </a:p>
          <a:p>
            <a:pPr marL="400050" lvl="0" indent="-171450" algn="l" rtl="0">
              <a:lnSpc>
                <a:spcPct val="100000"/>
              </a:lnSpc>
              <a:spcBef>
                <a:spcPts val="0"/>
              </a:spcBef>
              <a:spcAft>
                <a:spcPts val="0"/>
              </a:spcAft>
              <a:buSzPts val="1400"/>
              <a:buFont typeface="Calibri"/>
              <a:buChar char="-"/>
            </a:pPr>
            <a:r>
              <a:rPr lang="en-US"/>
              <a:t>External agencies must understand the local dynamics around children’s participation in community processes to prevent potential risks and facilitate children’s safe, voluntary and meaningful participation. Participation must include and be sensitive to the rights of all children who are at risk of discrimination.</a:t>
            </a:r>
            <a:endParaRPr/>
          </a:p>
          <a:p>
            <a:pPr marL="400050" lvl="0" indent="-171450" algn="l" rtl="0">
              <a:lnSpc>
                <a:spcPct val="100000"/>
              </a:lnSpc>
              <a:spcBef>
                <a:spcPts val="0"/>
              </a:spcBef>
              <a:spcAft>
                <a:spcPts val="0"/>
              </a:spcAft>
              <a:buSzPts val="1400"/>
              <a:buFont typeface="Calibri"/>
              <a:buChar char="-"/>
            </a:pPr>
            <a:r>
              <a:rPr lang="en-US"/>
              <a:t>Ensure that no harm is done to any person or group, especially those most at risk of discrimination</a:t>
            </a:r>
            <a:endParaRPr/>
          </a:p>
          <a:p>
            <a:pPr marL="400050" marR="0" lvl="0" indent="-171450" algn="l" rtl="0">
              <a:lnSpc>
                <a:spcPct val="100000"/>
              </a:lnSpc>
              <a:spcBef>
                <a:spcPts val="0"/>
              </a:spcBef>
              <a:spcAft>
                <a:spcPts val="0"/>
              </a:spcAft>
              <a:buClr>
                <a:srgbClr val="000000"/>
              </a:buClr>
              <a:buSzPts val="1400"/>
              <a:buFont typeface="Calibri"/>
              <a:buChar char="-"/>
            </a:pPr>
            <a:r>
              <a:rPr lang="en-US"/>
              <a:t>Consider how to </a:t>
            </a:r>
            <a:r>
              <a:rPr lang="en-US" sz="1800" b="0" i="0" u="none" strike="noStrike">
                <a:latin typeface="Helvetica Neue Light"/>
                <a:ea typeface="Helvetica Neue Light"/>
                <a:cs typeface="Helvetica Neue Light"/>
                <a:sym typeface="Helvetica Neue Light"/>
              </a:rPr>
              <a:t>accommodate refugees, internally displaced persons, stateless persons or other non-nationals &amp; refer children who are at risk to case management </a:t>
            </a:r>
            <a:r>
              <a:rPr lang="en-US" sz="1200" i="1"/>
              <a:t>[</a:t>
            </a:r>
            <a:r>
              <a:rPr lang="en-US" sz="1200" i="1">
                <a:latin typeface="Arial"/>
                <a:ea typeface="Arial"/>
                <a:cs typeface="Arial"/>
                <a:sym typeface="Arial"/>
              </a:rPr>
              <a:t>🡪 the </a:t>
            </a:r>
            <a:r>
              <a:rPr lang="en-US" sz="1200" b="1" i="1">
                <a:latin typeface="Arial"/>
                <a:ea typeface="Arial"/>
                <a:cs typeface="Arial"/>
                <a:sym typeface="Arial"/>
              </a:rPr>
              <a:t>refugee</a:t>
            </a:r>
            <a:r>
              <a:rPr lang="en-US" sz="1200" i="1">
                <a:latin typeface="Arial"/>
                <a:ea typeface="Arial"/>
                <a:cs typeface="Arial"/>
                <a:sym typeface="Arial"/>
              </a:rPr>
              <a:t> &amp; </a:t>
            </a:r>
            <a:r>
              <a:rPr lang="en-US" sz="1200" b="1" i="1">
                <a:latin typeface="Arial"/>
                <a:ea typeface="Arial"/>
                <a:cs typeface="Arial"/>
                <a:sym typeface="Arial"/>
              </a:rPr>
              <a:t>case management </a:t>
            </a:r>
            <a:r>
              <a:rPr lang="en-US" sz="1200" i="1">
                <a:latin typeface="Arial"/>
                <a:ea typeface="Arial"/>
                <a:cs typeface="Arial"/>
                <a:sym typeface="Arial"/>
              </a:rPr>
              <a:t>icon</a:t>
            </a:r>
            <a:r>
              <a:rPr lang="en-US" sz="1200" i="1"/>
              <a:t>]</a:t>
            </a:r>
            <a:endParaRPr/>
          </a:p>
          <a:p>
            <a:pPr marL="228600" lvl="0" indent="0" algn="l" rtl="0">
              <a:lnSpc>
                <a:spcPct val="100000"/>
              </a:lnSpc>
              <a:spcBef>
                <a:spcPts val="0"/>
              </a:spcBef>
              <a:spcAft>
                <a:spcPts val="0"/>
              </a:spcAft>
              <a:buSzPts val="1400"/>
              <a:buFont typeface="Calibri"/>
              <a:buNone/>
            </a:pPr>
            <a:endParaRPr/>
          </a:p>
          <a:p>
            <a:pPr marL="400050" lvl="0" indent="-171450" algn="l" rtl="0">
              <a:lnSpc>
                <a:spcPct val="100000"/>
              </a:lnSpc>
              <a:spcBef>
                <a:spcPts val="0"/>
              </a:spcBef>
              <a:spcAft>
                <a:spcPts val="0"/>
              </a:spcAft>
              <a:buSzPts val="1400"/>
              <a:buFont typeface="Arial"/>
              <a:buChar char="•"/>
            </a:pPr>
            <a:r>
              <a:rPr lang="en-US"/>
              <a:t>However, evidence shows that introducing large sums of financial or material resources (including payments to individuals for their participation in activities) can weaken community ownership and limit sustainability. Exceptions may be made for small supports (such as phone credit, notebooks, refreshments or uniforms) that are given in exchange for performing agreed-upon responsibilities. It may be worth considering financial support to whole-community initiatives as opposed to resourcing individuals.</a:t>
            </a:r>
            <a:endParaRPr/>
          </a:p>
          <a:p>
            <a:pPr marL="400050" lvl="0" indent="-171450" algn="l" rtl="0">
              <a:lnSpc>
                <a:spcPct val="100000"/>
              </a:lnSpc>
              <a:spcBef>
                <a:spcPts val="0"/>
              </a:spcBef>
              <a:spcAft>
                <a:spcPts val="0"/>
              </a:spcAft>
              <a:buSzPts val="1400"/>
              <a:buFont typeface="Arial"/>
              <a:buChar char="•"/>
            </a:pPr>
            <a:r>
              <a:rPr lang="en-US"/>
              <a:t>Capacity building should be inclusive, accessible and culturally, developmentally, age- and gender-appropriate. We should use participatory methods to build on local understandings of child protection concepts and to ensure genuine inclusiveness. We also have to include diverse representatives, not just the most powerful or influential community members. </a:t>
            </a:r>
            <a:endParaRPr/>
          </a:p>
        </p:txBody>
      </p:sp>
      <p:sp>
        <p:nvSpPr>
          <p:cNvPr id="231" name="Google Shape;23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0" i="1" u="none" dirty="0"/>
              <a:t>Depending on the time you have for facilitation, consider adding here examples from the Region/ Country/ Response, of programming that meets the standards.</a:t>
            </a:r>
            <a:endParaRPr dirty="0"/>
          </a:p>
          <a:p>
            <a:pPr marL="457200" marR="0" lvl="0" indent="-228600" algn="l" rtl="0">
              <a:lnSpc>
                <a:spcPct val="100000"/>
              </a:lnSpc>
              <a:spcBef>
                <a:spcPts val="0"/>
              </a:spcBef>
              <a:spcAft>
                <a:spcPts val="0"/>
              </a:spcAft>
              <a:buSzPts val="1400"/>
              <a:buNone/>
            </a:pPr>
            <a:r>
              <a:rPr lang="en-US" b="0" i="1" u="none" dirty="0"/>
              <a:t>This could be a draft slide that you could update or remove if necessary. </a:t>
            </a:r>
            <a:endParaRPr dirty="0"/>
          </a:p>
          <a:p>
            <a:pPr marL="457200" marR="0" lvl="0" indent="-228600" algn="l" rtl="0">
              <a:lnSpc>
                <a:spcPct val="100000"/>
              </a:lnSpc>
              <a:spcBef>
                <a:spcPts val="0"/>
              </a:spcBef>
              <a:spcAft>
                <a:spcPts val="0"/>
              </a:spcAft>
              <a:buSzPts val="1400"/>
              <a:buNone/>
            </a:pPr>
            <a:r>
              <a:rPr lang="en-US" b="0" i="1" u="none" dirty="0"/>
              <a:t>For each example, you could add: </a:t>
            </a:r>
            <a:endParaRPr dirty="0"/>
          </a:p>
          <a:p>
            <a:pPr marL="285750" lvl="0" indent="-285750" algn="l" rtl="0">
              <a:lnSpc>
                <a:spcPct val="100000"/>
              </a:lnSpc>
              <a:spcBef>
                <a:spcPts val="0"/>
              </a:spcBef>
              <a:spcAft>
                <a:spcPts val="0"/>
              </a:spcAft>
              <a:buSzPts val="1400"/>
              <a:buFont typeface="Arial"/>
              <a:buChar char="•"/>
            </a:pPr>
            <a:r>
              <a:rPr lang="en-US" b="0" i="1" u="none" dirty="0"/>
              <a:t>A short, concise, </a:t>
            </a:r>
            <a:r>
              <a:rPr lang="en-US" i="1" dirty="0"/>
              <a:t>key presentation sentence about the specific program/project using Standard 17</a:t>
            </a:r>
            <a:endParaRPr dirty="0"/>
          </a:p>
          <a:p>
            <a:pPr marL="285750" lvl="0" indent="-285750" algn="l" rtl="0">
              <a:lnSpc>
                <a:spcPct val="100000"/>
              </a:lnSpc>
              <a:spcBef>
                <a:spcPts val="0"/>
              </a:spcBef>
              <a:spcAft>
                <a:spcPts val="0"/>
              </a:spcAft>
              <a:buSzPts val="1400"/>
              <a:buFont typeface="Arial"/>
              <a:buChar char="•"/>
            </a:pPr>
            <a:r>
              <a:rPr lang="en-US" i="1" dirty="0"/>
              <a:t>Add the name of </a:t>
            </a:r>
            <a:r>
              <a:rPr lang="en-US" i="1" dirty="0" err="1"/>
              <a:t>organisations</a:t>
            </a:r>
            <a:r>
              <a:rPr lang="en-US" i="1" dirty="0"/>
              <a:t> and partners involved </a:t>
            </a:r>
            <a:endParaRPr dirty="0"/>
          </a:p>
          <a:p>
            <a:pPr marL="285750" lvl="0" indent="-285750" algn="l" rtl="0">
              <a:lnSpc>
                <a:spcPct val="100000"/>
              </a:lnSpc>
              <a:spcBef>
                <a:spcPts val="0"/>
              </a:spcBef>
              <a:spcAft>
                <a:spcPts val="0"/>
              </a:spcAft>
              <a:buSzPts val="1400"/>
              <a:buFont typeface="Arial"/>
              <a:buChar char="•"/>
            </a:pPr>
            <a:r>
              <a:rPr lang="en-US" i="1" dirty="0"/>
              <a:t>Add practical lessons learnt, key actions, message or numbers, that will attract interest of your audience</a:t>
            </a:r>
            <a:endParaRPr dirty="0"/>
          </a:p>
          <a:p>
            <a:pPr marL="285750" lvl="0" indent="-196850" algn="l" rtl="0">
              <a:lnSpc>
                <a:spcPct val="100000"/>
              </a:lnSpc>
              <a:spcBef>
                <a:spcPts val="0"/>
              </a:spcBef>
              <a:spcAft>
                <a:spcPts val="0"/>
              </a:spcAft>
              <a:buSzPts val="1400"/>
              <a:buFont typeface="Arial"/>
              <a:buNone/>
            </a:pPr>
            <a:endParaRPr i="1" dirty="0"/>
          </a:p>
          <a:p>
            <a:pPr marL="0" marR="0" lvl="0" indent="0" algn="l" rtl="0">
              <a:lnSpc>
                <a:spcPct val="100000"/>
              </a:lnSpc>
              <a:spcBef>
                <a:spcPts val="0"/>
              </a:spcBef>
              <a:spcAft>
                <a:spcPts val="0"/>
              </a:spcAft>
              <a:buClr>
                <a:srgbClr val="000000"/>
              </a:buClr>
              <a:buSzPts val="1400"/>
              <a:buFont typeface="Arial"/>
              <a:buNone/>
            </a:pPr>
            <a:r>
              <a:rPr lang="en-US" i="1" dirty="0"/>
              <a:t>Another option, if you have a longer facilitation span (and also depending on the audience you have), this slide can be completed in an interactive way during the session. </a:t>
            </a:r>
            <a:endParaRPr dirty="0"/>
          </a:p>
          <a:p>
            <a:pPr marL="0" marR="0" lvl="0" indent="0" algn="l" rtl="0">
              <a:lnSpc>
                <a:spcPct val="100000"/>
              </a:lnSpc>
              <a:spcBef>
                <a:spcPts val="0"/>
              </a:spcBef>
              <a:spcAft>
                <a:spcPts val="0"/>
              </a:spcAft>
              <a:buClr>
                <a:srgbClr val="000000"/>
              </a:buClr>
              <a:buSzPts val="1400"/>
              <a:buFont typeface="Arial"/>
              <a:buNone/>
            </a:pPr>
            <a:r>
              <a:rPr lang="en-US" i="1" dirty="0"/>
              <a:t>In that case, you could:</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i="1" dirty="0"/>
              <a:t>split the groups into 2 or 3 smaller groups, </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i="1" dirty="0"/>
              <a:t>allow 15 – 20 min for them to prepare a short presentation of an </a:t>
            </a:r>
            <a:r>
              <a:rPr lang="en-US" b="0" i="1" u="none" dirty="0"/>
              <a:t>example from the Region/ Country/ Response, of programming that meets the standard</a:t>
            </a:r>
            <a:endParaRPr dirty="0"/>
          </a:p>
          <a:p>
            <a:pPr marL="171450" marR="0" lvl="0" indent="-171450" algn="l" rtl="0">
              <a:lnSpc>
                <a:spcPct val="100000"/>
              </a:lnSpc>
              <a:spcBef>
                <a:spcPts val="0"/>
              </a:spcBef>
              <a:spcAft>
                <a:spcPts val="0"/>
              </a:spcAft>
              <a:buClr>
                <a:srgbClr val="000000"/>
              </a:buClr>
              <a:buSzPts val="1400"/>
              <a:buFont typeface="Calibri"/>
              <a:buChar char="-"/>
            </a:pPr>
            <a:r>
              <a:rPr lang="en-US" b="0" i="1" u="none" dirty="0"/>
              <a:t>in plenary, have the groups present their examples, and discuss /compare lessons learnt out of them. </a:t>
            </a:r>
            <a:endParaRPr dirty="0"/>
          </a:p>
          <a:p>
            <a:pPr marL="0" marR="0" lvl="0" indent="0" algn="l" rtl="0">
              <a:lnSpc>
                <a:spcPct val="100000"/>
              </a:lnSpc>
              <a:spcBef>
                <a:spcPts val="0"/>
              </a:spcBef>
              <a:spcAft>
                <a:spcPts val="0"/>
              </a:spcAft>
              <a:buClr>
                <a:srgbClr val="000000"/>
              </a:buClr>
              <a:buSzPts val="1400"/>
              <a:buFont typeface="Calibri"/>
              <a:buNone/>
            </a:pPr>
            <a:r>
              <a:rPr lang="en-US" b="0" i="1" u="none" dirty="0"/>
              <a:t>If you will be sending this presentation to the participants after the training, you can fill up this slide, to keep records of the presentations.</a:t>
            </a:r>
            <a:endParaRPr dirty="0"/>
          </a:p>
          <a:p>
            <a:pPr marL="457200" marR="0" lvl="0" indent="-228600" algn="l" rtl="0">
              <a:lnSpc>
                <a:spcPct val="100000"/>
              </a:lnSpc>
              <a:spcBef>
                <a:spcPts val="0"/>
              </a:spcBef>
              <a:spcAft>
                <a:spcPts val="0"/>
              </a:spcAft>
              <a:buSzPts val="1400"/>
              <a:buNone/>
            </a:pPr>
            <a:endParaRPr b="0" i="1" u="none" dirty="0"/>
          </a:p>
          <a:p>
            <a:pPr marL="457200" marR="0" lvl="0" indent="-228600" algn="l" rtl="0">
              <a:lnSpc>
                <a:spcPct val="100000"/>
              </a:lnSpc>
              <a:spcBef>
                <a:spcPts val="0"/>
              </a:spcBef>
              <a:spcAft>
                <a:spcPts val="0"/>
              </a:spcAft>
              <a:buClr>
                <a:srgbClr val="000000"/>
              </a:buClr>
              <a:buSzPts val="1400"/>
              <a:buFont typeface="Arial"/>
              <a:buNone/>
            </a:pPr>
            <a:r>
              <a:rPr lang="en-US" b="1" i="1" u="none" dirty="0"/>
              <a:t>TIP</a:t>
            </a:r>
            <a:r>
              <a:rPr lang="en-US" b="0" i="1" u="none" dirty="0"/>
              <a:t>: you can use https://thenounproject.com/ to get map outlines like those.</a:t>
            </a:r>
            <a:endParaRPr dirty="0"/>
          </a:p>
          <a:p>
            <a:pPr marL="457200" marR="0" lvl="0" indent="-228600" algn="l" rtl="0">
              <a:lnSpc>
                <a:spcPct val="100000"/>
              </a:lnSpc>
              <a:spcBef>
                <a:spcPts val="0"/>
              </a:spcBef>
              <a:spcAft>
                <a:spcPts val="0"/>
              </a:spcAft>
              <a:buSzPts val="1400"/>
              <a:buNone/>
            </a:pPr>
            <a:endParaRPr b="0" i="1" u="none" dirty="0"/>
          </a:p>
        </p:txBody>
      </p:sp>
      <p:sp>
        <p:nvSpPr>
          <p:cNvPr id="241" name="Google Shape;2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endParaRPr dirty="0"/>
          </a:p>
          <a:p>
            <a:pPr marL="0" marR="0" lvl="0" indent="0" algn="l" rtl="0">
              <a:lnSpc>
                <a:spcPct val="100000"/>
              </a:lnSpc>
              <a:spcBef>
                <a:spcPts val="0"/>
              </a:spcBef>
              <a:spcAft>
                <a:spcPts val="0"/>
              </a:spcAft>
              <a:buClr>
                <a:schemeClr val="dk1"/>
              </a:buClr>
              <a:buSzPts val="1200"/>
              <a:buFont typeface="Calibri"/>
              <a:buNone/>
            </a:pPr>
            <a:r>
              <a:rPr lang="en-US" b="1" u="none" dirty="0"/>
              <a:t>HSP:</a:t>
            </a:r>
            <a:endParaRPr dirty="0"/>
          </a:p>
          <a:p>
            <a:pPr marL="0" marR="0" lvl="0" indent="0" algn="l" rtl="0">
              <a:lnSpc>
                <a:spcPct val="100000"/>
              </a:lnSpc>
              <a:spcBef>
                <a:spcPts val="0"/>
              </a:spcBef>
              <a:spcAft>
                <a:spcPts val="0"/>
              </a:spcAft>
              <a:buClr>
                <a:schemeClr val="dk1"/>
              </a:buClr>
              <a:buSzPts val="1200"/>
              <a:buFont typeface="Calibri"/>
              <a:buNone/>
            </a:pPr>
            <a:r>
              <a:rPr lang="en-US" u="sng" dirty="0"/>
              <a:t>1. Online handbook</a:t>
            </a:r>
            <a:endParaRPr dirty="0"/>
          </a:p>
          <a:p>
            <a:pPr marL="0" lvl="0" indent="0" algn="l" rtl="0">
              <a:lnSpc>
                <a:spcPct val="100000"/>
              </a:lnSpc>
              <a:spcBef>
                <a:spcPts val="0"/>
              </a:spcBef>
              <a:spcAft>
                <a:spcPts val="0"/>
              </a:spcAft>
              <a:buSzPts val="1400"/>
              <a:buNone/>
            </a:pPr>
            <a:r>
              <a:rPr lang="en-US" u="sng" dirty="0"/>
              <a:t>2. The Humanitarian Standards Partnership App </a:t>
            </a:r>
            <a:endParaRPr dirty="0"/>
          </a:p>
          <a:p>
            <a:pPr marL="0" lvl="0" indent="0" algn="l" rtl="0">
              <a:lnSpc>
                <a:spcPct val="100000"/>
              </a:lnSpc>
              <a:spcBef>
                <a:spcPts val="0"/>
              </a:spcBef>
              <a:spcAft>
                <a:spcPts val="0"/>
              </a:spcAft>
              <a:buSzPts val="1400"/>
              <a:buNone/>
            </a:pPr>
            <a:r>
              <a:rPr lang="en-US" dirty="0"/>
              <a:t>– It is the 2</a:t>
            </a:r>
            <a:r>
              <a:rPr lang="en-US" baseline="30000" dirty="0"/>
              <a:t>nd</a:t>
            </a:r>
            <a:r>
              <a:rPr lang="en-US" dirty="0"/>
              <a:t> most popular app on that site after Sphere</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b="1" u="none" dirty="0"/>
              <a:t>CPMS page:</a:t>
            </a:r>
            <a:endParaRPr dirty="0"/>
          </a:p>
          <a:p>
            <a:pPr marL="0" marR="0" lvl="0" indent="0" algn="l" rtl="0">
              <a:lnSpc>
                <a:spcPct val="100000"/>
              </a:lnSpc>
              <a:spcBef>
                <a:spcPts val="0"/>
              </a:spcBef>
              <a:spcAft>
                <a:spcPts val="0"/>
              </a:spcAft>
              <a:buClr>
                <a:srgbClr val="000000"/>
              </a:buClr>
              <a:buSzPts val="1400"/>
              <a:buFont typeface="Arial"/>
              <a:buNone/>
            </a:pPr>
            <a:r>
              <a:rPr lang="en-US" u="sng" dirty="0"/>
              <a:t>1. Interactive handbook </a:t>
            </a:r>
            <a:r>
              <a:rPr lang="en-US" dirty="0"/>
              <a:t>– our greatest resource</a:t>
            </a:r>
            <a:endParaRPr dirty="0"/>
          </a:p>
          <a:p>
            <a:pPr marL="0" marR="0" lvl="0" indent="0" algn="l" rtl="0">
              <a:lnSpc>
                <a:spcPct val="100000"/>
              </a:lnSpc>
              <a:spcBef>
                <a:spcPts val="0"/>
              </a:spcBef>
              <a:spcAft>
                <a:spcPts val="0"/>
              </a:spcAft>
              <a:buClr>
                <a:srgbClr val="000000"/>
              </a:buClr>
              <a:buSzPts val="1400"/>
              <a:buFont typeface="Arial"/>
              <a:buNone/>
            </a:pPr>
            <a:r>
              <a:rPr lang="en-US" dirty="0"/>
              <a:t>2. </a:t>
            </a:r>
            <a:r>
              <a:rPr lang="en-US" u="sng" dirty="0"/>
              <a:t>A Summary: </a:t>
            </a:r>
            <a:r>
              <a:rPr lang="en-US" dirty="0"/>
              <a:t>At just 32 pages, it means that it is very topline but can be used to introduce the idea of minimum standards or start child protection discussions with government colleagues or other humanitarians without overwhelming them with the huge handbook.</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US" b="1" dirty="0"/>
              <a:t>Alliance website: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dirty="0"/>
              <a:t> with a range of modules.</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r>
              <a:rPr lang="en-US" dirty="0"/>
              <a:t>ASK: What should our next steps as a team/agency/individual be?</a:t>
            </a:r>
            <a:endParaRPr dirty="0"/>
          </a:p>
          <a:p>
            <a:pPr marL="0" lvl="0" indent="0" algn="l" rtl="0">
              <a:lnSpc>
                <a:spcPct val="100000"/>
              </a:lnSpc>
              <a:spcBef>
                <a:spcPts val="0"/>
              </a:spcBef>
              <a:spcAft>
                <a:spcPts val="0"/>
              </a:spcAft>
              <a:buSzPts val="1400"/>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lnSpc>
                <a:spcPct val="100000"/>
              </a:lnSpc>
              <a:spcBef>
                <a:spcPts val="0"/>
              </a:spcBef>
              <a:spcAft>
                <a:spcPts val="0"/>
              </a:spcAft>
              <a:buSzPts val="1400"/>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SzPts val="1400"/>
              <a:buNone/>
            </a:pPr>
            <a:endParaRPr dirty="0"/>
          </a:p>
        </p:txBody>
      </p:sp>
      <p:sp>
        <p:nvSpPr>
          <p:cNvPr id="253" name="Google Shape;253;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19" name="Google Shape;19;p59"/>
          <p:cNvPicPr preferRelativeResize="0"/>
          <p:nvPr/>
        </p:nvPicPr>
        <p:blipFill rotWithShape="1">
          <a:blip r:embed="rId3">
            <a:alphaModFix/>
          </a:blip>
          <a:srcRect/>
          <a:stretch/>
        </p:blipFill>
        <p:spPr>
          <a:xfrm>
            <a:off x="7985248" y="5540654"/>
            <a:ext cx="3856463" cy="11034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objects3">
  <p:cSld name="Text and objects3">
    <p:spTree>
      <p:nvGrpSpPr>
        <p:cNvPr id="1" name="Shape 72"/>
        <p:cNvGrpSpPr/>
        <p:nvPr/>
      </p:nvGrpSpPr>
      <p:grpSpPr>
        <a:xfrm>
          <a:off x="0" y="0"/>
          <a:ext cx="0" cy="0"/>
          <a:chOff x="0" y="0"/>
          <a:chExt cx="0" cy="0"/>
        </a:xfrm>
      </p:grpSpPr>
      <p:sp>
        <p:nvSpPr>
          <p:cNvPr id="73" name="Google Shape;73;p63"/>
          <p:cNvSpPr txBox="1">
            <a:spLocks noGrp="1"/>
          </p:cNvSpPr>
          <p:nvPr>
            <p:ph type="title"/>
          </p:nvPr>
        </p:nvSpPr>
        <p:spPr>
          <a:xfrm>
            <a:off x="838200" y="365125"/>
            <a:ext cx="722762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75" name="Google Shape;75;p63"/>
          <p:cNvPicPr preferRelativeResize="0"/>
          <p:nvPr/>
        </p:nvPicPr>
        <p:blipFill rotWithShape="1">
          <a:blip r:embed="rId2">
            <a:alphaModFix/>
          </a:blip>
          <a:srcRect l="70610" t="10304" r="11371" b="9397"/>
          <a:stretch/>
        </p:blipFill>
        <p:spPr>
          <a:xfrm>
            <a:off x="8303342" y="0"/>
            <a:ext cx="3888658"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subTitle" idx="1"/>
          </p:nvPr>
        </p:nvSpPr>
        <p:spPr>
          <a:xfrm>
            <a:off x="5210338" y="4240754"/>
            <a:ext cx="6631373"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en-US" sz="3200"/>
              <a:t>SLIDE DECK</a:t>
            </a:r>
            <a:endParaRPr/>
          </a:p>
        </p:txBody>
      </p:sp>
      <p:sp>
        <p:nvSpPr>
          <p:cNvPr id="184" name="Google Shape;184;p10"/>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The Minimum Standards for Child Protection in Humanitarian Action </a:t>
            </a:r>
            <a:endParaRPr sz="4800" b="0">
              <a:solidFill>
                <a:srgbClr val="A5A5A5"/>
              </a:solidFill>
              <a:latin typeface="Calibri"/>
              <a:ea typeface="Calibri"/>
              <a:cs typeface="Calibri"/>
              <a:sym typeface="Calibri"/>
            </a:endParaRPr>
          </a:p>
          <a:p>
            <a:pPr marL="0" marR="0" lvl="0" indent="0" algn="ctr" rtl="0">
              <a:lnSpc>
                <a:spcPct val="90000"/>
              </a:lnSpc>
              <a:spcBef>
                <a:spcPts val="0"/>
              </a:spcBef>
              <a:spcAft>
                <a:spcPts val="0"/>
              </a:spcAft>
              <a:buSzPts val="4400"/>
              <a:buNone/>
            </a:pPr>
            <a:r>
              <a:rPr lang="en-US" sz="4800" b="0">
                <a:solidFill>
                  <a:srgbClr val="A5A5A5"/>
                </a:solidFill>
                <a:latin typeface="Calibri"/>
                <a:ea typeface="Calibri"/>
                <a:cs typeface="Calibri"/>
                <a:sym typeface="Calibri"/>
              </a:rPr>
              <a:t>CPMS</a:t>
            </a:r>
            <a:endParaRPr sz="4800" b="0">
              <a:solidFill>
                <a:srgbClr val="A5A5A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7"/>
          <p:cNvSpPr txBox="1">
            <a:spLocks noGrp="1"/>
          </p:cNvSpPr>
          <p:nvPr>
            <p:ph type="title"/>
          </p:nvPr>
        </p:nvSpPr>
        <p:spPr>
          <a:xfrm>
            <a:off x="838200" y="44595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solidFill>
                  <a:srgbClr val="014969"/>
                </a:solidFill>
              </a:rPr>
              <a:t>Aim of the Standards</a:t>
            </a:r>
            <a:br>
              <a:rPr lang="en-US"/>
            </a:br>
            <a:endParaRPr/>
          </a:p>
        </p:txBody>
      </p:sp>
      <p:sp>
        <p:nvSpPr>
          <p:cNvPr id="191" name="Google Shape;191;p7"/>
          <p:cNvSpPr txBox="1">
            <a:spLocks noGrp="1"/>
          </p:cNvSpPr>
          <p:nvPr>
            <p:ph type="body" idx="4294967295"/>
          </p:nvPr>
        </p:nvSpPr>
        <p:spPr>
          <a:xfrm>
            <a:off x="3523800" y="1409900"/>
            <a:ext cx="8244600" cy="4351500"/>
          </a:xfrm>
          <a:prstGeom prst="rect">
            <a:avLst/>
          </a:prstGeom>
          <a:noFill/>
          <a:ln>
            <a:noFill/>
          </a:ln>
        </p:spPr>
        <p:txBody>
          <a:bodyPr spcFirstLastPara="1" wrap="square" lIns="91425" tIns="45700" rIns="91425" bIns="45700" anchor="t" anchorCtr="0">
            <a:normAutofit/>
          </a:bodyPr>
          <a:lstStyle/>
          <a:p>
            <a:pPr marL="228600" lvl="0" indent="-215900" algn="l" rtl="0">
              <a:lnSpc>
                <a:spcPct val="90000"/>
              </a:lnSpc>
              <a:spcBef>
                <a:spcPts val="0"/>
              </a:spcBef>
              <a:spcAft>
                <a:spcPts val="0"/>
              </a:spcAft>
              <a:buSzPts val="2600"/>
              <a:buChar char="●"/>
            </a:pPr>
            <a:r>
              <a:rPr lang="en-US" sz="2600">
                <a:solidFill>
                  <a:schemeClr val="dk2"/>
                </a:solidFill>
              </a:rPr>
              <a:t>Benchmark for CPHA.</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Collaborative, inter-agency tool</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Links with Core Humanitarian Standard</a:t>
            </a:r>
            <a:endParaRPr sz="2600">
              <a:solidFill>
                <a:schemeClr val="dk2"/>
              </a:solidFill>
            </a:endParaRPr>
          </a:p>
          <a:p>
            <a:pPr marL="228600" lvl="0" indent="-215900" algn="l" rtl="0">
              <a:lnSpc>
                <a:spcPct val="90000"/>
              </a:lnSpc>
              <a:spcBef>
                <a:spcPts val="0"/>
              </a:spcBef>
              <a:spcAft>
                <a:spcPts val="0"/>
              </a:spcAft>
              <a:buSzPts val="2600"/>
              <a:buChar char="●"/>
            </a:pPr>
            <a:r>
              <a:rPr lang="en-US" sz="2600">
                <a:solidFill>
                  <a:schemeClr val="dk2"/>
                </a:solidFill>
              </a:rPr>
              <a:t>Contextualisation for local ownership</a:t>
            </a:r>
            <a:endParaRPr sz="2600">
              <a:solidFill>
                <a:schemeClr val="dk2"/>
              </a:solidFill>
            </a:endParaRPr>
          </a:p>
          <a:p>
            <a:pPr marL="0" lvl="0" indent="0" algn="l" rtl="0">
              <a:lnSpc>
                <a:spcPct val="90000"/>
              </a:lnSpc>
              <a:spcBef>
                <a:spcPts val="1000"/>
              </a:spcBef>
              <a:spcAft>
                <a:spcPts val="0"/>
              </a:spcAft>
              <a:buSzPts val="2800"/>
              <a:buNone/>
            </a:pPr>
            <a:endParaRPr sz="2600">
              <a:solidFill>
                <a:schemeClr val="dk2"/>
              </a:solidFill>
            </a:endParaRPr>
          </a:p>
          <a:p>
            <a:pPr marL="228600" lvl="0" indent="-215900" algn="l" rtl="0">
              <a:lnSpc>
                <a:spcPct val="90000"/>
              </a:lnSpc>
              <a:spcBef>
                <a:spcPts val="1000"/>
              </a:spcBef>
              <a:spcAft>
                <a:spcPts val="0"/>
              </a:spcAft>
              <a:buSzPts val="2600"/>
              <a:buChar char="●"/>
            </a:pPr>
            <a:r>
              <a:rPr lang="en-US" sz="2600">
                <a:solidFill>
                  <a:schemeClr val="dk2"/>
                </a:solidFill>
              </a:rPr>
              <a:t>Purpose:</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quality and accountability</a:t>
            </a:r>
            <a:endParaRPr sz="2600">
              <a:solidFill>
                <a:schemeClr val="dk2"/>
              </a:solidFill>
            </a:endParaRPr>
          </a:p>
          <a:p>
            <a:pPr marL="685800" lvl="1" indent="-241300" algn="l" rtl="0">
              <a:lnSpc>
                <a:spcPct val="90000"/>
              </a:lnSpc>
              <a:spcBef>
                <a:spcPts val="0"/>
              </a:spcBef>
              <a:spcAft>
                <a:spcPts val="0"/>
              </a:spcAft>
              <a:buSzPts val="2600"/>
              <a:buChar char="○"/>
            </a:pPr>
            <a:r>
              <a:rPr lang="en-US" sz="2600">
                <a:solidFill>
                  <a:schemeClr val="dk2"/>
                </a:solidFill>
              </a:rPr>
              <a:t>impact for children’s protection and well-being</a:t>
            </a:r>
            <a:endParaRPr sz="2600">
              <a:solidFill>
                <a:schemeClr val="dk2"/>
              </a:solidFill>
            </a:endParaRPr>
          </a:p>
          <a:p>
            <a:pPr marL="228600" lvl="0" indent="-50800" algn="l" rtl="0">
              <a:lnSpc>
                <a:spcPct val="90000"/>
              </a:lnSpc>
              <a:spcBef>
                <a:spcPts val="1000"/>
              </a:spcBef>
              <a:spcAft>
                <a:spcPts val="0"/>
              </a:spcAft>
              <a:buClr>
                <a:schemeClr val="accent1"/>
              </a:buClr>
              <a:buSzPts val="2800"/>
              <a:buNone/>
            </a:pPr>
            <a:endParaRPr>
              <a:solidFill>
                <a:schemeClr val="dk2"/>
              </a:solidFill>
            </a:endParaRPr>
          </a:p>
        </p:txBody>
      </p:sp>
      <p:pic>
        <p:nvPicPr>
          <p:cNvPr id="192" name="Google Shape;192;p7"/>
          <p:cNvPicPr preferRelativeResize="0"/>
          <p:nvPr/>
        </p:nvPicPr>
        <p:blipFill rotWithShape="1">
          <a:blip r:embed="rId3">
            <a:alphaModFix/>
          </a:blip>
          <a:srcRect/>
          <a:stretch/>
        </p:blipFill>
        <p:spPr>
          <a:xfrm>
            <a:off x="10210800" y="0"/>
            <a:ext cx="1981200" cy="1771650"/>
          </a:xfrm>
          <a:prstGeom prst="rect">
            <a:avLst/>
          </a:prstGeom>
          <a:noFill/>
          <a:ln>
            <a:noFill/>
          </a:ln>
        </p:spPr>
      </p:pic>
      <p:pic>
        <p:nvPicPr>
          <p:cNvPr id="193" name="Google Shape;193;p7"/>
          <p:cNvPicPr preferRelativeResize="0"/>
          <p:nvPr/>
        </p:nvPicPr>
        <p:blipFill rotWithShape="1">
          <a:blip r:embed="rId4">
            <a:alphaModFix/>
          </a:blip>
          <a:srcRect/>
          <a:stretch/>
        </p:blipFill>
        <p:spPr>
          <a:xfrm>
            <a:off x="4127088" y="4761996"/>
            <a:ext cx="7057055" cy="879996"/>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646200" y="1857201"/>
            <a:ext cx="2185801" cy="311475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2" descr="Screen Shot 2019-10-07 at 9.08.18 PM.png"/>
          <p:cNvPicPr preferRelativeResize="0"/>
          <p:nvPr/>
        </p:nvPicPr>
        <p:blipFill rotWithShape="1">
          <a:blip r:embed="rId3">
            <a:alphaModFix/>
          </a:blip>
          <a:srcRect/>
          <a:stretch/>
        </p:blipFill>
        <p:spPr>
          <a:xfrm>
            <a:off x="2341250" y="23250"/>
            <a:ext cx="9592924" cy="6858001"/>
          </a:xfrm>
          <a:prstGeom prst="rect">
            <a:avLst/>
          </a:prstGeom>
          <a:noFill/>
          <a:ln>
            <a:noFill/>
          </a:ln>
        </p:spPr>
      </p:pic>
      <p:sp>
        <p:nvSpPr>
          <p:cNvPr id="201" name="Google Shape;201;p12"/>
          <p:cNvSpPr txBox="1"/>
          <p:nvPr/>
        </p:nvSpPr>
        <p:spPr>
          <a:xfrm rot="-5400371">
            <a:off x="279760" y="2940407"/>
            <a:ext cx="2776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accent5"/>
                </a:solidFill>
                <a:latin typeface="Arial"/>
                <a:ea typeface="Arial"/>
                <a:cs typeface="Arial"/>
                <a:sym typeface="Arial"/>
              </a:rPr>
              <a:t>Overview</a:t>
            </a:r>
            <a:endParaRPr sz="1400" b="0" i="0" u="none" strike="noStrike" cap="none">
              <a:solidFill>
                <a:schemeClr val="accent5"/>
              </a:solidFill>
              <a:latin typeface="Arial"/>
              <a:ea typeface="Arial"/>
              <a:cs typeface="Arial"/>
              <a:sym typeface="Arial"/>
            </a:endParaRPr>
          </a:p>
        </p:txBody>
      </p:sp>
      <p:sp>
        <p:nvSpPr>
          <p:cNvPr id="202" name="Google Shape;202;p12"/>
          <p:cNvSpPr/>
          <p:nvPr/>
        </p:nvSpPr>
        <p:spPr>
          <a:xfrm>
            <a:off x="7272894" y="3154123"/>
            <a:ext cx="1730100" cy="596400"/>
          </a:xfrm>
          <a:prstGeom prst="rect">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747903" y="365125"/>
            <a:ext cx="99010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introduction to Standard 17</a:t>
            </a:r>
            <a:endParaRPr dirty="0"/>
          </a:p>
        </p:txBody>
      </p:sp>
      <p:sp>
        <p:nvSpPr>
          <p:cNvPr id="209" name="Google Shape;209;p11"/>
          <p:cNvSpPr txBox="1"/>
          <p:nvPr/>
        </p:nvSpPr>
        <p:spPr>
          <a:xfrm>
            <a:off x="882865" y="1558543"/>
            <a:ext cx="10388109" cy="4934332"/>
          </a:xfrm>
          <a:prstGeom prst="rect">
            <a:avLst/>
          </a:prstGeom>
          <a:noFill/>
          <a:ln>
            <a:noFill/>
          </a:ln>
        </p:spPr>
        <p:txBody>
          <a:bodyPr spcFirstLastPara="1" wrap="square" lIns="91425" tIns="45700" rIns="91425" bIns="45700" anchor="t" anchorCtr="0">
            <a:normAutofit fontScale="92500" lnSpcReduction="20000"/>
          </a:bodyPr>
          <a:lstStyle/>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Key strategies, approaches and interventions </a:t>
            </a:r>
            <a:endParaRPr dirty="0"/>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Prevention and response to child protection risks</a:t>
            </a:r>
            <a:endParaRPr dirty="0"/>
          </a:p>
          <a:p>
            <a:pPr marL="457200" marR="0" lvl="0" indent="-22860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Initiatives, structures, processes and networks by community members, including children</a:t>
            </a:r>
            <a:endParaRPr dirty="0"/>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Support children’s rights, safety, development, well-being and participation.</a:t>
            </a:r>
            <a:endParaRPr dirty="0"/>
          </a:p>
          <a:p>
            <a:pPr marL="457200" marR="0" lvl="0" indent="-22860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In-depth context analysis and mapping of community capacities and risk factors</a:t>
            </a:r>
            <a:endParaRPr dirty="0"/>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Strengthen supportive practices</a:t>
            </a:r>
            <a:endParaRPr dirty="0"/>
          </a:p>
          <a:p>
            <a:pPr marL="457200" marR="0" lvl="0" indent="-406400" algn="l" rtl="0">
              <a:lnSpc>
                <a:spcPct val="90000"/>
              </a:lnSpc>
              <a:spcBef>
                <a:spcPts val="1000"/>
              </a:spcBef>
              <a:spcAft>
                <a:spcPts val="0"/>
              </a:spcAft>
              <a:buClr>
                <a:schemeClr val="dk1"/>
              </a:buClr>
              <a:buSzPct val="108108"/>
              <a:buFont typeface="Arial"/>
              <a:buChar char="•"/>
            </a:pPr>
            <a:r>
              <a:rPr lang="en-US" sz="2800" b="0" i="0" u="none" strike="noStrike" cap="none" dirty="0">
                <a:solidFill>
                  <a:schemeClr val="dk1"/>
                </a:solidFill>
                <a:latin typeface="Helvetica Neue"/>
                <a:ea typeface="Helvetica Neue"/>
                <a:cs typeface="Helvetica Neue"/>
                <a:sym typeface="Helvetica Neue"/>
              </a:rPr>
              <a:t>Influence change in practices that pose a risk</a:t>
            </a:r>
            <a:endParaRPr dirty="0"/>
          </a:p>
          <a:p>
            <a:pPr marL="50800" marR="0" lvl="0" indent="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ct val="92664"/>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p:txBody>
      </p:sp>
      <p:pic>
        <p:nvPicPr>
          <p:cNvPr id="210" name="Google Shape;210;p11"/>
          <p:cNvPicPr preferRelativeResize="0"/>
          <p:nvPr/>
        </p:nvPicPr>
        <p:blipFill rotWithShape="1">
          <a:blip r:embed="rId3">
            <a:alphaModFix/>
          </a:blip>
          <a:srcRect/>
          <a:stretch/>
        </p:blipFill>
        <p:spPr>
          <a:xfrm>
            <a:off x="10648935" y="5915190"/>
            <a:ext cx="757001" cy="757001"/>
          </a:xfrm>
          <a:prstGeom prst="rect">
            <a:avLst/>
          </a:prstGeom>
          <a:noFill/>
          <a:ln>
            <a:noFill/>
          </a:ln>
        </p:spPr>
      </p:pic>
      <p:pic>
        <p:nvPicPr>
          <p:cNvPr id="211" name="Google Shape;211;p11"/>
          <p:cNvPicPr preferRelativeResize="0"/>
          <p:nvPr/>
        </p:nvPicPr>
        <p:blipFill rotWithShape="1">
          <a:blip r:embed="rId4">
            <a:alphaModFix/>
          </a:blip>
          <a:srcRect/>
          <a:stretch/>
        </p:blipFill>
        <p:spPr>
          <a:xfrm>
            <a:off x="9376077" y="5919002"/>
            <a:ext cx="753807" cy="753807"/>
          </a:xfrm>
          <a:prstGeom prst="rect">
            <a:avLst/>
          </a:prstGeom>
          <a:noFill/>
          <a:ln>
            <a:noFill/>
          </a:ln>
        </p:spPr>
      </p:pic>
      <p:pic>
        <p:nvPicPr>
          <p:cNvPr id="212" name="Google Shape;212;p11"/>
          <p:cNvPicPr preferRelativeResize="0"/>
          <p:nvPr/>
        </p:nvPicPr>
        <p:blipFill rotWithShape="1">
          <a:blip r:embed="rId5">
            <a:alphaModFix/>
          </a:blip>
          <a:srcRect/>
          <a:stretch/>
        </p:blipFill>
        <p:spPr>
          <a:xfrm>
            <a:off x="7573422" y="6364030"/>
            <a:ext cx="1543129" cy="368319"/>
          </a:xfrm>
          <a:prstGeom prst="rect">
            <a:avLst/>
          </a:prstGeom>
          <a:noFill/>
          <a:ln>
            <a:noFill/>
          </a:ln>
        </p:spPr>
      </p:pic>
      <p:pic>
        <p:nvPicPr>
          <p:cNvPr id="213" name="Google Shape;213;p11"/>
          <p:cNvPicPr preferRelativeResize="0"/>
          <p:nvPr/>
        </p:nvPicPr>
        <p:blipFill rotWithShape="1">
          <a:blip r:embed="rId6">
            <a:alphaModFix/>
          </a:blip>
          <a:srcRect/>
          <a:stretch/>
        </p:blipFill>
        <p:spPr>
          <a:xfrm>
            <a:off x="11172357" y="4772578"/>
            <a:ext cx="809715" cy="8814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body" idx="1"/>
          </p:nvPr>
        </p:nvSpPr>
        <p:spPr>
          <a:xfrm>
            <a:off x="252422" y="1353592"/>
            <a:ext cx="6076521" cy="3381667"/>
          </a:xfrm>
          <a:prstGeom prst="rect">
            <a:avLst/>
          </a:prstGeom>
          <a:noFill/>
          <a:ln>
            <a:noFill/>
          </a:ln>
        </p:spPr>
        <p:txBody>
          <a:bodyPr spcFirstLastPara="1" wrap="square" lIns="91425" tIns="45700" rIns="91425" bIns="45700" anchor="t" anchorCtr="0">
            <a:normAutofit/>
          </a:bodyPr>
          <a:lstStyle/>
          <a:p>
            <a:pPr marL="50800" lvl="0" indent="0" algn="ctr" rtl="0">
              <a:lnSpc>
                <a:spcPct val="90000"/>
              </a:lnSpc>
              <a:spcBef>
                <a:spcPts val="1000"/>
              </a:spcBef>
              <a:spcAft>
                <a:spcPts val="0"/>
              </a:spcAft>
              <a:buSzPts val="2800"/>
              <a:buNone/>
            </a:pPr>
            <a:r>
              <a:rPr lang="en-US" sz="2400">
                <a:solidFill>
                  <a:schemeClr val="dk2"/>
                </a:solidFill>
              </a:rPr>
              <a:t>“</a:t>
            </a:r>
            <a:r>
              <a:rPr lang="en-US" sz="2400"/>
              <a:t>Children live in communities that promote their well-being and prevent abuse, neglect, exploitation and violence against children before, during and after humanitarian crises.”</a:t>
            </a:r>
            <a:endParaRPr sz="2400">
              <a:solidFill>
                <a:schemeClr val="dk2"/>
              </a:solidFill>
            </a:endParaRPr>
          </a:p>
        </p:txBody>
      </p:sp>
      <p:sp>
        <p:nvSpPr>
          <p:cNvPr id="220" name="Google Shape;220;p6"/>
          <p:cNvSpPr txBox="1">
            <a:spLocks noGrp="1"/>
          </p:cNvSpPr>
          <p:nvPr>
            <p:ph type="body" idx="2"/>
          </p:nvPr>
        </p:nvSpPr>
        <p:spPr>
          <a:xfrm>
            <a:off x="6382363" y="1286350"/>
            <a:ext cx="4777800" cy="45171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Child protection capacities, interventions and risk factors</a:t>
            </a:r>
            <a:endParaRPr/>
          </a:p>
          <a:p>
            <a:pPr marL="457200" lvl="0" indent="-406400" algn="l" rtl="0">
              <a:lnSpc>
                <a:spcPct val="90000"/>
              </a:lnSpc>
              <a:spcBef>
                <a:spcPts val="1000"/>
              </a:spcBef>
              <a:spcAft>
                <a:spcPts val="0"/>
              </a:spcAft>
              <a:buSzPts val="2800"/>
              <a:buChar char="•"/>
            </a:pPr>
            <a:r>
              <a:rPr lang="en-US"/>
              <a:t>Build collaborative relationships</a:t>
            </a:r>
            <a:endParaRPr/>
          </a:p>
          <a:p>
            <a:pPr marL="457200" lvl="0" indent="-406400" algn="l" rtl="0">
              <a:lnSpc>
                <a:spcPct val="90000"/>
              </a:lnSpc>
              <a:spcBef>
                <a:spcPts val="1000"/>
              </a:spcBef>
              <a:spcAft>
                <a:spcPts val="0"/>
              </a:spcAft>
              <a:buSzPts val="2800"/>
              <a:buChar char="•"/>
            </a:pPr>
            <a:r>
              <a:rPr lang="en-US"/>
              <a:t>Community-led processes and ownership </a:t>
            </a:r>
            <a:endParaRPr/>
          </a:p>
          <a:p>
            <a:pPr marL="457200" lvl="0" indent="-406400" algn="l" rtl="0">
              <a:lnSpc>
                <a:spcPct val="90000"/>
              </a:lnSpc>
              <a:spcBef>
                <a:spcPts val="1000"/>
              </a:spcBef>
              <a:spcAft>
                <a:spcPts val="0"/>
              </a:spcAft>
              <a:buSzPts val="2800"/>
              <a:buChar char="•"/>
            </a:pPr>
            <a:r>
              <a:rPr lang="en-US"/>
              <a:t>Strengthen links with formal system</a:t>
            </a:r>
            <a:endParaRPr/>
          </a:p>
        </p:txBody>
      </p:sp>
      <p:sp>
        <p:nvSpPr>
          <p:cNvPr id="221" name="Google Shape;221;p6"/>
          <p:cNvSpPr txBox="1"/>
          <p:nvPr/>
        </p:nvSpPr>
        <p:spPr>
          <a:xfrm>
            <a:off x="6610052" y="5803445"/>
            <a:ext cx="432243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What does « community » mean to you ?</a:t>
            </a:r>
            <a:endParaRPr sz="2400" b="0" i="0" u="none" strike="noStrike" cap="none" dirty="0">
              <a:solidFill>
                <a:srgbClr val="000000"/>
              </a:solidFill>
              <a:latin typeface="Arial"/>
              <a:ea typeface="Arial"/>
              <a:cs typeface="Arial"/>
              <a:sym typeface="Arial"/>
            </a:endParaRPr>
          </a:p>
        </p:txBody>
      </p:sp>
      <p:grpSp>
        <p:nvGrpSpPr>
          <p:cNvPr id="222" name="Google Shape;222;p6"/>
          <p:cNvGrpSpPr/>
          <p:nvPr/>
        </p:nvGrpSpPr>
        <p:grpSpPr>
          <a:xfrm rot="1415781">
            <a:off x="11045341" y="5664942"/>
            <a:ext cx="979340" cy="1040548"/>
            <a:chOff x="10883591" y="5571442"/>
            <a:chExt cx="979340" cy="1040548"/>
          </a:xfrm>
        </p:grpSpPr>
        <p:pic>
          <p:nvPicPr>
            <p:cNvPr id="223" name="Google Shape;223;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25" name="Google Shape;225;p6"/>
          <p:cNvPicPr preferRelativeResize="0"/>
          <p:nvPr/>
        </p:nvPicPr>
        <p:blipFill rotWithShape="1">
          <a:blip r:embed="rId5">
            <a:alphaModFix/>
          </a:blip>
          <a:srcRect/>
          <a:stretch/>
        </p:blipFill>
        <p:spPr>
          <a:xfrm>
            <a:off x="2369191" y="495976"/>
            <a:ext cx="1911448" cy="508026"/>
          </a:xfrm>
          <a:prstGeom prst="rect">
            <a:avLst/>
          </a:prstGeom>
          <a:noFill/>
          <a:ln>
            <a:noFill/>
          </a:ln>
        </p:spPr>
      </p:pic>
      <p:pic>
        <p:nvPicPr>
          <p:cNvPr id="226" name="Google Shape;226;p6"/>
          <p:cNvPicPr preferRelativeResize="0"/>
          <p:nvPr/>
        </p:nvPicPr>
        <p:blipFill rotWithShape="1">
          <a:blip r:embed="rId6">
            <a:alphaModFix/>
          </a:blip>
          <a:srcRect/>
          <a:stretch/>
        </p:blipFill>
        <p:spPr>
          <a:xfrm>
            <a:off x="11106736" y="2091995"/>
            <a:ext cx="584713" cy="680830"/>
          </a:xfrm>
          <a:prstGeom prst="rect">
            <a:avLst/>
          </a:prstGeom>
          <a:noFill/>
          <a:ln>
            <a:noFill/>
          </a:ln>
        </p:spPr>
      </p:pic>
      <p:pic>
        <p:nvPicPr>
          <p:cNvPr id="227" name="Google Shape;227;p6"/>
          <p:cNvPicPr preferRelativeResize="0"/>
          <p:nvPr/>
        </p:nvPicPr>
        <p:blipFill rotWithShape="1">
          <a:blip r:embed="rId7">
            <a:alphaModFix/>
          </a:blip>
          <a:srcRect/>
          <a:stretch/>
        </p:blipFill>
        <p:spPr>
          <a:xfrm>
            <a:off x="2009675" y="3323133"/>
            <a:ext cx="2006472" cy="285918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7"/>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Community engagement</a:t>
            </a:r>
            <a:endParaRPr/>
          </a:p>
        </p:txBody>
      </p:sp>
      <p:sp>
        <p:nvSpPr>
          <p:cNvPr id="234" name="Google Shape;234;p57"/>
          <p:cNvSpPr txBox="1">
            <a:spLocks noGrp="1"/>
          </p:cNvSpPr>
          <p:nvPr>
            <p:ph type="body" idx="1"/>
          </p:nvPr>
        </p:nvSpPr>
        <p:spPr>
          <a:xfrm>
            <a:off x="1062789" y="2023033"/>
            <a:ext cx="4776537" cy="3539430"/>
          </a:xfrm>
          <a:prstGeom prst="rect">
            <a:avLst/>
          </a:prstGeom>
          <a:noFill/>
          <a:ln>
            <a:noFill/>
          </a:ln>
        </p:spPr>
        <p:txBody>
          <a:bodyPr spcFirstLastPara="1" wrap="square" lIns="91425" tIns="45700" rIns="91425" bIns="45700" anchor="ctr" anchorCtr="0">
            <a:spAutoFit/>
          </a:bodyPr>
          <a:lstStyle/>
          <a:p>
            <a:pPr marL="457200" lvl="0" indent="-457200" algn="l" rtl="0">
              <a:lnSpc>
                <a:spcPct val="100000"/>
              </a:lnSpc>
              <a:spcBef>
                <a:spcPts val="0"/>
              </a:spcBef>
              <a:spcAft>
                <a:spcPts val="0"/>
              </a:spcAft>
              <a:buClr>
                <a:schemeClr val="dk1"/>
              </a:buClr>
              <a:buSzPts val="2800"/>
              <a:buChar char="•"/>
            </a:pPr>
            <a:r>
              <a:rPr lang="en-US" b="0" i="0" u="none" strike="noStrike" cap="none">
                <a:solidFill>
                  <a:schemeClr val="dk1"/>
                </a:solidFill>
                <a:latin typeface="Helvetica Neue"/>
                <a:ea typeface="Helvetica Neue"/>
                <a:cs typeface="Helvetica Neue"/>
                <a:sym typeface="Helvetica Neue"/>
              </a:rPr>
              <a:t>Prioritise their concerns</a:t>
            </a:r>
            <a:endParaRPr b="0" i="0" u="none" strike="noStrike" cap="none">
              <a:solidFill>
                <a:schemeClr val="dk1"/>
              </a:solidFill>
              <a:latin typeface="Helvetica Neue"/>
              <a:ea typeface="Helvetica Neue"/>
              <a:cs typeface="Helvetica Neue"/>
              <a:sym typeface="Helvetica Neue"/>
            </a:endParaRPr>
          </a:p>
          <a:p>
            <a:pPr marL="457200" lvl="0" indent="-457200" algn="l" rtl="0">
              <a:lnSpc>
                <a:spcPct val="100000"/>
              </a:lnSpc>
              <a:spcBef>
                <a:spcPts val="0"/>
              </a:spcBef>
              <a:spcAft>
                <a:spcPts val="0"/>
              </a:spcAft>
              <a:buClr>
                <a:schemeClr val="dk1"/>
              </a:buClr>
              <a:buSzPts val="2800"/>
              <a:buChar char="•"/>
            </a:pPr>
            <a:r>
              <a:rPr lang="en-US" b="0" i="0" u="none" strike="noStrike" cap="none">
                <a:solidFill>
                  <a:schemeClr val="dk1"/>
                </a:solidFill>
                <a:latin typeface="Helvetica Neue"/>
                <a:ea typeface="Helvetica Neue"/>
                <a:cs typeface="Helvetica Neue"/>
                <a:sym typeface="Helvetica Neue"/>
              </a:rPr>
              <a:t>Propose solutions</a:t>
            </a:r>
            <a:endParaRPr/>
          </a:p>
          <a:p>
            <a:pPr marL="457200" lvl="0" indent="-457200" algn="l" rtl="0">
              <a:lnSpc>
                <a:spcPct val="100000"/>
              </a:lnSpc>
              <a:spcBef>
                <a:spcPts val="0"/>
              </a:spcBef>
              <a:spcAft>
                <a:spcPts val="0"/>
              </a:spcAft>
              <a:buClr>
                <a:schemeClr val="dk1"/>
              </a:buClr>
              <a:buSzPts val="2800"/>
              <a:buChar char="•"/>
            </a:pPr>
            <a:r>
              <a:rPr lang="en-US" b="0" i="0" u="none" strike="noStrike" cap="none">
                <a:solidFill>
                  <a:schemeClr val="dk1"/>
                </a:solidFill>
                <a:latin typeface="Helvetica Neue"/>
                <a:ea typeface="Helvetica Neue"/>
                <a:cs typeface="Helvetica Neue"/>
                <a:sym typeface="Helvetica Neue"/>
              </a:rPr>
              <a:t>Mobilise resources</a:t>
            </a:r>
            <a:endParaRPr b="0" i="0" u="none" strike="noStrike" cap="none">
              <a:solidFill>
                <a:schemeClr val="dk1"/>
              </a:solidFill>
              <a:latin typeface="Helvetica Neue"/>
              <a:ea typeface="Helvetica Neue"/>
              <a:cs typeface="Helvetica Neue"/>
              <a:sym typeface="Helvetica Neue"/>
            </a:endParaRPr>
          </a:p>
          <a:p>
            <a:pPr marL="457200" lvl="0" indent="-457200" algn="l" rtl="0">
              <a:lnSpc>
                <a:spcPct val="100000"/>
              </a:lnSpc>
              <a:spcBef>
                <a:spcPts val="0"/>
              </a:spcBef>
              <a:spcAft>
                <a:spcPts val="0"/>
              </a:spcAft>
              <a:buClr>
                <a:schemeClr val="dk1"/>
              </a:buClr>
              <a:buSzPts val="2800"/>
              <a:buChar char="•"/>
            </a:pPr>
            <a:r>
              <a:rPr lang="en-US">
                <a:latin typeface="Helvetica Neue"/>
                <a:ea typeface="Helvetica Neue"/>
                <a:cs typeface="Helvetica Neue"/>
                <a:sym typeface="Helvetica Neue"/>
              </a:rPr>
              <a:t>Promote culturally sensitive approaches</a:t>
            </a:r>
            <a:endParaRPr>
              <a:latin typeface="Helvetica Neue"/>
              <a:ea typeface="Helvetica Neue"/>
              <a:cs typeface="Helvetica Neue"/>
              <a:sym typeface="Helvetica Neue"/>
            </a:endParaRPr>
          </a:p>
          <a:p>
            <a:pPr marL="457200" lvl="0" indent="-457200" algn="l" rtl="0">
              <a:lnSpc>
                <a:spcPct val="100000"/>
              </a:lnSpc>
              <a:spcBef>
                <a:spcPts val="0"/>
              </a:spcBef>
              <a:spcAft>
                <a:spcPts val="0"/>
              </a:spcAft>
              <a:buClr>
                <a:schemeClr val="dk1"/>
              </a:buClr>
              <a:buSzPts val="2800"/>
              <a:buChar char="•"/>
            </a:pPr>
            <a:r>
              <a:rPr lang="en-US"/>
              <a:t>Representation and inclusion </a:t>
            </a:r>
            <a:endParaRPr/>
          </a:p>
          <a:p>
            <a:pPr marL="457200" lvl="0" indent="-279400" algn="l" rtl="0">
              <a:lnSpc>
                <a:spcPct val="100000"/>
              </a:lnSpc>
              <a:spcBef>
                <a:spcPts val="0"/>
              </a:spcBef>
              <a:spcAft>
                <a:spcPts val="0"/>
              </a:spcAft>
              <a:buClr>
                <a:schemeClr val="dk1"/>
              </a:buClr>
              <a:buSzPts val="2800"/>
              <a:buNone/>
            </a:pPr>
            <a:endParaRPr b="0" i="0" u="none" strike="noStrike" cap="none">
              <a:solidFill>
                <a:schemeClr val="dk1"/>
              </a:solidFill>
              <a:latin typeface="Helvetica Neue"/>
              <a:ea typeface="Helvetica Neue"/>
              <a:cs typeface="Helvetica Neue"/>
              <a:sym typeface="Helvetica Neue"/>
            </a:endParaRPr>
          </a:p>
        </p:txBody>
      </p:sp>
      <p:sp>
        <p:nvSpPr>
          <p:cNvPr id="235" name="Google Shape;235;p57"/>
          <p:cNvSpPr txBox="1"/>
          <p:nvPr/>
        </p:nvSpPr>
        <p:spPr>
          <a:xfrm>
            <a:off x="7112312" y="2305613"/>
            <a:ext cx="47766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Helvetica Neue"/>
              <a:ea typeface="Helvetica Neue"/>
              <a:cs typeface="Helvetica Neue"/>
              <a:sym typeface="Helvetica Neue"/>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Financial or material resources</a:t>
            </a:r>
            <a:endParaRPr/>
          </a:p>
          <a:p>
            <a:pPr marL="457200" marR="0" lvl="0" indent="-457200" algn="l" rtl="0">
              <a:lnSpc>
                <a:spcPct val="100000"/>
              </a:lnSpc>
              <a:spcBef>
                <a:spcPts val="0"/>
              </a:spcBef>
              <a:spcAft>
                <a:spcPts val="0"/>
              </a:spcAft>
              <a:buClr>
                <a:srgbClr val="000000"/>
              </a:buClr>
              <a:buSzPts val="2800"/>
              <a:buFont typeface="Arial"/>
              <a:buChar char="•"/>
            </a:pPr>
            <a:r>
              <a:rPr lang="en-US" sz="2800" b="0" i="0" u="none" strike="noStrike" cap="none">
                <a:solidFill>
                  <a:schemeClr val="dk1"/>
                </a:solidFill>
                <a:latin typeface="Helvetica Neue"/>
                <a:ea typeface="Helvetica Neue"/>
                <a:cs typeface="Helvetica Neue"/>
                <a:sym typeface="Helvetica Neue"/>
              </a:rPr>
              <a:t>Capacity building</a:t>
            </a:r>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pic>
        <p:nvPicPr>
          <p:cNvPr id="236" name="Google Shape;236;p57"/>
          <p:cNvPicPr preferRelativeResize="0"/>
          <p:nvPr/>
        </p:nvPicPr>
        <p:blipFill rotWithShape="1">
          <a:blip r:embed="rId3">
            <a:alphaModFix/>
          </a:blip>
          <a:srcRect/>
          <a:stretch/>
        </p:blipFill>
        <p:spPr>
          <a:xfrm>
            <a:off x="3156276" y="5015748"/>
            <a:ext cx="1789950" cy="1789950"/>
          </a:xfrm>
          <a:prstGeom prst="rect">
            <a:avLst/>
          </a:prstGeom>
          <a:noFill/>
          <a:ln>
            <a:noFill/>
          </a:ln>
        </p:spPr>
      </p:pic>
      <p:pic>
        <p:nvPicPr>
          <p:cNvPr id="237" name="Google Shape;237;p57"/>
          <p:cNvPicPr preferRelativeResize="0"/>
          <p:nvPr/>
        </p:nvPicPr>
        <p:blipFill rotWithShape="1">
          <a:blip r:embed="rId4">
            <a:alphaModFix/>
          </a:blip>
          <a:srcRect/>
          <a:stretch/>
        </p:blipFill>
        <p:spPr>
          <a:xfrm>
            <a:off x="10348001" y="5064674"/>
            <a:ext cx="1692100" cy="169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title"/>
          </p:nvPr>
        </p:nvSpPr>
        <p:spPr>
          <a:xfrm>
            <a:off x="678402" y="14791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Examples from the Region</a:t>
            </a:r>
            <a:endParaRPr/>
          </a:p>
        </p:txBody>
      </p:sp>
      <p:sp>
        <p:nvSpPr>
          <p:cNvPr id="244" name="Google Shape;244;p4"/>
          <p:cNvSpPr txBox="1"/>
          <p:nvPr/>
        </p:nvSpPr>
        <p:spPr>
          <a:xfrm>
            <a:off x="4539980" y="4115301"/>
            <a:ext cx="2978193"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17</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5" name="Google Shape;245;p4" descr="Indonesia outline map vector illustration"/>
          <p:cNvPicPr preferRelativeResize="0"/>
          <p:nvPr/>
        </p:nvPicPr>
        <p:blipFill rotWithShape="1">
          <a:blip r:embed="rId3">
            <a:alphaModFix/>
          </a:blip>
          <a:srcRect r="1642" b="14100"/>
          <a:stretch/>
        </p:blipFill>
        <p:spPr>
          <a:xfrm>
            <a:off x="8114210" y="1956428"/>
            <a:ext cx="3344092" cy="1372817"/>
          </a:xfrm>
          <a:prstGeom prst="rect">
            <a:avLst/>
          </a:prstGeom>
          <a:noFill/>
          <a:ln>
            <a:noFill/>
          </a:ln>
        </p:spPr>
      </p:pic>
      <p:sp>
        <p:nvSpPr>
          <p:cNvPr id="246" name="Google Shape;246;p4"/>
          <p:cNvSpPr txBox="1"/>
          <p:nvPr/>
        </p:nvSpPr>
        <p:spPr>
          <a:xfrm>
            <a:off x="7766074" y="3804819"/>
            <a:ext cx="415398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17</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7" name="Google Shape;247;p4" descr="Nepal Map Outline Png #1438897 - PNG Images - PNGio"/>
          <p:cNvPicPr preferRelativeResize="0"/>
          <p:nvPr/>
        </p:nvPicPr>
        <p:blipFill rotWithShape="1">
          <a:blip r:embed="rId4">
            <a:alphaModFix/>
          </a:blip>
          <a:srcRect/>
          <a:stretch/>
        </p:blipFill>
        <p:spPr>
          <a:xfrm>
            <a:off x="761637" y="1711264"/>
            <a:ext cx="3235962" cy="1617981"/>
          </a:xfrm>
          <a:prstGeom prst="rect">
            <a:avLst/>
          </a:prstGeom>
          <a:noFill/>
          <a:ln>
            <a:noFill/>
          </a:ln>
        </p:spPr>
      </p:pic>
      <p:sp>
        <p:nvSpPr>
          <p:cNvPr id="248" name="Google Shape;248;p4"/>
          <p:cNvSpPr txBox="1"/>
          <p:nvPr/>
        </p:nvSpPr>
        <p:spPr>
          <a:xfrm>
            <a:off x="566421" y="3429000"/>
            <a:ext cx="3457668" cy="16004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[COUNTRY NAME]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presentation sentence about a specific program/project using Standard 17</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name of organisations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Add key message / numbers</a:t>
            </a:r>
            <a:endParaRPr/>
          </a:p>
        </p:txBody>
      </p:sp>
      <p:pic>
        <p:nvPicPr>
          <p:cNvPr id="249" name="Google Shape;249;p4" descr="Outline Map of Myanmar | Free Vector Maps"/>
          <p:cNvPicPr preferRelativeResize="0"/>
          <p:nvPr/>
        </p:nvPicPr>
        <p:blipFill rotWithShape="1">
          <a:blip r:embed="rId5">
            <a:alphaModFix/>
          </a:blip>
          <a:srcRect l="21619" r="22094"/>
          <a:stretch/>
        </p:blipFill>
        <p:spPr>
          <a:xfrm>
            <a:off x="5134563" y="1217419"/>
            <a:ext cx="2135710" cy="28458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8"/>
          <p:cNvSpPr txBox="1">
            <a:spLocks noGrp="1"/>
          </p:cNvSpPr>
          <p:nvPr>
            <p:ph type="title"/>
          </p:nvPr>
        </p:nvSpPr>
        <p:spPr>
          <a:xfrm>
            <a:off x="425000" y="594225"/>
            <a:ext cx="8320800" cy="851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accent4"/>
              </a:buClr>
              <a:buSzPts val="3600"/>
              <a:buFont typeface="Helvetica Neue"/>
              <a:buNone/>
            </a:pPr>
            <a:r>
              <a:rPr lang="en-US" sz="4100"/>
              <a:t>Need more than the hard copy?</a:t>
            </a:r>
            <a:endParaRPr sz="4100"/>
          </a:p>
          <a:p>
            <a:pPr marL="0" lvl="0" indent="0" algn="l" rtl="0">
              <a:lnSpc>
                <a:spcPct val="90000"/>
              </a:lnSpc>
              <a:spcBef>
                <a:spcPts val="0"/>
              </a:spcBef>
              <a:spcAft>
                <a:spcPts val="0"/>
              </a:spcAft>
              <a:buClr>
                <a:schemeClr val="accent4"/>
              </a:buClr>
              <a:buSzPts val="3600"/>
              <a:buFont typeface="Helvetica Neue"/>
              <a:buNone/>
            </a:pPr>
            <a:endParaRPr sz="4100"/>
          </a:p>
        </p:txBody>
      </p:sp>
      <p:sp>
        <p:nvSpPr>
          <p:cNvPr id="256" name="Google Shape;256;p58"/>
          <p:cNvSpPr txBox="1">
            <a:spLocks noGrp="1"/>
          </p:cNvSpPr>
          <p:nvPr>
            <p:ph type="body" idx="1"/>
          </p:nvPr>
        </p:nvSpPr>
        <p:spPr>
          <a:xfrm>
            <a:off x="680802" y="1290594"/>
            <a:ext cx="8320800" cy="54477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t>On the Alliance website</a:t>
            </a:r>
            <a:endParaRPr/>
          </a:p>
          <a:p>
            <a:pPr marL="985837" lvl="1" indent="-312737" algn="l" rtl="0">
              <a:spcBef>
                <a:spcPts val="1700"/>
              </a:spcBef>
              <a:spcAft>
                <a:spcPts val="0"/>
              </a:spcAft>
              <a:buSzPts val="2400"/>
              <a:buFont typeface="Noto Sans Symbols"/>
              <a:buChar char="⮚"/>
            </a:pPr>
            <a:r>
              <a:rPr lang="en-US" sz="1800"/>
              <a:t>PDF version</a:t>
            </a:r>
            <a:endParaRPr/>
          </a:p>
          <a:p>
            <a:pPr marL="985837" lvl="1" indent="-312737" algn="l" rtl="0">
              <a:spcBef>
                <a:spcPts val="500"/>
              </a:spcBef>
              <a:spcAft>
                <a:spcPts val="0"/>
              </a:spcAft>
              <a:buSzPts val="2400"/>
              <a:buFont typeface="Noto Sans Symbols"/>
              <a:buChar char="⮚"/>
            </a:pPr>
            <a:r>
              <a:rPr lang="en-US" sz="1800"/>
              <a:t>Briefing &amp; Implementation Pack</a:t>
            </a:r>
            <a:endParaRPr/>
          </a:p>
          <a:p>
            <a:pPr marL="985837" lvl="1" indent="-312737" algn="l" rtl="0">
              <a:spcBef>
                <a:spcPts val="500"/>
              </a:spcBef>
              <a:spcAft>
                <a:spcPts val="0"/>
              </a:spcAft>
              <a:buSzPts val="2400"/>
              <a:buFont typeface="Noto Sans Symbols"/>
              <a:buChar char="⮚"/>
            </a:pPr>
            <a:r>
              <a:rPr lang="en-US" sz="1800"/>
              <a:t>25-page Summary</a:t>
            </a:r>
            <a:endParaRPr/>
          </a:p>
          <a:p>
            <a:pPr marL="985837" lvl="1" indent="-312737" algn="l" rtl="0">
              <a:spcBef>
                <a:spcPts val="500"/>
              </a:spcBef>
              <a:spcAft>
                <a:spcPts val="0"/>
              </a:spcAft>
              <a:buSzPts val="2400"/>
              <a:buFont typeface="Noto Sans Symbols"/>
              <a:buChar char="⮚"/>
            </a:pPr>
            <a:r>
              <a:rPr lang="en-US" sz="1800"/>
              <a:t>E-course </a:t>
            </a:r>
            <a:endParaRPr/>
          </a:p>
          <a:p>
            <a:pPr marL="985837" lvl="1" indent="-312737" algn="l" rtl="0">
              <a:spcBef>
                <a:spcPts val="500"/>
              </a:spcBef>
              <a:spcAft>
                <a:spcPts val="0"/>
              </a:spcAft>
              <a:buSzPts val="2400"/>
              <a:buFont typeface="Noto Sans Symbols"/>
              <a:buChar char="⮚"/>
            </a:pPr>
            <a:r>
              <a:rPr lang="en-US" sz="1800"/>
              <a:t>YouTube videos</a:t>
            </a:r>
            <a:endParaRPr/>
          </a:p>
          <a:p>
            <a:pPr marL="985837" lvl="1" indent="-312737" algn="l" rtl="0">
              <a:spcBef>
                <a:spcPts val="500"/>
              </a:spcBef>
              <a:spcAft>
                <a:spcPts val="0"/>
              </a:spcAft>
              <a:buSzPts val="2400"/>
              <a:buFont typeface="Noto Sans Symbols"/>
              <a:buChar char="⮚"/>
            </a:pPr>
            <a:r>
              <a:rPr lang="en-US" sz="1800"/>
              <a:t>A gallery of illustrated Standards</a:t>
            </a:r>
            <a:endParaRPr/>
          </a:p>
          <a:p>
            <a:pPr marL="9525" lvl="0" indent="0" algn="l" rtl="0">
              <a:spcBef>
                <a:spcPts val="1200"/>
              </a:spcBef>
              <a:spcAft>
                <a:spcPts val="0"/>
              </a:spcAft>
              <a:buNone/>
            </a:pPr>
            <a:r>
              <a:rPr lang="en-US" sz="2400">
                <a:solidFill>
                  <a:srgbClr val="00B0F0"/>
                </a:solidFill>
              </a:rPr>
              <a:t>	👉</a:t>
            </a:r>
            <a:r>
              <a:rPr lang="en-US" sz="1800">
                <a:solidFill>
                  <a:srgbClr val="00B0F0"/>
                </a:solidFill>
              </a:rPr>
              <a:t>  </a:t>
            </a:r>
            <a:r>
              <a:rPr lang="en-US" sz="1800" u="sng">
                <a:solidFill>
                  <a:srgbClr val="00B0F0"/>
                </a:solidFill>
                <a:hlinkClick r:id="rId3">
                  <a:extLst>
                    <a:ext uri="{A12FA001-AC4F-418D-AE19-62706E023703}">
                      <ahyp:hlinkClr xmlns:ahyp="http://schemas.microsoft.com/office/drawing/2018/hyperlinkcolor" val="tx"/>
                    </a:ext>
                  </a:extLst>
                </a:hlinkClick>
              </a:rPr>
              <a:t>www.AllianceCPHA.org</a:t>
            </a:r>
            <a:endParaRPr sz="1800">
              <a:solidFill>
                <a:srgbClr val="00B0F0"/>
              </a:solidFill>
            </a:endParaRPr>
          </a:p>
          <a:p>
            <a:pPr marL="9525" lvl="0" indent="0" algn="l" rtl="0">
              <a:spcBef>
                <a:spcPts val="1200"/>
              </a:spcBef>
              <a:spcAft>
                <a:spcPts val="0"/>
              </a:spcAft>
              <a:buNone/>
            </a:pPr>
            <a:r>
              <a:rPr lang="en-US" sz="2400"/>
              <a:t>On the Humanitarian Standards Partnership website</a:t>
            </a:r>
            <a:endParaRPr sz="2400"/>
          </a:p>
          <a:p>
            <a:pPr marL="985837" lvl="1" indent="-322262" algn="l" rtl="0">
              <a:spcBef>
                <a:spcPts val="500"/>
              </a:spcBef>
              <a:spcAft>
                <a:spcPts val="0"/>
              </a:spcAft>
              <a:buSzPts val="2400"/>
              <a:buFont typeface="Noto Sans Symbols"/>
              <a:buChar char="⮚"/>
            </a:pPr>
            <a:r>
              <a:rPr lang="en-US" sz="1800"/>
              <a:t>Online, interactive version</a:t>
            </a:r>
            <a:endParaRPr/>
          </a:p>
          <a:p>
            <a:pPr marL="985837" lvl="1" indent="-322262" algn="l" rtl="0">
              <a:spcBef>
                <a:spcPts val="500"/>
              </a:spcBef>
              <a:spcAft>
                <a:spcPts val="0"/>
              </a:spcAft>
              <a:buSzPts val="2400"/>
              <a:buFont typeface="Noto Sans Symbols"/>
              <a:buChar char="⮚"/>
            </a:pPr>
            <a:r>
              <a:rPr lang="en-US" sz="1800"/>
              <a:t>HSP App for mobile phones and tablets </a:t>
            </a:r>
            <a:endParaRPr/>
          </a:p>
          <a:p>
            <a:pPr marL="0" lvl="0" indent="0" algn="l" rtl="0">
              <a:spcBef>
                <a:spcPts val="1200"/>
              </a:spcBef>
              <a:spcAft>
                <a:spcPts val="0"/>
              </a:spcAft>
              <a:buNone/>
            </a:pPr>
            <a:r>
              <a:rPr lang="en-US" sz="1800">
                <a:solidFill>
                  <a:srgbClr val="00B0F0"/>
                </a:solidFill>
              </a:rPr>
              <a:t>	</a:t>
            </a:r>
            <a:r>
              <a:rPr lang="en-US" sz="2400">
                <a:solidFill>
                  <a:srgbClr val="00B0F0"/>
                </a:solidFill>
              </a:rPr>
              <a:t>👉</a:t>
            </a:r>
            <a:r>
              <a:rPr lang="en-US" sz="1800">
                <a:solidFill>
                  <a:srgbClr val="00B0F0"/>
                </a:solidFill>
              </a:rPr>
              <a:t>  www.HumanitarianStandardsPartnership.org</a:t>
            </a:r>
            <a:endParaRPr/>
          </a:p>
        </p:txBody>
      </p:sp>
      <p:pic>
        <p:nvPicPr>
          <p:cNvPr id="257" name="Google Shape;257;p58" descr="THE ALLIANCE.png"/>
          <p:cNvPicPr preferRelativeResize="0"/>
          <p:nvPr/>
        </p:nvPicPr>
        <p:blipFill rotWithShape="1">
          <a:blip r:embed="rId4">
            <a:alphaModFix/>
          </a:blip>
          <a:srcRect/>
          <a:stretch/>
        </p:blipFill>
        <p:spPr>
          <a:xfrm>
            <a:off x="9158990" y="5156616"/>
            <a:ext cx="2343780" cy="1462358"/>
          </a:xfrm>
          <a:prstGeom prst="rect">
            <a:avLst/>
          </a:prstGeom>
          <a:noFill/>
          <a:ln>
            <a:noFill/>
          </a:ln>
        </p:spPr>
      </p:pic>
      <p:pic>
        <p:nvPicPr>
          <p:cNvPr id="258" name="Google Shape;258;p58" descr="Imagen que contiene Icono&#10;&#10;Descripción generada automáticamente"/>
          <p:cNvPicPr preferRelativeResize="0"/>
          <p:nvPr/>
        </p:nvPicPr>
        <p:blipFill rotWithShape="1">
          <a:blip r:embed="rId5">
            <a:alphaModFix/>
          </a:blip>
          <a:srcRect/>
          <a:stretch/>
        </p:blipFill>
        <p:spPr>
          <a:xfrm>
            <a:off x="10082326" y="3298017"/>
            <a:ext cx="1977869" cy="1432732"/>
          </a:xfrm>
          <a:prstGeom prst="rect">
            <a:avLst/>
          </a:prstGeom>
          <a:noFill/>
          <a:ln>
            <a:noFill/>
          </a:ln>
        </p:spPr>
      </p:pic>
      <p:pic>
        <p:nvPicPr>
          <p:cNvPr id="259" name="Google Shape;259;p58"/>
          <p:cNvPicPr preferRelativeResize="0"/>
          <p:nvPr/>
        </p:nvPicPr>
        <p:blipFill rotWithShape="1">
          <a:blip r:embed="rId6">
            <a:alphaModFix/>
          </a:blip>
          <a:srcRect/>
          <a:stretch/>
        </p:blipFill>
        <p:spPr>
          <a:xfrm rot="547355">
            <a:off x="6888041" y="1708922"/>
            <a:ext cx="1684004" cy="232627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2494</Words>
  <Application>Microsoft Office PowerPoint</Application>
  <PresentationFormat>Widescreen</PresentationFormat>
  <Paragraphs>190</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Open Sans</vt:lpstr>
      <vt:lpstr>Helvetica Neue</vt:lpstr>
      <vt:lpstr>Helvetica Neue Light</vt:lpstr>
      <vt:lpstr>Noto Sans Symbols</vt:lpstr>
      <vt:lpstr>Calibri</vt:lpstr>
      <vt:lpstr>Office Theme</vt:lpstr>
      <vt:lpstr>The Minimum Standards for Child Protection in Humanitarian Action  CPMS</vt:lpstr>
      <vt:lpstr>Aim of the Standards </vt:lpstr>
      <vt:lpstr>PowerPoint Presentation</vt:lpstr>
      <vt:lpstr>General introduction to Standard 17</vt:lpstr>
      <vt:lpstr>PowerPoint Presentation</vt:lpstr>
      <vt:lpstr>Community engagement</vt:lpstr>
      <vt:lpstr>Examples from the Region</vt:lpstr>
      <vt:lpstr>Need more than the hard copy?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Joanna Wedge</cp:lastModifiedBy>
  <cp:revision>1</cp:revision>
  <dcterms:created xsi:type="dcterms:W3CDTF">2017-12-20T18:51:03Z</dcterms:created>
  <dcterms:modified xsi:type="dcterms:W3CDTF">2022-07-05T20:42:03Z</dcterms:modified>
</cp:coreProperties>
</file>