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Helvetica Neue" panose="020B0604020202020204" charset="0"/>
      <p:regular r:id="rId16"/>
      <p:bold r:id="rId17"/>
      <p:italic r:id="rId18"/>
      <p:boldItalic r:id="rId19"/>
    </p:embeddedFont>
    <p:embeddedFont>
      <p:font typeface="Helvetica Neue Light"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6TR1lIZriMVkrnjHKbgXXxvbb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52" y="6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en/cpms/#ch005"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handbook.spherestandards.org/en/cpms/#ch003_00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fworld.org/docid/5c18d7254.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Facilitators:</a:t>
            </a:r>
            <a:endParaRPr/>
          </a:p>
          <a:p>
            <a:pPr marL="0" lvl="0" indent="0" algn="l" rtl="0">
              <a:lnSpc>
                <a:spcPct val="100000"/>
              </a:lnSpc>
              <a:spcBef>
                <a:spcPts val="0"/>
              </a:spcBef>
              <a:spcAft>
                <a:spcPts val="0"/>
              </a:spcAft>
              <a:buSzPts val="1400"/>
              <a:buNone/>
            </a:pPr>
            <a:r>
              <a:rPr lang="en-US" i="1"/>
              <a:t>This briefing is </a:t>
            </a:r>
            <a:r>
              <a:rPr lang="en-US" i="1" u="sng"/>
              <a:t>for any potential user </a:t>
            </a:r>
            <a:r>
              <a:rPr lang="en-US" i="1"/>
              <a:t>of the CPMS. It is geared primarily toward child protection staff, so consider broadening some questions or providing more detail, if colleagues from other sectors join you.</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It is assumed that the group is about 20 people and that everyone in the room knows each other (perhaps colleagues from your agency or the CP coordination group). if not, add 5 minutes for quick introductions.</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latin typeface="Calibri"/>
                <a:ea typeface="Calibri"/>
                <a:cs typeface="Calibri"/>
                <a:sym typeface="Calibri"/>
              </a:rPr>
              <a:t>PREPARE: a flipchart with the </a:t>
            </a:r>
            <a:r>
              <a:rPr lang="en-US" b="1" i="1">
                <a:latin typeface="Calibri"/>
                <a:ea typeface="Calibri"/>
                <a:cs typeface="Calibri"/>
                <a:sym typeface="Calibri"/>
              </a:rPr>
              <a:t>objectives</a:t>
            </a:r>
            <a:r>
              <a:rPr lang="en-US" i="1">
                <a:latin typeface="Calibri"/>
                <a:ea typeface="Calibri"/>
                <a:cs typeface="Calibri"/>
                <a:sym typeface="Calibri"/>
              </a:rPr>
              <a:t> of the session</a:t>
            </a:r>
            <a:endParaRPr/>
          </a:p>
          <a:p>
            <a:pPr marL="0" lvl="0" indent="0" algn="l" rtl="0">
              <a:lnSpc>
                <a:spcPct val="100000"/>
              </a:lnSpc>
              <a:spcBef>
                <a:spcPts val="0"/>
              </a:spcBef>
              <a:spcAft>
                <a:spcPts val="0"/>
              </a:spcAft>
              <a:buSzPts val="1400"/>
              <a:buNone/>
            </a:pPr>
            <a:r>
              <a:rPr lang="en-US" b="0" i="0">
                <a:solidFill>
                  <a:srgbClr val="1B2733"/>
                </a:solidFill>
                <a:latin typeface="Calibri"/>
                <a:ea typeface="Calibri"/>
                <a:cs typeface="Calibri"/>
                <a:sym typeface="Calibri"/>
              </a:rPr>
              <a:t>By the end of the session, participants will be able to:</a:t>
            </a:r>
            <a:endParaRPr>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b="0" i="0">
                <a:solidFill>
                  <a:srgbClr val="1B2733"/>
                </a:solidFill>
                <a:latin typeface="Calibri"/>
                <a:ea typeface="Calibri"/>
                <a:cs typeface="Calibri"/>
                <a:sym typeface="Calibri"/>
              </a:rPr>
              <a:t>Describe the content of Standard 18</a:t>
            </a:r>
            <a:endParaRPr/>
          </a:p>
          <a:p>
            <a:pPr marL="171450" lvl="0" indent="-171450" algn="l" rtl="0">
              <a:lnSpc>
                <a:spcPct val="100000"/>
              </a:lnSpc>
              <a:spcBef>
                <a:spcPts val="0"/>
              </a:spcBef>
              <a:spcAft>
                <a:spcPts val="0"/>
              </a:spcAft>
              <a:buClr>
                <a:schemeClr val="dk1"/>
              </a:buClr>
              <a:buSzPts val="1200"/>
              <a:buFont typeface="Arial"/>
              <a:buChar char="•"/>
            </a:pPr>
            <a:r>
              <a:rPr lang="en-US" b="0" i="0">
                <a:solidFill>
                  <a:srgbClr val="1B2733"/>
                </a:solidFill>
                <a:latin typeface="Calibri"/>
                <a:ea typeface="Calibri"/>
                <a:cs typeface="Calibri"/>
                <a:sym typeface="Calibri"/>
              </a:rPr>
              <a:t>Explain &amp; Share its key messages</a:t>
            </a:r>
            <a:endParaRPr/>
          </a:p>
          <a:p>
            <a:pPr marL="171450" lvl="0" indent="-171450" algn="l" rtl="0">
              <a:lnSpc>
                <a:spcPct val="100000"/>
              </a:lnSpc>
              <a:spcBef>
                <a:spcPts val="0"/>
              </a:spcBef>
              <a:spcAft>
                <a:spcPts val="0"/>
              </a:spcAft>
              <a:buClr>
                <a:schemeClr val="dk1"/>
              </a:buClr>
              <a:buSzPts val="1200"/>
              <a:buFont typeface="Arial"/>
              <a:buChar char="•"/>
            </a:pPr>
            <a:r>
              <a:rPr lang="en-US" b="0" i="0">
                <a:solidFill>
                  <a:srgbClr val="1B2733"/>
                </a:solidFill>
                <a:latin typeface="Calibri"/>
                <a:ea typeface="Calibri"/>
                <a:cs typeface="Calibri"/>
                <a:sym typeface="Calibri"/>
              </a:rPr>
              <a:t>Demonstrate how &amp; why to use the handbook</a:t>
            </a:r>
            <a:endParaRPr/>
          </a:p>
          <a:p>
            <a:pPr marL="171450" lvl="0" indent="-95250" algn="l" rtl="0">
              <a:lnSpc>
                <a:spcPct val="100000"/>
              </a:lnSpc>
              <a:spcBef>
                <a:spcPts val="0"/>
              </a:spcBef>
              <a:spcAft>
                <a:spcPts val="0"/>
              </a:spcAft>
              <a:buClr>
                <a:schemeClr val="dk1"/>
              </a:buClr>
              <a:buSzPts val="1200"/>
              <a:buFont typeface="Arial"/>
              <a:buNone/>
            </a:pPr>
            <a:endParaRPr i="1"/>
          </a:p>
          <a:p>
            <a:pPr marL="171450" marR="0" lvl="0" indent="-171450" algn="l" rtl="0">
              <a:lnSpc>
                <a:spcPct val="100000"/>
              </a:lnSpc>
              <a:spcBef>
                <a:spcPts val="0"/>
              </a:spcBef>
              <a:spcAft>
                <a:spcPts val="0"/>
              </a:spcAft>
              <a:buClr>
                <a:schemeClr val="dk1"/>
              </a:buClr>
              <a:buSzPts val="1200"/>
              <a:buFont typeface="Arial"/>
              <a:buChar char="•"/>
            </a:pPr>
            <a:r>
              <a:rPr lang="en-US"/>
              <a:t>NOTE: if you have already done a Session on Pillar(s), Principles or other Standard(s), skip slide 2 &amp; 9</a:t>
            </a:r>
            <a:endParaRPr/>
          </a:p>
          <a:p>
            <a:pPr marL="0" lvl="0" indent="0" algn="l" rtl="0">
              <a:lnSpc>
                <a:spcPct val="100000"/>
              </a:lnSpc>
              <a:spcBef>
                <a:spcPts val="0"/>
              </a:spcBef>
              <a:spcAft>
                <a:spcPts val="0"/>
              </a:spcAft>
              <a:buClr>
                <a:schemeClr val="dk1"/>
              </a:buClr>
              <a:buSzPts val="1200"/>
              <a:buFont typeface="Arial"/>
              <a:buNone/>
            </a:pPr>
            <a:endParaRPr/>
          </a:p>
          <a:p>
            <a:pPr marL="457200" marR="0" lvl="0" indent="-228600" algn="l" rtl="0">
              <a:lnSpc>
                <a:spcPct val="100000"/>
              </a:lnSpc>
              <a:spcBef>
                <a:spcPts val="0"/>
              </a:spcBef>
              <a:spcAft>
                <a:spcPts val="0"/>
              </a:spcAft>
              <a:buSzPts val="1400"/>
              <a:buNone/>
            </a:pPr>
            <a:r>
              <a:rPr lang="en-US" b="1"/>
              <a:t>TIP: Slides are animated </a:t>
            </a:r>
            <a:r>
              <a:rPr lang="en-US"/>
              <a:t>-&gt; for each click you’ll make, some few words, a title or an image will appear on the slide. </a:t>
            </a:r>
            <a:endParaRPr/>
          </a:p>
          <a:p>
            <a:pPr marL="457200" marR="0" lvl="0" indent="-228600" algn="l" rtl="0">
              <a:lnSpc>
                <a:spcPct val="100000"/>
              </a:lnSpc>
              <a:spcBef>
                <a:spcPts val="0"/>
              </a:spcBef>
              <a:spcAft>
                <a:spcPts val="0"/>
              </a:spcAft>
              <a:buSzPts val="1400"/>
              <a:buNone/>
            </a:pPr>
            <a:r>
              <a:rPr lang="en-US"/>
              <a:t>Read the corresponding notes from the facilitators notes, before showing the following content, so participants have time to process what you say, and read each point. </a:t>
            </a:r>
            <a:endParaRPr/>
          </a:p>
          <a:p>
            <a:pPr marL="0" lvl="0" indent="0" algn="l" rtl="0">
              <a:lnSpc>
                <a:spcPct val="100000"/>
              </a:lnSpc>
              <a:spcBef>
                <a:spcPts val="0"/>
              </a:spcBef>
              <a:spcAft>
                <a:spcPts val="0"/>
              </a:spcAft>
              <a:buSzPts val="1400"/>
              <a:buNone/>
            </a:pPr>
            <a:endParaRPr b="1"/>
          </a:p>
          <a:p>
            <a:pPr marL="457200" marR="0" lvl="0" indent="-228600" algn="l" rtl="0">
              <a:lnSpc>
                <a:spcPct val="100000"/>
              </a:lnSpc>
              <a:spcBef>
                <a:spcPts val="0"/>
              </a:spcBef>
              <a:spcAft>
                <a:spcPts val="0"/>
              </a:spcAft>
              <a:buSzPts val="1400"/>
              <a:buNone/>
            </a:pPr>
            <a:endParaRPr/>
          </a:p>
        </p:txBody>
      </p:sp>
      <p:sp>
        <p:nvSpPr>
          <p:cNvPr id="181" name="Google Shape;1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Donors, local governments, colleagues in other sectors and our beneficiaries themselves want to know what we are doing and why. The CPMS is our benchmark. They are the key way to operationalise or make real children's rights in the practice of humanitarian response. </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SzPts val="1100"/>
              <a:buNone/>
            </a:pPr>
            <a:r>
              <a:rPr lang="en-US"/>
              <a:t>They are a collaborative, inter-agency tool, that links with other initiatives, such as the Core Humanitarian Standard and the Humanitarian Inclusion Standards</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US"/>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US"/>
              <a:t>Contextualisation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 For more information, watch the short contextualization video on the Alliance’s youtube channel.</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US"/>
              <a:t>BOX: The CPMS aim at improving the quality and accountability of our programing and increasing impact for children’s protection and well-being in humanitarian action</a:t>
            </a:r>
            <a:r>
              <a:rPr lang="en-US" sz="1100"/>
              <a:t> (</a:t>
            </a:r>
            <a:r>
              <a:rPr lang="en-US" sz="1100" i="0" u="none" strike="noStrike"/>
              <a:t>internal displacement and refugee contexts)</a:t>
            </a:r>
            <a:r>
              <a:rPr lang="en-US" sz="1100"/>
              <a:t>, by establishing common principles, </a:t>
            </a:r>
            <a:r>
              <a:rPr lang="en-US" sz="1100" i="0" u="none" strike="noStrike"/>
              <a:t>evidence, prevention</a:t>
            </a:r>
            <a:r>
              <a:rPr lang="en-US"/>
              <a:t> and goals to achieve. They provide a synthesis of good practice and learning to date.</a:t>
            </a:r>
            <a:endParaRPr/>
          </a:p>
          <a:p>
            <a:pPr marL="0" lvl="0" indent="0" algn="l" rtl="0">
              <a:lnSpc>
                <a:spcPct val="100000"/>
              </a:lnSpc>
              <a:spcBef>
                <a:spcPts val="0"/>
              </a:spcBef>
              <a:spcAft>
                <a:spcPts val="0"/>
              </a:spcAft>
              <a:buSzPts val="1400"/>
              <a:buNone/>
            </a:pPr>
            <a:endParaRPr/>
          </a:p>
        </p:txBody>
      </p:sp>
      <p:sp>
        <p:nvSpPr>
          <p:cNvPr id="188" name="Google Shape;1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is an overview of the CPMS structure: there are 28 Standards across 4 pillars and 10 CPHA principles threaded throughout. </a:t>
            </a:r>
            <a:endParaRPr/>
          </a:p>
          <a:p>
            <a:pPr marL="0" lvl="0" indent="0" algn="l" rtl="0">
              <a:lnSpc>
                <a:spcPct val="100000"/>
              </a:lnSpc>
              <a:spcBef>
                <a:spcPts val="0"/>
              </a:spcBef>
              <a:spcAft>
                <a:spcPts val="0"/>
              </a:spcAft>
              <a:buSzPts val="1400"/>
              <a:buNone/>
            </a:pPr>
            <a:r>
              <a:rPr lang="en-US"/>
              <a:t>You can find this overview on the back of the CPMS handbook or in the online handbook; it’s a practical way of locating quickly a specific topic.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presentation focuses on Standard 18: Case Management</a:t>
            </a:r>
            <a:endParaRPr/>
          </a:p>
          <a:p>
            <a:pPr marL="0" lvl="0" indent="0" algn="l" rtl="0">
              <a:lnSpc>
                <a:spcPct val="100000"/>
              </a:lnSpc>
              <a:spcBef>
                <a:spcPts val="0"/>
              </a:spcBef>
              <a:spcAft>
                <a:spcPts val="0"/>
              </a:spcAft>
              <a:buSzPts val="1400"/>
              <a:buNone/>
            </a:pPr>
            <a:endParaRPr/>
          </a:p>
        </p:txBody>
      </p:sp>
      <p:sp>
        <p:nvSpPr>
          <p:cNvPr id="198" name="Google Shape;19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171450" marR="0" lvl="0" indent="-171450" algn="l" rtl="0">
              <a:lnSpc>
                <a:spcPct val="100000"/>
              </a:lnSpc>
              <a:spcBef>
                <a:spcPts val="0"/>
              </a:spcBef>
              <a:spcAft>
                <a:spcPts val="0"/>
              </a:spcAft>
              <a:buClr>
                <a:schemeClr val="dk1"/>
              </a:buClr>
              <a:buSzPts val="1200"/>
              <a:buFont typeface="Arial"/>
              <a:buChar char="•"/>
            </a:pPr>
            <a:r>
              <a:rPr lang="en-US"/>
              <a:t>This Standard is part of the third Pillar of Standards related to developing adequate strategies, approaches and interventions for preventing and responding to the child protection risks outlined in </a:t>
            </a:r>
            <a:r>
              <a:rPr lang="en-US" u="sng">
                <a:solidFill>
                  <a:schemeClr val="hlink"/>
                </a:solidFill>
                <a:hlinkClick r:id="rId3"/>
              </a:rPr>
              <a:t>Pillar 2</a:t>
            </a:r>
            <a:r>
              <a:rPr lang="en-US"/>
              <a:t>. It is structured around the socio-ecological model and also links with the INSPIRE package, where appropriate, and builds on their evidence-based strategies for preventing violence against children. Hence the ICON in the corner. The INSPIRE package has a similar goal: evidence-based strategies for preventing violence against children.  More info about INSPIRE strategies on: http://inspire-strategies.org/</a:t>
            </a:r>
            <a:endParaRPr/>
          </a:p>
          <a:p>
            <a:pPr marL="0" marR="0" lvl="0" indent="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DEF: </a:t>
            </a:r>
            <a:r>
              <a:rPr lang="en-US"/>
              <a:t>Case management (CM) is an approach for addressing the needs of an individual child who is at risk of harm or has been harmed. The child and their family are supported by a caseworker in a systematic and timely manner through direct support and referrals. CM provides individualised, coordinated, holistic, multisectoral support for complex and often connected child protection concerns.</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b="0">
                <a:latin typeface="Arial"/>
                <a:ea typeface="Arial"/>
                <a:cs typeface="Arial"/>
                <a:sym typeface="Arial"/>
              </a:rPr>
              <a:t>A</a:t>
            </a:r>
            <a:r>
              <a:rPr lang="en-US">
                <a:latin typeface="Arial"/>
                <a:ea typeface="Arial"/>
                <a:cs typeface="Arial"/>
                <a:sym typeface="Arial"/>
              </a:rPr>
              <a:t>ddress needs through individualized case management process, either through direct one-on-one support and/or connections to relevant service providers.</a:t>
            </a:r>
            <a:endParaRPr/>
          </a:p>
          <a:p>
            <a:pPr marL="171450" marR="0" lvl="0" indent="-171450" algn="l" rtl="0">
              <a:lnSpc>
                <a:spcPct val="100000"/>
              </a:lnSpc>
              <a:spcBef>
                <a:spcPts val="0"/>
              </a:spcBef>
              <a:spcAft>
                <a:spcPts val="0"/>
              </a:spcAft>
              <a:buClr>
                <a:schemeClr val="dk1"/>
              </a:buClr>
              <a:buSzPts val="1200"/>
              <a:buFont typeface="Arial"/>
              <a:buChar char="•"/>
            </a:pPr>
            <a:r>
              <a:rPr lang="en-US"/>
              <a:t>CM systems are an essential part of the child protection response. CM is implemented at three levels of the social ecological model: child, family/caregivers and community.</a:t>
            </a:r>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However, before starting CM services, </a:t>
            </a:r>
            <a:r>
              <a:rPr lang="en-US" b="1">
                <a:latin typeface="Arial"/>
                <a:ea typeface="Arial"/>
                <a:cs typeface="Arial"/>
                <a:sym typeface="Arial"/>
              </a:rPr>
              <a:t>preparedness</a:t>
            </a:r>
            <a:r>
              <a:rPr lang="en-US">
                <a:latin typeface="Arial"/>
                <a:ea typeface="Arial"/>
                <a:cs typeface="Arial"/>
                <a:sym typeface="Arial"/>
              </a:rPr>
              <a:t> is a major component. Before focusing on CM steps &amp; forms, it is crucial to:</a:t>
            </a:r>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determine if </a:t>
            </a:r>
            <a:r>
              <a:rPr lang="en-US" sz="1200" b="0" i="0" u="none" strike="noStrike">
                <a:latin typeface="Helvetica Neue Light"/>
                <a:ea typeface="Helvetica Neue Light"/>
                <a:cs typeface="Helvetica Neue Light"/>
                <a:sym typeface="Helvetica Neue Light"/>
              </a:rPr>
              <a:t>CM is a current gap and is contextually appropriate and what approach is more suitable; </a:t>
            </a:r>
            <a:endParaRPr/>
          </a:p>
          <a:p>
            <a:pPr marL="171450" marR="0" lvl="0" indent="-171450" algn="l" rtl="0">
              <a:lnSpc>
                <a:spcPct val="100000"/>
              </a:lnSpc>
              <a:spcBef>
                <a:spcPts val="0"/>
              </a:spcBef>
              <a:spcAft>
                <a:spcPts val="0"/>
              </a:spcAft>
              <a:buClr>
                <a:schemeClr val="dk1"/>
              </a:buClr>
              <a:buSzPts val="1200"/>
              <a:buFont typeface="Helvetica Neue Light"/>
              <a:buChar char="-"/>
            </a:pPr>
            <a:r>
              <a:rPr lang="en-US" sz="1200" b="0" i="0" u="none" strike="noStrike">
                <a:latin typeface="Helvetica Neue Light"/>
                <a:ea typeface="Helvetica Neue Light"/>
                <a:cs typeface="Helvetica Neue Light"/>
                <a:sym typeface="Helvetica Neue Light"/>
              </a:rPr>
              <a:t>to adapt globally endorsed case management processes and tools (including SOPs, case management forms, referral pathways, information-sharing and data protection policies) to the context </a:t>
            </a:r>
            <a:endParaRPr/>
          </a:p>
          <a:p>
            <a:pPr marL="171450" marR="0" lvl="0" indent="-171450" algn="l" rtl="0">
              <a:lnSpc>
                <a:spcPct val="100000"/>
              </a:lnSpc>
              <a:spcBef>
                <a:spcPts val="0"/>
              </a:spcBef>
              <a:spcAft>
                <a:spcPts val="0"/>
              </a:spcAft>
              <a:buClr>
                <a:schemeClr val="dk1"/>
              </a:buClr>
              <a:buSzPts val="1200"/>
              <a:buFont typeface="Helvetica Neue Light"/>
              <a:buChar char="-"/>
            </a:pPr>
            <a:r>
              <a:rPr lang="en-US" sz="1200" b="0" i="0" u="none" strike="noStrike">
                <a:latin typeface="Helvetica Neue Light"/>
                <a:ea typeface="Helvetica Neue Light"/>
                <a:cs typeface="Helvetica Neue Light"/>
                <a:sym typeface="Helvetica Neue Light"/>
              </a:rPr>
              <a:t>to implement a phased capacity-building plan (on job descriptions, roles and responsibilities; knowledge and skills on communicating with children and families, the case management process, data protection, confidentiality, privacy and safe identification and referrals)</a:t>
            </a:r>
            <a:endParaRPr/>
          </a:p>
          <a:p>
            <a:pPr marL="171450" marR="0" lvl="0" indent="-171450" algn="l" rtl="0">
              <a:lnSpc>
                <a:spcPct val="100000"/>
              </a:lnSpc>
              <a:spcBef>
                <a:spcPts val="0"/>
              </a:spcBef>
              <a:spcAft>
                <a:spcPts val="0"/>
              </a:spcAft>
              <a:buClr>
                <a:schemeClr val="dk1"/>
              </a:buClr>
              <a:buSzPts val="1200"/>
              <a:buFont typeface="Helvetica Neue Light"/>
              <a:buChar char="-"/>
            </a:pPr>
            <a:r>
              <a:rPr lang="en-US" sz="1200" b="0" i="0" u="none" strike="noStrike">
                <a:latin typeface="Helvetica Neue Light"/>
                <a:ea typeface="Helvetica Neue Light"/>
                <a:cs typeface="Helvetica Neue Light"/>
                <a:sym typeface="Helvetica Neue Light"/>
              </a:rPr>
              <a:t>to coach and supervise on technical competence and practice</a:t>
            </a:r>
            <a:endParaRPr>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Icons: Link </a:t>
            </a:r>
            <a:r>
              <a:rPr lang="en-US"/>
              <a:t>with Inspire strategies on Response and support services</a:t>
            </a:r>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b="1">
                <a:latin typeface="Arial"/>
                <a:ea typeface="Arial"/>
                <a:cs typeface="Arial"/>
                <a:sym typeface="Arial"/>
              </a:rPr>
              <a:t>Discussion Prompt:</a:t>
            </a:r>
            <a:r>
              <a:rPr lang="en-US"/>
              <a:t>.</a:t>
            </a:r>
            <a:r>
              <a:rPr lang="en-US" sz="1200">
                <a:latin typeface="Arial"/>
                <a:ea typeface="Arial"/>
                <a:cs typeface="Arial"/>
                <a:sym typeface="Arial"/>
              </a:rPr>
              <a:t> What principles are key to CM process? </a:t>
            </a:r>
            <a:endParaRPr sz="12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a:t>-&gt; </a:t>
            </a:r>
            <a:r>
              <a:rPr lang="en-US" sz="1800" b="0" i="0" u="none" strike="noStrike">
                <a:latin typeface="Helvetica Neue Light"/>
                <a:ea typeface="Helvetica Neue Light"/>
                <a:cs typeface="Helvetica Neue Light"/>
                <a:sym typeface="Helvetica Neue Light"/>
              </a:rPr>
              <a:t>The views and decisions of the child and their family should direct the CM process.</a:t>
            </a:r>
            <a:endParaRPr/>
          </a:p>
          <a:p>
            <a:pPr marL="0" marR="0" lvl="0" indent="0" algn="l" rtl="0">
              <a:lnSpc>
                <a:spcPct val="100000"/>
              </a:lnSpc>
              <a:spcBef>
                <a:spcPts val="0"/>
              </a:spcBef>
              <a:spcAft>
                <a:spcPts val="0"/>
              </a:spcAft>
              <a:buClr>
                <a:schemeClr val="dk1"/>
              </a:buClr>
              <a:buSzPts val="1200"/>
              <a:buFont typeface="Calibri"/>
              <a:buNone/>
            </a:pPr>
            <a:r>
              <a:rPr lang="en-US"/>
              <a:t>-&gt; The </a:t>
            </a:r>
            <a:r>
              <a:rPr lang="en-US" u="sng">
                <a:solidFill>
                  <a:schemeClr val="hlink"/>
                </a:solidFill>
                <a:hlinkClick r:id="rId4"/>
              </a:rPr>
              <a:t>best interests of the child</a:t>
            </a:r>
            <a:r>
              <a:rPr lang="en-US"/>
              <a:t> is a primary consideration. </a:t>
            </a:r>
            <a:endParaRPr/>
          </a:p>
          <a:p>
            <a:pPr marL="0" marR="0" lvl="0" indent="0" algn="l" rtl="0">
              <a:lnSpc>
                <a:spcPct val="100000"/>
              </a:lnSpc>
              <a:spcBef>
                <a:spcPts val="0"/>
              </a:spcBef>
              <a:spcAft>
                <a:spcPts val="0"/>
              </a:spcAft>
              <a:buClr>
                <a:schemeClr val="dk1"/>
              </a:buClr>
              <a:buSzPts val="1200"/>
              <a:buFont typeface="Calibri"/>
              <a:buNone/>
            </a:pPr>
            <a:r>
              <a:rPr lang="en-US"/>
              <a:t>-&gt; CM requires adequate procedural safeguards</a:t>
            </a:r>
            <a:endParaRPr/>
          </a:p>
          <a:p>
            <a:pPr marL="0" marR="0" lvl="0" indent="0" algn="l" rtl="0">
              <a:lnSpc>
                <a:spcPct val="100000"/>
              </a:lnSpc>
              <a:spcBef>
                <a:spcPts val="0"/>
              </a:spcBef>
              <a:spcAft>
                <a:spcPts val="0"/>
              </a:spcAft>
              <a:buClr>
                <a:schemeClr val="dk1"/>
              </a:buClr>
              <a:buSzPts val="1200"/>
              <a:buFont typeface="Calibri"/>
              <a:buNone/>
            </a:pPr>
            <a:endParaRPr b="0" i="1">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171450" marR="0" lvl="0" indent="-82550" algn="l" rtl="0">
              <a:lnSpc>
                <a:spcPct val="100000"/>
              </a:lnSpc>
              <a:spcBef>
                <a:spcPts val="0"/>
              </a:spcBef>
              <a:spcAft>
                <a:spcPts val="0"/>
              </a:spcAft>
              <a:buClr>
                <a:srgbClr val="000000"/>
              </a:buClr>
              <a:buSzPts val="1400"/>
              <a:buFont typeface="Arial"/>
              <a:buNone/>
            </a:pPr>
            <a:endParaRPr b="0"/>
          </a:p>
        </p:txBody>
      </p:sp>
      <p:sp>
        <p:nvSpPr>
          <p:cNvPr id="206" name="Google Shape;20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a:p>
            <a:pPr marL="457200" lvl="0" indent="-228600" algn="l" rtl="0">
              <a:lnSpc>
                <a:spcPct val="100000"/>
              </a:lnSpc>
              <a:spcBef>
                <a:spcPts val="0"/>
              </a:spcBef>
              <a:spcAft>
                <a:spcPts val="0"/>
              </a:spcAft>
              <a:buSzPts val="1400"/>
              <a:buFont typeface="Arial"/>
              <a:buChar char="•"/>
            </a:pPr>
            <a:r>
              <a:rPr lang="en-US">
                <a:latin typeface="Arial"/>
                <a:ea typeface="Arial"/>
                <a:cs typeface="Arial"/>
                <a:sym typeface="Arial"/>
              </a:rPr>
              <a:t>There are a number of core steps in the case management process as shown in the diagram. </a:t>
            </a:r>
            <a:r>
              <a:rPr lang="en-US" i="1">
                <a:latin typeface="Arial"/>
                <a:ea typeface="Arial"/>
                <a:cs typeface="Arial"/>
                <a:sym typeface="Arial"/>
              </a:rPr>
              <a:t>Here a detailed description of each step, If needed, but we rather advice to discuss each of them with the group: </a:t>
            </a:r>
            <a:endParaRPr/>
          </a:p>
          <a:p>
            <a:pPr marL="457200" lvl="0" indent="-228600" algn="l" rtl="0">
              <a:lnSpc>
                <a:spcPct val="100000"/>
              </a:lnSpc>
              <a:spcBef>
                <a:spcPts val="0"/>
              </a:spcBef>
              <a:spcAft>
                <a:spcPts val="0"/>
              </a:spcAft>
              <a:buSzPts val="1400"/>
              <a:buFont typeface="Arial"/>
              <a:buAutoNum type="arabicPeriod"/>
            </a:pPr>
            <a:r>
              <a:rPr lang="en-US">
                <a:latin typeface="Arial"/>
                <a:ea typeface="Arial"/>
                <a:cs typeface="Arial"/>
                <a:sym typeface="Arial"/>
              </a:rPr>
              <a:t>IDENTIFICATION &amp; REGISTRATION – A child who is in need of case management services can be identified through a variety of pathways. Staff members in child protection and other sector programmes might identify a child in the course of their regular activities, or an agency or community member might refer the child to receive case management services. In some cases, the child or their family might present themselves directly. Every programme involving case management services should outline specific vulnerability criteria to help guide this identification process and raise awareness on these within a community. Registration occurs when the child meets the vulnerability or risk criteria and both the child and their family give informed consent/assent to accept services. Registration includes the initial collection of data on the child (intake).</a:t>
            </a:r>
            <a:endParaRPr/>
          </a:p>
          <a:p>
            <a:pPr marL="457200" lvl="0" indent="-228600" algn="l" rtl="0">
              <a:lnSpc>
                <a:spcPct val="100000"/>
              </a:lnSpc>
              <a:spcBef>
                <a:spcPts val="0"/>
              </a:spcBef>
              <a:spcAft>
                <a:spcPts val="0"/>
              </a:spcAft>
              <a:buSzPts val="1400"/>
              <a:buFont typeface="Arial"/>
              <a:buAutoNum type="arabicPeriod"/>
            </a:pPr>
            <a:r>
              <a:rPr lang="en-US">
                <a:latin typeface="Arial"/>
                <a:ea typeface="Arial"/>
                <a:cs typeface="Arial"/>
                <a:sym typeface="Arial"/>
              </a:rPr>
              <a:t>ASSESSMENT – The systematic evaluation of the situation of the child. This should consider the vulnerabilities, risks and harm factors, and also the protective influences and strengths and resilience of a child and their family. In emergencies, this may be a relatively quick and straightforward process concentrating on basic needs (for example food and shelter). Where there is an immediate risk to the child (for example the child is living with the perpetrator of abuse or violence), immediate intervention will be prioritized before a comprehensive assessment and case plan is developed. In a second phase, a subsequent in-depth (comprehensive) assessment is conducted to gain a holistic understanding of the child’s situation. The holistic needs of a child are always considered even if an agency is not able to address every concern directly. In such a case, the case would be referred to another agency/service provider able to address specific concern. (See later sections on referrals).</a:t>
            </a:r>
            <a:endParaRPr/>
          </a:p>
          <a:p>
            <a:pPr marL="457200" lvl="0" indent="-228600" algn="l" rtl="0">
              <a:lnSpc>
                <a:spcPct val="100000"/>
              </a:lnSpc>
              <a:spcBef>
                <a:spcPts val="0"/>
              </a:spcBef>
              <a:spcAft>
                <a:spcPts val="0"/>
              </a:spcAft>
              <a:buSzPts val="1400"/>
              <a:buFont typeface="Arial"/>
              <a:buAutoNum type="arabicPeriod"/>
            </a:pPr>
            <a:r>
              <a:rPr lang="en-US">
                <a:latin typeface="Arial"/>
                <a:ea typeface="Arial"/>
                <a:cs typeface="Arial"/>
                <a:sym typeface="Arial"/>
              </a:rPr>
              <a:t>CASE PLANNING– A case plan lists the needs identified in the assessment and sets a strategy for addressing them through direct service provision, referrals and/or community-based programmes. In complex cases, a multi-disciplinary, inter-agency case conference may be called to develop a case plan. Specific, measurable, time-bound case objectives are set at this time and should ideally be reached prior to case closure. Case plans are fluid documents that can be revised at any time if a child’s situation or needs change. </a:t>
            </a:r>
            <a:endParaRPr/>
          </a:p>
          <a:p>
            <a:pPr marL="457200" lvl="0" indent="-228600" algn="l" rtl="0">
              <a:lnSpc>
                <a:spcPct val="100000"/>
              </a:lnSpc>
              <a:spcBef>
                <a:spcPts val="0"/>
              </a:spcBef>
              <a:spcAft>
                <a:spcPts val="0"/>
              </a:spcAft>
              <a:buSzPts val="1400"/>
              <a:buFont typeface="Arial"/>
              <a:buAutoNum type="arabicPeriod"/>
            </a:pPr>
            <a:r>
              <a:rPr lang="en-US">
                <a:latin typeface="Arial"/>
                <a:ea typeface="Arial"/>
                <a:cs typeface="Arial"/>
                <a:sym typeface="Arial"/>
              </a:rPr>
              <a:t>IMPLEMENTING THE CASE PLAN – The actions taken in order to realise the plan including direct support and services and referral to other agencies/service providers, as appropriate. A caseworker or manager is responsible for coordinating all of these services, documenting progress, and ensuring case objectives are being met.</a:t>
            </a:r>
            <a:endParaRPr/>
          </a:p>
          <a:p>
            <a:pPr marL="457200" lvl="0" indent="-228600" algn="l" rtl="0">
              <a:lnSpc>
                <a:spcPct val="100000"/>
              </a:lnSpc>
              <a:spcBef>
                <a:spcPts val="0"/>
              </a:spcBef>
              <a:spcAft>
                <a:spcPts val="0"/>
              </a:spcAft>
              <a:buSzPts val="1400"/>
              <a:buFont typeface="Arial"/>
              <a:buAutoNum type="arabicPeriod"/>
            </a:pPr>
            <a:r>
              <a:rPr lang="en-US">
                <a:latin typeface="Arial"/>
                <a:ea typeface="Arial"/>
                <a:cs typeface="Arial"/>
                <a:sym typeface="Arial"/>
              </a:rPr>
              <a:t>FOLLOW UP AND REVIEW – Follow up involves checking that a child and his/her family are receiving appropriate services and support. Follow-up also involves monitoring the child’s situation and identifying any changes in a child or family’s circumstances. Follow-up takes place throughout the case management process. Review is a reflection on how the implementation of the plan is progressing, whether the objectives outlined in the case plan are being met, whether the plan remains relevant, and how to make adjustments to the plan if necessary. Child protection working group Inter agency guidelines</a:t>
            </a:r>
            <a:endParaRPr/>
          </a:p>
          <a:p>
            <a:pPr marL="457200" lvl="0" indent="-228600" algn="l" rtl="0">
              <a:lnSpc>
                <a:spcPct val="100000"/>
              </a:lnSpc>
              <a:spcBef>
                <a:spcPts val="0"/>
              </a:spcBef>
              <a:spcAft>
                <a:spcPts val="0"/>
              </a:spcAft>
              <a:buSzPts val="1400"/>
              <a:buFont typeface="Arial"/>
              <a:buAutoNum type="arabicPeriod"/>
            </a:pPr>
            <a:r>
              <a:rPr lang="en-US">
                <a:latin typeface="Arial"/>
                <a:ea typeface="Arial"/>
                <a:cs typeface="Arial"/>
                <a:sym typeface="Arial"/>
              </a:rPr>
              <a:t>CASE CLOSURE – The point at which work with the child ends. This can be for a variety of reasons – for example because the situation is resolved, (i.e. the case plan has been completed and the child no longer requires support). In some cases an organisation would close a case and transfer the child to another organisation – for example if the child moves to a different location or, in emergency situations, if the organisation is no longer working in the area, The case will also be closed where the child becomes 18 years old (unless there are good reasons to remain involved, such as additional vulnerabilities) or if the child dies</a:t>
            </a:r>
            <a:endParaRPr/>
          </a:p>
          <a:p>
            <a:pPr marL="457200" lvl="0" indent="-139700" algn="l" rtl="0">
              <a:lnSpc>
                <a:spcPct val="100000"/>
              </a:lnSpc>
              <a:spcBef>
                <a:spcPts val="0"/>
              </a:spcBef>
              <a:spcAft>
                <a:spcPts val="0"/>
              </a:spcAft>
              <a:buSzPts val="1400"/>
              <a:buFont typeface="Arial"/>
              <a:buNone/>
            </a:pPr>
            <a:endParaRPr>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a:t>Child protection CM is not a linear process. </a:t>
            </a:r>
            <a:endParaRPr/>
          </a:p>
          <a:p>
            <a:pPr marL="457200" lvl="0" indent="-228600" algn="l" rtl="0">
              <a:lnSpc>
                <a:spcPct val="100000"/>
              </a:lnSpc>
              <a:spcBef>
                <a:spcPts val="0"/>
              </a:spcBef>
              <a:spcAft>
                <a:spcPts val="0"/>
              </a:spcAft>
              <a:buSzPts val="1400"/>
              <a:buFont typeface="Arial"/>
              <a:buChar char="•"/>
            </a:pPr>
            <a:r>
              <a:rPr lang="en-US"/>
              <a:t>The steps are interconnected, and each one may require a return to an earlier stage in the process. </a:t>
            </a:r>
            <a:endParaRPr/>
          </a:p>
          <a:p>
            <a:pPr marL="457200" lvl="0" indent="-228600" algn="l" rtl="0">
              <a:lnSpc>
                <a:spcPct val="100000"/>
              </a:lnSpc>
              <a:spcBef>
                <a:spcPts val="0"/>
              </a:spcBef>
              <a:spcAft>
                <a:spcPts val="0"/>
              </a:spcAft>
              <a:buSzPts val="1400"/>
              <a:buFont typeface="Arial"/>
              <a:buChar char="•"/>
            </a:pPr>
            <a:r>
              <a:rPr lang="en-US"/>
              <a:t>Steps may be repeated several times before a case is closed.</a:t>
            </a:r>
            <a:endParaRPr/>
          </a:p>
          <a:p>
            <a:pPr marL="457200" lvl="0" indent="-139700" algn="l" rtl="0">
              <a:lnSpc>
                <a:spcPct val="100000"/>
              </a:lnSpc>
              <a:spcBef>
                <a:spcPts val="0"/>
              </a:spcBef>
              <a:spcAft>
                <a:spcPts val="0"/>
              </a:spcAft>
              <a:buSzPts val="1400"/>
              <a:buFont typeface="Arial"/>
              <a:buNone/>
            </a:pPr>
            <a:endParaRPr/>
          </a:p>
          <a:p>
            <a:pPr marL="457200" lvl="0" indent="-228600" algn="l" rtl="0">
              <a:lnSpc>
                <a:spcPct val="100000"/>
              </a:lnSpc>
              <a:spcBef>
                <a:spcPts val="0"/>
              </a:spcBef>
              <a:spcAft>
                <a:spcPts val="0"/>
              </a:spcAft>
              <a:buSzPts val="1400"/>
              <a:buNone/>
            </a:pPr>
            <a:r>
              <a:rPr lang="en-US" b="1"/>
              <a:t>Icon</a:t>
            </a:r>
            <a:r>
              <a:rPr lang="en-US"/>
              <a:t>: </a:t>
            </a:r>
            <a:r>
              <a:rPr lang="en-US" sz="1800" b="0" i="0" u="none" strike="noStrike">
                <a:latin typeface="Helvetica Neue Light"/>
                <a:ea typeface="Helvetica Neue Light"/>
                <a:cs typeface="Helvetica Neue Light"/>
                <a:sym typeface="Helvetica Neue Light"/>
              </a:rPr>
              <a:t>Developing and implementing accessible, responsive and confidential feedback and reporting mechanisms for children and families ensure quality CM and adequate safeguarding. </a:t>
            </a:r>
            <a:endParaRPr sz="1800" b="0" i="0" u="none" strike="noStrike">
              <a:solidFill>
                <a:srgbClr val="000000"/>
              </a:solidFill>
              <a:latin typeface="Helvetica Neue Light"/>
              <a:ea typeface="Helvetica Neue Light"/>
              <a:cs typeface="Helvetica Neue Light"/>
              <a:sym typeface="Helvetica Neue Light"/>
            </a:endParaRPr>
          </a:p>
        </p:txBody>
      </p:sp>
      <p:sp>
        <p:nvSpPr>
          <p:cNvPr id="218" name="Google Shape;21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latin typeface="Arial"/>
                <a:ea typeface="Arial"/>
                <a:cs typeface="Arial"/>
                <a:sym typeface="Arial"/>
              </a:rPr>
              <a:t>Standard 18 states: </a:t>
            </a:r>
            <a:r>
              <a:rPr lang="en-US"/>
              <a:t>“</a:t>
            </a:r>
            <a:r>
              <a:rPr lang="en-US" sz="1200"/>
              <a:t>Children and families who face child protection concerns in humanitarian settings are identified and have their needs addressed through an individualised case management process, including direct one-on-one support and connections to relevant service providers</a:t>
            </a:r>
            <a:r>
              <a:rPr lang="en-US"/>
              <a:t>.” </a:t>
            </a:r>
            <a:endParaRPr/>
          </a:p>
          <a:p>
            <a:pPr marL="0" marR="0" lvl="0" indent="0" algn="l" rtl="0">
              <a:lnSpc>
                <a:spcPct val="100000"/>
              </a:lnSpc>
              <a:spcBef>
                <a:spcPts val="0"/>
              </a:spcBef>
              <a:spcAft>
                <a:spcPts val="0"/>
              </a:spcAft>
              <a:buClr>
                <a:schemeClr val="dk1"/>
              </a:buClr>
              <a:buSzPts val="1200"/>
              <a:buFont typeface="Calibri"/>
              <a:buNone/>
            </a:pPr>
            <a:endParaRPr b="1">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a:t>It is essential to understand and build on existing and emerging formal and informal systems and service structures that already protect children (traditional caregiving and parenting practices and any existing case management systems). Harmonising and integrating the activities of humanitarian actors with those of long-term, in-country social service workforce avoids duplication or parallel CM systems; ensures sustainability; and promotes effective transition and exit strategies.</a:t>
            </a:r>
            <a:endParaRPr/>
          </a:p>
          <a:p>
            <a:pPr marL="457200" lvl="0" indent="-228600" algn="l" rtl="0">
              <a:lnSpc>
                <a:spcPct val="100000"/>
              </a:lnSpc>
              <a:spcBef>
                <a:spcPts val="0"/>
              </a:spcBef>
              <a:spcAft>
                <a:spcPts val="0"/>
              </a:spcAft>
              <a:buSzPts val="1400"/>
              <a:buFont typeface="Arial"/>
              <a:buChar char="•"/>
            </a:pPr>
            <a:r>
              <a:rPr lang="en-US"/>
              <a:t>Standard operating procedures guide CM in humanitarian settings, allowing service providers across agencies and sectors to harmonise and standardise services and approaches. Standard operating procedures should be developed in a timely manner, should be reviewed regularly as part of the humanitarian response, and developed in cooperation with all child protection case management actors.</a:t>
            </a:r>
            <a:endParaRPr/>
          </a:p>
          <a:p>
            <a:pPr marL="457200" lvl="0" indent="-228600" algn="l" rtl="0">
              <a:lnSpc>
                <a:spcPct val="100000"/>
              </a:lnSpc>
              <a:spcBef>
                <a:spcPts val="0"/>
              </a:spcBef>
              <a:spcAft>
                <a:spcPts val="0"/>
              </a:spcAft>
              <a:buSzPts val="1400"/>
              <a:buFont typeface="Arial"/>
              <a:buChar char="•"/>
            </a:pPr>
            <a:r>
              <a:rPr lang="en-US"/>
              <a:t>We have to keep in mind the quality, accessibility, continuity and child-friendliness of services. Constant monitoring and evaluation allows to review, assess and adjust the process and delivery methods according to lessons learned (use of appropriate indicators, regular programme evaluation, child and family feedback interviews, accessible feedback and reporting mechanisms, supervision and coaching system, adequate and regular capacity-building of staff)</a:t>
            </a:r>
            <a:endParaRPr/>
          </a:p>
          <a:p>
            <a:pPr marL="457200" lvl="0" indent="-139700" algn="l" rtl="0">
              <a:lnSpc>
                <a:spcPct val="100000"/>
              </a:lnSpc>
              <a:spcBef>
                <a:spcPts val="0"/>
              </a:spcBef>
              <a:spcAft>
                <a:spcPts val="0"/>
              </a:spcAft>
              <a:buSzPts val="1400"/>
              <a:buFont typeface="Arial"/>
              <a:buNone/>
            </a:pPr>
            <a:endParaRPr/>
          </a:p>
          <a:p>
            <a:pPr marL="171450" marR="0" lvl="0" indent="-95250" algn="l" rtl="0">
              <a:lnSpc>
                <a:spcPct val="100000"/>
              </a:lnSpc>
              <a:spcBef>
                <a:spcPts val="0"/>
              </a:spcBef>
              <a:spcAft>
                <a:spcPts val="0"/>
              </a:spcAft>
              <a:buClr>
                <a:schemeClr val="dk1"/>
              </a:buClr>
              <a:buSzPts val="1200"/>
              <a:buFont typeface="Arial"/>
              <a:buNone/>
            </a:pPr>
            <a:endParaRPr b="1">
              <a:latin typeface="Arial"/>
              <a:ea typeface="Arial"/>
              <a:cs typeface="Arial"/>
              <a:sym typeface="Arial"/>
            </a:endParaRPr>
          </a:p>
        </p:txBody>
      </p:sp>
      <p:sp>
        <p:nvSpPr>
          <p:cNvPr id="227" name="Google Shape;2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The “BEST INTERESTS PROCEDURE” (BIP) is the UNHCR case management framework for asylum-seeking and refugee children. It may also be applied to other children of concern to UNHCR in certain circumstances. BIP includes the key steps of child protection case management as well as the UNHCR Best Interests Determination (BID) process and is implemented for individual children at risk who are in need of targeted, structured, systematic, sustained and coordinated support. It ensures that decisions and actions aimed at addressing protection risks and needs for children are in their best interests. BIP is embedded within, and linked to, refugee protection case management.</a:t>
            </a:r>
            <a:endParaRPr sz="1200" b="0" i="0" u="none" strike="noStrike">
              <a:latin typeface="Helvetica Neue Light"/>
              <a:ea typeface="Helvetica Neue Light"/>
              <a:cs typeface="Helvetica Neue Light"/>
              <a:sym typeface="Helvetica Neue Light"/>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a:latin typeface="Helvetica Neue Light"/>
              <a:ea typeface="Helvetica Neue Light"/>
              <a:cs typeface="Helvetica Neue Light"/>
              <a:sym typeface="Helvetica Neue Light"/>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a:latin typeface="Helvetica Neue Light"/>
                <a:ea typeface="Helvetica Neue Light"/>
                <a:cs typeface="Helvetica Neue Light"/>
                <a:sym typeface="Helvetica Neue Light"/>
              </a:rPr>
              <a:t>All actors must adhere to BIC procedures. It is the responsibility of each individual organisation to (a) ensure that processes exist to assess what is in each child’s best interests before taking any action that affects that child and (b) take this as a primary consideration in any decisions. </a:t>
            </a:r>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a:latin typeface="Helvetica Neue Light"/>
              <a:ea typeface="Helvetica Neue Light"/>
              <a:cs typeface="Helvetica Neue Light"/>
              <a:sym typeface="Helvetica Neue Light"/>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a:latin typeface="Helvetica Neue Light"/>
                <a:ea typeface="Helvetica Neue Light"/>
                <a:cs typeface="Helvetica Neue Light"/>
                <a:sym typeface="Helvetica Neue Light"/>
              </a:rPr>
              <a:t>UNHCR’s Best Interests Procedure is used for child refugees when State procedures are inaccessible and/or inappropriate </a:t>
            </a:r>
            <a:r>
              <a:rPr lang="en-US" sz="1000" i="1"/>
              <a:t>[</a:t>
            </a:r>
            <a:r>
              <a:rPr lang="en-US" sz="1000" i="1">
                <a:latin typeface="Arial"/>
                <a:ea typeface="Arial"/>
                <a:cs typeface="Arial"/>
                <a:sym typeface="Arial"/>
              </a:rPr>
              <a:t>🡪 the </a:t>
            </a:r>
            <a:r>
              <a:rPr lang="en-US" sz="1000" b="1" i="1">
                <a:latin typeface="Arial"/>
                <a:ea typeface="Arial"/>
                <a:cs typeface="Arial"/>
                <a:sym typeface="Arial"/>
              </a:rPr>
              <a:t>refugee </a:t>
            </a:r>
            <a:r>
              <a:rPr lang="en-US" sz="1000" i="1">
                <a:latin typeface="Arial"/>
                <a:ea typeface="Arial"/>
                <a:cs typeface="Arial"/>
                <a:sym typeface="Arial"/>
              </a:rPr>
              <a:t>icon</a:t>
            </a:r>
            <a:r>
              <a:rPr lang="en-US" sz="1000" i="1"/>
              <a:t>]</a:t>
            </a:r>
            <a:endParaRPr/>
          </a:p>
          <a:p>
            <a:pPr marL="457200" marR="0" lvl="0" indent="-228600" algn="l" rtl="0">
              <a:lnSpc>
                <a:spcPct val="100000"/>
              </a:lnSpc>
              <a:spcBef>
                <a:spcPts val="0"/>
              </a:spcBef>
              <a:spcAft>
                <a:spcPts val="0"/>
              </a:spcAft>
              <a:buSzPts val="1400"/>
              <a:buNone/>
            </a:pPr>
            <a:r>
              <a:rPr lang="en-US"/>
              <a:t>It is a separated procedure that can be used anytime during the case management process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i="1"/>
              <a:t>Here you can see the steps of the process: for more info on each, please consult the related section from p.66 in the </a:t>
            </a:r>
            <a:r>
              <a:rPr lang="en-US" u="sng">
                <a:solidFill>
                  <a:schemeClr val="hlink"/>
                </a:solidFill>
                <a:hlinkClick r:id="rId3"/>
              </a:rPr>
              <a:t>2021 UNHCR Best Interests Procedure Guidelines: Assessing and Determining the Best Interests of the Child</a:t>
            </a:r>
            <a:r>
              <a:rPr lang="en-US"/>
              <a:t>: https://casemanagement.alliancecpha.org/en/system/tdf/library/attachments/unhcr_2021_bip_guidelines-final_reduced_size.pdf?file=1&amp;type=node&amp;id=32335</a:t>
            </a:r>
            <a:endParaRPr/>
          </a:p>
          <a:p>
            <a:pPr marL="457200" marR="0" lvl="0" indent="-228600" algn="l" rtl="0">
              <a:lnSpc>
                <a:spcPct val="100000"/>
              </a:lnSpc>
              <a:spcBef>
                <a:spcPts val="0"/>
              </a:spcBef>
              <a:spcAft>
                <a:spcPts val="0"/>
              </a:spcAft>
              <a:buSzPts val="1400"/>
              <a:buNone/>
            </a:pPr>
            <a:endParaRPr/>
          </a:p>
        </p:txBody>
      </p:sp>
      <p:sp>
        <p:nvSpPr>
          <p:cNvPr id="236" name="Google Shape;236;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b="0" i="1" u="none"/>
              <a:t>Depending on the time you have for facilitation, consider adding here examples from the Region/ Country/ Response, of programming that meets the standards.</a:t>
            </a:r>
            <a:endParaRPr/>
          </a:p>
          <a:p>
            <a:pPr marL="457200" marR="0" lvl="0" indent="-228600" algn="l" rtl="0">
              <a:lnSpc>
                <a:spcPct val="100000"/>
              </a:lnSpc>
              <a:spcBef>
                <a:spcPts val="0"/>
              </a:spcBef>
              <a:spcAft>
                <a:spcPts val="0"/>
              </a:spcAft>
              <a:buSzPts val="1400"/>
              <a:buNone/>
            </a:pPr>
            <a:r>
              <a:rPr lang="en-US" b="0" i="1" u="none"/>
              <a:t>This could be a draft slide that you could update or remove if necessary. </a:t>
            </a:r>
            <a:endParaRPr/>
          </a:p>
          <a:p>
            <a:pPr marL="457200" marR="0" lvl="0" indent="-228600" algn="l" rtl="0">
              <a:lnSpc>
                <a:spcPct val="100000"/>
              </a:lnSpc>
              <a:spcBef>
                <a:spcPts val="0"/>
              </a:spcBef>
              <a:spcAft>
                <a:spcPts val="0"/>
              </a:spcAft>
              <a:buSzPts val="1400"/>
              <a:buNone/>
            </a:pPr>
            <a:r>
              <a:rPr lang="en-US" b="0" i="1" u="none"/>
              <a:t>For each example, you could add: </a:t>
            </a:r>
            <a:endParaRPr/>
          </a:p>
          <a:p>
            <a:pPr marL="285750" lvl="0" indent="-285750" algn="l" rtl="0">
              <a:lnSpc>
                <a:spcPct val="100000"/>
              </a:lnSpc>
              <a:spcBef>
                <a:spcPts val="0"/>
              </a:spcBef>
              <a:spcAft>
                <a:spcPts val="0"/>
              </a:spcAft>
              <a:buSzPts val="1400"/>
              <a:buFont typeface="Arial"/>
              <a:buChar char="•"/>
            </a:pPr>
            <a:r>
              <a:rPr lang="en-US" b="0" i="1" u="none"/>
              <a:t>A short, concise, </a:t>
            </a:r>
            <a:r>
              <a:rPr lang="en-US" i="1"/>
              <a:t>key presentation sentence about the specific program/project using Standard 18</a:t>
            </a:r>
            <a:endParaRPr/>
          </a:p>
          <a:p>
            <a:pPr marL="285750" lvl="0" indent="-285750" algn="l" rtl="0">
              <a:lnSpc>
                <a:spcPct val="100000"/>
              </a:lnSpc>
              <a:spcBef>
                <a:spcPts val="0"/>
              </a:spcBef>
              <a:spcAft>
                <a:spcPts val="0"/>
              </a:spcAft>
              <a:buSzPts val="1400"/>
              <a:buFont typeface="Arial"/>
              <a:buChar char="•"/>
            </a:pPr>
            <a:r>
              <a:rPr lang="en-US" i="1"/>
              <a:t>Add the name of organisations and partners involved </a:t>
            </a:r>
            <a:endParaRPr/>
          </a:p>
          <a:p>
            <a:pPr marL="285750" lvl="0" indent="-285750" algn="l" rtl="0">
              <a:lnSpc>
                <a:spcPct val="100000"/>
              </a:lnSpc>
              <a:spcBef>
                <a:spcPts val="0"/>
              </a:spcBef>
              <a:spcAft>
                <a:spcPts val="0"/>
              </a:spcAft>
              <a:buSzPts val="1400"/>
              <a:buFont typeface="Arial"/>
              <a:buChar char="•"/>
            </a:pPr>
            <a:r>
              <a:rPr lang="en-US" i="1"/>
              <a:t>Add practical lessons learnt, key actions, message or numbers, that will attract interest of your audience</a:t>
            </a:r>
            <a:endParaRPr/>
          </a:p>
          <a:p>
            <a:pPr marL="457200" marR="0" lvl="0" indent="-228600" algn="l" rtl="0">
              <a:lnSpc>
                <a:spcPct val="100000"/>
              </a:lnSpc>
              <a:spcBef>
                <a:spcPts val="0"/>
              </a:spcBef>
              <a:spcAft>
                <a:spcPts val="0"/>
              </a:spcAft>
              <a:buSzPts val="1400"/>
              <a:buNone/>
            </a:pPr>
            <a:endParaRPr b="0" i="1" u="none"/>
          </a:p>
          <a:p>
            <a:pPr marL="0" marR="0" lvl="0" indent="0" algn="l" rtl="0">
              <a:lnSpc>
                <a:spcPct val="100000"/>
              </a:lnSpc>
              <a:spcBef>
                <a:spcPts val="0"/>
              </a:spcBef>
              <a:spcAft>
                <a:spcPts val="0"/>
              </a:spcAft>
              <a:buClr>
                <a:srgbClr val="000000"/>
              </a:buClr>
              <a:buSzPts val="1400"/>
              <a:buFont typeface="Arial"/>
              <a:buNone/>
            </a:pPr>
            <a:r>
              <a:rPr lang="en-US" i="1"/>
              <a:t>Another option, if you have a longer facilitation span (and also depending on the audience you have), this slide can be completed in an interactive way during the session. </a:t>
            </a:r>
            <a:endParaRPr/>
          </a:p>
          <a:p>
            <a:pPr marL="0" marR="0" lvl="0" indent="0" algn="l" rtl="0">
              <a:lnSpc>
                <a:spcPct val="100000"/>
              </a:lnSpc>
              <a:spcBef>
                <a:spcPts val="0"/>
              </a:spcBef>
              <a:spcAft>
                <a:spcPts val="0"/>
              </a:spcAft>
              <a:buClr>
                <a:srgbClr val="000000"/>
              </a:buClr>
              <a:buSzPts val="1400"/>
              <a:buFont typeface="Arial"/>
              <a:buNone/>
            </a:pPr>
            <a:r>
              <a:rPr lang="en-US" i="1"/>
              <a:t>In that case, you could:</a:t>
            </a:r>
            <a:endParaRPr/>
          </a:p>
          <a:p>
            <a:pPr marL="171450" marR="0" lvl="0" indent="-171450" algn="l" rtl="0">
              <a:lnSpc>
                <a:spcPct val="100000"/>
              </a:lnSpc>
              <a:spcBef>
                <a:spcPts val="0"/>
              </a:spcBef>
              <a:spcAft>
                <a:spcPts val="0"/>
              </a:spcAft>
              <a:buClr>
                <a:srgbClr val="000000"/>
              </a:buClr>
              <a:buSzPts val="1400"/>
              <a:buFont typeface="Calibri"/>
              <a:buChar char="-"/>
            </a:pPr>
            <a:r>
              <a:rPr lang="en-US" i="1"/>
              <a:t>split the groups into 2 or 3 smaller groups, </a:t>
            </a:r>
            <a:endParaRPr/>
          </a:p>
          <a:p>
            <a:pPr marL="171450" marR="0" lvl="0" indent="-171450" algn="l" rtl="0">
              <a:lnSpc>
                <a:spcPct val="100000"/>
              </a:lnSpc>
              <a:spcBef>
                <a:spcPts val="0"/>
              </a:spcBef>
              <a:spcAft>
                <a:spcPts val="0"/>
              </a:spcAft>
              <a:buClr>
                <a:srgbClr val="000000"/>
              </a:buClr>
              <a:buSzPts val="1400"/>
              <a:buFont typeface="Calibri"/>
              <a:buChar char="-"/>
            </a:pPr>
            <a:r>
              <a:rPr lang="en-US" i="1"/>
              <a:t>allow 15 – 20 min for them to prepare a short presentation of an </a:t>
            </a:r>
            <a:r>
              <a:rPr lang="en-US" b="0" i="1" u="none"/>
              <a:t>example from the Region/ Country/ Response, of programming that meets the standard</a:t>
            </a:r>
            <a:endParaRPr/>
          </a:p>
          <a:p>
            <a:pPr marL="171450" marR="0" lvl="0" indent="-171450" algn="l" rtl="0">
              <a:lnSpc>
                <a:spcPct val="100000"/>
              </a:lnSpc>
              <a:spcBef>
                <a:spcPts val="0"/>
              </a:spcBef>
              <a:spcAft>
                <a:spcPts val="0"/>
              </a:spcAft>
              <a:buClr>
                <a:srgbClr val="000000"/>
              </a:buClr>
              <a:buSzPts val="1400"/>
              <a:buFont typeface="Calibri"/>
              <a:buChar char="-"/>
            </a:pPr>
            <a:r>
              <a:rPr lang="en-US" b="0" i="1" u="none"/>
              <a:t>in plenary, have the groups present their examples, and discuss /compare lessons learnt out of them. </a:t>
            </a:r>
            <a:endParaRPr/>
          </a:p>
          <a:p>
            <a:pPr marL="0" marR="0" lvl="0" indent="0" algn="l" rtl="0">
              <a:lnSpc>
                <a:spcPct val="100000"/>
              </a:lnSpc>
              <a:spcBef>
                <a:spcPts val="0"/>
              </a:spcBef>
              <a:spcAft>
                <a:spcPts val="0"/>
              </a:spcAft>
              <a:buClr>
                <a:srgbClr val="000000"/>
              </a:buClr>
              <a:buSzPts val="1400"/>
              <a:buFont typeface="Calibri"/>
              <a:buNone/>
            </a:pPr>
            <a:r>
              <a:rPr lang="en-US" b="0" i="1" u="none"/>
              <a:t>If you will be sending this presentation to the participants after the training, you can fill up this slide, to keep records of the presentations.</a:t>
            </a:r>
            <a:endParaRPr/>
          </a:p>
          <a:p>
            <a:pPr marL="457200" marR="0" lvl="0" indent="-228600" algn="l" rtl="0">
              <a:lnSpc>
                <a:spcPct val="100000"/>
              </a:lnSpc>
              <a:spcBef>
                <a:spcPts val="0"/>
              </a:spcBef>
              <a:spcAft>
                <a:spcPts val="0"/>
              </a:spcAft>
              <a:buSzPts val="1400"/>
              <a:buNone/>
            </a:pPr>
            <a:endParaRPr b="0" i="1" u="none"/>
          </a:p>
          <a:p>
            <a:pPr marL="457200" marR="0" lvl="0" indent="-228600" algn="l" rtl="0">
              <a:lnSpc>
                <a:spcPct val="100000"/>
              </a:lnSpc>
              <a:spcBef>
                <a:spcPts val="0"/>
              </a:spcBef>
              <a:spcAft>
                <a:spcPts val="0"/>
              </a:spcAft>
              <a:buClr>
                <a:srgbClr val="000000"/>
              </a:buClr>
              <a:buSzPts val="1400"/>
              <a:buFont typeface="Arial"/>
              <a:buNone/>
            </a:pPr>
            <a:r>
              <a:rPr lang="en-US" b="1" i="1" u="none"/>
              <a:t>TIP</a:t>
            </a:r>
            <a:r>
              <a:rPr lang="en-US" b="0" i="1" u="none"/>
              <a:t>: you can use https://thenounproject.com/ to get map outlines like those.</a:t>
            </a:r>
            <a:endParaRPr/>
          </a:p>
          <a:p>
            <a:pPr marL="457200" marR="0" lvl="0" indent="-228600" algn="l" rtl="0">
              <a:lnSpc>
                <a:spcPct val="100000"/>
              </a:lnSpc>
              <a:spcBef>
                <a:spcPts val="0"/>
              </a:spcBef>
              <a:spcAft>
                <a:spcPts val="0"/>
              </a:spcAft>
              <a:buSzPts val="1400"/>
              <a:buNone/>
            </a:pPr>
            <a:endParaRPr b="0" i="1" u="none"/>
          </a:p>
        </p:txBody>
      </p:sp>
      <p:sp>
        <p:nvSpPr>
          <p:cNvPr id="245" name="Google Shape;24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a:t>[Facilitators - if you can project from the internet, then we suggest you navigate people there and show them]</a:t>
            </a:r>
            <a:r>
              <a:rPr lang="en-US" i="1" u="sng">
                <a:solidFill>
                  <a:schemeClr val="hlink"/>
                </a:solidFill>
                <a:hlinkClick r:id="rId3"/>
              </a:rPr>
              <a:t> </a:t>
            </a:r>
            <a:endParaRPr i="1" u="sng">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a:t> </a:t>
            </a:r>
            <a:endParaRPr/>
          </a:p>
          <a:p>
            <a:pPr marL="0" marR="0" lvl="0" indent="0" algn="l" rtl="0">
              <a:lnSpc>
                <a:spcPct val="100000"/>
              </a:lnSpc>
              <a:spcBef>
                <a:spcPts val="0"/>
              </a:spcBef>
              <a:spcAft>
                <a:spcPts val="0"/>
              </a:spcAft>
              <a:buClr>
                <a:schemeClr val="dk1"/>
              </a:buClr>
              <a:buSzPts val="1200"/>
              <a:buFont typeface="Calibri"/>
              <a:buNone/>
            </a:pPr>
            <a:r>
              <a:rPr lang="en-US" b="1" u="none"/>
              <a:t>HSP:</a:t>
            </a:r>
            <a:endParaRPr/>
          </a:p>
          <a:p>
            <a:pPr marL="0" marR="0" lvl="0" indent="0" algn="l" rtl="0">
              <a:lnSpc>
                <a:spcPct val="100000"/>
              </a:lnSpc>
              <a:spcBef>
                <a:spcPts val="0"/>
              </a:spcBef>
              <a:spcAft>
                <a:spcPts val="0"/>
              </a:spcAft>
              <a:buClr>
                <a:schemeClr val="dk1"/>
              </a:buClr>
              <a:buSzPts val="1200"/>
              <a:buFont typeface="Calibri"/>
              <a:buNone/>
            </a:pPr>
            <a:r>
              <a:rPr lang="en-US" u="sng"/>
              <a:t>1. Online handbook</a:t>
            </a:r>
            <a:endParaRPr/>
          </a:p>
          <a:p>
            <a:pPr marL="0" lvl="0" indent="0" algn="l" rtl="0">
              <a:lnSpc>
                <a:spcPct val="100000"/>
              </a:lnSpc>
              <a:spcBef>
                <a:spcPts val="0"/>
              </a:spcBef>
              <a:spcAft>
                <a:spcPts val="0"/>
              </a:spcAft>
              <a:buSzPts val="1400"/>
              <a:buNone/>
            </a:pPr>
            <a:r>
              <a:rPr lang="en-US" u="sng"/>
              <a:t>2. The Humanitarian Standards Partnership App </a:t>
            </a:r>
            <a:endParaRPr/>
          </a:p>
          <a:p>
            <a:pPr marL="0" lvl="0" indent="0" algn="l" rtl="0">
              <a:lnSpc>
                <a:spcPct val="100000"/>
              </a:lnSpc>
              <a:spcBef>
                <a:spcPts val="0"/>
              </a:spcBef>
              <a:spcAft>
                <a:spcPts val="0"/>
              </a:spcAft>
              <a:buSzPts val="1400"/>
              <a:buNone/>
            </a:pPr>
            <a:r>
              <a:rPr lang="en-US"/>
              <a:t>– It is the 2</a:t>
            </a:r>
            <a:r>
              <a:rPr lang="en-US" baseline="30000"/>
              <a:t>nd</a:t>
            </a:r>
            <a:r>
              <a:rPr lang="en-US"/>
              <a:t> most popular app on that site after Sphere</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b="1" u="none"/>
              <a:t>CPMS page:</a:t>
            </a:r>
            <a:endParaRPr/>
          </a:p>
          <a:p>
            <a:pPr marL="0" marR="0" lvl="0" indent="0" algn="l" rtl="0">
              <a:lnSpc>
                <a:spcPct val="100000"/>
              </a:lnSpc>
              <a:spcBef>
                <a:spcPts val="0"/>
              </a:spcBef>
              <a:spcAft>
                <a:spcPts val="0"/>
              </a:spcAft>
              <a:buClr>
                <a:srgbClr val="000000"/>
              </a:buClr>
              <a:buSzPts val="1400"/>
              <a:buFont typeface="Arial"/>
              <a:buNone/>
            </a:pPr>
            <a:r>
              <a:rPr lang="en-US" u="sng"/>
              <a:t>1. Interactive handbook </a:t>
            </a:r>
            <a:r>
              <a:rPr lang="en-US"/>
              <a:t>– our greatest resource</a:t>
            </a:r>
            <a:endParaRPr/>
          </a:p>
          <a:p>
            <a:pPr marL="0" marR="0" lvl="0" indent="0" algn="l" rtl="0">
              <a:lnSpc>
                <a:spcPct val="100000"/>
              </a:lnSpc>
              <a:spcBef>
                <a:spcPts val="0"/>
              </a:spcBef>
              <a:spcAft>
                <a:spcPts val="0"/>
              </a:spcAft>
              <a:buClr>
                <a:srgbClr val="000000"/>
              </a:buClr>
              <a:buSzPts val="1400"/>
              <a:buFont typeface="Arial"/>
              <a:buNone/>
            </a:pPr>
            <a:r>
              <a:rPr lang="en-US"/>
              <a:t>2. </a:t>
            </a:r>
            <a:r>
              <a:rPr lang="en-US" u="sng"/>
              <a:t>A Summary: </a:t>
            </a:r>
            <a:r>
              <a:rPr lang="en-US"/>
              <a:t>At just 32 pages, it means that it is very topline but can be used to introduce the idea of minimum standards or start child protection discussions with government colleagues or other humanitarians without overwhelming them with the huge handbook.</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b="1"/>
              <a:t>Alliance website: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a:t>The </a:t>
            </a:r>
            <a:r>
              <a:rPr lang="en-US" u="sng"/>
              <a:t>PDF</a:t>
            </a:r>
            <a:r>
              <a:rPr lang="en-US"/>
              <a:t> &amp; all materials available can be downloaded if people want to print just portions of the CPMS, on the Alliance site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a:t>The “</a:t>
            </a:r>
            <a:r>
              <a:rPr lang="en-US" u="sng"/>
              <a:t>Introduction to CPMS” Briefing Pack </a:t>
            </a:r>
            <a:r>
              <a:rPr lang="en-US"/>
              <a:t>contains this PPT and facilitation notes, plus the 2 page Introduction handout.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a:t>A gallery of </a:t>
            </a:r>
            <a:r>
              <a:rPr lang="en-US" u="sng"/>
              <a:t>illustrated</a:t>
            </a:r>
            <a:r>
              <a:rPr lang="en-US"/>
              <a:t> Standards</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a:t>Discover our </a:t>
            </a:r>
            <a:r>
              <a:rPr lang="en-US" sz="1200" u="sng"/>
              <a:t>free CPMS e-course </a:t>
            </a:r>
            <a:r>
              <a:rPr lang="en-US"/>
              <a:t> with a range of modules.</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a:t>Videos on the Alliance Youtube channel</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r>
              <a:rPr lang="en-US"/>
              <a:t>ASK: What should our next steps as a team/agency/individual be?</a:t>
            </a:r>
            <a:endParaRPr/>
          </a:p>
          <a:p>
            <a:pPr marL="0" lvl="0" indent="0" algn="l" rtl="0">
              <a:lnSpc>
                <a:spcPct val="100000"/>
              </a:lnSpc>
              <a:spcBef>
                <a:spcPts val="0"/>
              </a:spcBef>
              <a:spcAft>
                <a:spcPts val="0"/>
              </a:spcAft>
              <a:buSzPts val="1400"/>
              <a:buNone/>
            </a:pPr>
            <a:r>
              <a:rPr lang="en-US" i="1"/>
              <a:t>(i.e. you might schedule a longer meeting to digest the changes and create a plan; or ask colleagues to present certain new/revised standards and their implications for the programme; or set up a training or ask Senior Management for a meeting to discuss accountability to children, etc)</a:t>
            </a:r>
            <a:endParaRPr/>
          </a:p>
          <a:p>
            <a:pPr marL="0" lvl="0" indent="0" algn="l" rtl="0">
              <a:lnSpc>
                <a:spcPct val="100000"/>
              </a:lnSpc>
              <a:spcBef>
                <a:spcPts val="0"/>
              </a:spcBef>
              <a:spcAft>
                <a:spcPts val="0"/>
              </a:spcAft>
              <a:buSzPts val="1400"/>
              <a:buNone/>
            </a:pPr>
            <a:r>
              <a:rPr lang="en-US"/>
              <a:t> </a:t>
            </a:r>
            <a:endParaRPr i="1"/>
          </a:p>
          <a:p>
            <a:pPr marL="0" marR="0" lvl="0" indent="0" algn="l" rtl="0">
              <a:lnSpc>
                <a:spcPct val="100000"/>
              </a:lnSpc>
              <a:spcBef>
                <a:spcPts val="0"/>
              </a:spcBef>
              <a:spcAft>
                <a:spcPts val="0"/>
              </a:spcAft>
              <a:buClr>
                <a:schemeClr val="dk1"/>
              </a:buClr>
              <a:buSzPts val="1200"/>
              <a:buFont typeface="Calibri"/>
              <a:buNone/>
            </a:pPr>
            <a:r>
              <a:rPr lang="en-US" i="1"/>
              <a:t>[Facilitators - </a:t>
            </a:r>
            <a:r>
              <a:rPr lang="en-US" i="1" u="sng"/>
              <a:t>Printed copies </a:t>
            </a:r>
            <a:r>
              <a:rPr lang="en-US" i="1"/>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a:p>
          <a:p>
            <a:pPr marL="0" marR="0" lvl="0" indent="0" algn="l" rtl="0">
              <a:lnSpc>
                <a:spcPct val="100000"/>
              </a:lnSpc>
              <a:spcBef>
                <a:spcPts val="0"/>
              </a:spcBef>
              <a:spcAft>
                <a:spcPts val="0"/>
              </a:spcAft>
              <a:buClr>
                <a:schemeClr val="dk1"/>
              </a:buClr>
              <a:buSzPts val="1200"/>
              <a:buFont typeface="Calibri"/>
              <a:buNone/>
            </a:pPr>
            <a:endParaRPr i="1"/>
          </a:p>
          <a:p>
            <a:pPr marL="0" marR="0" lvl="0" indent="0" algn="l" rtl="0">
              <a:lnSpc>
                <a:spcPct val="100000"/>
              </a:lnSpc>
              <a:spcBef>
                <a:spcPts val="0"/>
              </a:spcBef>
              <a:spcAft>
                <a:spcPts val="0"/>
              </a:spcAft>
              <a:buClr>
                <a:schemeClr val="dk1"/>
              </a:buClr>
              <a:buSzPts val="1200"/>
              <a:buFont typeface="Calibri"/>
              <a:buNone/>
            </a:pPr>
            <a:r>
              <a:rPr lang="en-US"/>
              <a:t>Thank you so much for coming together and starting to explore the CPMS. I will follow up on the next steps we discussed. And that’s the key – the CPMS is a gift that just keeps on giving every time you open it!</a:t>
            </a:r>
            <a:endParaRPr/>
          </a:p>
          <a:p>
            <a:pPr marL="0" marR="0" lvl="0" indent="0" algn="l" rtl="0">
              <a:lnSpc>
                <a:spcPct val="100000"/>
              </a:lnSpc>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SzPts val="1400"/>
              <a:buNone/>
            </a:pPr>
            <a:endParaRPr/>
          </a:p>
        </p:txBody>
      </p:sp>
      <p:sp>
        <p:nvSpPr>
          <p:cNvPr id="257" name="Google Shape;257;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2"/>
        <p:cNvGrpSpPr/>
        <p:nvPr/>
      </p:nvGrpSpPr>
      <p:grpSpPr>
        <a:xfrm>
          <a:off x="0" y="0"/>
          <a:ext cx="0" cy="0"/>
          <a:chOff x="0" y="0"/>
          <a:chExt cx="0" cy="0"/>
        </a:xfrm>
      </p:grpSpPr>
      <p:sp>
        <p:nvSpPr>
          <p:cNvPr id="13" name="Google Shape;13;p60"/>
          <p:cNvSpPr txBox="1">
            <a:spLocks noGrp="1"/>
          </p:cNvSpPr>
          <p:nvPr>
            <p:ph type="ctrTitle"/>
          </p:nvPr>
        </p:nvSpPr>
        <p:spPr>
          <a:xfrm>
            <a:off x="5210339" y="1180054"/>
            <a:ext cx="6631372"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SzPts val="4400"/>
              <a:buNone/>
              <a:defRPr sz="5000"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60"/>
          <p:cNvSpPr txBox="1">
            <a:spLocks noGrp="1"/>
          </p:cNvSpPr>
          <p:nvPr>
            <p:ph type="subTitle" idx="1"/>
          </p:nvPr>
        </p:nvSpPr>
        <p:spPr>
          <a:xfrm>
            <a:off x="5210338" y="3659729"/>
            <a:ext cx="6631373"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grpSp>
        <p:nvGrpSpPr>
          <p:cNvPr id="15" name="Google Shape;15;p60"/>
          <p:cNvGrpSpPr/>
          <p:nvPr/>
        </p:nvGrpSpPr>
        <p:grpSpPr>
          <a:xfrm>
            <a:off x="0" y="-1"/>
            <a:ext cx="7876133" cy="6873467"/>
            <a:chOff x="0" y="0"/>
            <a:chExt cx="9161786" cy="7995450"/>
          </a:xfrm>
        </p:grpSpPr>
        <p:sp>
          <p:nvSpPr>
            <p:cNvPr id="16" name="Google Shape;16;p60"/>
            <p:cNvSpPr/>
            <p:nvPr/>
          </p:nvSpPr>
          <p:spPr>
            <a:xfrm>
              <a:off x="5155957" y="4728538"/>
              <a:ext cx="682625" cy="682625"/>
            </a:xfrm>
            <a:custGeom>
              <a:avLst/>
              <a:gdLst/>
              <a:ahLst/>
              <a:cxnLst/>
              <a:rect l="l" t="t" r="r" b="b"/>
              <a:pathLst>
                <a:path w="682625" h="682625" extrusionOk="0">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 name="Google Shape;17;p60"/>
            <p:cNvPicPr preferRelativeResize="0"/>
            <p:nvPr/>
          </p:nvPicPr>
          <p:blipFill rotWithShape="1">
            <a:blip r:embed="rId2">
              <a:alphaModFix/>
            </a:blip>
            <a:srcRect/>
            <a:stretch/>
          </p:blipFill>
          <p:spPr>
            <a:xfrm>
              <a:off x="0" y="0"/>
              <a:ext cx="9161786" cy="7995450"/>
            </a:xfrm>
            <a:prstGeom prst="rect">
              <a:avLst/>
            </a:prstGeom>
            <a:noFill/>
            <a:ln>
              <a:noFill/>
            </a:ln>
          </p:spPr>
        </p:pic>
        <p:sp>
          <p:nvSpPr>
            <p:cNvPr id="18" name="Google Shape;18;p60"/>
            <p:cNvSpPr/>
            <p:nvPr/>
          </p:nvSpPr>
          <p:spPr>
            <a:xfrm>
              <a:off x="6989405" y="6285375"/>
              <a:ext cx="319405" cy="319405"/>
            </a:xfrm>
            <a:custGeom>
              <a:avLst/>
              <a:gdLst/>
              <a:ahLst/>
              <a:cxnLst/>
              <a:rect l="l" t="t" r="r" b="b"/>
              <a:pathLst>
                <a:path w="319404" h="319404" extrusionOk="0">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19" name="Google Shape;19;p60"/>
          <p:cNvPicPr preferRelativeResize="0"/>
          <p:nvPr/>
        </p:nvPicPr>
        <p:blipFill rotWithShape="1">
          <a:blip r:embed="rId3">
            <a:alphaModFix/>
          </a:blip>
          <a:srcRect/>
          <a:stretch/>
        </p:blipFill>
        <p:spPr>
          <a:xfrm>
            <a:off x="7985248" y="5540654"/>
            <a:ext cx="3856463" cy="110347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1" name="Google Shape;101;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7" name="Google Shape;107;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3" name="Google Shape;113;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 name="Google Shape;118;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9" name="Google Shape;119;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2"/>
        <p:cNvGrpSpPr/>
        <p:nvPr/>
      </p:nvGrpSpPr>
      <p:grpSpPr>
        <a:xfrm>
          <a:off x="0" y="0"/>
          <a:ext cx="0" cy="0"/>
          <a:chOff x="0" y="0"/>
          <a:chExt cx="0" cy="0"/>
        </a:xfrm>
      </p:grpSpPr>
      <p:grpSp>
        <p:nvGrpSpPr>
          <p:cNvPr id="123" name="Google Shape;123;p46"/>
          <p:cNvGrpSpPr/>
          <p:nvPr/>
        </p:nvGrpSpPr>
        <p:grpSpPr>
          <a:xfrm>
            <a:off x="0" y="5303521"/>
            <a:ext cx="12192000" cy="1639827"/>
            <a:chOff x="0" y="5303521"/>
            <a:chExt cx="12192000" cy="1639827"/>
          </a:xfrm>
        </p:grpSpPr>
        <p:pic>
          <p:nvPicPr>
            <p:cNvPr id="124" name="Google Shape;124;p46"/>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25" name="Google Shape;125;p46"/>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26" name="Google Shape;126;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47"/>
          <p:cNvGrpSpPr/>
          <p:nvPr/>
        </p:nvGrpSpPr>
        <p:grpSpPr>
          <a:xfrm>
            <a:off x="0" y="5303521"/>
            <a:ext cx="12192000" cy="1639827"/>
            <a:chOff x="0" y="5303521"/>
            <a:chExt cx="12192000" cy="1639827"/>
          </a:xfrm>
        </p:grpSpPr>
        <p:pic>
          <p:nvPicPr>
            <p:cNvPr id="134" name="Google Shape;134;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5" name="Google Shape;135;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36"/>
        <p:cNvGrpSpPr/>
        <p:nvPr/>
      </p:nvGrpSpPr>
      <p:grpSpPr>
        <a:xfrm>
          <a:off x="0" y="0"/>
          <a:ext cx="0" cy="0"/>
          <a:chOff x="0" y="0"/>
          <a:chExt cx="0" cy="0"/>
        </a:xfrm>
      </p:grpSpPr>
      <p:sp>
        <p:nvSpPr>
          <p:cNvPr id="137" name="Google Shape;137;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51"/>
          <p:cNvGrpSpPr/>
          <p:nvPr/>
        </p:nvGrpSpPr>
        <p:grpSpPr>
          <a:xfrm>
            <a:off x="-208789" y="0"/>
            <a:ext cx="12609575" cy="2174491"/>
            <a:chOff x="-1" y="5043119"/>
            <a:chExt cx="12192000" cy="1814883"/>
          </a:xfrm>
        </p:grpSpPr>
        <p:pic>
          <p:nvPicPr>
            <p:cNvPr id="139" name="Google Shape;13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0" name="Google Shape;140;p5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1" name="Google Shape;14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2" name="Google Shape;14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49"/>
        <p:cNvGrpSpPr/>
        <p:nvPr/>
      </p:nvGrpSpPr>
      <p:grpSpPr>
        <a:xfrm>
          <a:off x="0" y="0"/>
          <a:ext cx="0" cy="0"/>
          <a:chOff x="0" y="0"/>
          <a:chExt cx="0" cy="0"/>
        </a:xfrm>
      </p:grpSpPr>
      <p:sp>
        <p:nvSpPr>
          <p:cNvPr id="150" name="Google Shape;15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54" name="Google Shape;15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56"/>
        <p:cNvGrpSpPr/>
        <p:nvPr/>
      </p:nvGrpSpPr>
      <p:grpSpPr>
        <a:xfrm>
          <a:off x="0" y="0"/>
          <a:ext cx="0" cy="0"/>
          <a:chOff x="0" y="0"/>
          <a:chExt cx="0" cy="0"/>
        </a:xfrm>
      </p:grpSpPr>
      <p:sp>
        <p:nvSpPr>
          <p:cNvPr id="157" name="Google Shape;15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5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1" name="Google Shape;16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63"/>
        <p:cNvGrpSpPr/>
        <p:nvPr/>
      </p:nvGrpSpPr>
      <p:grpSpPr>
        <a:xfrm>
          <a:off x="0" y="0"/>
          <a:ext cx="0" cy="0"/>
          <a:chOff x="0" y="0"/>
          <a:chExt cx="0" cy="0"/>
        </a:xfrm>
      </p:grpSpPr>
      <p:sp>
        <p:nvSpPr>
          <p:cNvPr id="164" name="Google Shape;16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8" name="Google Shape;16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titleOnly">
  <p:cSld name="TITLE_ONLY">
    <p:spTree>
      <p:nvGrpSpPr>
        <p:cNvPr id="1" name="Shape 20"/>
        <p:cNvGrpSpPr/>
        <p:nvPr/>
      </p:nvGrpSpPr>
      <p:grpSpPr>
        <a:xfrm>
          <a:off x="0" y="0"/>
          <a:ext cx="0" cy="0"/>
          <a:chOff x="0" y="0"/>
          <a:chExt cx="0" cy="0"/>
        </a:xfrm>
      </p:grpSpPr>
      <p:sp>
        <p:nvSpPr>
          <p:cNvPr id="21" name="Google Shape;21;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 name="Google Shape;22;p61"/>
          <p:cNvGrpSpPr/>
          <p:nvPr/>
        </p:nvGrpSpPr>
        <p:grpSpPr>
          <a:xfrm>
            <a:off x="114714" y="5834381"/>
            <a:ext cx="11955892" cy="1023226"/>
            <a:chOff x="129463" y="5834381"/>
            <a:chExt cx="11955892" cy="1023226"/>
          </a:xfrm>
        </p:grpSpPr>
        <p:pic>
          <p:nvPicPr>
            <p:cNvPr id="23" name="Google Shape;23;p61"/>
            <p:cNvPicPr preferRelativeResize="0"/>
            <p:nvPr/>
          </p:nvPicPr>
          <p:blipFill rotWithShape="1">
            <a:blip r:embed="rId2">
              <a:alphaModFix/>
            </a:blip>
            <a:srcRect/>
            <a:stretch/>
          </p:blipFill>
          <p:spPr>
            <a:xfrm>
              <a:off x="2286730" y="6724373"/>
              <a:ext cx="196087" cy="132623"/>
            </a:xfrm>
            <a:prstGeom prst="rect">
              <a:avLst/>
            </a:prstGeom>
            <a:noFill/>
            <a:ln>
              <a:noFill/>
            </a:ln>
          </p:spPr>
        </p:pic>
        <p:sp>
          <p:nvSpPr>
            <p:cNvPr id="24" name="Google Shape;24;p61"/>
            <p:cNvSpPr/>
            <p:nvPr/>
          </p:nvSpPr>
          <p:spPr>
            <a:xfrm>
              <a:off x="1854177" y="5834381"/>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61"/>
            <p:cNvSpPr/>
            <p:nvPr/>
          </p:nvSpPr>
          <p:spPr>
            <a:xfrm>
              <a:off x="3597898" y="6424361"/>
              <a:ext cx="734695" cy="433070"/>
            </a:xfrm>
            <a:custGeom>
              <a:avLst/>
              <a:gdLst/>
              <a:ahLst/>
              <a:cxnLst/>
              <a:rect l="l" t="t" r="r" b="b"/>
              <a:pathLst>
                <a:path w="734695" h="433070" extrusionOk="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61"/>
            <p:cNvSpPr/>
            <p:nvPr/>
          </p:nvSpPr>
          <p:spPr>
            <a:xfrm>
              <a:off x="4543957" y="6017589"/>
              <a:ext cx="1167130" cy="839469"/>
            </a:xfrm>
            <a:custGeom>
              <a:avLst/>
              <a:gdLst/>
              <a:ahLst/>
              <a:cxnLst/>
              <a:rect l="l" t="t" r="r" b="b"/>
              <a:pathLst>
                <a:path w="1167129" h="839470" extrusionOk="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61"/>
            <p:cNvSpPr/>
            <p:nvPr/>
          </p:nvSpPr>
          <p:spPr>
            <a:xfrm>
              <a:off x="5662307" y="5942698"/>
              <a:ext cx="1104265" cy="914400"/>
            </a:xfrm>
            <a:custGeom>
              <a:avLst/>
              <a:gdLst/>
              <a:ahLst/>
              <a:cxnLst/>
              <a:rect l="l" t="t" r="r" b="b"/>
              <a:pathLst>
                <a:path w="1104265" h="914400" extrusionOk="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extrusionOk="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61"/>
            <p:cNvSpPr/>
            <p:nvPr/>
          </p:nvSpPr>
          <p:spPr>
            <a:xfrm>
              <a:off x="3402074" y="5876809"/>
              <a:ext cx="524510" cy="524510"/>
            </a:xfrm>
            <a:custGeom>
              <a:avLst/>
              <a:gdLst/>
              <a:ahLst/>
              <a:cxnLst/>
              <a:rect l="l" t="t" r="r" b="b"/>
              <a:pathLst>
                <a:path w="524510" h="524510" extrusionOk="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61"/>
            <p:cNvSpPr/>
            <p:nvPr/>
          </p:nvSpPr>
          <p:spPr>
            <a:xfrm>
              <a:off x="4132060" y="5873460"/>
              <a:ext cx="343535" cy="343535"/>
            </a:xfrm>
            <a:custGeom>
              <a:avLst/>
              <a:gdLst/>
              <a:ahLst/>
              <a:cxnLst/>
              <a:rect l="l" t="t" r="r" b="b"/>
              <a:pathLst>
                <a:path w="343535" h="343535" extrusionOk="0">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61"/>
            <p:cNvSpPr/>
            <p:nvPr/>
          </p:nvSpPr>
          <p:spPr>
            <a:xfrm>
              <a:off x="2697889" y="6375092"/>
              <a:ext cx="687070" cy="481965"/>
            </a:xfrm>
            <a:custGeom>
              <a:avLst/>
              <a:gdLst/>
              <a:ahLst/>
              <a:cxnLst/>
              <a:rect l="l" t="t" r="r" b="b"/>
              <a:pathLst>
                <a:path w="687070" h="481965" extrusionOk="0">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61"/>
            <p:cNvSpPr/>
            <p:nvPr/>
          </p:nvSpPr>
          <p:spPr>
            <a:xfrm>
              <a:off x="2967334" y="5953587"/>
              <a:ext cx="341630" cy="341630"/>
            </a:xfrm>
            <a:custGeom>
              <a:avLst/>
              <a:gdLst/>
              <a:ahLst/>
              <a:cxnLst/>
              <a:rect l="l" t="t" r="r" b="b"/>
              <a:pathLst>
                <a:path w="341629" h="341629" extrusionOk="0">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61"/>
            <p:cNvSpPr/>
            <p:nvPr/>
          </p:nvSpPr>
          <p:spPr>
            <a:xfrm>
              <a:off x="1562369" y="6544742"/>
              <a:ext cx="520700" cy="312420"/>
            </a:xfrm>
            <a:custGeom>
              <a:avLst/>
              <a:gdLst/>
              <a:ahLst/>
              <a:cxnLst/>
              <a:rect l="l" t="t" r="r" b="b"/>
              <a:pathLst>
                <a:path w="520700" h="312420" extrusionOk="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61"/>
            <p:cNvSpPr/>
            <p:nvPr/>
          </p:nvSpPr>
          <p:spPr>
            <a:xfrm>
              <a:off x="1165620" y="6273641"/>
              <a:ext cx="351155" cy="351155"/>
            </a:xfrm>
            <a:custGeom>
              <a:avLst/>
              <a:gdLst/>
              <a:ahLst/>
              <a:cxnLst/>
              <a:rect l="l" t="t" r="r" b="b"/>
              <a:pathLst>
                <a:path w="351155" h="351154" extrusionOk="0">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61"/>
            <p:cNvSpPr/>
            <p:nvPr/>
          </p:nvSpPr>
          <p:spPr>
            <a:xfrm>
              <a:off x="129463" y="5971578"/>
              <a:ext cx="1127125" cy="885825"/>
            </a:xfrm>
            <a:custGeom>
              <a:avLst/>
              <a:gdLst/>
              <a:ahLst/>
              <a:cxnLst/>
              <a:rect l="l" t="t" r="r" b="b"/>
              <a:pathLst>
                <a:path w="1127125" h="885825" extrusionOk="0">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extrusionOk="0">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 name="Google Shape;35;p61"/>
            <p:cNvPicPr preferRelativeResize="0"/>
            <p:nvPr/>
          </p:nvPicPr>
          <p:blipFill rotWithShape="1">
            <a:blip r:embed="rId3">
              <a:alphaModFix/>
            </a:blip>
            <a:srcRect/>
            <a:stretch/>
          </p:blipFill>
          <p:spPr>
            <a:xfrm>
              <a:off x="7893903" y="6099785"/>
              <a:ext cx="196088" cy="196087"/>
            </a:xfrm>
            <a:prstGeom prst="rect">
              <a:avLst/>
            </a:prstGeom>
            <a:noFill/>
            <a:ln>
              <a:noFill/>
            </a:ln>
          </p:spPr>
        </p:pic>
        <p:sp>
          <p:nvSpPr>
            <p:cNvPr id="36" name="Google Shape;36;p61"/>
            <p:cNvSpPr/>
            <p:nvPr/>
          </p:nvSpPr>
          <p:spPr>
            <a:xfrm>
              <a:off x="7865364" y="6528677"/>
              <a:ext cx="657225" cy="328930"/>
            </a:xfrm>
            <a:custGeom>
              <a:avLst/>
              <a:gdLst/>
              <a:ahLst/>
              <a:cxnLst/>
              <a:rect l="l" t="t" r="r" b="b"/>
              <a:pathLst>
                <a:path w="657225" h="328929" extrusionOk="0">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61"/>
            <p:cNvSpPr/>
            <p:nvPr/>
          </p:nvSpPr>
          <p:spPr>
            <a:xfrm>
              <a:off x="9217532" y="6461680"/>
              <a:ext cx="734695" cy="395605"/>
            </a:xfrm>
            <a:custGeom>
              <a:avLst/>
              <a:gdLst/>
              <a:ahLst/>
              <a:cxnLst/>
              <a:rect l="l" t="t" r="r" b="b"/>
              <a:pathLst>
                <a:path w="734695" h="395604" extrusionOk="0">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61"/>
            <p:cNvSpPr/>
            <p:nvPr/>
          </p:nvSpPr>
          <p:spPr>
            <a:xfrm>
              <a:off x="10212844" y="6200900"/>
              <a:ext cx="986790" cy="656590"/>
            </a:xfrm>
            <a:custGeom>
              <a:avLst/>
              <a:gdLst/>
              <a:ahLst/>
              <a:cxnLst/>
              <a:rect l="l" t="t" r="r" b="b"/>
              <a:pathLst>
                <a:path w="986790" h="656590" extrusionOk="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61"/>
            <p:cNvSpPr/>
            <p:nvPr/>
          </p:nvSpPr>
          <p:spPr>
            <a:xfrm>
              <a:off x="11469405" y="6180409"/>
              <a:ext cx="615950" cy="615950"/>
            </a:xfrm>
            <a:custGeom>
              <a:avLst/>
              <a:gdLst/>
              <a:ahLst/>
              <a:cxnLst/>
              <a:rect l="l" t="t" r="r" b="b"/>
              <a:pathLst>
                <a:path w="615950" h="615950" extrusionOk="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1"/>
            <p:cNvSpPr/>
            <p:nvPr/>
          </p:nvSpPr>
          <p:spPr>
            <a:xfrm>
              <a:off x="9216411" y="6041537"/>
              <a:ext cx="297180" cy="297180"/>
            </a:xfrm>
            <a:custGeom>
              <a:avLst/>
              <a:gdLst/>
              <a:ahLst/>
              <a:cxnLst/>
              <a:rect l="l" t="t" r="r" b="b"/>
              <a:pathLst>
                <a:path w="297179" h="297179" extrusionOk="0">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61"/>
            <p:cNvSpPr/>
            <p:nvPr/>
          </p:nvSpPr>
          <p:spPr>
            <a:xfrm>
              <a:off x="9716972" y="6087973"/>
              <a:ext cx="343535" cy="343535"/>
            </a:xfrm>
            <a:custGeom>
              <a:avLst/>
              <a:gdLst/>
              <a:ahLst/>
              <a:cxnLst/>
              <a:rect l="l" t="t" r="r" b="b"/>
              <a:pathLst>
                <a:path w="343534" h="343535" extrusionOk="0">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61"/>
            <p:cNvSpPr/>
            <p:nvPr/>
          </p:nvSpPr>
          <p:spPr>
            <a:xfrm>
              <a:off x="8365637" y="5918779"/>
              <a:ext cx="687070" cy="687070"/>
            </a:xfrm>
            <a:custGeom>
              <a:avLst/>
              <a:gdLst/>
              <a:ahLst/>
              <a:cxnLst/>
              <a:rect l="l" t="t" r="r" b="b"/>
              <a:pathLst>
                <a:path w="687070" h="687070" extrusionOk="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61"/>
            <p:cNvSpPr/>
            <p:nvPr/>
          </p:nvSpPr>
          <p:spPr>
            <a:xfrm>
              <a:off x="7025197" y="6143323"/>
              <a:ext cx="708660" cy="708660"/>
            </a:xfrm>
            <a:custGeom>
              <a:avLst/>
              <a:gdLst/>
              <a:ahLst/>
              <a:cxnLst/>
              <a:rect l="l" t="t" r="r" b="b"/>
              <a:pathLst>
                <a:path w="708659" h="708659" extrusionOk="0">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170"/>
        <p:cNvGrpSpPr/>
        <p:nvPr/>
      </p:nvGrpSpPr>
      <p:grpSpPr>
        <a:xfrm>
          <a:off x="0" y="0"/>
          <a:ext cx="0" cy="0"/>
          <a:chOff x="0" y="0"/>
          <a:chExt cx="0" cy="0"/>
        </a:xfrm>
      </p:grpSpPr>
      <p:sp>
        <p:nvSpPr>
          <p:cNvPr id="171" name="Google Shape;17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75" name="Google Shape;17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objects" type="obj">
  <p:cSld name="OBJECT">
    <p:spTree>
      <p:nvGrpSpPr>
        <p:cNvPr id="1" name="Shape 44"/>
        <p:cNvGrpSpPr/>
        <p:nvPr/>
      </p:nvGrpSpPr>
      <p:grpSpPr>
        <a:xfrm>
          <a:off x="0" y="0"/>
          <a:ext cx="0" cy="0"/>
          <a:chOff x="0" y="0"/>
          <a:chExt cx="0" cy="0"/>
        </a:xfrm>
      </p:grpSpPr>
      <p:sp>
        <p:nvSpPr>
          <p:cNvPr id="45" name="Google Shape;45;p62"/>
          <p:cNvSpPr txBox="1">
            <a:spLocks noGrp="1"/>
          </p:cNvSpPr>
          <p:nvPr>
            <p:ph type="title"/>
          </p:nvPr>
        </p:nvSpPr>
        <p:spPr>
          <a:xfrm>
            <a:off x="1787856" y="365125"/>
            <a:ext cx="95659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2"/>
          <p:cNvSpPr txBox="1">
            <a:spLocks noGrp="1"/>
          </p:cNvSpPr>
          <p:nvPr>
            <p:ph type="body" idx="1"/>
          </p:nvPr>
        </p:nvSpPr>
        <p:spPr>
          <a:xfrm>
            <a:off x="1787856" y="1825625"/>
            <a:ext cx="95659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47" name="Google Shape;47;p62"/>
          <p:cNvGrpSpPr/>
          <p:nvPr/>
        </p:nvGrpSpPr>
        <p:grpSpPr>
          <a:xfrm>
            <a:off x="0" y="118224"/>
            <a:ext cx="1313073" cy="6650279"/>
            <a:chOff x="0" y="118224"/>
            <a:chExt cx="1313073" cy="6650279"/>
          </a:xfrm>
        </p:grpSpPr>
        <p:pic>
          <p:nvPicPr>
            <p:cNvPr id="48" name="Google Shape;48;p62"/>
            <p:cNvPicPr preferRelativeResize="0"/>
            <p:nvPr/>
          </p:nvPicPr>
          <p:blipFill rotWithShape="1">
            <a:blip r:embed="rId2">
              <a:alphaModFix/>
            </a:blip>
            <a:srcRect/>
            <a:stretch/>
          </p:blipFill>
          <p:spPr>
            <a:xfrm>
              <a:off x="6940" y="2275488"/>
              <a:ext cx="196075" cy="196088"/>
            </a:xfrm>
            <a:prstGeom prst="rect">
              <a:avLst/>
            </a:prstGeom>
            <a:noFill/>
            <a:ln>
              <a:noFill/>
            </a:ln>
          </p:spPr>
        </p:pic>
        <p:sp>
          <p:nvSpPr>
            <p:cNvPr id="49" name="Google Shape;49;p62"/>
            <p:cNvSpPr/>
            <p:nvPr/>
          </p:nvSpPr>
          <p:spPr>
            <a:xfrm>
              <a:off x="435820" y="1842935"/>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2"/>
            <p:cNvSpPr/>
            <p:nvPr/>
          </p:nvSpPr>
          <p:spPr>
            <a:xfrm>
              <a:off x="0" y="3507418"/>
              <a:ext cx="675005" cy="734695"/>
            </a:xfrm>
            <a:custGeom>
              <a:avLst/>
              <a:gdLst/>
              <a:ahLst/>
              <a:cxnLst/>
              <a:rect l="l" t="t" r="r" b="b"/>
              <a:pathLst>
                <a:path w="675005" h="734695" extrusionOk="0">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2"/>
            <p:cNvSpPr/>
            <p:nvPr/>
          </p:nvSpPr>
          <p:spPr>
            <a:xfrm>
              <a:off x="0" y="4506305"/>
              <a:ext cx="1028700" cy="1167130"/>
            </a:xfrm>
            <a:custGeom>
              <a:avLst/>
              <a:gdLst/>
              <a:ahLst/>
              <a:cxnLst/>
              <a:rect l="l" t="t" r="r" b="b"/>
              <a:pathLst>
                <a:path w="1028700" h="1167129" extrusionOk="0">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62"/>
            <p:cNvSpPr/>
            <p:nvPr/>
          </p:nvSpPr>
          <p:spPr>
            <a:xfrm>
              <a:off x="0" y="5923953"/>
              <a:ext cx="816610" cy="844550"/>
            </a:xfrm>
            <a:custGeom>
              <a:avLst/>
              <a:gdLst/>
              <a:ahLst/>
              <a:cxnLst/>
              <a:rect l="l" t="t" r="r" b="b"/>
              <a:pathLst>
                <a:path w="816610" h="844550" extrusionOk="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62"/>
            <p:cNvSpPr/>
            <p:nvPr/>
          </p:nvSpPr>
          <p:spPr>
            <a:xfrm>
              <a:off x="895737" y="5666113"/>
              <a:ext cx="343535" cy="343535"/>
            </a:xfrm>
            <a:custGeom>
              <a:avLst/>
              <a:gdLst/>
              <a:ahLst/>
              <a:cxnLst/>
              <a:rect l="l" t="t" r="r" b="b"/>
              <a:pathLst>
                <a:path w="343534" h="343535" extrusionOk="0">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62"/>
            <p:cNvSpPr/>
            <p:nvPr/>
          </p:nvSpPr>
          <p:spPr>
            <a:xfrm>
              <a:off x="788563" y="3390832"/>
              <a:ext cx="524510" cy="524510"/>
            </a:xfrm>
            <a:custGeom>
              <a:avLst/>
              <a:gdLst/>
              <a:ahLst/>
              <a:cxnLst/>
              <a:rect l="l" t="t" r="r" b="b"/>
              <a:pathLst>
                <a:path w="524510" h="524510" extrusionOk="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62"/>
            <p:cNvSpPr/>
            <p:nvPr/>
          </p:nvSpPr>
          <p:spPr>
            <a:xfrm>
              <a:off x="710570" y="4120818"/>
              <a:ext cx="343535" cy="343535"/>
            </a:xfrm>
            <a:custGeom>
              <a:avLst/>
              <a:gdLst/>
              <a:ahLst/>
              <a:cxnLst/>
              <a:rect l="l" t="t" r="r" b="b"/>
              <a:pathLst>
                <a:path w="343534" h="343535" extrusionOk="0">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62"/>
            <p:cNvSpPr/>
            <p:nvPr/>
          </p:nvSpPr>
          <p:spPr>
            <a:xfrm>
              <a:off x="0" y="2686642"/>
              <a:ext cx="552450" cy="687070"/>
            </a:xfrm>
            <a:custGeom>
              <a:avLst/>
              <a:gdLst/>
              <a:ahLst/>
              <a:cxnLst/>
              <a:rect l="l" t="t" r="r" b="b"/>
              <a:pathLst>
                <a:path w="552450" h="687070" extrusionOk="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62"/>
            <p:cNvSpPr/>
            <p:nvPr/>
          </p:nvSpPr>
          <p:spPr>
            <a:xfrm>
              <a:off x="632360" y="2956092"/>
              <a:ext cx="341630" cy="341630"/>
            </a:xfrm>
            <a:custGeom>
              <a:avLst/>
              <a:gdLst/>
              <a:ahLst/>
              <a:cxnLst/>
              <a:rect l="l" t="t" r="r" b="b"/>
              <a:pathLst>
                <a:path w="341630" h="341629" extrusionOk="0">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62"/>
            <p:cNvSpPr/>
            <p:nvPr/>
          </p:nvSpPr>
          <p:spPr>
            <a:xfrm>
              <a:off x="0" y="1551123"/>
              <a:ext cx="382905" cy="520700"/>
            </a:xfrm>
            <a:custGeom>
              <a:avLst/>
              <a:gdLst/>
              <a:ahLst/>
              <a:cxnLst/>
              <a:rect l="l" t="t" r="r" b="b"/>
              <a:pathLst>
                <a:path w="382905" h="520700" extrusionOk="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62"/>
            <p:cNvSpPr/>
            <p:nvPr/>
          </p:nvSpPr>
          <p:spPr>
            <a:xfrm>
              <a:off x="302763" y="1154378"/>
              <a:ext cx="351155" cy="351155"/>
            </a:xfrm>
            <a:custGeom>
              <a:avLst/>
              <a:gdLst/>
              <a:ahLst/>
              <a:cxnLst/>
              <a:rect l="l" t="t" r="r" b="b"/>
              <a:pathLst>
                <a:path w="351155" h="351155" extrusionOk="0">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62"/>
            <p:cNvSpPr/>
            <p:nvPr/>
          </p:nvSpPr>
          <p:spPr>
            <a:xfrm>
              <a:off x="0" y="118224"/>
              <a:ext cx="956310" cy="1144270"/>
            </a:xfrm>
            <a:custGeom>
              <a:avLst/>
              <a:gdLst/>
              <a:ahLst/>
              <a:cxnLst/>
              <a:rect l="l" t="t" r="r" b="b"/>
              <a:pathLst>
                <a:path w="956310" h="1144270" extrusionOk="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extrusionOk="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3"/>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3"/>
          <p:cNvGrpSpPr/>
          <p:nvPr/>
        </p:nvGrpSpPr>
        <p:grpSpPr>
          <a:xfrm rot="-5713666">
            <a:off x="10623557" y="78627"/>
            <a:ext cx="1765287" cy="1591083"/>
            <a:chOff x="65562" y="75628"/>
            <a:chExt cx="1385843" cy="1249083"/>
          </a:xfrm>
        </p:grpSpPr>
        <p:sp>
          <p:nvSpPr>
            <p:cNvPr id="66" name="Google Shape;66;p63"/>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3"/>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3"/>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3"/>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3"/>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3"/>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objects3">
  <p:cSld name="Text and objects3">
    <p:spTree>
      <p:nvGrpSpPr>
        <p:cNvPr id="1" name="Shape 72"/>
        <p:cNvGrpSpPr/>
        <p:nvPr/>
      </p:nvGrpSpPr>
      <p:grpSpPr>
        <a:xfrm>
          <a:off x="0" y="0"/>
          <a:ext cx="0" cy="0"/>
          <a:chOff x="0" y="0"/>
          <a:chExt cx="0" cy="0"/>
        </a:xfrm>
      </p:grpSpPr>
      <p:sp>
        <p:nvSpPr>
          <p:cNvPr id="73" name="Google Shape;73;p64"/>
          <p:cNvSpPr txBox="1">
            <a:spLocks noGrp="1"/>
          </p:cNvSpPr>
          <p:nvPr>
            <p:ph type="title"/>
          </p:nvPr>
        </p:nvSpPr>
        <p:spPr>
          <a:xfrm>
            <a:off x="838200" y="365125"/>
            <a:ext cx="722762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75" name="Google Shape;75;p64"/>
          <p:cNvPicPr preferRelativeResize="0"/>
          <p:nvPr/>
        </p:nvPicPr>
        <p:blipFill rotWithShape="1">
          <a:blip r:embed="rId2">
            <a:alphaModFix/>
          </a:blip>
          <a:srcRect l="70610" t="10304" r="11371" b="9397"/>
          <a:stretch/>
        </p:blipFill>
        <p:spPr>
          <a:xfrm>
            <a:off x="8303342" y="0"/>
            <a:ext cx="3888658"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9" name="Google Shape;79;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80" name="Google Shape;80;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39"/>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40"/>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1"/>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gif"/></Relationships>
</file>

<file path=ppt/slides/_rels/slide9.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subTitle" idx="1"/>
          </p:nvPr>
        </p:nvSpPr>
        <p:spPr>
          <a:xfrm>
            <a:off x="5210338" y="4240754"/>
            <a:ext cx="6631373"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en-US" sz="3200"/>
              <a:t>SLIDE DECK</a:t>
            </a:r>
            <a:endParaRPr/>
          </a:p>
        </p:txBody>
      </p:sp>
      <p:sp>
        <p:nvSpPr>
          <p:cNvPr id="184" name="Google Shape;184;p10"/>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SzPts val="4400"/>
              <a:buNone/>
            </a:pPr>
            <a:r>
              <a:rPr lang="en-US" sz="4800" b="0">
                <a:solidFill>
                  <a:srgbClr val="A5A5A5"/>
                </a:solidFill>
                <a:latin typeface="Calibri"/>
                <a:ea typeface="Calibri"/>
                <a:cs typeface="Calibri"/>
                <a:sym typeface="Calibri"/>
              </a:rPr>
              <a:t>The Minimum Standards for Child Protection in Humanitarian Action </a:t>
            </a:r>
            <a:endParaRPr sz="4800" b="0">
              <a:solidFill>
                <a:srgbClr val="A5A5A5"/>
              </a:solidFill>
              <a:latin typeface="Calibri"/>
              <a:ea typeface="Calibri"/>
              <a:cs typeface="Calibri"/>
              <a:sym typeface="Calibri"/>
            </a:endParaRPr>
          </a:p>
          <a:p>
            <a:pPr marL="0" marR="0" lvl="0" indent="0" algn="ctr" rtl="0">
              <a:lnSpc>
                <a:spcPct val="90000"/>
              </a:lnSpc>
              <a:spcBef>
                <a:spcPts val="0"/>
              </a:spcBef>
              <a:spcAft>
                <a:spcPts val="0"/>
              </a:spcAft>
              <a:buSzPts val="4400"/>
              <a:buNone/>
            </a:pPr>
            <a:r>
              <a:rPr lang="en-US" sz="4800" b="0">
                <a:solidFill>
                  <a:srgbClr val="A5A5A5"/>
                </a:solidFill>
                <a:latin typeface="Calibri"/>
                <a:ea typeface="Calibri"/>
                <a:cs typeface="Calibri"/>
                <a:sym typeface="Calibri"/>
              </a:rPr>
              <a:t>CPMS</a:t>
            </a:r>
            <a:endParaRPr sz="4800" b="0">
              <a:solidFill>
                <a:srgbClr val="A5A5A5"/>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7"/>
          <p:cNvSpPr txBox="1">
            <a:spLocks noGrp="1"/>
          </p:cNvSpPr>
          <p:nvPr>
            <p:ph type="title"/>
          </p:nvPr>
        </p:nvSpPr>
        <p:spPr>
          <a:xfrm>
            <a:off x="838200" y="58458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solidFill>
                  <a:srgbClr val="014969"/>
                </a:solidFill>
              </a:rPr>
              <a:t>Aim of the Standards</a:t>
            </a:r>
            <a:br>
              <a:rPr lang="en-US"/>
            </a:br>
            <a:endParaRPr/>
          </a:p>
        </p:txBody>
      </p:sp>
      <p:sp>
        <p:nvSpPr>
          <p:cNvPr id="191" name="Google Shape;191;p7"/>
          <p:cNvSpPr txBox="1">
            <a:spLocks noGrp="1"/>
          </p:cNvSpPr>
          <p:nvPr>
            <p:ph type="body"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15900" algn="l" rtl="0">
              <a:lnSpc>
                <a:spcPct val="90000"/>
              </a:lnSpc>
              <a:spcBef>
                <a:spcPts val="0"/>
              </a:spcBef>
              <a:spcAft>
                <a:spcPts val="0"/>
              </a:spcAft>
              <a:buSzPts val="2600"/>
              <a:buChar char="●"/>
            </a:pPr>
            <a:r>
              <a:rPr lang="en-US" sz="2600">
                <a:solidFill>
                  <a:schemeClr val="dk2"/>
                </a:solidFill>
              </a:rPr>
              <a:t>Benchmark for CPHA.</a:t>
            </a:r>
            <a:endParaRPr sz="2600">
              <a:solidFill>
                <a:schemeClr val="dk2"/>
              </a:solidFill>
            </a:endParaRPr>
          </a:p>
          <a:p>
            <a:pPr marL="228600" lvl="0" indent="-215900" algn="l" rtl="0">
              <a:lnSpc>
                <a:spcPct val="90000"/>
              </a:lnSpc>
              <a:spcBef>
                <a:spcPts val="0"/>
              </a:spcBef>
              <a:spcAft>
                <a:spcPts val="0"/>
              </a:spcAft>
              <a:buSzPts val="2600"/>
              <a:buChar char="●"/>
            </a:pPr>
            <a:r>
              <a:rPr lang="en-US" sz="2600">
                <a:solidFill>
                  <a:schemeClr val="dk2"/>
                </a:solidFill>
              </a:rPr>
              <a:t>Collaborative, inter-agency tool</a:t>
            </a:r>
            <a:endParaRPr sz="2600">
              <a:solidFill>
                <a:schemeClr val="dk2"/>
              </a:solidFill>
            </a:endParaRPr>
          </a:p>
          <a:p>
            <a:pPr marL="228600" lvl="0" indent="-215900" algn="l" rtl="0">
              <a:lnSpc>
                <a:spcPct val="90000"/>
              </a:lnSpc>
              <a:spcBef>
                <a:spcPts val="0"/>
              </a:spcBef>
              <a:spcAft>
                <a:spcPts val="0"/>
              </a:spcAft>
              <a:buSzPts val="2600"/>
              <a:buChar char="●"/>
            </a:pPr>
            <a:r>
              <a:rPr lang="en-US" sz="2600">
                <a:solidFill>
                  <a:schemeClr val="dk2"/>
                </a:solidFill>
              </a:rPr>
              <a:t>Links with Core Humanitarian Standard</a:t>
            </a:r>
            <a:endParaRPr sz="2600">
              <a:solidFill>
                <a:schemeClr val="dk2"/>
              </a:solidFill>
            </a:endParaRPr>
          </a:p>
          <a:p>
            <a:pPr marL="228600" lvl="0" indent="-215900" algn="l" rtl="0">
              <a:lnSpc>
                <a:spcPct val="90000"/>
              </a:lnSpc>
              <a:spcBef>
                <a:spcPts val="0"/>
              </a:spcBef>
              <a:spcAft>
                <a:spcPts val="0"/>
              </a:spcAft>
              <a:buSzPts val="2600"/>
              <a:buChar char="●"/>
            </a:pPr>
            <a:r>
              <a:rPr lang="en-US" sz="2600">
                <a:solidFill>
                  <a:schemeClr val="dk2"/>
                </a:solidFill>
              </a:rPr>
              <a:t>Contextualisation for local ownership</a:t>
            </a:r>
            <a:endParaRPr sz="2600">
              <a:solidFill>
                <a:schemeClr val="dk2"/>
              </a:solidFill>
            </a:endParaRPr>
          </a:p>
          <a:p>
            <a:pPr marL="0" lvl="0" indent="0" algn="l" rtl="0">
              <a:lnSpc>
                <a:spcPct val="90000"/>
              </a:lnSpc>
              <a:spcBef>
                <a:spcPts val="1000"/>
              </a:spcBef>
              <a:spcAft>
                <a:spcPts val="0"/>
              </a:spcAft>
              <a:buSzPts val="2800"/>
              <a:buNone/>
            </a:pPr>
            <a:endParaRPr sz="2600">
              <a:solidFill>
                <a:schemeClr val="dk2"/>
              </a:solidFill>
            </a:endParaRPr>
          </a:p>
          <a:p>
            <a:pPr marL="228600" lvl="0" indent="-215900" algn="l" rtl="0">
              <a:lnSpc>
                <a:spcPct val="90000"/>
              </a:lnSpc>
              <a:spcBef>
                <a:spcPts val="1000"/>
              </a:spcBef>
              <a:spcAft>
                <a:spcPts val="0"/>
              </a:spcAft>
              <a:buSzPts val="2600"/>
              <a:buChar char="●"/>
            </a:pPr>
            <a:r>
              <a:rPr lang="en-US" sz="2600">
                <a:solidFill>
                  <a:schemeClr val="dk2"/>
                </a:solidFill>
              </a:rPr>
              <a:t>Purpose:</a:t>
            </a:r>
            <a:endParaRPr sz="2600">
              <a:solidFill>
                <a:schemeClr val="dk2"/>
              </a:solidFill>
            </a:endParaRPr>
          </a:p>
          <a:p>
            <a:pPr marL="685800" lvl="1" indent="-241300" algn="l" rtl="0">
              <a:lnSpc>
                <a:spcPct val="90000"/>
              </a:lnSpc>
              <a:spcBef>
                <a:spcPts val="0"/>
              </a:spcBef>
              <a:spcAft>
                <a:spcPts val="0"/>
              </a:spcAft>
              <a:buSzPts val="2600"/>
              <a:buChar char="○"/>
            </a:pPr>
            <a:r>
              <a:rPr lang="en-US" sz="2600">
                <a:solidFill>
                  <a:schemeClr val="dk2"/>
                </a:solidFill>
              </a:rPr>
              <a:t>quality and accountability</a:t>
            </a:r>
            <a:endParaRPr sz="2600">
              <a:solidFill>
                <a:schemeClr val="dk2"/>
              </a:solidFill>
            </a:endParaRPr>
          </a:p>
          <a:p>
            <a:pPr marL="685800" lvl="1" indent="-241300" algn="l" rtl="0">
              <a:lnSpc>
                <a:spcPct val="90000"/>
              </a:lnSpc>
              <a:spcBef>
                <a:spcPts val="0"/>
              </a:spcBef>
              <a:spcAft>
                <a:spcPts val="0"/>
              </a:spcAft>
              <a:buSzPts val="2600"/>
              <a:buChar char="○"/>
            </a:pPr>
            <a:r>
              <a:rPr lang="en-US" sz="2600">
                <a:solidFill>
                  <a:schemeClr val="dk2"/>
                </a:solidFill>
              </a:rPr>
              <a:t>impact for children’s protection and well-being</a:t>
            </a:r>
            <a:endParaRPr sz="2600">
              <a:solidFill>
                <a:schemeClr val="dk2"/>
              </a:solidFill>
            </a:endParaRPr>
          </a:p>
          <a:p>
            <a:pPr marL="228600" lvl="0" indent="-50800" algn="l" rtl="0">
              <a:lnSpc>
                <a:spcPct val="90000"/>
              </a:lnSpc>
              <a:spcBef>
                <a:spcPts val="1000"/>
              </a:spcBef>
              <a:spcAft>
                <a:spcPts val="0"/>
              </a:spcAft>
              <a:buClr>
                <a:schemeClr val="accent1"/>
              </a:buClr>
              <a:buSzPts val="2800"/>
              <a:buNone/>
            </a:pPr>
            <a:endParaRPr>
              <a:solidFill>
                <a:schemeClr val="dk2"/>
              </a:solidFill>
            </a:endParaRPr>
          </a:p>
        </p:txBody>
      </p:sp>
      <p:pic>
        <p:nvPicPr>
          <p:cNvPr id="192" name="Google Shape;192;p7"/>
          <p:cNvPicPr preferRelativeResize="0"/>
          <p:nvPr/>
        </p:nvPicPr>
        <p:blipFill rotWithShape="1">
          <a:blip r:embed="rId3">
            <a:alphaModFix/>
          </a:blip>
          <a:srcRect/>
          <a:stretch/>
        </p:blipFill>
        <p:spPr>
          <a:xfrm>
            <a:off x="10210800" y="0"/>
            <a:ext cx="1981200" cy="1771650"/>
          </a:xfrm>
          <a:prstGeom prst="rect">
            <a:avLst/>
          </a:prstGeom>
          <a:noFill/>
          <a:ln>
            <a:noFill/>
          </a:ln>
        </p:spPr>
      </p:pic>
      <p:pic>
        <p:nvPicPr>
          <p:cNvPr id="193" name="Google Shape;193;p7"/>
          <p:cNvPicPr preferRelativeResize="0"/>
          <p:nvPr/>
        </p:nvPicPr>
        <p:blipFill rotWithShape="1">
          <a:blip r:embed="rId4">
            <a:alphaModFix/>
          </a:blip>
          <a:srcRect/>
          <a:stretch/>
        </p:blipFill>
        <p:spPr>
          <a:xfrm>
            <a:off x="4127088" y="4761996"/>
            <a:ext cx="7057055" cy="879996"/>
          </a:xfrm>
          <a:prstGeom prst="rect">
            <a:avLst/>
          </a:prstGeom>
          <a:noFill/>
          <a:ln>
            <a:noFill/>
          </a:ln>
        </p:spPr>
      </p:pic>
      <p:pic>
        <p:nvPicPr>
          <p:cNvPr id="194" name="Google Shape;194;p7"/>
          <p:cNvPicPr preferRelativeResize="0"/>
          <p:nvPr/>
        </p:nvPicPr>
        <p:blipFill rotWithShape="1">
          <a:blip r:embed="rId5">
            <a:alphaModFix/>
          </a:blip>
          <a:srcRect/>
          <a:stretch/>
        </p:blipFill>
        <p:spPr>
          <a:xfrm>
            <a:off x="838200" y="1918350"/>
            <a:ext cx="2120239" cy="302130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2" descr="Screen Shot 2019-10-07 at 9.08.18 PM.png"/>
          <p:cNvPicPr preferRelativeResize="0"/>
          <p:nvPr/>
        </p:nvPicPr>
        <p:blipFill rotWithShape="1">
          <a:blip r:embed="rId3">
            <a:alphaModFix/>
          </a:blip>
          <a:srcRect/>
          <a:stretch/>
        </p:blipFill>
        <p:spPr>
          <a:xfrm>
            <a:off x="2265600" y="16050"/>
            <a:ext cx="9926399" cy="6858001"/>
          </a:xfrm>
          <a:prstGeom prst="rect">
            <a:avLst/>
          </a:prstGeom>
          <a:noFill/>
          <a:ln>
            <a:noFill/>
          </a:ln>
        </p:spPr>
      </p:pic>
      <p:sp>
        <p:nvSpPr>
          <p:cNvPr id="201" name="Google Shape;201;p12"/>
          <p:cNvSpPr txBox="1"/>
          <p:nvPr/>
        </p:nvSpPr>
        <p:spPr>
          <a:xfrm rot="-5400000">
            <a:off x="299125" y="2736381"/>
            <a:ext cx="27864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119D9F"/>
                </a:solidFill>
                <a:latin typeface="Arial"/>
                <a:ea typeface="Arial"/>
                <a:cs typeface="Arial"/>
                <a:sym typeface="Arial"/>
              </a:rPr>
              <a:t>Overview</a:t>
            </a:r>
            <a:endParaRPr sz="4400" b="0" i="0" u="none" strike="noStrike" cap="none">
              <a:solidFill>
                <a:srgbClr val="119D9F"/>
              </a:solidFill>
              <a:latin typeface="Arial"/>
              <a:ea typeface="Arial"/>
              <a:cs typeface="Arial"/>
              <a:sym typeface="Arial"/>
            </a:endParaRPr>
          </a:p>
        </p:txBody>
      </p:sp>
      <p:sp>
        <p:nvSpPr>
          <p:cNvPr id="202" name="Google Shape;202;p12"/>
          <p:cNvSpPr/>
          <p:nvPr/>
        </p:nvSpPr>
        <p:spPr>
          <a:xfrm>
            <a:off x="7386169" y="3731650"/>
            <a:ext cx="1730100" cy="5964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a:t>Introduction to Standard 18</a:t>
            </a:r>
            <a:endParaRPr/>
          </a:p>
        </p:txBody>
      </p:sp>
      <p:sp>
        <p:nvSpPr>
          <p:cNvPr id="209" name="Google Shape;209;p11"/>
          <p:cNvSpPr txBox="1"/>
          <p:nvPr/>
        </p:nvSpPr>
        <p:spPr>
          <a:xfrm>
            <a:off x="661660" y="1558036"/>
            <a:ext cx="10388109" cy="4351338"/>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Key strategies, approaches and interventions </a:t>
            </a:r>
            <a:endParaRPr/>
          </a:p>
          <a:p>
            <a:pPr marL="457200" marR="0" lvl="0" indent="-4064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Prevention and response to child protection risks</a:t>
            </a:r>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a:p>
            <a:pPr marL="457200" marR="0" lvl="0" indent="-406400" algn="l" rtl="0">
              <a:lnSpc>
                <a:spcPct val="90000"/>
              </a:lnSpc>
              <a:spcBef>
                <a:spcPts val="1000"/>
              </a:spcBef>
              <a:spcAft>
                <a:spcPts val="0"/>
              </a:spcAft>
              <a:buClr>
                <a:schemeClr val="accent5"/>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Direct one-on-one, individualized, coordinated, holistic, multisectoral support + link to relevant service providers</a:t>
            </a:r>
            <a:endParaRPr/>
          </a:p>
          <a:p>
            <a:pPr marL="457200" marR="0" lvl="0" indent="-406400" algn="l" rtl="0">
              <a:lnSpc>
                <a:spcPct val="90000"/>
              </a:lnSpc>
              <a:spcBef>
                <a:spcPts val="1000"/>
              </a:spcBef>
              <a:spcAft>
                <a:spcPts val="0"/>
              </a:spcAft>
              <a:buClr>
                <a:schemeClr val="accent5"/>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Address 3 levels of the SE Model</a:t>
            </a:r>
            <a:endParaRPr/>
          </a:p>
          <a:p>
            <a:pPr marL="457200" marR="0" lvl="0" indent="-406400" algn="l" rtl="0">
              <a:lnSpc>
                <a:spcPct val="90000"/>
              </a:lnSpc>
              <a:spcBef>
                <a:spcPts val="1000"/>
              </a:spcBef>
              <a:spcAft>
                <a:spcPts val="0"/>
              </a:spcAft>
              <a:buClr>
                <a:schemeClr val="accent5"/>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Preparedness is key!</a:t>
            </a:r>
            <a:endParaRPr/>
          </a:p>
          <a:p>
            <a:pPr marL="457200" marR="0" lvl="0" indent="-228600" algn="l" rtl="0">
              <a:lnSpc>
                <a:spcPct val="90000"/>
              </a:lnSpc>
              <a:spcBef>
                <a:spcPts val="1000"/>
              </a:spcBef>
              <a:spcAft>
                <a:spcPts val="0"/>
              </a:spcAft>
              <a:buClr>
                <a:schemeClr val="accent5"/>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a:p>
            <a:pPr marL="5080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a:p>
            <a:pPr marL="342900" marR="0" lvl="1" indent="-190500" algn="l" rtl="0">
              <a:lnSpc>
                <a:spcPct val="90000"/>
              </a:lnSpc>
              <a:spcBef>
                <a:spcPts val="500"/>
              </a:spcBef>
              <a:spcAft>
                <a:spcPts val="0"/>
              </a:spcAft>
              <a:buClr>
                <a:schemeClr val="dk1"/>
              </a:buClr>
              <a:buSzPts val="2400"/>
              <a:buFont typeface="Arial"/>
              <a:buNone/>
            </a:pPr>
            <a:endParaRPr sz="2800" b="0" i="0" u="none" strike="noStrike" cap="none">
              <a:solidFill>
                <a:schemeClr val="dk1"/>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a:p>
            <a:pPr marL="5080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p:txBody>
      </p:sp>
      <p:sp>
        <p:nvSpPr>
          <p:cNvPr id="210" name="Google Shape;210;p11"/>
          <p:cNvSpPr txBox="1"/>
          <p:nvPr/>
        </p:nvSpPr>
        <p:spPr>
          <a:xfrm>
            <a:off x="6641464" y="5644577"/>
            <a:ext cx="4322432"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What principles are especially KEY to CM process? </a:t>
            </a:r>
            <a:endParaRPr sz="2400" b="0" i="0" u="none" strike="noStrike" cap="none">
              <a:solidFill>
                <a:srgbClr val="000000"/>
              </a:solidFill>
              <a:latin typeface="Arial"/>
              <a:ea typeface="Arial"/>
              <a:cs typeface="Arial"/>
              <a:sym typeface="Arial"/>
            </a:endParaRPr>
          </a:p>
        </p:txBody>
      </p:sp>
      <p:grpSp>
        <p:nvGrpSpPr>
          <p:cNvPr id="211" name="Google Shape;211;p11"/>
          <p:cNvGrpSpPr/>
          <p:nvPr/>
        </p:nvGrpSpPr>
        <p:grpSpPr>
          <a:xfrm rot="1415781">
            <a:off x="11045341" y="5664942"/>
            <a:ext cx="979340" cy="1040548"/>
            <a:chOff x="10883591" y="5571442"/>
            <a:chExt cx="979340" cy="1040548"/>
          </a:xfrm>
        </p:grpSpPr>
        <p:pic>
          <p:nvPicPr>
            <p:cNvPr id="212" name="Google Shape;212;p11"/>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13" name="Google Shape;213;p11"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pic>
        <p:nvPicPr>
          <p:cNvPr id="214" name="Google Shape;214;p11"/>
          <p:cNvPicPr preferRelativeResize="0"/>
          <p:nvPr/>
        </p:nvPicPr>
        <p:blipFill rotWithShape="1">
          <a:blip r:embed="rId5">
            <a:alphaModFix/>
          </a:blip>
          <a:srcRect/>
          <a:stretch/>
        </p:blipFill>
        <p:spPr>
          <a:xfrm>
            <a:off x="3121240" y="5512432"/>
            <a:ext cx="1045385" cy="9786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7"/>
          <p:cNvSpPr txBox="1">
            <a:spLocks noGrp="1"/>
          </p:cNvSpPr>
          <p:nvPr>
            <p:ph type="title"/>
          </p:nvPr>
        </p:nvSpPr>
        <p:spPr>
          <a:xfrm>
            <a:off x="1787855" y="220746"/>
            <a:ext cx="956594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Case management steps</a:t>
            </a:r>
            <a:endParaRPr/>
          </a:p>
        </p:txBody>
      </p:sp>
      <p:sp>
        <p:nvSpPr>
          <p:cNvPr id="221" name="Google Shape;221;p57"/>
          <p:cNvSpPr txBox="1">
            <a:spLocks noGrp="1"/>
          </p:cNvSpPr>
          <p:nvPr>
            <p:ph type="body" idx="1"/>
          </p:nvPr>
        </p:nvSpPr>
        <p:spPr>
          <a:xfrm>
            <a:off x="6908633" y="2855997"/>
            <a:ext cx="4969410" cy="2704849"/>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en-US"/>
              <a:t>Not a linear process</a:t>
            </a:r>
            <a:endParaRPr/>
          </a:p>
          <a:p>
            <a:pPr marL="457200" lvl="0" indent="-406400" algn="l" rtl="0">
              <a:lnSpc>
                <a:spcPct val="90000"/>
              </a:lnSpc>
              <a:spcBef>
                <a:spcPts val="1000"/>
              </a:spcBef>
              <a:spcAft>
                <a:spcPts val="0"/>
              </a:spcAft>
              <a:buSzPts val="2800"/>
              <a:buChar char="•"/>
            </a:pPr>
            <a:r>
              <a:rPr lang="en-US"/>
              <a:t>Interconnected steps</a:t>
            </a:r>
            <a:endParaRPr/>
          </a:p>
          <a:p>
            <a:pPr marL="457200" lvl="0" indent="-406400" algn="l" rtl="0">
              <a:lnSpc>
                <a:spcPct val="90000"/>
              </a:lnSpc>
              <a:spcBef>
                <a:spcPts val="1000"/>
              </a:spcBef>
              <a:spcAft>
                <a:spcPts val="0"/>
              </a:spcAft>
              <a:buSzPts val="2800"/>
              <a:buChar char="•"/>
            </a:pPr>
            <a:r>
              <a:rPr lang="en-US"/>
              <a:t>Repetition until closure</a:t>
            </a:r>
            <a:endParaRPr/>
          </a:p>
        </p:txBody>
      </p:sp>
      <p:pic>
        <p:nvPicPr>
          <p:cNvPr id="222" name="Google Shape;222;p57"/>
          <p:cNvPicPr preferRelativeResize="0"/>
          <p:nvPr/>
        </p:nvPicPr>
        <p:blipFill rotWithShape="1">
          <a:blip r:embed="rId3">
            <a:alphaModFix/>
          </a:blip>
          <a:srcRect t="8927"/>
          <a:stretch/>
        </p:blipFill>
        <p:spPr>
          <a:xfrm>
            <a:off x="1440075" y="1546309"/>
            <a:ext cx="5130752" cy="5167312"/>
          </a:xfrm>
          <a:prstGeom prst="rect">
            <a:avLst/>
          </a:prstGeom>
          <a:noFill/>
          <a:ln>
            <a:noFill/>
          </a:ln>
        </p:spPr>
      </p:pic>
      <p:pic>
        <p:nvPicPr>
          <p:cNvPr id="223" name="Google Shape;223;p57"/>
          <p:cNvPicPr preferRelativeResize="0"/>
          <p:nvPr/>
        </p:nvPicPr>
        <p:blipFill rotWithShape="1">
          <a:blip r:embed="rId4">
            <a:alphaModFix/>
          </a:blip>
          <a:srcRect/>
          <a:stretch/>
        </p:blipFill>
        <p:spPr>
          <a:xfrm>
            <a:off x="8875890" y="4865988"/>
            <a:ext cx="1034895" cy="13897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6"/>
          <p:cNvSpPr txBox="1">
            <a:spLocks noGrp="1"/>
          </p:cNvSpPr>
          <p:nvPr>
            <p:ph type="body" idx="1"/>
          </p:nvPr>
        </p:nvSpPr>
        <p:spPr>
          <a:xfrm>
            <a:off x="252422" y="1514013"/>
            <a:ext cx="6076521" cy="3381667"/>
          </a:xfrm>
          <a:prstGeom prst="rect">
            <a:avLst/>
          </a:prstGeom>
          <a:noFill/>
          <a:ln>
            <a:noFill/>
          </a:ln>
        </p:spPr>
        <p:txBody>
          <a:bodyPr spcFirstLastPara="1" wrap="square" lIns="91425" tIns="45700" rIns="91425" bIns="45700" anchor="t" anchorCtr="0">
            <a:normAutofit fontScale="92500"/>
          </a:bodyPr>
          <a:lstStyle/>
          <a:p>
            <a:pPr marL="50800" lvl="0" indent="0" algn="ctr" rtl="0">
              <a:lnSpc>
                <a:spcPct val="90000"/>
              </a:lnSpc>
              <a:spcBef>
                <a:spcPts val="1000"/>
              </a:spcBef>
              <a:spcAft>
                <a:spcPts val="0"/>
              </a:spcAft>
              <a:buSzPct val="126126"/>
              <a:buNone/>
            </a:pPr>
            <a:r>
              <a:rPr lang="en-US" sz="2400">
                <a:solidFill>
                  <a:schemeClr val="dk2"/>
                </a:solidFill>
              </a:rPr>
              <a:t>“</a:t>
            </a:r>
            <a:r>
              <a:rPr lang="en-US" sz="2400"/>
              <a:t>Children and families who face child protection concerns in humanitarian settings are identified and have their needs addressed through an individualised case management process, including direct one-on-one support and connections to relevant service providers.”</a:t>
            </a:r>
            <a:endParaRPr sz="2400">
              <a:solidFill>
                <a:schemeClr val="dk2"/>
              </a:solidFill>
            </a:endParaRPr>
          </a:p>
        </p:txBody>
      </p:sp>
      <p:sp>
        <p:nvSpPr>
          <p:cNvPr id="230" name="Google Shape;230;p6"/>
          <p:cNvSpPr txBox="1">
            <a:spLocks noGrp="1"/>
          </p:cNvSpPr>
          <p:nvPr>
            <p:ph type="body" idx="2"/>
          </p:nvPr>
        </p:nvSpPr>
        <p:spPr>
          <a:xfrm>
            <a:off x="6561926" y="2706052"/>
            <a:ext cx="5181600" cy="3144807"/>
          </a:xfrm>
          <a:prstGeom prst="rect">
            <a:avLst/>
          </a:prstGeom>
          <a:noFill/>
          <a:ln>
            <a:noFill/>
          </a:ln>
        </p:spPr>
        <p:txBody>
          <a:bodyPr spcFirstLastPara="1" wrap="square" lIns="91425" tIns="45700" rIns="91425" bIns="45700" anchor="t" anchorCtr="0">
            <a:normAutofit fontScale="92500"/>
          </a:bodyPr>
          <a:lstStyle/>
          <a:p>
            <a:pPr marL="457200" lvl="0" indent="-406400" algn="l" rtl="0">
              <a:lnSpc>
                <a:spcPct val="90000"/>
              </a:lnSpc>
              <a:spcBef>
                <a:spcPts val="1000"/>
              </a:spcBef>
              <a:spcAft>
                <a:spcPts val="0"/>
              </a:spcAft>
              <a:buSzPct val="108108"/>
              <a:buChar char="•"/>
            </a:pPr>
            <a:r>
              <a:rPr lang="en-US"/>
              <a:t>Existing and emerging formal and informal systems and structures -&gt; sustainability, effective transition </a:t>
            </a:r>
            <a:endParaRPr/>
          </a:p>
          <a:p>
            <a:pPr marL="457200" lvl="0" indent="-406400" algn="l" rtl="0">
              <a:lnSpc>
                <a:spcPct val="90000"/>
              </a:lnSpc>
              <a:spcBef>
                <a:spcPts val="1000"/>
              </a:spcBef>
              <a:spcAft>
                <a:spcPts val="0"/>
              </a:spcAft>
              <a:buSzPct val="108108"/>
              <a:buChar char="•"/>
            </a:pPr>
            <a:r>
              <a:rPr lang="en-US"/>
              <a:t>Based on SoPs</a:t>
            </a:r>
            <a:endParaRPr/>
          </a:p>
          <a:p>
            <a:pPr marL="457200" lvl="0" indent="-406400" algn="l" rtl="0">
              <a:lnSpc>
                <a:spcPct val="90000"/>
              </a:lnSpc>
              <a:spcBef>
                <a:spcPts val="1000"/>
              </a:spcBef>
              <a:spcAft>
                <a:spcPts val="0"/>
              </a:spcAft>
              <a:buSzPct val="108108"/>
              <a:buChar char="•"/>
            </a:pPr>
            <a:r>
              <a:rPr lang="en-US"/>
              <a:t>Quality</a:t>
            </a:r>
            <a:endParaRPr/>
          </a:p>
          <a:p>
            <a:pPr marL="457200" lvl="0" indent="-406400" algn="l" rtl="0">
              <a:lnSpc>
                <a:spcPct val="90000"/>
              </a:lnSpc>
              <a:spcBef>
                <a:spcPts val="1000"/>
              </a:spcBef>
              <a:spcAft>
                <a:spcPts val="0"/>
              </a:spcAft>
              <a:buSzPct val="108108"/>
              <a:buChar char="•"/>
            </a:pPr>
            <a:r>
              <a:rPr lang="en-US"/>
              <a:t>Best Interest Procedures </a:t>
            </a:r>
            <a:endParaRPr/>
          </a:p>
          <a:p>
            <a:pPr marL="457200" lvl="0" indent="-228600" algn="l" rtl="0">
              <a:lnSpc>
                <a:spcPct val="90000"/>
              </a:lnSpc>
              <a:spcBef>
                <a:spcPts val="1000"/>
              </a:spcBef>
              <a:spcAft>
                <a:spcPts val="0"/>
              </a:spcAft>
              <a:buSzPct val="108108"/>
              <a:buNone/>
            </a:pPr>
            <a:endParaRPr/>
          </a:p>
        </p:txBody>
      </p:sp>
      <p:pic>
        <p:nvPicPr>
          <p:cNvPr id="231" name="Google Shape;231;p6"/>
          <p:cNvPicPr preferRelativeResize="0"/>
          <p:nvPr/>
        </p:nvPicPr>
        <p:blipFill rotWithShape="1">
          <a:blip r:embed="rId3">
            <a:alphaModFix/>
          </a:blip>
          <a:srcRect/>
          <a:stretch/>
        </p:blipFill>
        <p:spPr>
          <a:xfrm>
            <a:off x="2410109" y="538876"/>
            <a:ext cx="2149785" cy="574210"/>
          </a:xfrm>
          <a:prstGeom prst="rect">
            <a:avLst/>
          </a:prstGeom>
          <a:noFill/>
          <a:ln>
            <a:noFill/>
          </a:ln>
        </p:spPr>
      </p:pic>
      <p:pic>
        <p:nvPicPr>
          <p:cNvPr id="232" name="Google Shape;232;p6"/>
          <p:cNvPicPr preferRelativeResize="0"/>
          <p:nvPr/>
        </p:nvPicPr>
        <p:blipFill rotWithShape="1">
          <a:blip r:embed="rId4">
            <a:alphaModFix/>
          </a:blip>
          <a:srcRect/>
          <a:stretch/>
        </p:blipFill>
        <p:spPr>
          <a:xfrm>
            <a:off x="2410099" y="4238902"/>
            <a:ext cx="1540324" cy="211637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8"/>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Best Interest Determination</a:t>
            </a:r>
            <a:endParaRPr/>
          </a:p>
        </p:txBody>
      </p:sp>
      <p:pic>
        <p:nvPicPr>
          <p:cNvPr id="239" name="Google Shape;239;p58"/>
          <p:cNvPicPr preferRelativeResize="0">
            <a:picLocks noGrp="1"/>
          </p:cNvPicPr>
          <p:nvPr>
            <p:ph type="body" idx="1"/>
          </p:nvPr>
        </p:nvPicPr>
        <p:blipFill rotWithShape="1">
          <a:blip r:embed="rId3">
            <a:alphaModFix/>
          </a:blip>
          <a:srcRect/>
          <a:stretch/>
        </p:blipFill>
        <p:spPr>
          <a:xfrm>
            <a:off x="1456056" y="1950307"/>
            <a:ext cx="7351503" cy="4101972"/>
          </a:xfrm>
          <a:prstGeom prst="rect">
            <a:avLst/>
          </a:prstGeom>
          <a:noFill/>
          <a:ln>
            <a:noFill/>
          </a:ln>
        </p:spPr>
      </p:pic>
      <p:pic>
        <p:nvPicPr>
          <p:cNvPr id="240" name="Google Shape;240;p58"/>
          <p:cNvPicPr preferRelativeResize="0">
            <a:picLocks noGrp="1"/>
          </p:cNvPicPr>
          <p:nvPr>
            <p:ph type="body" idx="2"/>
          </p:nvPr>
        </p:nvPicPr>
        <p:blipFill rotWithShape="1">
          <a:blip r:embed="rId4">
            <a:alphaModFix/>
          </a:blip>
          <a:srcRect/>
          <a:stretch/>
        </p:blipFill>
        <p:spPr>
          <a:xfrm>
            <a:off x="9454421" y="3743968"/>
            <a:ext cx="1898700" cy="2673600"/>
          </a:xfrm>
          <a:prstGeom prst="rect">
            <a:avLst/>
          </a:prstGeom>
          <a:noFill/>
          <a:ln w="28575" cap="flat" cmpd="sng">
            <a:solidFill>
              <a:srgbClr val="CCCCCC"/>
            </a:solidFill>
            <a:prstDash val="solid"/>
            <a:round/>
            <a:headEnd type="none" w="sm" len="sm"/>
            <a:tailEnd type="none" w="sm" len="sm"/>
          </a:ln>
        </p:spPr>
      </p:pic>
      <p:pic>
        <p:nvPicPr>
          <p:cNvPr id="241" name="Google Shape;241;p58"/>
          <p:cNvPicPr preferRelativeResize="0"/>
          <p:nvPr/>
        </p:nvPicPr>
        <p:blipFill rotWithShape="1">
          <a:blip r:embed="rId5">
            <a:alphaModFix/>
          </a:blip>
          <a:srcRect/>
          <a:stretch/>
        </p:blipFill>
        <p:spPr>
          <a:xfrm>
            <a:off x="9632837" y="2406644"/>
            <a:ext cx="853367" cy="9001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0"/>
                                        </p:tgtEl>
                                        <p:attrNameLst>
                                          <p:attrName>style.visibility</p:attrName>
                                        </p:attrNameLst>
                                      </p:cBhvr>
                                      <p:to>
                                        <p:strVal val="visible"/>
                                      </p:to>
                                    </p:set>
                                    <p:animEffect transition="in" filter="fade">
                                      <p:cBhvr>
                                        <p:cTn id="11"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
          <p:cNvSpPr txBox="1">
            <a:spLocks noGrp="1"/>
          </p:cNvSpPr>
          <p:nvPr>
            <p:ph type="title"/>
          </p:nvPr>
        </p:nvSpPr>
        <p:spPr>
          <a:xfrm>
            <a:off x="678402" y="14791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Examples from the Region</a:t>
            </a:r>
            <a:endParaRPr/>
          </a:p>
        </p:txBody>
      </p:sp>
      <p:sp>
        <p:nvSpPr>
          <p:cNvPr id="248" name="Google Shape;248;p4"/>
          <p:cNvSpPr txBox="1"/>
          <p:nvPr/>
        </p:nvSpPr>
        <p:spPr>
          <a:xfrm>
            <a:off x="4539980" y="4115301"/>
            <a:ext cx="2978193"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COUNTRY NAME]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presentation sentence about a specific program/project using Standard 18</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name of organisations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message / numbers</a:t>
            </a:r>
            <a:endParaRPr/>
          </a:p>
        </p:txBody>
      </p:sp>
      <p:pic>
        <p:nvPicPr>
          <p:cNvPr id="249" name="Google Shape;249;p4" descr="Indonesia outline map vector illustration"/>
          <p:cNvPicPr preferRelativeResize="0"/>
          <p:nvPr/>
        </p:nvPicPr>
        <p:blipFill rotWithShape="1">
          <a:blip r:embed="rId3">
            <a:alphaModFix/>
          </a:blip>
          <a:srcRect r="1642" b="14100"/>
          <a:stretch/>
        </p:blipFill>
        <p:spPr>
          <a:xfrm>
            <a:off x="8114210" y="1956428"/>
            <a:ext cx="3344092" cy="1372817"/>
          </a:xfrm>
          <a:prstGeom prst="rect">
            <a:avLst/>
          </a:prstGeom>
          <a:noFill/>
          <a:ln>
            <a:noFill/>
          </a:ln>
        </p:spPr>
      </p:pic>
      <p:sp>
        <p:nvSpPr>
          <p:cNvPr id="250" name="Google Shape;250;p4"/>
          <p:cNvSpPr txBox="1"/>
          <p:nvPr/>
        </p:nvSpPr>
        <p:spPr>
          <a:xfrm>
            <a:off x="7766074" y="3804819"/>
            <a:ext cx="4153989"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COUNTRY NAME]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presentation sentence about a specific program/project using Standard 18</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name of organisations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message / numbers</a:t>
            </a:r>
            <a:endParaRPr/>
          </a:p>
        </p:txBody>
      </p:sp>
      <p:pic>
        <p:nvPicPr>
          <p:cNvPr id="251" name="Google Shape;251;p4" descr="Nepal Map Outline Png #1438897 - PNG Images - PNGio"/>
          <p:cNvPicPr preferRelativeResize="0"/>
          <p:nvPr/>
        </p:nvPicPr>
        <p:blipFill rotWithShape="1">
          <a:blip r:embed="rId4">
            <a:alphaModFix/>
          </a:blip>
          <a:srcRect/>
          <a:stretch/>
        </p:blipFill>
        <p:spPr>
          <a:xfrm>
            <a:off x="761637" y="1711264"/>
            <a:ext cx="3235962" cy="1617981"/>
          </a:xfrm>
          <a:prstGeom prst="rect">
            <a:avLst/>
          </a:prstGeom>
          <a:noFill/>
          <a:ln>
            <a:noFill/>
          </a:ln>
        </p:spPr>
      </p:pic>
      <p:sp>
        <p:nvSpPr>
          <p:cNvPr id="252" name="Google Shape;252;p4"/>
          <p:cNvSpPr txBox="1"/>
          <p:nvPr/>
        </p:nvSpPr>
        <p:spPr>
          <a:xfrm>
            <a:off x="566421" y="3429000"/>
            <a:ext cx="3457668" cy="16004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[COUNTRY NAME]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presentation sentence about a specific program/project using Standard 18</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name of organisations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message / numbers</a:t>
            </a:r>
            <a:endParaRPr/>
          </a:p>
        </p:txBody>
      </p:sp>
      <p:pic>
        <p:nvPicPr>
          <p:cNvPr id="253" name="Google Shape;253;p4" descr="Outline Map of Myanmar | Free Vector Maps"/>
          <p:cNvPicPr preferRelativeResize="0"/>
          <p:nvPr/>
        </p:nvPicPr>
        <p:blipFill rotWithShape="1">
          <a:blip r:embed="rId5">
            <a:alphaModFix/>
          </a:blip>
          <a:srcRect l="21619" r="22094"/>
          <a:stretch/>
        </p:blipFill>
        <p:spPr>
          <a:xfrm>
            <a:off x="5134563" y="1217419"/>
            <a:ext cx="2135710" cy="28458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9"/>
          <p:cNvSpPr txBox="1">
            <a:spLocks noGrp="1"/>
          </p:cNvSpPr>
          <p:nvPr>
            <p:ph type="title"/>
          </p:nvPr>
        </p:nvSpPr>
        <p:spPr>
          <a:xfrm>
            <a:off x="341575" y="843375"/>
            <a:ext cx="8196000" cy="812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4"/>
              </a:buClr>
              <a:buSzPts val="3600"/>
              <a:buFont typeface="Helvetica Neue"/>
              <a:buNone/>
            </a:pPr>
            <a:r>
              <a:rPr lang="en-US" sz="4100"/>
              <a:t>Need more than the hard copy?</a:t>
            </a:r>
            <a:endParaRPr sz="4100"/>
          </a:p>
          <a:p>
            <a:pPr marL="0" lvl="0" indent="0" algn="l" rtl="0">
              <a:lnSpc>
                <a:spcPct val="90000"/>
              </a:lnSpc>
              <a:spcBef>
                <a:spcPts val="0"/>
              </a:spcBef>
              <a:spcAft>
                <a:spcPts val="0"/>
              </a:spcAft>
              <a:buClr>
                <a:schemeClr val="accent4"/>
              </a:buClr>
              <a:buSzPts val="3600"/>
              <a:buFont typeface="Helvetica Neue"/>
              <a:buNone/>
            </a:pPr>
            <a:endParaRPr sz="4100"/>
          </a:p>
        </p:txBody>
      </p:sp>
      <p:sp>
        <p:nvSpPr>
          <p:cNvPr id="260" name="Google Shape;260;p59"/>
          <p:cNvSpPr txBox="1">
            <a:spLocks noGrp="1"/>
          </p:cNvSpPr>
          <p:nvPr>
            <p:ph type="body" idx="1"/>
          </p:nvPr>
        </p:nvSpPr>
        <p:spPr>
          <a:xfrm>
            <a:off x="680802" y="1367982"/>
            <a:ext cx="8320791" cy="5447597"/>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2400"/>
              <a:t>On the Alliance website</a:t>
            </a:r>
            <a:endParaRPr/>
          </a:p>
          <a:p>
            <a:pPr marL="985837" lvl="1" indent="-312737" algn="l" rtl="0">
              <a:spcBef>
                <a:spcPts val="1700"/>
              </a:spcBef>
              <a:spcAft>
                <a:spcPts val="0"/>
              </a:spcAft>
              <a:buSzPts val="2400"/>
              <a:buFont typeface="Noto Sans Symbols"/>
              <a:buChar char="⮚"/>
            </a:pPr>
            <a:r>
              <a:rPr lang="en-US" sz="1800"/>
              <a:t>PDF version</a:t>
            </a:r>
            <a:endParaRPr/>
          </a:p>
          <a:p>
            <a:pPr marL="985837" lvl="1" indent="-312737" algn="l" rtl="0">
              <a:spcBef>
                <a:spcPts val="500"/>
              </a:spcBef>
              <a:spcAft>
                <a:spcPts val="0"/>
              </a:spcAft>
              <a:buSzPts val="2400"/>
              <a:buFont typeface="Noto Sans Symbols"/>
              <a:buChar char="⮚"/>
            </a:pPr>
            <a:r>
              <a:rPr lang="en-US" sz="1800"/>
              <a:t>Briefing &amp; Implementation Pack</a:t>
            </a:r>
            <a:endParaRPr/>
          </a:p>
          <a:p>
            <a:pPr marL="985837" lvl="1" indent="-312737" algn="l" rtl="0">
              <a:spcBef>
                <a:spcPts val="500"/>
              </a:spcBef>
              <a:spcAft>
                <a:spcPts val="0"/>
              </a:spcAft>
              <a:buSzPts val="2400"/>
              <a:buFont typeface="Noto Sans Symbols"/>
              <a:buChar char="⮚"/>
            </a:pPr>
            <a:r>
              <a:rPr lang="en-US" sz="1800"/>
              <a:t>25-page Summary</a:t>
            </a:r>
            <a:endParaRPr/>
          </a:p>
          <a:p>
            <a:pPr marL="985837" lvl="1" indent="-312737" algn="l" rtl="0">
              <a:spcBef>
                <a:spcPts val="500"/>
              </a:spcBef>
              <a:spcAft>
                <a:spcPts val="0"/>
              </a:spcAft>
              <a:buSzPts val="2400"/>
              <a:buFont typeface="Noto Sans Symbols"/>
              <a:buChar char="⮚"/>
            </a:pPr>
            <a:r>
              <a:rPr lang="en-US" sz="1800"/>
              <a:t>E-course </a:t>
            </a:r>
            <a:endParaRPr/>
          </a:p>
          <a:p>
            <a:pPr marL="985837" lvl="1" indent="-312737" algn="l" rtl="0">
              <a:spcBef>
                <a:spcPts val="500"/>
              </a:spcBef>
              <a:spcAft>
                <a:spcPts val="0"/>
              </a:spcAft>
              <a:buSzPts val="2400"/>
              <a:buFont typeface="Noto Sans Symbols"/>
              <a:buChar char="⮚"/>
            </a:pPr>
            <a:r>
              <a:rPr lang="en-US" sz="1800"/>
              <a:t>YouTube videos</a:t>
            </a:r>
            <a:endParaRPr/>
          </a:p>
          <a:p>
            <a:pPr marL="985837" lvl="1" indent="-312737" algn="l" rtl="0">
              <a:spcBef>
                <a:spcPts val="500"/>
              </a:spcBef>
              <a:spcAft>
                <a:spcPts val="0"/>
              </a:spcAft>
              <a:buSzPts val="2400"/>
              <a:buFont typeface="Noto Sans Symbols"/>
              <a:buChar char="⮚"/>
            </a:pPr>
            <a:r>
              <a:rPr lang="en-US" sz="1800"/>
              <a:t>A gallery of illustrated Standards</a:t>
            </a:r>
            <a:endParaRPr/>
          </a:p>
          <a:p>
            <a:pPr marL="9525" lvl="0" indent="0" algn="l" rtl="0">
              <a:spcBef>
                <a:spcPts val="1200"/>
              </a:spcBef>
              <a:spcAft>
                <a:spcPts val="0"/>
              </a:spcAft>
              <a:buNone/>
            </a:pPr>
            <a:r>
              <a:rPr lang="en-US" sz="2400">
                <a:solidFill>
                  <a:srgbClr val="00B0F0"/>
                </a:solidFill>
              </a:rPr>
              <a:t>	👉</a:t>
            </a:r>
            <a:r>
              <a:rPr lang="en-US" sz="1800">
                <a:solidFill>
                  <a:srgbClr val="00B0F0"/>
                </a:solidFill>
              </a:rPr>
              <a:t>  </a:t>
            </a:r>
            <a:r>
              <a:rPr lang="en-US" sz="1800" u="sng">
                <a:solidFill>
                  <a:srgbClr val="00B0F0"/>
                </a:solidFill>
                <a:hlinkClick r:id="rId3">
                  <a:extLst>
                    <a:ext uri="{A12FA001-AC4F-418D-AE19-62706E023703}">
                      <ahyp:hlinkClr xmlns:ahyp="http://schemas.microsoft.com/office/drawing/2018/hyperlinkcolor" val="tx"/>
                    </a:ext>
                  </a:extLst>
                </a:hlinkClick>
              </a:rPr>
              <a:t>www.AllianceCPHA.org</a:t>
            </a:r>
            <a:endParaRPr sz="1800">
              <a:solidFill>
                <a:srgbClr val="00B0F0"/>
              </a:solidFill>
            </a:endParaRPr>
          </a:p>
          <a:p>
            <a:pPr marL="9525" lvl="0" indent="0" algn="l" rtl="0">
              <a:spcBef>
                <a:spcPts val="1200"/>
              </a:spcBef>
              <a:spcAft>
                <a:spcPts val="0"/>
              </a:spcAft>
              <a:buNone/>
            </a:pPr>
            <a:r>
              <a:rPr lang="en-US" sz="2400"/>
              <a:t>On the Humanitarian Standards Partnership website</a:t>
            </a:r>
            <a:endParaRPr sz="2400"/>
          </a:p>
          <a:p>
            <a:pPr marL="985837" lvl="1" indent="-322262" algn="l" rtl="0">
              <a:spcBef>
                <a:spcPts val="500"/>
              </a:spcBef>
              <a:spcAft>
                <a:spcPts val="0"/>
              </a:spcAft>
              <a:buSzPts val="2400"/>
              <a:buFont typeface="Noto Sans Symbols"/>
              <a:buChar char="⮚"/>
            </a:pPr>
            <a:r>
              <a:rPr lang="en-US" sz="1800"/>
              <a:t>Online, interactive version</a:t>
            </a:r>
            <a:endParaRPr/>
          </a:p>
          <a:p>
            <a:pPr marL="985837" lvl="1" indent="-322262" algn="l" rtl="0">
              <a:spcBef>
                <a:spcPts val="500"/>
              </a:spcBef>
              <a:spcAft>
                <a:spcPts val="0"/>
              </a:spcAft>
              <a:buSzPts val="2400"/>
              <a:buFont typeface="Noto Sans Symbols"/>
              <a:buChar char="⮚"/>
            </a:pPr>
            <a:r>
              <a:rPr lang="en-US" sz="1800"/>
              <a:t>HSP App for mobile phones and tablets </a:t>
            </a:r>
            <a:endParaRPr/>
          </a:p>
          <a:p>
            <a:pPr marL="0" lvl="0" indent="0" algn="l" rtl="0">
              <a:spcBef>
                <a:spcPts val="1200"/>
              </a:spcBef>
              <a:spcAft>
                <a:spcPts val="0"/>
              </a:spcAft>
              <a:buNone/>
            </a:pPr>
            <a:r>
              <a:rPr lang="en-US" sz="1800">
                <a:solidFill>
                  <a:srgbClr val="00B0F0"/>
                </a:solidFill>
              </a:rPr>
              <a:t>	</a:t>
            </a:r>
            <a:r>
              <a:rPr lang="en-US" sz="2400">
                <a:solidFill>
                  <a:srgbClr val="00B0F0"/>
                </a:solidFill>
              </a:rPr>
              <a:t>👉</a:t>
            </a:r>
            <a:r>
              <a:rPr lang="en-US" sz="1800">
                <a:solidFill>
                  <a:srgbClr val="00B0F0"/>
                </a:solidFill>
              </a:rPr>
              <a:t>  www.HumanitarianStandardsPartnership.org</a:t>
            </a:r>
            <a:endParaRPr sz="1600"/>
          </a:p>
        </p:txBody>
      </p:sp>
      <p:pic>
        <p:nvPicPr>
          <p:cNvPr id="261" name="Google Shape;261;p59" descr="THE ALLIANCE.png"/>
          <p:cNvPicPr preferRelativeResize="0"/>
          <p:nvPr/>
        </p:nvPicPr>
        <p:blipFill rotWithShape="1">
          <a:blip r:embed="rId4">
            <a:alphaModFix/>
          </a:blip>
          <a:srcRect/>
          <a:stretch/>
        </p:blipFill>
        <p:spPr>
          <a:xfrm>
            <a:off x="9158990" y="5156616"/>
            <a:ext cx="2343780" cy="1462358"/>
          </a:xfrm>
          <a:prstGeom prst="rect">
            <a:avLst/>
          </a:prstGeom>
          <a:noFill/>
          <a:ln>
            <a:noFill/>
          </a:ln>
        </p:spPr>
      </p:pic>
      <p:pic>
        <p:nvPicPr>
          <p:cNvPr id="262" name="Google Shape;262;p59" descr="Imagen que contiene Icono&#10;&#10;Descripción generada automáticamente"/>
          <p:cNvPicPr preferRelativeResize="0"/>
          <p:nvPr/>
        </p:nvPicPr>
        <p:blipFill rotWithShape="1">
          <a:blip r:embed="rId5">
            <a:alphaModFix/>
          </a:blip>
          <a:srcRect/>
          <a:stretch/>
        </p:blipFill>
        <p:spPr>
          <a:xfrm>
            <a:off x="10082326" y="3298017"/>
            <a:ext cx="1977869" cy="1432732"/>
          </a:xfrm>
          <a:prstGeom prst="rect">
            <a:avLst/>
          </a:prstGeom>
          <a:noFill/>
          <a:ln>
            <a:noFill/>
          </a:ln>
        </p:spPr>
      </p:pic>
      <p:pic>
        <p:nvPicPr>
          <p:cNvPr id="263" name="Google Shape;263;p59"/>
          <p:cNvPicPr preferRelativeResize="0"/>
          <p:nvPr/>
        </p:nvPicPr>
        <p:blipFill rotWithShape="1">
          <a:blip r:embed="rId6">
            <a:alphaModFix/>
          </a:blip>
          <a:srcRect/>
          <a:stretch/>
        </p:blipFill>
        <p:spPr>
          <a:xfrm rot="547355">
            <a:off x="6911817" y="1702791"/>
            <a:ext cx="1684004" cy="232627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3189</Words>
  <Application>Microsoft Office PowerPoint</Application>
  <PresentationFormat>Widescreen</PresentationFormat>
  <Paragraphs>185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Helvetica Neue</vt:lpstr>
      <vt:lpstr>Helvetica Neue Light</vt:lpstr>
      <vt:lpstr>Arial</vt:lpstr>
      <vt:lpstr>Noto Sans Symbols</vt:lpstr>
      <vt:lpstr>Calibri</vt:lpstr>
      <vt:lpstr>Office Theme</vt:lpstr>
      <vt:lpstr>The Minimum Standards for Child Protection in Humanitarian Action  CPMS</vt:lpstr>
      <vt:lpstr>Aim of the Standards </vt:lpstr>
      <vt:lpstr>PowerPoint Presentation</vt:lpstr>
      <vt:lpstr>Introduction to Standard 18</vt:lpstr>
      <vt:lpstr>Case management steps</vt:lpstr>
      <vt:lpstr>PowerPoint Presentation</vt:lpstr>
      <vt:lpstr>Best Interest Determination</vt:lpstr>
      <vt:lpstr>Examples from the Region</vt:lpstr>
      <vt:lpstr>Need more than the hard copy?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Standards for Child Protection in Humanitarian Action  CPMS</dc:title>
  <dc:creator>Colleen Fitzgerald</dc:creator>
  <cp:lastModifiedBy>Joanna Wedge</cp:lastModifiedBy>
  <cp:revision>1</cp:revision>
  <dcterms:created xsi:type="dcterms:W3CDTF">2017-12-20T18:51:03Z</dcterms:created>
  <dcterms:modified xsi:type="dcterms:W3CDTF">2022-07-05T20:45:29Z</dcterms:modified>
</cp:coreProperties>
</file>