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0" r:id="rId3"/>
    <p:sldId id="265" r:id="rId4"/>
    <p:sldId id="288" r:id="rId5"/>
    <p:sldId id="261" r:id="rId6"/>
    <p:sldId id="284" r:id="rId7"/>
    <p:sldId id="291" r:id="rId8"/>
    <p:sldId id="289"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0"/>
    <p:restoredTop sz="85564" autoAdjust="0"/>
  </p:normalViewPr>
  <p:slideViewPr>
    <p:cSldViewPr snapToGrid="0">
      <p:cViewPr>
        <p:scale>
          <a:sx n="120" d="100"/>
          <a:sy n="120" d="100"/>
        </p:scale>
        <p:origin x="1472" y="17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1</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 2 و</a:t>
            </a:r>
            <a:r>
              <a:rPr lang="ar-LB" dirty="0"/>
              <a:t>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l" rtl="1">
              <a:spcBef>
                <a:spcPts val="0"/>
              </a:spcBef>
              <a:spcAft>
                <a:spcPts val="0"/>
              </a:spcAft>
              <a:buNone/>
            </a:pPr>
            <a:endParaRPr lang="en-US" dirty="0"/>
          </a:p>
          <a:p>
            <a:pPr marL="0" lvl="0" indent="0" algn="r" rtl="0">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0">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0">
              <a:spcBef>
                <a:spcPts val="0"/>
              </a:spcBef>
              <a:spcAft>
                <a:spcPts val="0"/>
              </a:spcAft>
              <a:buNone/>
            </a:pPr>
            <a:endParaRPr lang="en-US" dirty="0"/>
          </a:p>
          <a:p>
            <a:pPr marL="0" lvl="0" indent="0" algn="r" rtl="0">
              <a:spcBef>
                <a:spcPts val="0"/>
              </a:spcBef>
              <a:spcAft>
                <a:spcPts val="0"/>
              </a:spcAft>
              <a:buNone/>
            </a:pPr>
            <a:r>
              <a:rPr lang="ar" dirty="0"/>
              <a:t>يركّز هذا العرض على </a:t>
            </a:r>
            <a:r>
              <a:rPr lang="ar-LB" dirty="0"/>
              <a:t>المعيار 1: التنسيق</a:t>
            </a:r>
            <a:endParaRPr lang="ar" dirty="0"/>
          </a:p>
          <a:p>
            <a:pPr marL="0" lvl="0" indent="0" algn="l" rtl="1">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يشكل هذا المعيار جزءًا من الركيزة 1 من المعايير المتعلقة بالاستجابة ذات الجودة، وهي معايير </a:t>
            </a:r>
            <a:r>
              <a:rPr lang="ar-SA" sz="1800" dirty="0">
                <a:effectLst/>
                <a:ea typeface="Calibri" panose="020F0502020204030204" pitchFamily="34" charset="0"/>
                <a:cs typeface="Simplified Arabic" panose="02020603050405020304" pitchFamily="18" charset="-78"/>
              </a:rPr>
              <a:t>مشتركة</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في جميع المجالات المعنية بوضع البرامج الخاصة بحماية الطفل ويمكن تطبيقها في كل الحالات</a:t>
            </a:r>
            <a:r>
              <a:rPr lang="ar-LB" sz="1800" dirty="0">
                <a:effectLst/>
                <a:ea typeface="Calibri" panose="020F0502020204030204" pitchFamily="34" charset="0"/>
                <a:cs typeface="Simplified Arabic" panose="02020603050405020304" pitchFamily="18" charset="-78"/>
              </a:rPr>
              <a:t> والسياقات</a:t>
            </a:r>
            <a:r>
              <a:rPr lang="ar-LB" dirty="0"/>
              <a:t>، خلال مراحل الاستعداد والاستجابة. وهي </a:t>
            </a:r>
            <a:r>
              <a:rPr lang="ar-LB" b="1" u="none" dirty="0"/>
              <a:t>جميعًا</a:t>
            </a:r>
            <a:r>
              <a:rPr lang="ar-LB" dirty="0"/>
              <a:t> أساسية للتوصل إلى الجودة التي نهدف إليها نحن الممارسين.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يجب استخدام هذه المعايير بالتزامن مع </a:t>
            </a:r>
            <a:r>
              <a:rPr lang="ar-LB" sz="1800" dirty="0">
                <a:effectLst/>
                <a:ea typeface="Calibri" panose="020F0502020204030204" pitchFamily="34" charset="0"/>
                <a:cs typeface="Simplified Arabic" panose="02020603050405020304" pitchFamily="18" charset="-78"/>
              </a:rPr>
              <a:t>جميع </a:t>
            </a:r>
            <a:r>
              <a:rPr lang="ar-SA" sz="1800" dirty="0">
                <a:effectLst/>
                <a:ea typeface="Calibri" panose="020F0502020204030204" pitchFamily="34" charset="0"/>
                <a:cs typeface="Simplified Arabic" panose="02020603050405020304" pitchFamily="18" charset="-78"/>
              </a:rPr>
              <a:t>المعايير</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(7-</a:t>
            </a:r>
            <a:r>
              <a:rPr lang="ar-SA" sz="1800" dirty="0">
                <a:effectLst/>
                <a:ea typeface="Calibri" panose="020F0502020204030204" pitchFamily="34" charset="0"/>
                <a:cs typeface="Simplified Arabic" panose="02020603050405020304" pitchFamily="18" charset="-78"/>
              </a:rPr>
              <a:t>28</a:t>
            </a:r>
            <a:r>
              <a:rPr lang="ar-LB" sz="1800" dirty="0">
                <a:effectLst/>
                <a:ea typeface="Calibri" panose="020F0502020204030204" pitchFamily="34" charset="0"/>
                <a:cs typeface="Simplified Arabic" panose="02020603050405020304" pitchFamily="18" charset="-78"/>
              </a:rPr>
              <a:t>) الباقية</a:t>
            </a:r>
            <a:r>
              <a:rPr lang="ar-LB" dirty="0"/>
              <a:t> ومبادئ المعايير الإنسانية لحماية الطفل.</a:t>
            </a:r>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هذا المعيار مكمل لل</a:t>
            </a:r>
            <a:r>
              <a:rPr lang="ar-LB" u="sng" dirty="0"/>
              <a:t>معيار الإنساني الأساسي للجودة والمساءلة</a:t>
            </a:r>
            <a:r>
              <a:rPr lang="ar-LB" dirty="0"/>
              <a:t> ويجب استخدامه معه. وهو يرتبط بشكل أكثر تحديدًا بالالتزام السادس: </a:t>
            </a:r>
            <a:r>
              <a:rPr lang="ar-LB" sz="1800" b="0" i="0" u="none" strike="noStrike" baseline="0" dirty="0">
                <a:solidFill>
                  <a:srgbClr val="4FFB7B"/>
                </a:solidFill>
                <a:latin typeface="DINNextLTArabic-Medium"/>
              </a:rPr>
              <a:t>المجتمعات والأشخاص المتضررون من الأزمة يتلقون مساعدة منسقة ومكملة.</a:t>
            </a:r>
          </a:p>
          <a:p>
            <a:pPr algn="r"/>
            <a:r>
              <a:rPr lang="ar-LB" sz="1800" b="0" i="0" u="none" strike="noStrike" baseline="0" dirty="0">
                <a:solidFill>
                  <a:srgbClr val="FF3B26"/>
                </a:solidFill>
                <a:latin typeface="DINNextLTArabic-Medium"/>
              </a:rPr>
              <a:t>معيار الجودة: </a:t>
            </a:r>
            <a:r>
              <a:rPr lang="ar-LB" sz="1800" b="0" i="0" u="none" strike="noStrike" baseline="0" dirty="0">
                <a:solidFill>
                  <a:srgbClr val="000000"/>
                </a:solidFill>
                <a:latin typeface="DINNextLTArabic-Regular"/>
              </a:rPr>
              <a:t>الاستجابة الإنسانية منسقة وشاملة.</a:t>
            </a:r>
            <a:r>
              <a:rPr lang="ar-LB" dirty="0"/>
              <a:t> </a:t>
            </a:r>
            <a:endParaRPr lang="fr-FR" dirty="0"/>
          </a:p>
          <a:p>
            <a:pPr marL="171450" lvl="0" indent="-171450" algn="r" rtl="1">
              <a:spcBef>
                <a:spcPts val="0"/>
              </a:spcBef>
              <a:spcAft>
                <a:spcPts val="0"/>
              </a:spcAft>
              <a:buFont typeface="Arial" panose="020B0604020202020204" pitchFamily="34" charset="0"/>
              <a:buChar char="•"/>
            </a:pPr>
            <a:r>
              <a:rPr lang="ar-LB" dirty="0">
                <a:latin typeface="Arial"/>
                <a:ea typeface="Arial"/>
                <a:cs typeface="Arial"/>
                <a:sym typeface="Arial"/>
              </a:rPr>
              <a:t>يدعو جميع المعنيين بحماية الطفل إلى الاتفاق على مجموعة مشتركة من الأهداف وتقاسم الأعمال، وإلى تنسيق الإجراءات من أجل حماية جميع الأطفال المتضررين بطريقة فعالة وآنية، لضمان الفعالية والكفاءة. </a:t>
            </a:r>
          </a:p>
          <a:p>
            <a:pPr marL="171450" lvl="0" indent="-171450" algn="r" rtl="1">
              <a:spcBef>
                <a:spcPts val="0"/>
              </a:spcBef>
              <a:spcAft>
                <a:spcPts val="0"/>
              </a:spcAft>
              <a:buFont typeface="Arial" panose="020B0604020202020204" pitchFamily="34" charset="0"/>
              <a:buChar char="•"/>
            </a:pPr>
            <a:r>
              <a:rPr lang="ar-LB" sz="1200" b="0" i="0" u="none" strike="noStrike" baseline="0" dirty="0">
                <a:latin typeface="Arial"/>
                <a:cs typeface="Arial"/>
                <a:sym typeface="Arial"/>
              </a:rPr>
              <a:t>الحكومة (قيادتها تضمن استدامة التنسيق) والجهات الفاعلة الوطنية والمحلية</a:t>
            </a:r>
          </a:p>
          <a:p>
            <a:pPr marL="171450" lvl="0" indent="-171450" algn="r" rtl="1">
              <a:spcBef>
                <a:spcPts val="0"/>
              </a:spcBef>
              <a:spcAft>
                <a:spcPts val="0"/>
              </a:spcAft>
              <a:buFont typeface="Arial" panose="020B0604020202020204" pitchFamily="34" charset="0"/>
              <a:buChar char="•"/>
            </a:pPr>
            <a:r>
              <a:rPr lang="ar-LB" sz="1200" b="0" i="0" u="none" strike="noStrike" baseline="0" dirty="0">
                <a:latin typeface="Arial"/>
                <a:cs typeface="Arial"/>
                <a:sym typeface="Arial"/>
              </a:rPr>
              <a:t>وكالات الأمم المتحدة (يمكن أن تلعب وكالات محددة في الأمم المتحدة دور القيادة المشتركة، مثل اليونيسف لحماية الطفل، والتعليم والمياه والصرف الصحي والنظافة؛ والمفوضية السامية للاجئين لحماية الطفل في سياقات اللاجئين)؛ </a:t>
            </a:r>
          </a:p>
          <a:p>
            <a:pPr marL="171450" lvl="0" indent="-171450" algn="r" rtl="1">
              <a:spcBef>
                <a:spcPts val="0"/>
              </a:spcBef>
              <a:spcAft>
                <a:spcPts val="0"/>
              </a:spcAft>
              <a:buFont typeface="Arial" panose="020B0604020202020204" pitchFamily="34" charset="0"/>
              <a:buChar char="•"/>
            </a:pPr>
            <a:r>
              <a:rPr lang="ar-LB" sz="1200" b="0" i="0" u="none" strike="noStrike" baseline="0" dirty="0">
                <a:latin typeface="Arial"/>
                <a:cs typeface="Arial"/>
                <a:sym typeface="Arial"/>
              </a:rPr>
              <a:t>المنظمات الدولية غير الحكومية، والجهات المعنية الأخرى العاملة في مجال حماية الطفل (أي منظمة / جهة فاعلة / جهة معنية / آلية، إن كانت رسمية أو غير رسمية؛ خاصة، ولا تبغي الربح، وعامة، يمكن أن تكون عضوًا في مجموعات التنسيق)  </a:t>
            </a:r>
          </a:p>
          <a:p>
            <a:pPr marL="171450" lvl="0" indent="-171450" algn="r" rtl="1">
              <a:spcBef>
                <a:spcPts val="0"/>
              </a:spcBef>
              <a:spcAft>
                <a:spcPts val="0"/>
              </a:spcAft>
              <a:buFont typeface="Arial" panose="020B0604020202020204" pitchFamily="34" charset="0"/>
              <a:buChar char="•"/>
            </a:pPr>
            <a:r>
              <a:rPr lang="ar-LB" sz="1200" b="0" i="0" u="none" strike="noStrike" baseline="0" dirty="0">
                <a:latin typeface="Arial"/>
                <a:cs typeface="Arial"/>
                <a:sym typeface="Arial"/>
              </a:rPr>
              <a:t>الدول المجاورة، في حالة آليات التنسيق عبر الحدود (خصوصًا تلك المتعلقة بالمهاجرين). في أوضاع اللجوء، ينفَّذ التنسيق عبر الحدود على المستوى الإقليمي مع بلدان أخرى </a:t>
            </a:r>
            <a:r>
              <a:rPr lang="ar-LB" sz="1200" b="1" i="0" u="none" strike="noStrike" baseline="0" dirty="0">
                <a:latin typeface="Arial"/>
                <a:cs typeface="Arial"/>
                <a:sym typeface="Arial"/>
              </a:rPr>
              <a:t>تستضيف</a:t>
            </a:r>
            <a:r>
              <a:rPr lang="ar-LB" sz="1200" b="0" i="0" u="none" strike="noStrike" baseline="0" dirty="0">
                <a:latin typeface="Arial"/>
                <a:cs typeface="Arial"/>
                <a:sym typeface="Arial"/>
              </a:rPr>
              <a:t> لاجئين من البلد نفسه/البلدان نفسها. عادة، لا يحصل التنسيق مع البلد الذي هرب منه اللاجئون لأنهم اختبروا فيه العنف أو الاضطهاد أو انتهاكات حقوق الإنسان، بما أن ذلك قد يعرض اللاجئين لمخاطر متزايدة. </a:t>
            </a:r>
          </a:p>
          <a:p>
            <a:pPr marL="171450" lvl="0" indent="-171450" algn="r" rtl="1">
              <a:spcBef>
                <a:spcPts val="0"/>
              </a:spcBef>
              <a:spcAft>
                <a:spcPts val="0"/>
              </a:spcAft>
              <a:buFont typeface="Arial" panose="020B0604020202020204" pitchFamily="34" charset="0"/>
              <a:buChar char="•"/>
            </a:pPr>
            <a:r>
              <a:rPr lang="ar-LB" sz="1200" b="0" i="0" u="none" strike="noStrike" baseline="0" dirty="0">
                <a:latin typeface="Arial"/>
                <a:cs typeface="Arial"/>
                <a:sym typeface="Arial"/>
              </a:rPr>
              <a:t>الأشخاص المتضررون والمجتمعات المتضررة   </a:t>
            </a:r>
          </a:p>
          <a:p>
            <a:pPr marL="171450" lvl="0" indent="-171450" algn="r" rtl="1">
              <a:spcBef>
                <a:spcPts val="0"/>
              </a:spcBef>
              <a:spcAft>
                <a:spcPts val="0"/>
              </a:spcAft>
              <a:buFont typeface="Arial" panose="020B0604020202020204" pitchFamily="34" charset="0"/>
              <a:buChar char="•"/>
            </a:pPr>
            <a:r>
              <a:rPr lang="ar-LB" sz="1200" b="0" i="0" u="none" strike="noStrike" baseline="0" dirty="0">
                <a:latin typeface="Arial"/>
                <a:cs typeface="Arial"/>
                <a:sym typeface="Arial"/>
              </a:rPr>
              <a:t>قيادة الحكومات أمر مهم جدًا، لكن ثمة حالات لا تكون فيها الحكومة قادرة على أو مستعدة لتنسيق الاستجابة. في هذه الحالات، وبدعم من الحكومة، ستتولى اليونيسف والمفوضية السامية للاجئين، حسب ولاياتهما المحددة، دور القيادة وتدعو المنظمات ذات الخبرة اللازمة إلى الاشتراك في تنسيق حماية الطفل.</a:t>
            </a:r>
          </a:p>
          <a:p>
            <a:pPr marL="171450" lvl="0" indent="-171450" algn="r" rtl="1">
              <a:spcBef>
                <a:spcPts val="0"/>
              </a:spcBef>
              <a:spcAft>
                <a:spcPts val="0"/>
              </a:spcAft>
              <a:buFont typeface="Arial" panose="020B0604020202020204" pitchFamily="34" charset="0"/>
              <a:buChar char="•"/>
            </a:pPr>
            <a:r>
              <a:rPr lang="ar-LB" sz="1200" b="0" i="0" u="none" strike="noStrike" baseline="0" dirty="0">
                <a:latin typeface="Arial"/>
                <a:cs typeface="Arial"/>
                <a:sym typeface="Arial"/>
              </a:rPr>
              <a:t>لدى الجهات الفاعلة الوطنية والمحلية دور تلعبه في التنسيق مع آليات التنسيق الموجودة أصلاً، أو الربط معها أو البناء عليها أو دعمها، وفي تقوية عمليات التبني والقدرات الوطنية والمحلية.    </a:t>
            </a:r>
            <a:endParaRPr lang="en-US" dirty="0"/>
          </a:p>
          <a:p>
            <a:pPr algn="l" rtl="0"/>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LB" sz="1200" b="0" i="0" u="none" strike="noStrike" baseline="0" dirty="0">
                <a:latin typeface="Calibri"/>
              </a:rPr>
              <a:t>ينص المعيار 1 على ما يلي: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تقوم السلطات المعنية، والوكالات الإنسانية، ومنظمات المجتمع المدني، والمجموعات السكانية المتضررة، بتنسيق أعمالها لحماية جميع الأطفال المتضررين بطريقة فعالة وآنيَّة.</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r" rtl="1">
              <a:lnSpc>
                <a:spcPct val="100000"/>
              </a:lnSpc>
              <a:spcBef>
                <a:spcPts val="0"/>
              </a:spcBef>
              <a:spcAft>
                <a:spcPts val="0"/>
              </a:spcAft>
              <a:buClr>
                <a:schemeClr val="dk1"/>
              </a:buClr>
              <a:buSzPts val="1200"/>
              <a:buFont typeface="Calibri"/>
              <a:buNone/>
            </a:pPr>
            <a:endParaRPr lang="ar-LB" sz="1800" b="0" i="0" u="none" strike="noStrike" baseline="0" dirty="0">
              <a:solidFill>
                <a:srgbClr val="000000"/>
              </a:solidFill>
              <a:effectLst/>
              <a:latin typeface="Calibri" panose="020F0502020204030204" pitchFamily="34" charset="0"/>
              <a:cs typeface="Times New Roman" panose="02020603050405020304" pitchFamily="18" charset="0"/>
            </a:endParaRPr>
          </a:p>
          <a:p>
            <a:pPr marL="0" marR="0" lvl="0" indent="0" algn="r" rtl="1">
              <a:lnSpc>
                <a:spcPct val="100000"/>
              </a:lnSpc>
              <a:spcBef>
                <a:spcPts val="0"/>
              </a:spcBef>
              <a:spcAft>
                <a:spcPts val="0"/>
              </a:spcAft>
              <a:buClr>
                <a:schemeClr val="dk1"/>
              </a:buClr>
              <a:buSzPts val="1200"/>
              <a:buFont typeface="Calibri"/>
              <a:buNone/>
            </a:pPr>
            <a:r>
              <a:rPr lang="ar-LB" sz="1800" b="0" i="0" u="none" strike="noStrike" baseline="0" dirty="0">
                <a:solidFill>
                  <a:srgbClr val="000000"/>
                </a:solidFill>
                <a:effectLst/>
                <a:latin typeface="Calibri" panose="020F0502020204030204" pitchFamily="34" charset="0"/>
                <a:cs typeface="Times New Roman" panose="02020603050405020304" pitchFamily="18" charset="0"/>
              </a:rPr>
              <a:t>يؤدي التنسيق لفعال أدوارًا عديدة في العمل الإنساني. ويمكن تلخيص هذه الأدوار في الشكل البياني إلى اليمين.   </a:t>
            </a:r>
            <a:endParaRPr lang="en-US" sz="1200" b="0" i="0" u="none" strike="noStrike" baseline="0" dirty="0">
              <a:latin typeface="Calibri"/>
            </a:endParaRPr>
          </a:p>
          <a:p>
            <a:pPr marL="0" lvl="0" indent="0" algn="l" rtl="0">
              <a:spcBef>
                <a:spcPts val="0"/>
              </a:spcBef>
              <a:spcAft>
                <a:spcPts val="0"/>
              </a:spcAft>
              <a:buNone/>
            </a:pPr>
            <a:endParaRPr b="1"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Font typeface="Arial" panose="020B0604020202020204" pitchFamily="34" charset="0"/>
              <a:buChar char="•"/>
            </a:pPr>
            <a:endParaRPr lang="en-US" dirty="0">
              <a:latin typeface="Arial"/>
              <a:ea typeface="Arial"/>
              <a:cs typeface="Arial"/>
              <a:sym typeface="Arial"/>
            </a:endParaRPr>
          </a:p>
          <a:p>
            <a:pPr marL="171450" lvl="0" indent="-171450" algn="r" rtl="1">
              <a:spcBef>
                <a:spcPts val="0"/>
              </a:spcBef>
              <a:spcAft>
                <a:spcPts val="0"/>
              </a:spcAft>
              <a:buFont typeface="Arial" panose="020B0604020202020204" pitchFamily="34" charset="0"/>
              <a:buChar char="•"/>
            </a:pPr>
            <a:r>
              <a:rPr lang="ar-LB" dirty="0">
                <a:latin typeface="Arial"/>
                <a:ea typeface="Arial"/>
                <a:cs typeface="Arial"/>
                <a:sym typeface="Arial"/>
              </a:rPr>
              <a:t>تتوفر هيكليات مختلفة للتنسيق في السياقات المختلفة (</a:t>
            </a:r>
            <a:r>
              <a:rPr lang="ar-LB" b="1" dirty="0">
                <a:latin typeface="Arial"/>
                <a:ea typeface="Arial"/>
                <a:cs typeface="Arial"/>
                <a:sym typeface="Arial"/>
              </a:rPr>
              <a:t>اللاجئون</a:t>
            </a:r>
            <a:r>
              <a:rPr lang="ar-LB" dirty="0">
                <a:latin typeface="Arial"/>
                <a:ea typeface="Arial"/>
                <a:cs typeface="Arial"/>
                <a:sym typeface="Arial"/>
              </a:rPr>
              <a:t> والأشخاص النازحون داخليًا أو الحالات المختلطة)</a:t>
            </a:r>
          </a:p>
          <a:p>
            <a:pPr marL="0" lvl="0" indent="0" algn="r" rtl="1">
              <a:spcBef>
                <a:spcPts val="0"/>
              </a:spcBef>
              <a:spcAft>
                <a:spcPts val="0"/>
              </a:spcAft>
              <a:buFont typeface="Arial" panose="020B0604020202020204" pitchFamily="34" charset="0"/>
              <a:buNone/>
            </a:pPr>
            <a:r>
              <a:rPr lang="ar-LB" dirty="0">
                <a:latin typeface="Arial"/>
                <a:ea typeface="Arial"/>
                <a:cs typeface="Arial"/>
                <a:sym typeface="Arial"/>
              </a:rPr>
              <a:t>[← رمز النزوح]</a:t>
            </a:r>
          </a:p>
          <a:p>
            <a:pPr marL="0" lvl="0" indent="0" algn="r" rtl="1">
              <a:spcBef>
                <a:spcPts val="0"/>
              </a:spcBef>
              <a:spcAft>
                <a:spcPts val="0"/>
              </a:spcAft>
              <a:buFont typeface="Arial" panose="020B0604020202020204" pitchFamily="34" charset="0"/>
              <a:buNone/>
            </a:pPr>
            <a:endParaRPr lang="ar-LB" dirty="0">
              <a:latin typeface="Arial"/>
              <a:ea typeface="Arial"/>
              <a:cs typeface="Arial"/>
              <a:sym typeface="Arial"/>
            </a:endParaRPr>
          </a:p>
          <a:p>
            <a:pPr marL="0" lvl="0" indent="0" algn="r" rtl="1">
              <a:spcBef>
                <a:spcPts val="0"/>
              </a:spcBef>
              <a:spcAft>
                <a:spcPts val="0"/>
              </a:spcAft>
              <a:buFont typeface="Arial" panose="020B0604020202020204" pitchFamily="34" charset="0"/>
              <a:buNone/>
            </a:pPr>
            <a:r>
              <a:rPr lang="ar-LB" dirty="0">
                <a:latin typeface="Arial"/>
                <a:ea typeface="Arial"/>
                <a:cs typeface="Arial"/>
                <a:sym typeface="Arial"/>
              </a:rPr>
              <a:t>يتم تحديد هيكلية التنسيق استنادًا إلى السيناريوهات التالية: </a:t>
            </a:r>
          </a:p>
          <a:p>
            <a:pPr marL="342900" lvl="0" indent="-342900" algn="r" rtl="1">
              <a:spcBef>
                <a:spcPts val="0"/>
              </a:spcBef>
              <a:spcAft>
                <a:spcPts val="0"/>
              </a:spcAft>
              <a:buFont typeface="Arial" panose="020B0604020202020204" pitchFamily="34" charset="0"/>
              <a:buAutoNum type="arabicParenR"/>
            </a:pPr>
            <a:r>
              <a:rPr lang="ar-SA" sz="1800" dirty="0">
                <a:solidFill>
                  <a:srgbClr val="2F5496"/>
                </a:solidFill>
                <a:effectLst/>
                <a:ea typeface="Calibri" panose="020F0502020204030204" pitchFamily="34" charset="0"/>
                <a:cs typeface="Simplified Arabic" panose="02020603050405020304" pitchFamily="18" charset="-78"/>
              </a:rPr>
              <a:t>الحالات الخاضعة لقيادة منسِّق الشؤون الإنسانية وأوضاع سياقات الإنذار المبكر</a:t>
            </a:r>
            <a:r>
              <a:rPr lang="ar-SY" sz="1800" dirty="0">
                <a:solidFill>
                  <a:srgbClr val="2F5496"/>
                </a:solidFill>
                <a:effectLst/>
                <a:ea typeface="Calibri" panose="020F0502020204030204" pitchFamily="34" charset="0"/>
                <a:cs typeface="Simplified Arabic" panose="02020603050405020304" pitchFamily="18" charset="-78"/>
              </a:rPr>
              <a:t> (</a:t>
            </a:r>
            <a:r>
              <a:rPr lang="ar-SA" sz="1800" dirty="0">
                <a:solidFill>
                  <a:srgbClr val="2F5496"/>
                </a:solidFill>
                <a:effectLst/>
                <a:ea typeface="Calibri" panose="020F0502020204030204" pitchFamily="34" charset="0"/>
                <a:cs typeface="Simplified Arabic" panose="02020603050405020304" pitchFamily="18" charset="-78"/>
              </a:rPr>
              <a:t>الأشخاص النازحون داخليًا</a:t>
            </a:r>
            <a:r>
              <a:rPr lang="ar-LB" sz="1800" dirty="0">
                <a:solidFill>
                  <a:srgbClr val="2F5496"/>
                </a:solidFill>
                <a:effectLst/>
                <a:ea typeface="Calibri" panose="020F0502020204030204" pitchFamily="34" charset="0"/>
                <a:cs typeface="Simplified Arabic" panose="02020603050405020304" pitchFamily="18" charset="-78"/>
              </a:rPr>
              <a:t>: يتم تنسيق حماية الطفل من قبل مجال مسؤولية حماية الطفل، ضمن مجموعة الحماية العالمية. </a:t>
            </a:r>
            <a:r>
              <a:rPr lang="ar-SA" sz="1800" dirty="0">
                <a:effectLst/>
                <a:ea typeface="Calibri" panose="020F0502020204030204" pitchFamily="34" charset="0"/>
                <a:cs typeface="Simplified Arabic" panose="02020603050405020304" pitchFamily="18" charset="-78"/>
              </a:rPr>
              <a:t>وتتحمل اليونيسيف، باعتبارها الوكالة الرئيسية العالمية الرائدة المسمّاة لتامين التنسيق في مجال حماية الطفل، المسؤولية على المستوى القطري لدعم التنسيق الإنساني الموجود، وإعداد مجموعة تنسيق جديدة وتعيين موظفيها، أو العمل مع منظّمة أخرى للقيام بذلك</a:t>
            </a:r>
            <a:r>
              <a:rPr lang="ar-SY" sz="1800" dirty="0">
                <a:effectLst/>
                <a:ea typeface="Calibri" panose="020F0502020204030204" pitchFamily="34" charset="0"/>
                <a:cs typeface="Simplified Arabic" panose="02020603050405020304" pitchFamily="18" charset="-78"/>
              </a:rPr>
              <a:t>.</a:t>
            </a:r>
            <a:endParaRPr lang="ar-LB" sz="1800" dirty="0">
              <a:solidFill>
                <a:schemeClr val="dk1"/>
              </a:solidFill>
              <a:effectLst/>
              <a:ea typeface="Calibri" panose="020F0502020204030204" pitchFamily="34" charset="0"/>
              <a:cs typeface="Simplified Arabic" panose="02020603050405020304" pitchFamily="18" charset="-78"/>
            </a:endParaRPr>
          </a:p>
          <a:p>
            <a:pPr marL="342900" lvl="0" indent="-342900" algn="r" rtl="1">
              <a:spcBef>
                <a:spcPts val="0"/>
              </a:spcBef>
              <a:spcAft>
                <a:spcPts val="0"/>
              </a:spcAft>
              <a:buFont typeface="Arial" panose="020B0604020202020204" pitchFamily="34" charset="0"/>
              <a:buAutoNum type="arabicParenR"/>
            </a:pPr>
            <a:r>
              <a:rPr lang="ar-SA" sz="1800" dirty="0">
                <a:solidFill>
                  <a:srgbClr val="2F5496"/>
                </a:solidFill>
                <a:effectLst/>
                <a:ea typeface="Calibri" panose="020F0502020204030204" pitchFamily="34" charset="0"/>
                <a:cs typeface="Simplified Arabic" panose="02020603050405020304" pitchFamily="18" charset="-78"/>
              </a:rPr>
              <a:t>حالات طالبي اللجوء واللاجئين والأشخاص عديمي الجنسية واللاجئين</a:t>
            </a:r>
            <a:r>
              <a:rPr lang="ar-LB" sz="1800" dirty="0">
                <a:solidFill>
                  <a:srgbClr val="2F5496"/>
                </a:solidFill>
                <a:effectLst/>
                <a:ea typeface="Calibri" panose="020F0502020204030204" pitchFamily="34" charset="0"/>
                <a:cs typeface="Simplified Arabic" panose="02020603050405020304" pitchFamily="18" charset="-78"/>
              </a:rPr>
              <a:t> العائدين: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إنّ المفوضية السامية للأمم المتّحدة لشؤون اللاجئين هي الجهة المسؤولة عن دعم الحكومات لإيجاد حلول وتوفير الحماية </a:t>
            </a:r>
            <a:r>
              <a:rPr lang="ar-LB" sz="1800" dirty="0">
                <a:effectLst/>
                <a:latin typeface="Calibri" panose="020F0502020204030204" pitchFamily="34" charset="0"/>
                <a:ea typeface="Calibri" panose="020F0502020204030204" pitchFamily="34" charset="0"/>
                <a:cs typeface="Simplified Arabic" panose="02020603050405020304" pitchFamily="18" charset="-78"/>
              </a:rPr>
              <a:t>والمساعدة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الدولية للَّاجئين</a:t>
            </a:r>
            <a:r>
              <a:rPr lang="ar-LB" sz="1800" dirty="0">
                <a:effectLst/>
                <a:latin typeface="Calibri" panose="020F0502020204030204" pitchFamily="34" charset="0"/>
                <a:ea typeface="Calibri" panose="020F0502020204030204" pitchFamily="34" charset="0"/>
                <a:cs typeface="Simplified Arabic" panose="02020603050405020304" pitchFamily="18" charset="-78"/>
              </a:rPr>
              <a:t> وطالبي اللجوء، وتنسيق العمليات المتعلقة باللاجئين، بما فيها حماية الطفل</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r>
              <a:rPr lang="ar-LB"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تنشئ المفوضية السامية للأمم المتّحدة لشؤون اللاجئين فرقة عمل معنيَّة بحماية اللاجئين وتقودها مع الحكومة المضيفة، متى أمكن ذلك</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LB" sz="1800" dirty="0">
                <a:effectLst/>
                <a:latin typeface="Calibri" panose="020F0502020204030204" pitchFamily="34" charset="0"/>
                <a:ea typeface="Calibri" panose="020F0502020204030204" pitchFamily="34" charset="0"/>
                <a:cs typeface="Simplified Arabic" panose="02020603050405020304" pitchFamily="18" charset="-78"/>
              </a:rPr>
              <a:t>وبالتشاور مع الشركاء، تنشئ المفوضية آلية لتنسيق حماية الطفل استنادًا</a:t>
            </a:r>
            <a:r>
              <a:rPr lang="ar-SA" sz="1800" dirty="0">
                <a:effectLst/>
                <a:latin typeface="Calibri" panose="020F0502020204030204" pitchFamily="34" charset="0"/>
                <a:ea typeface="Calibri" panose="020F0502020204030204" pitchFamily="34" charset="0"/>
                <a:cs typeface="Simplified Arabic" panose="02020603050405020304" pitchFamily="18" charset="-78"/>
              </a:rPr>
              <a:t> إلى احتياجات التنسيق</a:t>
            </a:r>
            <a:r>
              <a:rPr lang="ar-LB" sz="1800" dirty="0">
                <a:effectLst/>
                <a:latin typeface="Calibri" panose="020F0502020204030204" pitchFamily="34" charset="0"/>
                <a:ea typeface="Calibri" panose="020F0502020204030204" pitchFamily="34" charset="0"/>
                <a:cs typeface="Simplified Arabic" panose="02020603050405020304" pitchFamily="18" charset="-78"/>
              </a:rPr>
              <a:t>، بما أنها تتغير من المجموعة الفرعية المعنية بحماية الطفل إلى بند على جدول أعمال فرقة العمل المعنية بحماية اللاجئين</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endParaRPr lang="en-US" sz="1800" dirty="0">
              <a:effectLst/>
              <a:latin typeface="Calibri" panose="020F0502020204030204" pitchFamily="34" charset="0"/>
              <a:ea typeface="Calibri" panose="020F0502020204030204" pitchFamily="34" charset="0"/>
            </a:endParaRPr>
          </a:p>
          <a:p>
            <a:pPr marL="2286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AutoNum type="arabicParenR"/>
              <a:tabLst/>
              <a:defRPr/>
            </a:pPr>
            <a:r>
              <a:rPr lang="ar-SA" sz="1800" dirty="0">
                <a:solidFill>
                  <a:srgbClr val="2F5496"/>
                </a:solidFill>
                <a:effectLst/>
                <a:latin typeface="Calibri" panose="020F0502020204030204" pitchFamily="34" charset="0"/>
                <a:ea typeface="Calibri" panose="020F0502020204030204" pitchFamily="34" charset="0"/>
                <a:cs typeface="Simplified Arabic" panose="02020603050405020304" pitchFamily="18" charset="-78"/>
              </a:rPr>
              <a:t>الحالات المختلطة</a:t>
            </a:r>
            <a:r>
              <a:rPr lang="ar-SY" sz="1800" dirty="0">
                <a:solidFill>
                  <a:srgbClr val="2F5496"/>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solidFill>
                  <a:srgbClr val="2F5496"/>
                </a:solidFill>
                <a:effectLst/>
                <a:latin typeface="Calibri" panose="020F0502020204030204" pitchFamily="34" charset="0"/>
                <a:ea typeface="Calibri" panose="020F0502020204030204" pitchFamily="34" charset="0"/>
                <a:cs typeface="Simplified Arabic" panose="02020603050405020304" pitchFamily="18" charset="-78"/>
              </a:rPr>
              <a:t>حيث يتضمن السكان المتضررون اللاجئين والأشخاص النازحين داخليًا</a:t>
            </a:r>
            <a:r>
              <a:rPr lang="ar-SY" sz="1800" dirty="0">
                <a:solidFill>
                  <a:srgbClr val="2F5496"/>
                </a:solidFill>
                <a:effectLst/>
                <a:latin typeface="Calibri" panose="020F0502020204030204" pitchFamily="34" charset="0"/>
                <a:ea typeface="Calibri" panose="020F0502020204030204" pitchFamily="34" charset="0"/>
                <a:cs typeface="Simplified Arabic" panose="02020603050405020304" pitchFamily="18" charset="-78"/>
              </a:rPr>
              <a:t>)</a:t>
            </a:r>
            <a:r>
              <a:rPr lang="ar-LB" sz="1800" dirty="0">
                <a:solidFill>
                  <a:srgbClr val="2F5496"/>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حيث يقيم اللاجئون والأشخاص النازحون داخليًا على نفس الأراضي، تتشارك المفوضية السامية للأمم المتّحدة لشؤون اللاجئين في اتخاذ القرار مع منسق شؤون الإغاثة في حالات الطوارئ في ما لو كانت سوف تستخدم نهج القطاعات أو نهج مجموعات التنسيق</a:t>
            </a:r>
            <a:r>
              <a:rPr lang="ar-SY" sz="1800" dirty="0">
                <a:effectLst/>
                <a:ea typeface="Calibri" panose="020F0502020204030204" pitchFamily="34" charset="0"/>
                <a:cs typeface="Simplified Arabic" panose="02020603050405020304" pitchFamily="18" charset="-78"/>
              </a:rPr>
              <a:t>.</a:t>
            </a:r>
            <a:endParaRPr lang="en-US" sz="1800" dirty="0">
              <a:effectLst/>
              <a:latin typeface="Calibri" panose="020F0502020204030204" pitchFamily="34" charset="0"/>
              <a:ea typeface="Calibri" panose="020F0502020204030204" pitchFamily="34" charset="0"/>
            </a:endParaRPr>
          </a:p>
          <a:p>
            <a:pPr marL="2286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AutoNum type="arabicParenR"/>
              <a:tabLst/>
              <a:defRPr/>
            </a:pPr>
            <a:r>
              <a:rPr lang="ar-SA" sz="1800" dirty="0">
                <a:solidFill>
                  <a:srgbClr val="2F5496"/>
                </a:solidFill>
                <a:effectLst/>
                <a:latin typeface="Calibri" panose="020F0502020204030204" pitchFamily="34" charset="0"/>
                <a:ea typeface="Calibri" panose="020F0502020204030204" pitchFamily="34" charset="0"/>
                <a:cs typeface="Simplified Arabic" panose="02020603050405020304" pitchFamily="18" charset="-78"/>
              </a:rPr>
              <a:t>الاستجابة الإنسانية لتفشي الأمراض المعدية</a:t>
            </a:r>
            <a:r>
              <a:rPr lang="ar-LB" sz="1800" dirty="0">
                <a:solidFill>
                  <a:srgbClr val="2F5496"/>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في الاستجابة الإنسانية لتفشي الأمراض المعدية، قد لا يتمّ استخدام نهج مجموعات التنسيق ولا نموذج تنسيق اللاجئين</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لذلك، قد يكون من الضروري التعامل مع العديد من مجموعات أو أنظمة التنسيق الأخرى لإيجاد طرق لدمج إجراءات الاستجابة في مجال حماية الطفل</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endParaRPr lang="en-US" sz="1800" dirty="0">
              <a:effectLst/>
              <a:latin typeface="Calibri" panose="020F0502020204030204" pitchFamily="34" charset="0"/>
              <a:ea typeface="Calibri" panose="020F0502020204030204" pitchFamily="34" charset="0"/>
            </a:endParaRPr>
          </a:p>
          <a:p>
            <a:pPr marL="2286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AutoNum type="arabicParenR"/>
              <a:tabLst/>
              <a:defRPr/>
            </a:pPr>
            <a:endParaRPr lang="en-US" sz="1800" dirty="0">
              <a:effectLst/>
              <a:latin typeface="Calibri" panose="020F0502020204030204" pitchFamily="34" charset="0"/>
              <a:ea typeface="Calibri" panose="020F0502020204030204" pitchFamily="34" charset="0"/>
            </a:endParaRPr>
          </a:p>
          <a:p>
            <a:pPr marL="228600" lvl="0" indent="-228600" algn="r" rtl="1">
              <a:spcBef>
                <a:spcPts val="0"/>
              </a:spcBef>
              <a:spcAft>
                <a:spcPts val="0"/>
              </a:spcAft>
              <a:buFont typeface="Arial" panose="020B0604020202020204" pitchFamily="34" charset="0"/>
              <a:buAutoNum type="arabicParenR"/>
            </a:pPr>
            <a:r>
              <a:rPr lang="ar-LB" dirty="0">
                <a:latin typeface="Arial"/>
                <a:ea typeface="Arial"/>
                <a:cs typeface="Arial"/>
                <a:sym typeface="Arial"/>
              </a:rPr>
              <a:t>في جميع السيناريوهات، من الأساسي الربط مع وتقوية الأنظمة الوطنية وآليات التنسيق الموجودة أصلاً، بدلاً من خلق انظمة وآليات جديدة. </a:t>
            </a:r>
            <a:endParaRPr lang="en-US" dirty="0">
              <a:latin typeface="Arial"/>
              <a:ea typeface="Arial"/>
              <a:cs typeface="Arial"/>
              <a:sym typeface="Arial"/>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17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إرشادات/ أدوات/ نشاطات محددة تقوم بها مجموعة التنسيق</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(عدد الأطفال الذين وصلتم إليهم؛ عدد الشركاء المنخرطين؛ عدد المستفيدين الذين تلقوا التدريب؛ إلخ)</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1"/>
        <p:cNvGrpSpPr/>
        <p:nvPr/>
      </p:nvGrpSpPr>
      <p:grpSpPr>
        <a:xfrm>
          <a:off x="0" y="0"/>
          <a:ext cx="0" cy="0"/>
          <a:chOff x="0" y="0"/>
          <a:chExt cx="0" cy="0"/>
        </a:xfrm>
      </p:grpSpPr>
      <p:sp>
        <p:nvSpPr>
          <p:cNvPr id="142" name="Google Shape;142;p48"/>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3" name="Google Shape;143;p48"/>
          <p:cNvGrpSpPr/>
          <p:nvPr/>
        </p:nvGrpSpPr>
        <p:grpSpPr>
          <a:xfrm>
            <a:off x="-208788" y="0"/>
            <a:ext cx="12609576" cy="2174490"/>
            <a:chOff x="0" y="5043119"/>
            <a:chExt cx="12192000" cy="1814883"/>
          </a:xfrm>
        </p:grpSpPr>
        <p:pic>
          <p:nvPicPr>
            <p:cNvPr id="144" name="Google Shape;144;p48"/>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5" name="Google Shape;145;p48"/>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46" name="Google Shape;146;p48"/>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7" name="Google Shape;147;p4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4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4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4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4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4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4"/>
        <p:cNvGrpSpPr/>
        <p:nvPr/>
      </p:nvGrpSpPr>
      <p:grpSpPr>
        <a:xfrm>
          <a:off x="0" y="0"/>
          <a:ext cx="0" cy="0"/>
          <a:chOff x="0" y="0"/>
          <a:chExt cx="0" cy="0"/>
        </a:xfrm>
      </p:grpSpPr>
      <p:sp>
        <p:nvSpPr>
          <p:cNvPr id="155" name="Google Shape;155;p49"/>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6" name="Google Shape;156;p49"/>
          <p:cNvGrpSpPr/>
          <p:nvPr/>
        </p:nvGrpSpPr>
        <p:grpSpPr>
          <a:xfrm>
            <a:off x="-208788" y="0"/>
            <a:ext cx="12609576" cy="2174490"/>
            <a:chOff x="0" y="5043119"/>
            <a:chExt cx="12192000" cy="1814883"/>
          </a:xfrm>
        </p:grpSpPr>
        <p:pic>
          <p:nvPicPr>
            <p:cNvPr id="157" name="Google Shape;157;p49"/>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8" name="Google Shape;158;p49"/>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59" name="Google Shape;159;p49"/>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0" name="Google Shape;160;p4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4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4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4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4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4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4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7"/>
        <p:cNvGrpSpPr/>
        <p:nvPr/>
      </p:nvGrpSpPr>
      <p:grpSpPr>
        <a:xfrm>
          <a:off x="0" y="0"/>
          <a:ext cx="0" cy="0"/>
          <a:chOff x="0" y="0"/>
          <a:chExt cx="0" cy="0"/>
        </a:xfrm>
      </p:grpSpPr>
      <p:sp>
        <p:nvSpPr>
          <p:cNvPr id="168" name="Google Shape;168;p50"/>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9" name="Google Shape;169;p50"/>
          <p:cNvGrpSpPr/>
          <p:nvPr/>
        </p:nvGrpSpPr>
        <p:grpSpPr>
          <a:xfrm>
            <a:off x="-208788" y="0"/>
            <a:ext cx="12609576" cy="2174490"/>
            <a:chOff x="0" y="5043119"/>
            <a:chExt cx="12192000" cy="1814883"/>
          </a:xfrm>
        </p:grpSpPr>
        <p:pic>
          <p:nvPicPr>
            <p:cNvPr id="170" name="Google Shape;170;p50"/>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1" name="Google Shape;171;p50"/>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2" name="Google Shape;172;p50"/>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3" name="Google Shape;173;p5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5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0"/>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0"/>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0"/>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0"/>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0"/>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76012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rtlCol="1" anchor="b">
            <a:normAutofit/>
          </a:bodyPr>
          <a:lstStyle>
            <a:lvl1pPr algn="r" rtl="1">
              <a:defRPr sz="5000" b="1">
                <a:solidFill>
                  <a:srgbClr val="415E7C"/>
                </a:solidFill>
              </a:defRPr>
            </a:lvl1pPr>
          </a:lstStyle>
          <a:p>
            <a:pPr rtl="1"/>
            <a:r>
              <a:rPr lang="ar"/>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rtlCol="1"/>
          <a:lstStyle>
            <a:lvl1pPr marL="0" indent="0" algn="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1"/>
            <a:lstStyle/>
            <a:p>
              <a:pPr rtl="1"/>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1"/>
            <a:lstStyle/>
            <a:p>
              <a:pPr rtl="1"/>
              <a:endParaRPr/>
            </a:p>
          </p:txBody>
        </p:sp>
      </p:grpSp>
      <p:pic>
        <p:nvPicPr>
          <p:cNvPr id="4" name="Imagen 3">
            <a:extLst>
              <a:ext uri="{FF2B5EF4-FFF2-40B4-BE49-F238E27FC236}">
                <a16:creationId xmlns:a16="http://schemas.microsoft.com/office/drawing/2014/main" id="{A7668DEF-536B-1BE9-7ADC-17C2F66236A2}"/>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3736510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1"/>
            <a:lstStyle/>
            <a:p>
              <a:pPr rtl="1"/>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1"/>
            <a:lstStyle/>
            <a:p>
              <a:pPr rtl="1"/>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1"/>
            <a:lstStyle/>
            <a:p>
              <a:pPr rtl="1"/>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1"/>
            <a:lstStyle/>
            <a:p>
              <a:pPr rtl="1"/>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1"/>
            <a:lstStyle/>
            <a:p>
              <a:pPr rtl="1"/>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1"/>
            <a:lstStyle/>
            <a:p>
              <a:pPr rtl="1"/>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1"/>
            <a:lstStyle/>
            <a:p>
              <a:pPr rtl="1"/>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1"/>
            <a:lstStyle/>
            <a:p>
              <a:pPr rtl="1"/>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1"/>
            <a:lstStyle/>
            <a:p>
              <a:pPr rtl="1"/>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1"/>
            <a:lstStyle/>
            <a:p>
              <a:pPr rtl="1"/>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1"/>
            <a:lstStyle/>
            <a:p>
              <a:pPr rtl="1"/>
              <a:endParaRPr/>
            </a:p>
          </p:txBody>
        </p:sp>
      </p:grpSp>
    </p:spTree>
    <p:extLst>
      <p:ext uri="{BB962C8B-B14F-4D97-AF65-F5344CB8AC3E}">
        <p14:creationId xmlns:p14="http://schemas.microsoft.com/office/powerpoint/2010/main" val="2245514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260103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80" r:id="rId20"/>
    <p:sldLayoutId id="2147483683" r:id="rId21"/>
    <p:sldLayoutId id="2147483685" r:id="rId22"/>
    <p:sldLayoutId id="2147483686" r:id="rId23"/>
    <p:sldLayoutId id="2147483687"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28.jpeg"/><Relationship Id="rId4" Type="http://schemas.openxmlformats.org/officeDocument/2006/relationships/image" Target="../media/image27.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4.jp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3"/>
          <a:srcRect/>
          <a:stretch/>
        </p:blipFill>
        <p:spPr>
          <a:xfrm>
            <a:off x="586632" y="1415744"/>
            <a:ext cx="2588829" cy="3576766"/>
          </a:xfrm>
          <a:prstGeom prst="rect">
            <a:avLst/>
          </a:prstGeom>
        </p:spPr>
      </p:pic>
      <p:pic>
        <p:nvPicPr>
          <p:cNvPr id="6" name="Google Shape;263;p5">
            <a:extLst>
              <a:ext uri="{FF2B5EF4-FFF2-40B4-BE49-F238E27FC236}">
                <a16:creationId xmlns:a16="http://schemas.microsoft.com/office/drawing/2014/main" id="{D1114389-466A-42B3-AE80-852067403BEE}"/>
              </a:ext>
            </a:extLst>
          </p:cNvPr>
          <p:cNvPicPr preferRelativeResize="0"/>
          <p:nvPr/>
        </p:nvPicPr>
        <p:blipFill>
          <a:blip r:embed="rId4"/>
          <a:srcRect/>
          <a:stretch/>
        </p:blipFill>
        <p:spPr>
          <a:xfrm>
            <a:off x="10358053" y="-42530"/>
            <a:ext cx="1686693" cy="1771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838200" y="365125"/>
            <a:ext cx="9294845"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عامة عن المعيار 1</a:t>
            </a:r>
            <a:endParaRPr dirty="0"/>
          </a:p>
        </p:txBody>
      </p:sp>
      <p:sp>
        <p:nvSpPr>
          <p:cNvPr id="3" name="Espace réservé du contenu 2">
            <a:extLst>
              <a:ext uri="{FF2B5EF4-FFF2-40B4-BE49-F238E27FC236}">
                <a16:creationId xmlns:a16="http://schemas.microsoft.com/office/drawing/2014/main" id="{FECB170E-5E91-4829-A799-A8F8405480B9}"/>
              </a:ext>
            </a:extLst>
          </p:cNvPr>
          <p:cNvSpPr>
            <a:spLocks noGrp="1"/>
          </p:cNvSpPr>
          <p:nvPr>
            <p:ph sz="half" idx="1"/>
          </p:nvPr>
        </p:nvSpPr>
        <p:spPr>
          <a:xfrm>
            <a:off x="1472913" y="1870222"/>
            <a:ext cx="8823885" cy="4351338"/>
          </a:xfrm>
        </p:spPr>
        <p:txBody>
          <a:bodyPr>
            <a:normAutofit/>
          </a:bodyPr>
          <a:lstStyle/>
          <a:p>
            <a:pPr marL="342900" indent="-342900" algn="r" rtl="1">
              <a:spcBef>
                <a:spcPts val="0"/>
              </a:spcBef>
              <a:buClr>
                <a:schemeClr val="accent3"/>
              </a:buClr>
            </a:pPr>
            <a:r>
              <a:rPr lang="ar-LB" dirty="0">
                <a:solidFill>
                  <a:schemeClr val="bg2"/>
                </a:solidFill>
                <a:latin typeface="Helvetica Neue" panose="020B0604020202020204" charset="0"/>
              </a:rPr>
              <a:t>هو جزء من الركيزة 1 المتعلقة بالاستجابة ذات الجودة</a:t>
            </a:r>
            <a:endParaRPr lang="en-US" dirty="0">
              <a:solidFill>
                <a:schemeClr val="bg2"/>
              </a:solidFill>
              <a:latin typeface="Helvetica Neue" panose="020B0604020202020204" charset="0"/>
            </a:endParaRPr>
          </a:p>
          <a:p>
            <a:pPr marL="342900" indent="-342900" algn="r" rtl="1">
              <a:spcBef>
                <a:spcPts val="0"/>
              </a:spcBef>
              <a:buClr>
                <a:schemeClr val="accent3"/>
              </a:buClr>
            </a:pPr>
            <a:r>
              <a:rPr lang="ar-LB" dirty="0">
                <a:solidFill>
                  <a:schemeClr val="bg2"/>
                </a:solidFill>
                <a:latin typeface="Helvetica Neue" panose="020B0604020202020204" charset="0"/>
              </a:rPr>
              <a:t> يستخدم مع المعايير (7-28) و</a:t>
            </a:r>
            <a:r>
              <a:rPr lang="ar-LB" dirty="0"/>
              <a:t>مبادئ المعايير الدنيا لحماية الطفل</a:t>
            </a:r>
            <a:endParaRPr lang="fr-FR" dirty="0">
              <a:solidFill>
                <a:schemeClr val="bg2"/>
              </a:solidFill>
            </a:endParaRPr>
          </a:p>
          <a:p>
            <a:pPr marL="342900" indent="-342900" algn="r" rtl="1">
              <a:spcBef>
                <a:spcPts val="0"/>
              </a:spcBef>
              <a:buClr>
                <a:schemeClr val="accent3"/>
              </a:buClr>
            </a:pPr>
            <a:r>
              <a:rPr lang="ar-LB" dirty="0">
                <a:solidFill>
                  <a:schemeClr val="bg2"/>
                </a:solidFill>
              </a:rPr>
              <a:t>الالتزام 6 من المعايير الإنسانية الأساسية</a:t>
            </a:r>
            <a:endParaRPr lang="en-US" dirty="0">
              <a:solidFill>
                <a:schemeClr val="bg2"/>
              </a:solidFill>
            </a:endParaRPr>
          </a:p>
          <a:p>
            <a:pPr marL="342900" indent="-342900" algn="r" rtl="1">
              <a:spcBef>
                <a:spcPts val="0"/>
              </a:spcBef>
              <a:buClr>
                <a:schemeClr val="accent3"/>
              </a:buClr>
            </a:pPr>
            <a:endParaRPr lang="en-US" dirty="0">
              <a:solidFill>
                <a:schemeClr val="bg2"/>
              </a:solidFill>
            </a:endParaRPr>
          </a:p>
          <a:p>
            <a:pPr marL="342900" indent="-342900" algn="r" rtl="1">
              <a:spcBef>
                <a:spcPts val="0"/>
              </a:spcBef>
              <a:buClr>
                <a:schemeClr val="accent3"/>
              </a:buClr>
            </a:pPr>
            <a:r>
              <a:rPr lang="ar-LB" dirty="0">
                <a:solidFill>
                  <a:schemeClr val="bg2"/>
                </a:solidFill>
              </a:rPr>
              <a:t>المسؤولية المشتركة</a:t>
            </a:r>
            <a:endParaRPr lang="en-US" dirty="0">
              <a:solidFill>
                <a:schemeClr val="bg2"/>
              </a:solidFill>
            </a:endParaRPr>
          </a:p>
          <a:p>
            <a:pPr marL="342900" indent="-342900" algn="r" rtl="1">
              <a:spcBef>
                <a:spcPts val="0"/>
              </a:spcBef>
              <a:buClr>
                <a:schemeClr val="accent3"/>
              </a:buClr>
            </a:pPr>
            <a:r>
              <a:rPr lang="ar-LB" dirty="0">
                <a:solidFill>
                  <a:schemeClr val="bg2"/>
                </a:solidFill>
              </a:rPr>
              <a:t>فعالية وكفاءة الاستجابات الإنسانية</a:t>
            </a:r>
            <a:endParaRPr lang="en-US" dirty="0">
              <a:solidFill>
                <a:schemeClr val="bg2"/>
              </a:solidFill>
            </a:endParaRPr>
          </a:p>
          <a:p>
            <a:pPr marL="342900" indent="-342900" algn="r" rtl="1">
              <a:spcBef>
                <a:spcPts val="0"/>
              </a:spcBef>
              <a:buClr>
                <a:schemeClr val="accent3"/>
              </a:buClr>
            </a:pPr>
            <a:r>
              <a:rPr lang="ar-LB" dirty="0">
                <a:solidFill>
                  <a:schemeClr val="bg2"/>
                </a:solidFill>
              </a:rPr>
              <a:t>مبدأ عدم إلحاق الأذى</a:t>
            </a:r>
            <a:endParaRPr lang="en-US" dirty="0">
              <a:solidFill>
                <a:schemeClr val="bg2"/>
              </a:solidFill>
            </a:endParaRPr>
          </a:p>
        </p:txBody>
      </p:sp>
      <p:pic>
        <p:nvPicPr>
          <p:cNvPr id="8" name="Image 7">
            <a:extLst>
              <a:ext uri="{FF2B5EF4-FFF2-40B4-BE49-F238E27FC236}">
                <a16:creationId xmlns:a16="http://schemas.microsoft.com/office/drawing/2014/main" id="{160BA124-F6CE-4B29-B994-89839B16EBF4}"/>
              </a:ext>
            </a:extLst>
          </p:cNvPr>
          <p:cNvPicPr>
            <a:picLocks noChangeAspect="1"/>
          </p:cNvPicPr>
          <p:nvPr/>
        </p:nvPicPr>
        <p:blipFill>
          <a:blip r:embed="rId3"/>
          <a:stretch>
            <a:fillRect/>
          </a:stretch>
        </p:blipFill>
        <p:spPr>
          <a:xfrm>
            <a:off x="1530512" y="3273990"/>
            <a:ext cx="729380" cy="748573"/>
          </a:xfrm>
          <a:prstGeom prst="rect">
            <a:avLst/>
          </a:prstGeom>
        </p:spPr>
      </p:pic>
      <p:sp>
        <p:nvSpPr>
          <p:cNvPr id="11" name="ZoneTexte 10">
            <a:extLst>
              <a:ext uri="{FF2B5EF4-FFF2-40B4-BE49-F238E27FC236}">
                <a16:creationId xmlns:a16="http://schemas.microsoft.com/office/drawing/2014/main" id="{B6CC2423-9312-4A58-81EF-5A7DC91FF32F}"/>
              </a:ext>
            </a:extLst>
          </p:cNvPr>
          <p:cNvSpPr txBox="1"/>
          <p:nvPr/>
        </p:nvSpPr>
        <p:spPr>
          <a:xfrm>
            <a:off x="7110080" y="5523370"/>
            <a:ext cx="2463253" cy="523220"/>
          </a:xfrm>
          <a:prstGeom prst="rect">
            <a:avLst/>
          </a:prstGeom>
          <a:noFill/>
        </p:spPr>
        <p:txBody>
          <a:bodyPr wrap="square">
            <a:spAutoFit/>
          </a:bodyPr>
          <a:lstStyle/>
          <a:p>
            <a:r>
              <a:rPr lang="ar-LB" sz="2800" dirty="0">
                <a:latin typeface="Ink Free" panose="03080402000500000000" pitchFamily="66" charset="0"/>
                <a:ea typeface="Arial"/>
                <a:cs typeface="Arial"/>
                <a:sym typeface="Arial"/>
              </a:rPr>
              <a:t>مَن المعني بالتنسيق؟</a:t>
            </a:r>
            <a:r>
              <a:rPr lang="en-US" sz="2800" dirty="0">
                <a:latin typeface="Ink Free" panose="03080402000500000000" pitchFamily="66" charset="0"/>
                <a:ea typeface="Arial"/>
                <a:cs typeface="Arial"/>
                <a:sym typeface="Arial"/>
              </a:rPr>
              <a:t> </a:t>
            </a:r>
          </a:p>
        </p:txBody>
      </p:sp>
      <p:grpSp>
        <p:nvGrpSpPr>
          <p:cNvPr id="20" name="Groupe 19">
            <a:extLst>
              <a:ext uri="{FF2B5EF4-FFF2-40B4-BE49-F238E27FC236}">
                <a16:creationId xmlns:a16="http://schemas.microsoft.com/office/drawing/2014/main" id="{EC31F832-2C0C-446B-8658-F3F4BC3FB9B1}"/>
              </a:ext>
            </a:extLst>
          </p:cNvPr>
          <p:cNvGrpSpPr/>
          <p:nvPr/>
        </p:nvGrpSpPr>
        <p:grpSpPr>
          <a:xfrm rot="1415781">
            <a:off x="10612085" y="5264706"/>
            <a:ext cx="979340" cy="1040548"/>
            <a:chOff x="10883591" y="5571442"/>
            <a:chExt cx="979340" cy="1040548"/>
          </a:xfrm>
        </p:grpSpPr>
        <p:pic>
          <p:nvPicPr>
            <p:cNvPr id="18" name="Image 17">
              <a:extLst>
                <a:ext uri="{FF2B5EF4-FFF2-40B4-BE49-F238E27FC236}">
                  <a16:creationId xmlns:a16="http://schemas.microsoft.com/office/drawing/2014/main" id="{E2015640-A8E5-49BE-B4E4-60C22FD5F0FD}"/>
                </a:ext>
              </a:extLst>
            </p:cNvPr>
            <p:cNvPicPr>
              <a:picLocks noChangeAspect="1"/>
            </p:cNvPicPr>
            <p:nvPr/>
          </p:nvPicPr>
          <p:blipFill>
            <a:blip r:embed="rId4"/>
            <a:stretch>
              <a:fillRect/>
            </a:stretch>
          </p:blipFill>
          <p:spPr>
            <a:xfrm>
              <a:off x="10883591" y="5571442"/>
              <a:ext cx="979340" cy="1040548"/>
            </a:xfrm>
            <a:prstGeom prst="rect">
              <a:avLst/>
            </a:prstGeom>
          </p:spPr>
        </p:pic>
        <p:pic>
          <p:nvPicPr>
            <p:cNvPr id="13" name="Graphique 12" descr="Point d’interrogation">
              <a:extLst>
                <a:ext uri="{FF2B5EF4-FFF2-40B4-BE49-F238E27FC236}">
                  <a16:creationId xmlns:a16="http://schemas.microsoft.com/office/drawing/2014/main" id="{9816AEA9-CB5D-46C9-94A4-3BB455CF2A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05748" y="5727562"/>
              <a:ext cx="735026" cy="735026"/>
            </a:xfrm>
            <a:prstGeom prst="rect">
              <a:avLst/>
            </a:prstGeom>
          </p:spPr>
        </p:pic>
      </p:grpSp>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914400" y="457200"/>
            <a:ext cx="5181600" cy="2662868"/>
          </a:xfrm>
        </p:spPr>
        <p:txBody>
          <a:bodyPr>
            <a:normAutofit lnSpcReduction="10000"/>
          </a:bodyPr>
          <a:lstStyle/>
          <a:p>
            <a:pPr marL="50800" indent="0" algn="ctr">
              <a:buNone/>
            </a:pPr>
            <a:r>
              <a:rPr lang="ar-LB" sz="3500" dirty="0"/>
              <a:t>المعيار 1:</a:t>
            </a:r>
          </a:p>
          <a:p>
            <a:pPr marL="50800" indent="0" algn="ctr" rtl="1">
              <a:buNone/>
            </a:pPr>
            <a:r>
              <a:rPr lang="ar-LB" dirty="0"/>
              <a:t>"</a:t>
            </a:r>
            <a:r>
              <a:rPr lang="ar-SA" dirty="0"/>
              <a:t>تقوم السلطات المعنية، والوكالات الإنسانية، ومنظمات المجتمع المدني، والمجموعات السكانية المتضررة، بتنسيق أعمالها لحماية جميع الأطفال المتضررين بطريقة فعالة وآنيَّة.</a:t>
            </a:r>
            <a:r>
              <a:rPr lang="ar-LB" dirty="0"/>
              <a:t>"</a:t>
            </a:r>
            <a:endParaRPr lang="fr-FR" dirty="0"/>
          </a:p>
        </p:txBody>
      </p:sp>
      <p:pic>
        <p:nvPicPr>
          <p:cNvPr id="6" name="Picture 5">
            <a:extLst>
              <a:ext uri="{FF2B5EF4-FFF2-40B4-BE49-F238E27FC236}">
                <a16:creationId xmlns:a16="http://schemas.microsoft.com/office/drawing/2014/main" id="{19CD7E78-1565-4DC1-909E-CBEC9797E8DD}"/>
              </a:ext>
            </a:extLst>
          </p:cNvPr>
          <p:cNvPicPr>
            <a:picLocks noChangeAspect="1"/>
          </p:cNvPicPr>
          <p:nvPr/>
        </p:nvPicPr>
        <p:blipFill>
          <a:blip r:embed="rId3"/>
          <a:srcRect/>
          <a:stretch/>
        </p:blipFill>
        <p:spPr>
          <a:xfrm>
            <a:off x="1856014" y="3551477"/>
            <a:ext cx="1649186" cy="2278541"/>
          </a:xfrm>
          <a:prstGeom prst="rect">
            <a:avLst/>
          </a:prstGeom>
        </p:spPr>
      </p:pic>
      <p:pic>
        <p:nvPicPr>
          <p:cNvPr id="3" name="Picture 2">
            <a:extLst>
              <a:ext uri="{FF2B5EF4-FFF2-40B4-BE49-F238E27FC236}">
                <a16:creationId xmlns:a16="http://schemas.microsoft.com/office/drawing/2014/main" id="{DAFBF059-4BD7-4D08-A10D-E6CFC0FDF624}"/>
              </a:ext>
            </a:extLst>
          </p:cNvPr>
          <p:cNvPicPr>
            <a:picLocks noChangeAspect="1"/>
          </p:cNvPicPr>
          <p:nvPr/>
        </p:nvPicPr>
        <p:blipFill>
          <a:blip r:embed="rId4"/>
          <a:stretch>
            <a:fillRect/>
          </a:stretch>
        </p:blipFill>
        <p:spPr>
          <a:xfrm>
            <a:off x="7659243" y="2038350"/>
            <a:ext cx="4169664" cy="31821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a:extLst>
              <a:ext uri="{FF2B5EF4-FFF2-40B4-BE49-F238E27FC236}">
                <a16:creationId xmlns:a16="http://schemas.microsoft.com/office/drawing/2014/main" id="{FDF5FA5D-B7EF-47ED-BBB5-5BA1B7D11158}"/>
              </a:ext>
            </a:extLst>
          </p:cNvPr>
          <p:cNvPicPr>
            <a:picLocks noChangeAspect="1"/>
          </p:cNvPicPr>
          <p:nvPr/>
        </p:nvPicPr>
        <p:blipFill>
          <a:blip r:embed="rId3"/>
          <a:srcRect/>
          <a:stretch/>
        </p:blipFill>
        <p:spPr>
          <a:xfrm>
            <a:off x="117593" y="372778"/>
            <a:ext cx="4732230" cy="4187648"/>
          </a:xfrm>
          <a:prstGeom prst="rect">
            <a:avLst/>
          </a:prstGeom>
        </p:spPr>
      </p:pic>
      <p:sp>
        <p:nvSpPr>
          <p:cNvPr id="9" name="Titre 8">
            <a:extLst>
              <a:ext uri="{FF2B5EF4-FFF2-40B4-BE49-F238E27FC236}">
                <a16:creationId xmlns:a16="http://schemas.microsoft.com/office/drawing/2014/main" id="{9C28ABAF-F769-411A-B802-4FEC07C43C19}"/>
              </a:ext>
            </a:extLst>
          </p:cNvPr>
          <p:cNvSpPr>
            <a:spLocks noGrp="1"/>
          </p:cNvSpPr>
          <p:nvPr>
            <p:ph type="title"/>
          </p:nvPr>
        </p:nvSpPr>
        <p:spPr>
          <a:xfrm>
            <a:off x="2314574" y="365125"/>
            <a:ext cx="7880303" cy="1325563"/>
          </a:xfrm>
        </p:spPr>
        <p:txBody>
          <a:bodyPr/>
          <a:lstStyle/>
          <a:p>
            <a:pPr algn="r" rtl="1"/>
            <a:r>
              <a:rPr lang="ar-LB" dirty="0"/>
              <a:t>هيكليات التنسيق</a:t>
            </a:r>
            <a:endParaRPr lang="fr-FR" dirty="0"/>
          </a:p>
        </p:txBody>
      </p:sp>
      <p:pic>
        <p:nvPicPr>
          <p:cNvPr id="24" name="Image 23">
            <a:extLst>
              <a:ext uri="{FF2B5EF4-FFF2-40B4-BE49-F238E27FC236}">
                <a16:creationId xmlns:a16="http://schemas.microsoft.com/office/drawing/2014/main" id="{48ADA93D-FA07-42B9-B3B4-ED5366452EFF}"/>
              </a:ext>
            </a:extLst>
          </p:cNvPr>
          <p:cNvPicPr>
            <a:picLocks noChangeAspect="1"/>
          </p:cNvPicPr>
          <p:nvPr/>
        </p:nvPicPr>
        <p:blipFill>
          <a:blip r:embed="rId4"/>
          <a:srcRect/>
          <a:stretch/>
        </p:blipFill>
        <p:spPr>
          <a:xfrm>
            <a:off x="310337" y="5249937"/>
            <a:ext cx="4008474" cy="1242938"/>
          </a:xfrm>
          <a:prstGeom prst="rect">
            <a:avLst/>
          </a:prstGeom>
        </p:spPr>
      </p:pic>
      <p:pic>
        <p:nvPicPr>
          <p:cNvPr id="3" name="Image 2">
            <a:extLst>
              <a:ext uri="{FF2B5EF4-FFF2-40B4-BE49-F238E27FC236}">
                <a16:creationId xmlns:a16="http://schemas.microsoft.com/office/drawing/2014/main" id="{BB3E2732-8FEB-46E2-BD26-C9F75DC27988}"/>
              </a:ext>
            </a:extLst>
          </p:cNvPr>
          <p:cNvPicPr>
            <a:picLocks noChangeAspect="1"/>
          </p:cNvPicPr>
          <p:nvPr/>
        </p:nvPicPr>
        <p:blipFill>
          <a:blip r:embed="rId5"/>
          <a:srcRect/>
          <a:stretch/>
        </p:blipFill>
        <p:spPr>
          <a:xfrm>
            <a:off x="6096000" y="1480075"/>
            <a:ext cx="4343893" cy="2755306"/>
          </a:xfrm>
          <a:prstGeom prst="rect">
            <a:avLst/>
          </a:prstGeom>
        </p:spPr>
      </p:pic>
      <p:pic>
        <p:nvPicPr>
          <p:cNvPr id="7" name="Image 6">
            <a:extLst>
              <a:ext uri="{FF2B5EF4-FFF2-40B4-BE49-F238E27FC236}">
                <a16:creationId xmlns:a16="http://schemas.microsoft.com/office/drawing/2014/main" id="{32E31EFE-B6F3-401A-ABE5-65408C07DC3E}"/>
              </a:ext>
            </a:extLst>
          </p:cNvPr>
          <p:cNvPicPr>
            <a:picLocks noChangeAspect="1"/>
          </p:cNvPicPr>
          <p:nvPr/>
        </p:nvPicPr>
        <p:blipFill>
          <a:blip r:embed="rId6"/>
          <a:srcRect/>
          <a:stretch/>
        </p:blipFill>
        <p:spPr>
          <a:xfrm>
            <a:off x="4470514" y="4331137"/>
            <a:ext cx="4706354" cy="2192276"/>
          </a:xfrm>
          <a:prstGeom prst="rect">
            <a:avLst/>
          </a:prstGeom>
        </p:spPr>
      </p:pic>
      <p:pic>
        <p:nvPicPr>
          <p:cNvPr id="10" name="Image 9">
            <a:extLst>
              <a:ext uri="{FF2B5EF4-FFF2-40B4-BE49-F238E27FC236}">
                <a16:creationId xmlns:a16="http://schemas.microsoft.com/office/drawing/2014/main" id="{EB3CCBE4-81DA-4743-ACF6-3690C709DD60}"/>
              </a:ext>
            </a:extLst>
          </p:cNvPr>
          <p:cNvPicPr>
            <a:picLocks noChangeAspect="1"/>
          </p:cNvPicPr>
          <p:nvPr/>
        </p:nvPicPr>
        <p:blipFill>
          <a:blip r:embed="rId7"/>
          <a:stretch>
            <a:fillRect/>
          </a:stretch>
        </p:blipFill>
        <p:spPr>
          <a:xfrm>
            <a:off x="9884407" y="4794422"/>
            <a:ext cx="950298" cy="965146"/>
          </a:xfrm>
          <a:prstGeom prst="rect">
            <a:avLst/>
          </a:prstGeom>
        </p:spPr>
      </p:pic>
      <p:sp>
        <p:nvSpPr>
          <p:cNvPr id="12" name="Flecha doblada hacia arriba 11">
            <a:extLst>
              <a:ext uri="{FF2B5EF4-FFF2-40B4-BE49-F238E27FC236}">
                <a16:creationId xmlns:a16="http://schemas.microsoft.com/office/drawing/2014/main" id="{5E6E1031-BDF4-FFD7-E1D0-599A38BDE6F3}"/>
              </a:ext>
            </a:extLst>
          </p:cNvPr>
          <p:cNvSpPr/>
          <p:nvPr/>
        </p:nvSpPr>
        <p:spPr>
          <a:xfrm rot="10800000" flipH="1">
            <a:off x="3795824" y="2285999"/>
            <a:ext cx="378656" cy="2963937"/>
          </a:xfrm>
          <a:prstGeom prst="bentUpArrow">
            <a:avLst/>
          </a:prstGeom>
          <a:solidFill>
            <a:schemeClr val="accent1">
              <a:alpha val="6526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7535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518172" y="126143"/>
            <a:ext cx="36758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648200" y="4115301"/>
            <a:ext cx="286997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إرشادات/ أدوات/ نشاطات محددة تقوم بها مجموعة التنسيق</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169551"/>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إرشادات/ أدوات/ نشاطات محددة تقوم بها مجموعة التنسيق</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169551"/>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إرشادات/ أدوات/ نشاطات محددة تقوم بها مجموعة التنسيق</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2173</Words>
  <Application>Microsoft Macintosh PowerPoint</Application>
  <PresentationFormat>Panorámica</PresentationFormat>
  <Paragraphs>153</Paragraphs>
  <Slides>8</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Arial</vt:lpstr>
      <vt:lpstr>Calibri</vt:lpstr>
      <vt:lpstr>DINNextLTArabic-Medium</vt:lpstr>
      <vt:lpstr>DINNextLTArabic-Regular</vt:lpstr>
      <vt:lpstr>Helvetica Neue</vt:lpstr>
      <vt:lpstr>Ink Free</vt:lpstr>
      <vt:lpstr>Wingdings</vt:lpstr>
      <vt:lpstr>Office Theme</vt:lpstr>
      <vt:lpstr>المعايير الدنيا لحماية الطفل في العمل الإنساني  CPMS</vt:lpstr>
      <vt:lpstr>الهدف من المعايير </vt:lpstr>
      <vt:lpstr>Presentación de PowerPoint</vt:lpstr>
      <vt:lpstr>مقدمة عامة عن المعيار 1</vt:lpstr>
      <vt:lpstr>Presentación de PowerPoint</vt:lpstr>
      <vt:lpstr>هيكليات التنسيق</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68</cp:revision>
  <dcterms:created xsi:type="dcterms:W3CDTF">2017-12-20T18:51:03Z</dcterms:created>
  <dcterms:modified xsi:type="dcterms:W3CDTF">2023-01-20T12:03:24Z</dcterms:modified>
</cp:coreProperties>
</file>