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Helvetica Neue Ligh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BLIqJUcdOjO+Xk5NFwfHWAkK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83" autoAdjust="0"/>
  </p:normalViewPr>
  <p:slideViewPr>
    <p:cSldViewPr snapToGrid="0">
      <p:cViewPr varScale="1">
        <p:scale>
          <a:sx n="53" d="100"/>
          <a:sy n="53" d="100"/>
        </p:scale>
        <p:origin x="1152"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03_00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Facilitators:</a:t>
            </a:r>
            <a:endParaRPr/>
          </a:p>
          <a:p>
            <a:pPr marL="0" lvl="0" indent="0" algn="l" rtl="0">
              <a:lnSpc>
                <a:spcPct val="100000"/>
              </a:lnSpc>
              <a:spcBef>
                <a:spcPts val="0"/>
              </a:spcBef>
              <a:spcAft>
                <a:spcPts val="0"/>
              </a:spcAft>
              <a:buSzPts val="1400"/>
              <a:buNone/>
            </a:pPr>
            <a:r>
              <a:rPr lang="en-US" i="1"/>
              <a:t>This briefing is </a:t>
            </a:r>
            <a:r>
              <a:rPr lang="en-US" i="1" u="sng"/>
              <a:t>for any potential user </a:t>
            </a:r>
            <a:r>
              <a:rPr lang="en-US" i="1"/>
              <a:t>of the CPMS. It is geared primarily toward child protection staff, so consider broadening some questions or providing more detail, if colleagues from other sectors join you.</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It is assumed that the group is about 20 people and that everyone in the room knows each other (perhaps colleagues from your agency or the CP coordination group). if not, add 5 minutes for quick introductions.</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latin typeface="Calibri"/>
                <a:ea typeface="Calibri"/>
                <a:cs typeface="Calibri"/>
                <a:sym typeface="Calibri"/>
              </a:rPr>
              <a:t>PREPARE: a flipchart with the </a:t>
            </a:r>
            <a:r>
              <a:rPr lang="en-US" b="1" i="1">
                <a:latin typeface="Calibri"/>
                <a:ea typeface="Calibri"/>
                <a:cs typeface="Calibri"/>
                <a:sym typeface="Calibri"/>
              </a:rPr>
              <a:t>objectives</a:t>
            </a:r>
            <a:r>
              <a:rPr lang="en-US" i="1">
                <a:latin typeface="Calibri"/>
                <a:ea typeface="Calibri"/>
                <a:cs typeface="Calibri"/>
                <a:sym typeface="Calibri"/>
              </a:rPr>
              <a:t> of the session</a:t>
            </a:r>
            <a:endParaRPr/>
          </a:p>
          <a:p>
            <a:pPr marL="0" lvl="0" indent="0" algn="l" rtl="0">
              <a:lnSpc>
                <a:spcPct val="100000"/>
              </a:lnSpc>
              <a:spcBef>
                <a:spcPts val="0"/>
              </a:spcBef>
              <a:spcAft>
                <a:spcPts val="0"/>
              </a:spcAft>
              <a:buSzPts val="1400"/>
              <a:buNone/>
            </a:pPr>
            <a:r>
              <a:rPr lang="en-US" b="0" i="0">
                <a:solidFill>
                  <a:srgbClr val="1B2733"/>
                </a:solidFill>
                <a:latin typeface="Calibri"/>
                <a:ea typeface="Calibri"/>
                <a:cs typeface="Calibri"/>
                <a:sym typeface="Calibri"/>
              </a:rPr>
              <a:t>By the end of the session, participants will be able to:</a:t>
            </a: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Describe the content of Standard 20</a:t>
            </a:r>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Explain &amp; Share its key messages</a:t>
            </a:r>
            <a:endParaRPr/>
          </a:p>
          <a:p>
            <a:pPr marL="171450" lvl="0" indent="-171450" algn="l" rtl="0">
              <a:lnSpc>
                <a:spcPct val="100000"/>
              </a:lnSpc>
              <a:spcBef>
                <a:spcPts val="0"/>
              </a:spcBef>
              <a:spcAft>
                <a:spcPts val="0"/>
              </a:spcAft>
              <a:buClr>
                <a:schemeClr val="dk1"/>
              </a:buClr>
              <a:buSzPts val="1200"/>
              <a:buFont typeface="Arial"/>
              <a:buChar char="•"/>
            </a:pPr>
            <a:r>
              <a:rPr lang="en-US" b="0" i="0">
                <a:solidFill>
                  <a:srgbClr val="1B2733"/>
                </a:solidFill>
                <a:latin typeface="Calibri"/>
                <a:ea typeface="Calibri"/>
                <a:cs typeface="Calibri"/>
                <a:sym typeface="Calibri"/>
              </a:rPr>
              <a:t>Demonstrate how &amp; why to use the handbook</a:t>
            </a:r>
            <a:endParaRPr/>
          </a:p>
          <a:p>
            <a:pPr marL="171450" lvl="0" indent="-95250" algn="l" rtl="0">
              <a:lnSpc>
                <a:spcPct val="100000"/>
              </a:lnSpc>
              <a:spcBef>
                <a:spcPts val="0"/>
              </a:spcBef>
              <a:spcAft>
                <a:spcPts val="0"/>
              </a:spcAft>
              <a:buClr>
                <a:schemeClr val="dk1"/>
              </a:buClr>
              <a:buSzPts val="1200"/>
              <a:buFont typeface="Arial"/>
              <a:buNone/>
            </a:pPr>
            <a:endParaRPr i="1"/>
          </a:p>
          <a:p>
            <a:pPr marL="0" marR="0" lvl="0" indent="0" algn="l" rtl="0">
              <a:lnSpc>
                <a:spcPct val="100000"/>
              </a:lnSpc>
              <a:spcBef>
                <a:spcPts val="0"/>
              </a:spcBef>
              <a:spcAft>
                <a:spcPts val="0"/>
              </a:spcAft>
              <a:buClr>
                <a:schemeClr val="dk1"/>
              </a:buClr>
              <a:buSzPts val="1200"/>
              <a:buFont typeface="Arial"/>
              <a:buNone/>
            </a:pPr>
            <a:r>
              <a:rPr lang="en-US"/>
              <a:t>NOTE: if you have already done a Session on Pillar(s), Principles or other Standard(s), skip slide 2 &amp; 8</a:t>
            </a:r>
            <a:endParaRPr/>
          </a:p>
          <a:p>
            <a:pPr marL="0" lvl="0" indent="0" algn="l" rtl="0">
              <a:lnSpc>
                <a:spcPct val="100000"/>
              </a:lnSpc>
              <a:spcBef>
                <a:spcPts val="0"/>
              </a:spcBef>
              <a:spcAft>
                <a:spcPts val="0"/>
              </a:spcAft>
              <a:buClr>
                <a:schemeClr val="dk1"/>
              </a:buClr>
              <a:buSzPts val="1200"/>
              <a:buFont typeface="Arial"/>
              <a:buNone/>
            </a:pPr>
            <a:endParaRPr/>
          </a:p>
          <a:p>
            <a:pPr marL="457200" marR="0" lvl="0" indent="-228600" algn="l" rtl="0">
              <a:lnSpc>
                <a:spcPct val="100000"/>
              </a:lnSpc>
              <a:spcBef>
                <a:spcPts val="0"/>
              </a:spcBef>
              <a:spcAft>
                <a:spcPts val="0"/>
              </a:spcAft>
              <a:buSzPts val="1400"/>
              <a:buNone/>
            </a:pPr>
            <a:r>
              <a:rPr lang="en-US" b="1"/>
              <a:t>TIP: Slides are animated </a:t>
            </a:r>
            <a:r>
              <a:rPr lang="en-US"/>
              <a:t>-&gt; for each click you’ll make, some few words, a title or an image will appear on the slide. </a:t>
            </a:r>
            <a:endParaRPr/>
          </a:p>
          <a:p>
            <a:pPr marL="457200" marR="0" lvl="0" indent="-228600" algn="l" rtl="0">
              <a:lnSpc>
                <a:spcPct val="100000"/>
              </a:lnSpc>
              <a:spcBef>
                <a:spcPts val="0"/>
              </a:spcBef>
              <a:spcAft>
                <a:spcPts val="0"/>
              </a:spcAft>
              <a:buSzPts val="1400"/>
              <a:buNone/>
            </a:pPr>
            <a:r>
              <a:rPr lang="en-US"/>
              <a:t>Read the corresponding notes from the facilitators notes, before showing the following content, so participants have time to process what you say, and read each point. </a:t>
            </a:r>
            <a:endParaRPr/>
          </a:p>
          <a:p>
            <a:pPr marL="457200" marR="0" lvl="0" indent="-228600" algn="l" rtl="0">
              <a:lnSpc>
                <a:spcPct val="100000"/>
              </a:lnSpc>
              <a:spcBef>
                <a:spcPts val="0"/>
              </a:spcBef>
              <a:spcAft>
                <a:spcPts val="0"/>
              </a:spcAft>
              <a:buSzPts val="1400"/>
              <a:buNone/>
            </a:pP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Donors, local governments, colleagues in other sectors and our beneficiaries themselves want to know what we are doing and why. The CPMS is our benchmark. They are the key way to </a:t>
            </a:r>
            <a:r>
              <a:rPr lang="en-US" dirty="0" err="1"/>
              <a:t>operationalise</a:t>
            </a:r>
            <a:r>
              <a:rPr lang="en-US" dirty="0"/>
              <a:t> or make real children's rights in the practice of humanitarian response. </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dirty="0">
                <a:latin typeface="Helvetica Neue Light"/>
                <a:ea typeface="Helvetica Neue Light"/>
                <a:cs typeface="Helvetica Neue Light"/>
                <a:sym typeface="Helvetica Neue Light"/>
              </a:rPr>
              <a:t>internal displacement and refugee contexts)</a:t>
            </a:r>
            <a:r>
              <a:rPr lang="en-US" dirty="0"/>
              <a:t>, by establishing common principles, </a:t>
            </a:r>
            <a:r>
              <a:rPr lang="en-US" sz="1800" b="0" i="0" u="none" strike="noStrike" dirty="0">
                <a:latin typeface="Helvetica Neue Light"/>
                <a:ea typeface="Helvetica Neue Light"/>
                <a:cs typeface="Helvetica Neue Light"/>
                <a:sym typeface="Helvetica Neue Light"/>
              </a:rPr>
              <a:t>evidence, prevention</a:t>
            </a:r>
            <a:r>
              <a:rPr lang="en-US" dirty="0"/>
              <a:t> and goals to achieve. They provide a synthesis of good practice and learning to date.</a:t>
            </a:r>
            <a:endParaRPr dirty="0"/>
          </a:p>
          <a:p>
            <a:pPr marL="0" lvl="0" indent="0" algn="l" rtl="0">
              <a:lnSpc>
                <a:spcPct val="100000"/>
              </a:lnSpc>
              <a:spcBef>
                <a:spcPts val="0"/>
              </a:spcBef>
              <a:spcAft>
                <a:spcPts val="0"/>
              </a:spcAft>
              <a:buSzPts val="1400"/>
              <a:buNone/>
            </a:pPr>
            <a:endParaRPr dirty="0"/>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an overview of the CPMS structure: there are 28 Standards across 4 pillars and 10 CPHA principles threaded throughout. </a:t>
            </a:r>
            <a:endParaRPr/>
          </a:p>
          <a:p>
            <a:pPr marL="0" lvl="0" indent="0" algn="l" rtl="0">
              <a:lnSpc>
                <a:spcPct val="100000"/>
              </a:lnSpc>
              <a:spcBef>
                <a:spcPts val="0"/>
              </a:spcBef>
              <a:spcAft>
                <a:spcPts val="0"/>
              </a:spcAft>
              <a:buSzPts val="1400"/>
              <a:buNone/>
            </a:pPr>
            <a:r>
              <a:rPr lang="en-US"/>
              <a:t>You can find this overview on the back of the CPMS handbook or in the online handbook; it’s a practical way of locating quickly a specific topic.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presentation focuses on Standard 20: Justice for children</a:t>
            </a:r>
            <a:endParaRPr/>
          </a:p>
          <a:p>
            <a:pPr marL="0" lvl="0" indent="0" algn="l" rtl="0">
              <a:lnSpc>
                <a:spcPct val="100000"/>
              </a:lnSpc>
              <a:spcBef>
                <a:spcPts val="0"/>
              </a:spcBef>
              <a:spcAft>
                <a:spcPts val="0"/>
              </a:spcAft>
              <a:buSzPts val="1400"/>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This Standard is part of the third Pillar of Standards related to developing adequate strategies, approaches and interventions for preventing and responding to the child protection risks outlined in </a:t>
            </a:r>
            <a:r>
              <a:rPr lang="en-US" u="sng" dirty="0">
                <a:solidFill>
                  <a:schemeClr val="hlink"/>
                </a:solidFill>
                <a:hlinkClick r:id="rId3"/>
              </a:rPr>
              <a:t>Pillar 2</a:t>
            </a:r>
            <a:r>
              <a:rPr lang="en-US" dirty="0"/>
              <a:t>. It is structured around the socio-ecological model and also links with the INSPIRE package, where appropriate, and builds on their evidence-based strategies for preventing violence against children. Hence the ICON in the corner. The INSPIRE package has a similar goal: evidence-based strategies for preventing violence against children.  More info about INSPIRE strategies on: http://inspire-strategies.org/</a:t>
            </a: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latin typeface="Arial"/>
                <a:ea typeface="Arial"/>
                <a:cs typeface="Arial"/>
                <a:sym typeface="Arial"/>
              </a:rPr>
              <a:t>The aim of this Standard is to ensure children in contact with formal and informal justice systems are treated in a child-friendly, non-discriminatory manner and receive services tailored to their needs and best interests.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Using the socio-ecological model, we can collaborate with the full range of actors to (a) assess the ways in which legal and justice systems at all levels either provide protection or present risks, (b) develop interventions to reinforce protection and overcome risks and (c) make efforts to protect children through formal and customary laws</a:t>
            </a:r>
            <a:endParaRPr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dirty="0">
                <a:latin typeface="Arial"/>
                <a:ea typeface="Arial"/>
                <a:cs typeface="Arial"/>
                <a:sym typeface="Arial"/>
              </a:rPr>
              <a:t>Icons: Link </a:t>
            </a:r>
            <a:r>
              <a:rPr lang="en-US" dirty="0"/>
              <a:t>with Inspire strategies on Response and support services + Implementation and enforcement of laws</a:t>
            </a:r>
            <a:endParaRPr dirty="0"/>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Discussion Prompt: </a:t>
            </a:r>
            <a:r>
              <a:rPr lang="en-US" sz="1200" dirty="0">
                <a:latin typeface="Arial"/>
                <a:ea typeface="Arial"/>
                <a:cs typeface="Arial"/>
                <a:sym typeface="Arial"/>
              </a:rPr>
              <a:t>How may children interact with justice systems ?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-&gt; </a:t>
            </a:r>
            <a:r>
              <a:rPr lang="en-US" dirty="0"/>
              <a:t>Children can interact with justice systems as witnesses, victims (survivors), accused, potential wrongdoers, convicted offenders or a combination of these. </a:t>
            </a: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You could follow up by asking for how these interactions may change in a humanitarian setting.</a:t>
            </a:r>
            <a:endParaRPr dirty="0">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b="0" dirty="0"/>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latin typeface="Arial"/>
                <a:ea typeface="Arial"/>
                <a:cs typeface="Arial"/>
                <a:sym typeface="Arial"/>
              </a:rPr>
              <a:t>Standard 20 states: </a:t>
            </a:r>
            <a:r>
              <a:rPr lang="en-US" dirty="0"/>
              <a:t>“All children in contact with formal and informal justice systems during a humanitarian crisis are treated in a child-friendly, non-discriminatory manner in line with international norms and standards and receive services tailored to their needs and best interests.” </a:t>
            </a:r>
            <a:endParaRPr dirty="0"/>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dirty="0"/>
              <a:t>From the earliest possible stage in the emergency, it is important to document (a) patterns of violations against children in contact with the law and (b) situations that lead to that contact. It provides a basis for evidence-based advocacy in support of an effective national and international response.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Advocacy should focus on (a) enforcing laws that protect children, (b) stopping current violations (beginning with those with the most severe effect on children), and (c) preventing future violations (including through legal reform). Advocacy should be supported by evidence gathered during monitoring and documentation activities.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Capacity-strengthening on appropriate handling of children’s cases (cases of children formerly associated with armed forces or groups and victims of sexual exploitation or trafficking); on child-friendly procedures and processes; on border and reception arrangements (that must be child-sensitive; respect international standards; and use alternatives to detention)…</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Awareness-raising activities of community-level reporting mechanisms for child victims and witnesses of crime; on international standards for admission and reception at borders; on alternatives to detention (including </a:t>
            </a:r>
            <a:r>
              <a:rPr lang="en-US" sz="1800" b="0" i="0" u="none" strike="noStrike" dirty="0">
                <a:latin typeface="Helvetica Neue Light"/>
                <a:ea typeface="Helvetica Neue Light"/>
                <a:cs typeface="Helvetica Neue Light"/>
                <a:sym typeface="Helvetica Neue Light"/>
              </a:rPr>
              <a:t>immigration detention of all children who are refugees or migrants</a:t>
            </a:r>
            <a:r>
              <a:rPr lang="en-US" dirty="0"/>
              <a:t>….)</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From the beginning of a crisis, it is important to create or strengthen a coordination platform for professionals and caregivers (such as justice, security, medical, social, community, family) that builds on existing resources and structures. </a:t>
            </a:r>
            <a:endParaRPr dirty="0"/>
          </a:p>
          <a:p>
            <a:pPr marL="171450" marR="0" lvl="0" indent="-9525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219" name="Google Shape;2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a:t>Justice for children can be protective. It may help enforce or establish children’s rights or strengthen legal instruments that do so. Actions in this area include:</a:t>
            </a:r>
            <a:endParaRPr/>
          </a:p>
          <a:p>
            <a:pPr marL="857250" lvl="1" indent="-171450" algn="l" rtl="0">
              <a:lnSpc>
                <a:spcPct val="100000"/>
              </a:lnSpc>
              <a:spcBef>
                <a:spcPts val="0"/>
              </a:spcBef>
              <a:spcAft>
                <a:spcPts val="0"/>
              </a:spcAft>
              <a:buSzPts val="1400"/>
              <a:buFont typeface="Noto Sans Symbols"/>
              <a:buChar char="✔"/>
            </a:pPr>
            <a:r>
              <a:rPr lang="en-US"/>
              <a:t>Strengthening the implementation and awareness of existing child protection laws;</a:t>
            </a:r>
            <a:endParaRPr/>
          </a:p>
          <a:p>
            <a:pPr marL="857250" marR="0" lvl="1" indent="-171450" algn="l" rtl="0">
              <a:lnSpc>
                <a:spcPct val="100000"/>
              </a:lnSpc>
              <a:spcBef>
                <a:spcPts val="0"/>
              </a:spcBef>
              <a:spcAft>
                <a:spcPts val="0"/>
              </a:spcAft>
              <a:buClr>
                <a:srgbClr val="000000"/>
              </a:buClr>
              <a:buSzPts val="1400"/>
              <a:buFont typeface="Noto Sans Symbols"/>
              <a:buChar char="✔"/>
            </a:pPr>
            <a:r>
              <a:rPr lang="en-US"/>
              <a:t>Advocating for or supporting the development of new laws that criminalise abuse, neglect, exploitation and violence against children.</a:t>
            </a:r>
            <a:endParaRPr/>
          </a:p>
          <a:p>
            <a:pPr marL="857250" lvl="1" indent="-171450" algn="l" rtl="0">
              <a:lnSpc>
                <a:spcPct val="100000"/>
              </a:lnSpc>
              <a:spcBef>
                <a:spcPts val="0"/>
              </a:spcBef>
              <a:spcAft>
                <a:spcPts val="0"/>
              </a:spcAft>
              <a:buSzPts val="1400"/>
              <a:buFont typeface="Noto Sans Symbols"/>
              <a:buChar char="✔"/>
            </a:pPr>
            <a:r>
              <a:rPr lang="en-US"/>
              <a:t>Facilitating the alignment of and links between customary and national legal systems and international laws</a:t>
            </a:r>
            <a:endParaRPr/>
          </a:p>
          <a:p>
            <a:pPr marL="457200" marR="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Font typeface="Arial"/>
              <a:buChar char="•"/>
            </a:pPr>
            <a:r>
              <a:rPr lang="en-US"/>
              <a:t>Unfortunately, this contact w/ the law can lead to additional protection risks that are caused by formal and informal justice actors. Humanitarian actors can help mitigate those risks and support children to fulfil their rights when interacting with justice systems. Strategies for overcoming the risks that both formal and informal justice systems may present include:</a:t>
            </a:r>
            <a:endParaRPr/>
          </a:p>
          <a:p>
            <a:pPr marL="857250" lvl="1" indent="-171450" algn="l" rtl="0">
              <a:lnSpc>
                <a:spcPct val="100000"/>
              </a:lnSpc>
              <a:spcBef>
                <a:spcPts val="0"/>
              </a:spcBef>
              <a:spcAft>
                <a:spcPts val="0"/>
              </a:spcAft>
              <a:buSzPts val="1400"/>
              <a:buFont typeface="Noto Sans Symbols"/>
              <a:buChar char="✔"/>
            </a:pPr>
            <a:r>
              <a:rPr lang="en-US"/>
              <a:t>Training service providers on the rights and </a:t>
            </a:r>
            <a:r>
              <a:rPr lang="en-US" u="sng">
                <a:solidFill>
                  <a:schemeClr val="hlink"/>
                </a:solidFill>
                <a:hlinkClick r:id="rId3"/>
              </a:rPr>
              <a:t>best interests of children</a:t>
            </a:r>
            <a:r>
              <a:rPr lang="en-US"/>
              <a:t> in contact with the law;</a:t>
            </a:r>
            <a:endParaRPr/>
          </a:p>
          <a:p>
            <a:pPr marL="857250" lvl="1" indent="-171450" algn="l" rtl="0">
              <a:lnSpc>
                <a:spcPct val="100000"/>
              </a:lnSpc>
              <a:spcBef>
                <a:spcPts val="0"/>
              </a:spcBef>
              <a:spcAft>
                <a:spcPts val="0"/>
              </a:spcAft>
              <a:buSzPts val="1400"/>
              <a:buFont typeface="Noto Sans Symbols"/>
              <a:buChar char="✔"/>
            </a:pPr>
            <a:r>
              <a:rPr lang="en-US"/>
              <a:t>Training justice actors on developmentally and age-appropriate ways of communicating with children;</a:t>
            </a:r>
            <a:endParaRPr/>
          </a:p>
          <a:p>
            <a:pPr marL="857250" lvl="1" indent="-171450" algn="l" rtl="0">
              <a:lnSpc>
                <a:spcPct val="100000"/>
              </a:lnSpc>
              <a:spcBef>
                <a:spcPts val="0"/>
              </a:spcBef>
              <a:spcAft>
                <a:spcPts val="0"/>
              </a:spcAft>
              <a:buSzPts val="1400"/>
              <a:buFont typeface="Noto Sans Symbols"/>
              <a:buChar char="✔"/>
            </a:pPr>
            <a:r>
              <a:rPr lang="en-US"/>
              <a:t>Supporting juvenile justice approaches that allow children to be accountable to society without being formally processed as a criminal;</a:t>
            </a:r>
            <a:endParaRPr/>
          </a:p>
          <a:p>
            <a:pPr marL="857250" lvl="1" indent="-171450" algn="l" rtl="0">
              <a:lnSpc>
                <a:spcPct val="100000"/>
              </a:lnSpc>
              <a:spcBef>
                <a:spcPts val="0"/>
              </a:spcBef>
              <a:spcAft>
                <a:spcPts val="0"/>
              </a:spcAft>
              <a:buSzPts val="1400"/>
              <a:buFont typeface="Noto Sans Symbols"/>
              <a:buChar char="✔"/>
            </a:pPr>
            <a:r>
              <a:rPr lang="en-US"/>
              <a:t>Working with States to create practical alternatives that can end the immigration detention of all children who are refugees or migrants;</a:t>
            </a:r>
            <a:endParaRPr/>
          </a:p>
          <a:p>
            <a:pPr marL="857250" lvl="1" indent="-171450" algn="l" rtl="0">
              <a:lnSpc>
                <a:spcPct val="100000"/>
              </a:lnSpc>
              <a:spcBef>
                <a:spcPts val="0"/>
              </a:spcBef>
              <a:spcAft>
                <a:spcPts val="0"/>
              </a:spcAft>
              <a:buSzPts val="1400"/>
              <a:buFont typeface="Noto Sans Symbols"/>
              <a:buChar char="✔"/>
            </a:pPr>
            <a:r>
              <a:rPr lang="en-US"/>
              <a:t>Detaining children only as a last resort and only for the shortest period possible in age- and gender-segregated facilities; and</a:t>
            </a:r>
            <a:endParaRPr/>
          </a:p>
          <a:p>
            <a:pPr marL="857250" lvl="1" indent="-171450" algn="l" rtl="0">
              <a:lnSpc>
                <a:spcPct val="100000"/>
              </a:lnSpc>
              <a:spcBef>
                <a:spcPts val="0"/>
              </a:spcBef>
              <a:spcAft>
                <a:spcPts val="0"/>
              </a:spcAft>
              <a:buSzPts val="1400"/>
              <a:buFont typeface="Noto Sans Symbols"/>
              <a:buChar char="✔"/>
            </a:pPr>
            <a:r>
              <a:rPr lang="en-US"/>
              <a:t>Communicating clearly with children in developmentally and age-appropriate ways at all stages of any judicial process.</a:t>
            </a:r>
            <a:endParaRPr/>
          </a:p>
          <a:p>
            <a:pPr marL="457200" marR="0" lvl="0" indent="-228600" algn="l" rtl="0">
              <a:lnSpc>
                <a:spcPct val="100000"/>
              </a:lnSpc>
              <a:spcBef>
                <a:spcPts val="0"/>
              </a:spcBef>
              <a:spcAft>
                <a:spcPts val="0"/>
              </a:spcAft>
              <a:buSzPts val="1400"/>
              <a:buNone/>
            </a:pPr>
            <a:endParaRPr/>
          </a:p>
        </p:txBody>
      </p:sp>
      <p:sp>
        <p:nvSpPr>
          <p:cNvPr id="229" name="Google Shape;22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0" i="1" u="none" dirty="0"/>
              <a:t>Depending on the time you have for facilitation, consider adding here examples from the Region/ Country/ Response, of programming that meets the standards.</a:t>
            </a:r>
            <a:endParaRPr dirty="0"/>
          </a:p>
          <a:p>
            <a:pPr marL="457200" marR="0" lvl="0" indent="-228600" algn="l" rtl="0">
              <a:lnSpc>
                <a:spcPct val="100000"/>
              </a:lnSpc>
              <a:spcBef>
                <a:spcPts val="0"/>
              </a:spcBef>
              <a:spcAft>
                <a:spcPts val="0"/>
              </a:spcAft>
              <a:buSzPts val="1400"/>
              <a:buNone/>
            </a:pPr>
            <a:r>
              <a:rPr lang="en-US" b="0" i="1" u="none" dirty="0"/>
              <a:t>This could be a draft slide that you could update or remove if necessary. </a:t>
            </a:r>
            <a:endParaRPr dirty="0"/>
          </a:p>
          <a:p>
            <a:pPr marL="457200" marR="0" lvl="0" indent="-228600" algn="l" rtl="0">
              <a:lnSpc>
                <a:spcPct val="100000"/>
              </a:lnSpc>
              <a:spcBef>
                <a:spcPts val="0"/>
              </a:spcBef>
              <a:spcAft>
                <a:spcPts val="0"/>
              </a:spcAft>
              <a:buSzPts val="1400"/>
              <a:buNone/>
            </a:pPr>
            <a:r>
              <a:rPr lang="en-US" b="0" i="1" u="none" dirty="0"/>
              <a:t>For each example, you could add: </a:t>
            </a:r>
            <a:endParaRPr dirty="0"/>
          </a:p>
          <a:p>
            <a:pPr marL="285750" lvl="0" indent="-285750" algn="l" rtl="0">
              <a:lnSpc>
                <a:spcPct val="100000"/>
              </a:lnSpc>
              <a:spcBef>
                <a:spcPts val="0"/>
              </a:spcBef>
              <a:spcAft>
                <a:spcPts val="0"/>
              </a:spcAft>
              <a:buSzPts val="1400"/>
              <a:buFont typeface="Arial"/>
              <a:buChar char="•"/>
            </a:pPr>
            <a:r>
              <a:rPr lang="en-US" b="0" i="1" u="none" dirty="0"/>
              <a:t>A short, concise, </a:t>
            </a:r>
            <a:r>
              <a:rPr lang="en-US" i="1" dirty="0"/>
              <a:t>key presentation sentence about the specific program/project using Standard 20</a:t>
            </a:r>
            <a:endParaRPr dirty="0"/>
          </a:p>
          <a:p>
            <a:pPr marL="285750" lvl="0" indent="-285750" algn="l" rtl="0">
              <a:lnSpc>
                <a:spcPct val="100000"/>
              </a:lnSpc>
              <a:spcBef>
                <a:spcPts val="0"/>
              </a:spcBef>
              <a:spcAft>
                <a:spcPts val="0"/>
              </a:spcAft>
              <a:buSzPts val="1400"/>
              <a:buFont typeface="Arial"/>
              <a:buChar char="•"/>
            </a:pPr>
            <a:r>
              <a:rPr lang="en-US" i="1" dirty="0"/>
              <a:t>Add the name of </a:t>
            </a:r>
            <a:r>
              <a:rPr lang="en-US" i="1" dirty="0" err="1"/>
              <a:t>organisations</a:t>
            </a:r>
            <a:r>
              <a:rPr lang="en-US" i="1" dirty="0"/>
              <a:t> and partners involved </a:t>
            </a:r>
            <a:endParaRPr dirty="0"/>
          </a:p>
          <a:p>
            <a:pPr marL="285750" lvl="0" indent="-285750" algn="l" rtl="0">
              <a:lnSpc>
                <a:spcPct val="100000"/>
              </a:lnSpc>
              <a:spcBef>
                <a:spcPts val="0"/>
              </a:spcBef>
              <a:spcAft>
                <a:spcPts val="0"/>
              </a:spcAft>
              <a:buSzPts val="1400"/>
              <a:buFont typeface="Arial"/>
              <a:buChar char="•"/>
            </a:pPr>
            <a:r>
              <a:rPr lang="en-US" i="1" dirty="0"/>
              <a:t>Add practical lessons learnt, key actions, message or numbers, that will attract interest of your audience</a:t>
            </a:r>
            <a:endParaRPr dirty="0"/>
          </a:p>
          <a:p>
            <a:pPr marL="457200" marR="0" lvl="0" indent="-228600" algn="l" rtl="0">
              <a:lnSpc>
                <a:spcPct val="100000"/>
              </a:lnSpc>
              <a:spcBef>
                <a:spcPts val="0"/>
              </a:spcBef>
              <a:spcAft>
                <a:spcPts val="0"/>
              </a:spcAft>
              <a:buSzPts val="1400"/>
              <a:buNone/>
            </a:pPr>
            <a:endParaRPr b="0" i="1" u="none" dirty="0"/>
          </a:p>
          <a:p>
            <a:pPr marL="0" marR="0" lvl="0" indent="0" algn="l" rtl="0">
              <a:lnSpc>
                <a:spcPct val="100000"/>
              </a:lnSpc>
              <a:spcBef>
                <a:spcPts val="0"/>
              </a:spcBef>
              <a:spcAft>
                <a:spcPts val="0"/>
              </a:spcAft>
              <a:buClr>
                <a:srgbClr val="000000"/>
              </a:buClr>
              <a:buSzPts val="1400"/>
              <a:buFont typeface="Arial"/>
              <a:buNone/>
            </a:pPr>
            <a:r>
              <a:rPr lang="en-US" i="1" dirty="0"/>
              <a:t>Another option, if you have a longer facilitation span (and also depending on the audience you have), this slide can be completed in an interactive way during the session. </a:t>
            </a:r>
            <a:endParaRPr dirty="0"/>
          </a:p>
          <a:p>
            <a:pPr marL="0" marR="0" lvl="0" indent="0" algn="l" rtl="0">
              <a:lnSpc>
                <a:spcPct val="100000"/>
              </a:lnSpc>
              <a:spcBef>
                <a:spcPts val="0"/>
              </a:spcBef>
              <a:spcAft>
                <a:spcPts val="0"/>
              </a:spcAft>
              <a:buClr>
                <a:srgbClr val="000000"/>
              </a:buClr>
              <a:buSzPts val="1400"/>
              <a:buFont typeface="Arial"/>
              <a:buNone/>
            </a:pPr>
            <a:r>
              <a:rPr lang="en-US" i="1" dirty="0"/>
              <a:t>In that case, you could:</a:t>
            </a:r>
            <a:endParaRPr dirty="0"/>
          </a:p>
          <a:p>
            <a:pPr marL="171450" marR="0" lvl="0" indent="-171450" algn="l" rtl="0">
              <a:lnSpc>
                <a:spcPct val="100000"/>
              </a:lnSpc>
              <a:spcBef>
                <a:spcPts val="0"/>
              </a:spcBef>
              <a:spcAft>
                <a:spcPts val="0"/>
              </a:spcAft>
              <a:buClr>
                <a:srgbClr val="000000"/>
              </a:buClr>
              <a:buSzPts val="1400"/>
              <a:buFont typeface="Calibri"/>
              <a:buChar char="-"/>
            </a:pPr>
            <a:r>
              <a:rPr lang="en-US" i="1" dirty="0"/>
              <a:t>split the groups into 2 or 3 smaller groups, </a:t>
            </a:r>
            <a:endParaRPr dirty="0"/>
          </a:p>
          <a:p>
            <a:pPr marL="171450" marR="0" lvl="0" indent="-171450" algn="l" rtl="0">
              <a:lnSpc>
                <a:spcPct val="100000"/>
              </a:lnSpc>
              <a:spcBef>
                <a:spcPts val="0"/>
              </a:spcBef>
              <a:spcAft>
                <a:spcPts val="0"/>
              </a:spcAft>
              <a:buClr>
                <a:srgbClr val="000000"/>
              </a:buClr>
              <a:buSzPts val="1400"/>
              <a:buFont typeface="Calibri"/>
              <a:buChar char="-"/>
            </a:pPr>
            <a:r>
              <a:rPr lang="en-US" i="1" dirty="0"/>
              <a:t>allow 15 – 20 min for them to prepare a short presentation of an </a:t>
            </a:r>
            <a:r>
              <a:rPr lang="en-US" b="0" i="1" u="none" dirty="0"/>
              <a:t>example from the Region/ Country/ Response, of programming that meets the standard</a:t>
            </a:r>
            <a:endParaRPr dirty="0"/>
          </a:p>
          <a:p>
            <a:pPr marL="171450" marR="0" lvl="0" indent="-171450" algn="l" rtl="0">
              <a:lnSpc>
                <a:spcPct val="100000"/>
              </a:lnSpc>
              <a:spcBef>
                <a:spcPts val="0"/>
              </a:spcBef>
              <a:spcAft>
                <a:spcPts val="0"/>
              </a:spcAft>
              <a:buClr>
                <a:srgbClr val="000000"/>
              </a:buClr>
              <a:buSzPts val="1400"/>
              <a:buFont typeface="Calibri"/>
              <a:buChar char="-"/>
            </a:pPr>
            <a:r>
              <a:rPr lang="en-US" b="0" i="1" u="none" dirty="0"/>
              <a:t>in plenary, have the groups present their examples, and discuss /compare lessons learnt out of them. </a:t>
            </a:r>
            <a:endParaRPr dirty="0"/>
          </a:p>
          <a:p>
            <a:pPr marL="0" marR="0" lvl="0" indent="0" algn="l" rtl="0">
              <a:lnSpc>
                <a:spcPct val="100000"/>
              </a:lnSpc>
              <a:spcBef>
                <a:spcPts val="0"/>
              </a:spcBef>
              <a:spcAft>
                <a:spcPts val="0"/>
              </a:spcAft>
              <a:buClr>
                <a:srgbClr val="000000"/>
              </a:buClr>
              <a:buSzPts val="1400"/>
              <a:buFont typeface="Calibri"/>
              <a:buNone/>
            </a:pPr>
            <a:r>
              <a:rPr lang="en-US" b="0" i="1" u="none" dirty="0"/>
              <a:t>If you will be sending this presentation to the participants after the training, you can fill up this slide, to keep records of the presentations.</a:t>
            </a:r>
            <a:endParaRPr dirty="0"/>
          </a:p>
          <a:p>
            <a:pPr marL="457200" marR="0" lvl="0" indent="-228600" algn="l" rtl="0">
              <a:lnSpc>
                <a:spcPct val="100000"/>
              </a:lnSpc>
              <a:spcBef>
                <a:spcPts val="0"/>
              </a:spcBef>
              <a:spcAft>
                <a:spcPts val="0"/>
              </a:spcAft>
              <a:buSzPts val="1400"/>
              <a:buNone/>
            </a:pPr>
            <a:endParaRPr b="0" i="1" u="none" dirty="0"/>
          </a:p>
          <a:p>
            <a:pPr marL="457200" marR="0" lvl="0" indent="-228600" algn="l" rtl="0">
              <a:lnSpc>
                <a:spcPct val="100000"/>
              </a:lnSpc>
              <a:spcBef>
                <a:spcPts val="0"/>
              </a:spcBef>
              <a:spcAft>
                <a:spcPts val="0"/>
              </a:spcAft>
              <a:buClr>
                <a:srgbClr val="000000"/>
              </a:buClr>
              <a:buSzPts val="1400"/>
              <a:buFont typeface="Arial"/>
              <a:buNone/>
            </a:pPr>
            <a:r>
              <a:rPr lang="en-US" b="1" i="1" u="none" dirty="0"/>
              <a:t>TIP</a:t>
            </a:r>
            <a:r>
              <a:rPr lang="en-US" b="0" i="1" u="none" dirty="0"/>
              <a:t>: you can use https://thenounproject.com/ to get map outlines like those.</a:t>
            </a:r>
            <a:endParaRPr dirty="0"/>
          </a:p>
          <a:p>
            <a:pPr marL="457200" marR="0" lvl="0" indent="-228600" algn="l" rtl="0">
              <a:lnSpc>
                <a:spcPct val="100000"/>
              </a:lnSpc>
              <a:spcBef>
                <a:spcPts val="0"/>
              </a:spcBef>
              <a:spcAft>
                <a:spcPts val="0"/>
              </a:spcAft>
              <a:buSzPts val="1400"/>
              <a:buNone/>
            </a:pPr>
            <a:endParaRPr b="0" i="1" u="none" dirty="0"/>
          </a:p>
        </p:txBody>
      </p:sp>
      <p:sp>
        <p:nvSpPr>
          <p:cNvPr id="238" name="Google Shape;2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a:t>[Facilitators - if you can project from the internet, then we suggest you navigate people there and show them]</a:t>
            </a:r>
            <a:r>
              <a:rPr lang="en-US" i="1" u="sng">
                <a:solidFill>
                  <a:schemeClr val="hlink"/>
                </a:solidFill>
                <a:hlinkClick r:id="rId3"/>
              </a:rPr>
              <a:t> </a:t>
            </a:r>
            <a:endParaRPr i="1" u="sng">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endParaRPr dirty="0"/>
          </a:p>
          <a:p>
            <a:pPr marL="0" marR="0" lvl="0" indent="0" algn="l" rtl="0">
              <a:lnSpc>
                <a:spcPct val="100000"/>
              </a:lnSpc>
              <a:spcBef>
                <a:spcPts val="0"/>
              </a:spcBef>
              <a:spcAft>
                <a:spcPts val="0"/>
              </a:spcAft>
              <a:buClr>
                <a:schemeClr val="dk1"/>
              </a:buClr>
              <a:buSzPts val="1200"/>
              <a:buFont typeface="Calibri"/>
              <a:buNone/>
            </a:pPr>
            <a:r>
              <a:rPr lang="en-US" b="1" u="none" dirty="0"/>
              <a:t>HSP:</a:t>
            </a:r>
            <a:endParaRPr dirty="0"/>
          </a:p>
          <a:p>
            <a:pPr marL="0" marR="0" lvl="0" indent="0" algn="l" rtl="0">
              <a:lnSpc>
                <a:spcPct val="100000"/>
              </a:lnSpc>
              <a:spcBef>
                <a:spcPts val="0"/>
              </a:spcBef>
              <a:spcAft>
                <a:spcPts val="0"/>
              </a:spcAft>
              <a:buClr>
                <a:schemeClr val="dk1"/>
              </a:buClr>
              <a:buSzPts val="1200"/>
              <a:buFont typeface="Calibri"/>
              <a:buNone/>
            </a:pPr>
            <a:r>
              <a:rPr lang="en-US" u="sng" dirty="0"/>
              <a:t>1. Online handbook</a:t>
            </a:r>
            <a:endParaRPr dirty="0"/>
          </a:p>
          <a:p>
            <a:pPr marL="0" lvl="0" indent="0" algn="l" rtl="0">
              <a:lnSpc>
                <a:spcPct val="100000"/>
              </a:lnSpc>
              <a:spcBef>
                <a:spcPts val="0"/>
              </a:spcBef>
              <a:spcAft>
                <a:spcPts val="0"/>
              </a:spcAft>
              <a:buSzPts val="1400"/>
              <a:buNone/>
            </a:pPr>
            <a:r>
              <a:rPr lang="en-US" u="sng" dirty="0"/>
              <a:t>2. The Humanitarian Standards Partnership App </a:t>
            </a:r>
            <a:endParaRPr dirty="0"/>
          </a:p>
          <a:p>
            <a:pPr marL="0" lvl="0" indent="0" algn="l" rtl="0">
              <a:lnSpc>
                <a:spcPct val="100000"/>
              </a:lnSpc>
              <a:spcBef>
                <a:spcPts val="0"/>
              </a:spcBef>
              <a:spcAft>
                <a:spcPts val="0"/>
              </a:spcAft>
              <a:buSzPts val="1400"/>
              <a:buNone/>
            </a:pPr>
            <a:r>
              <a:rPr lang="en-US" dirty="0"/>
              <a:t>– It is the 2</a:t>
            </a:r>
            <a:r>
              <a:rPr lang="en-US" baseline="30000" dirty="0"/>
              <a:t>nd</a:t>
            </a:r>
            <a:r>
              <a:rPr lang="en-US" dirty="0"/>
              <a:t> most popular app on that site after Sphere</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400"/>
              <a:buFont typeface="Arial"/>
              <a:buNone/>
            </a:pPr>
            <a:r>
              <a:rPr lang="en-US" b="1" u="none" dirty="0"/>
              <a:t>CPMS page:</a:t>
            </a:r>
            <a:endParaRPr dirty="0"/>
          </a:p>
          <a:p>
            <a:pPr marL="0" marR="0" lvl="0" indent="0" algn="l" rtl="0">
              <a:lnSpc>
                <a:spcPct val="100000"/>
              </a:lnSpc>
              <a:spcBef>
                <a:spcPts val="0"/>
              </a:spcBef>
              <a:spcAft>
                <a:spcPts val="0"/>
              </a:spcAft>
              <a:buClr>
                <a:srgbClr val="000000"/>
              </a:buClr>
              <a:buSzPts val="1400"/>
              <a:buFont typeface="Arial"/>
              <a:buNone/>
            </a:pPr>
            <a:r>
              <a:rPr lang="en-US" u="sng" dirty="0"/>
              <a:t>1. Interactive handbook </a:t>
            </a:r>
            <a:r>
              <a:rPr lang="en-US" dirty="0"/>
              <a:t>– our greatest resource</a:t>
            </a:r>
            <a:endParaRPr dirty="0"/>
          </a:p>
          <a:p>
            <a:pPr marL="0" marR="0" lvl="0" indent="0" algn="l" rtl="0">
              <a:lnSpc>
                <a:spcPct val="100000"/>
              </a:lnSpc>
              <a:spcBef>
                <a:spcPts val="0"/>
              </a:spcBef>
              <a:spcAft>
                <a:spcPts val="0"/>
              </a:spcAft>
              <a:buClr>
                <a:srgbClr val="000000"/>
              </a:buClr>
              <a:buSzPts val="1400"/>
              <a:buFont typeface="Arial"/>
              <a:buNone/>
            </a:pPr>
            <a:r>
              <a:rPr lang="en-US" dirty="0"/>
              <a:t>2. </a:t>
            </a: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b="1" dirty="0"/>
              <a:t>Alliance website: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dirty="0"/>
              <a:t>with a range of modules.</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r>
              <a:rPr lang="en-US" dirty="0"/>
              <a:t>ASK: What should our next steps as a team/agency/individual be?</a:t>
            </a:r>
            <a:endParaRPr dirty="0"/>
          </a:p>
          <a:p>
            <a:pPr marL="0" lvl="0" indent="0" algn="l" rtl="0">
              <a:lnSpc>
                <a:spcPct val="100000"/>
              </a:lnSpc>
              <a:spcBef>
                <a:spcPts val="0"/>
              </a:spcBef>
              <a:spcAft>
                <a:spcPts val="0"/>
              </a:spcAft>
              <a:buSzPts val="1400"/>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lnSpc>
                <a:spcPct val="100000"/>
              </a:lnSpc>
              <a:spcBef>
                <a:spcPts val="0"/>
              </a:spcBef>
              <a:spcAft>
                <a:spcPts val="0"/>
              </a:spcAft>
              <a:buSzPts val="1400"/>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SzPts val="1400"/>
              <a:buNone/>
            </a:pPr>
            <a:endParaRPr dirty="0"/>
          </a:p>
        </p:txBody>
      </p:sp>
      <p:sp>
        <p:nvSpPr>
          <p:cNvPr id="250" name="Google Shape;250;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9" name="Google Shape;19;p59"/>
          <p:cNvPicPr preferRelativeResize="0"/>
          <p:nvPr/>
        </p:nvPicPr>
        <p:blipFill rotWithShape="1">
          <a:blip r:embed="rId3">
            <a:alphaModFix/>
          </a:blip>
          <a:srcRect/>
          <a:stretch/>
        </p:blipFill>
        <p:spPr>
          <a:xfrm>
            <a:off x="7985248" y="5540654"/>
            <a:ext cx="3856463" cy="11034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3">
  <p:cSld name="Text and objects3">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838200" y="365125"/>
            <a:ext cx="722762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5" name="Google Shape;75;p63"/>
          <p:cNvPicPr preferRelativeResize="0"/>
          <p:nvPr/>
        </p:nvPicPr>
        <p:blipFill rotWithShape="1">
          <a:blip r:embed="rId2">
            <a:alphaModFix/>
          </a:blip>
          <a:srcRect l="70610" t="10304" r="11371" b="9397"/>
          <a:stretch/>
        </p:blipFill>
        <p:spPr>
          <a:xfrm>
            <a:off x="8303342" y="0"/>
            <a:ext cx="3888658"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subTitle" idx="1"/>
          </p:nvPr>
        </p:nvSpPr>
        <p:spPr>
          <a:xfrm>
            <a:off x="5210338" y="4240754"/>
            <a:ext cx="6631373"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en-US" sz="3200"/>
              <a:t>SLIDE DECK</a:t>
            </a:r>
            <a:endParaRPr/>
          </a:p>
        </p:txBody>
      </p:sp>
      <p:sp>
        <p:nvSpPr>
          <p:cNvPr id="184" name="Google Shape;184;p10"/>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The Minimum Standards for Child Protection in Humanitarian Action </a:t>
            </a:r>
            <a:endParaRPr sz="4800" b="0">
              <a:solidFill>
                <a:srgbClr val="A5A5A5"/>
              </a:solidFill>
              <a:latin typeface="Calibri"/>
              <a:ea typeface="Calibri"/>
              <a:cs typeface="Calibri"/>
              <a:sym typeface="Calibri"/>
            </a:endParaRPr>
          </a:p>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CPMS</a:t>
            </a:r>
            <a:endParaRPr sz="4800" b="0">
              <a:solidFill>
                <a:srgbClr val="A5A5A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xfrm>
            <a:off x="838200" y="5845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014969"/>
                </a:solidFill>
              </a:rPr>
              <a:t>Aim of the Standards</a:t>
            </a:r>
            <a:br>
              <a:rPr lang="en-US"/>
            </a:br>
            <a:endParaRPr/>
          </a:p>
        </p:txBody>
      </p:sp>
      <p:sp>
        <p:nvSpPr>
          <p:cNvPr id="191" name="Google Shape;191;p7"/>
          <p:cNvSpPr txBox="1">
            <a:spLocks noGrp="1"/>
          </p:cNvSpPr>
          <p:nvPr>
            <p:ph type="body"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15900" algn="l" rtl="0">
              <a:lnSpc>
                <a:spcPct val="90000"/>
              </a:lnSpc>
              <a:spcBef>
                <a:spcPts val="0"/>
              </a:spcBef>
              <a:spcAft>
                <a:spcPts val="0"/>
              </a:spcAft>
              <a:buSzPts val="2600"/>
              <a:buChar char="●"/>
            </a:pPr>
            <a:r>
              <a:rPr lang="en-US" sz="2600">
                <a:solidFill>
                  <a:schemeClr val="dk2"/>
                </a:solidFill>
              </a:rPr>
              <a:t>Benchmark for CPHA.</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Collaborative, inter-agency tool</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Links with Core Humanitarian Standard</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Contextualisation for local ownership</a:t>
            </a:r>
            <a:endParaRPr sz="2600">
              <a:solidFill>
                <a:schemeClr val="dk2"/>
              </a:solidFill>
            </a:endParaRPr>
          </a:p>
          <a:p>
            <a:pPr marL="0" lvl="0" indent="0" algn="l" rtl="0">
              <a:lnSpc>
                <a:spcPct val="90000"/>
              </a:lnSpc>
              <a:spcBef>
                <a:spcPts val="1000"/>
              </a:spcBef>
              <a:spcAft>
                <a:spcPts val="0"/>
              </a:spcAft>
              <a:buSzPts val="2800"/>
              <a:buNone/>
            </a:pPr>
            <a:endParaRPr sz="2600">
              <a:solidFill>
                <a:schemeClr val="dk2"/>
              </a:solidFill>
            </a:endParaRPr>
          </a:p>
          <a:p>
            <a:pPr marL="228600" lvl="0" indent="-215900" algn="l" rtl="0">
              <a:lnSpc>
                <a:spcPct val="90000"/>
              </a:lnSpc>
              <a:spcBef>
                <a:spcPts val="1000"/>
              </a:spcBef>
              <a:spcAft>
                <a:spcPts val="0"/>
              </a:spcAft>
              <a:buSzPts val="2600"/>
              <a:buChar char="●"/>
            </a:pPr>
            <a:r>
              <a:rPr lang="en-US" sz="2600">
                <a:solidFill>
                  <a:schemeClr val="dk2"/>
                </a:solidFill>
              </a:rPr>
              <a:t>Purpose:</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quality and accountability</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impact for children’s protection and well-being</a:t>
            </a:r>
            <a:endParaRPr sz="2600">
              <a:solidFill>
                <a:schemeClr val="dk2"/>
              </a:solidFill>
            </a:endParaRPr>
          </a:p>
          <a:p>
            <a:pPr marL="228600" lvl="0" indent="-50800" algn="l" rtl="0">
              <a:lnSpc>
                <a:spcPct val="90000"/>
              </a:lnSpc>
              <a:spcBef>
                <a:spcPts val="1000"/>
              </a:spcBef>
              <a:spcAft>
                <a:spcPts val="0"/>
              </a:spcAft>
              <a:buClr>
                <a:schemeClr val="accent1"/>
              </a:buClr>
              <a:buSzPts val="2800"/>
              <a:buNone/>
            </a:pPr>
            <a:endParaRPr>
              <a:solidFill>
                <a:schemeClr val="dk2"/>
              </a:solidFill>
            </a:endParaRPr>
          </a:p>
        </p:txBody>
      </p:sp>
      <p:pic>
        <p:nvPicPr>
          <p:cNvPr id="192" name="Google Shape;192;p7"/>
          <p:cNvPicPr preferRelativeResize="0"/>
          <p:nvPr/>
        </p:nvPicPr>
        <p:blipFill rotWithShape="1">
          <a:blip r:embed="rId3">
            <a:alphaModFix/>
          </a:blip>
          <a:srcRect/>
          <a:stretch/>
        </p:blipFill>
        <p:spPr>
          <a:xfrm>
            <a:off x="10210800" y="0"/>
            <a:ext cx="1981200" cy="1771650"/>
          </a:xfrm>
          <a:prstGeom prst="rect">
            <a:avLst/>
          </a:prstGeom>
          <a:noFill/>
          <a:ln>
            <a:noFill/>
          </a:ln>
        </p:spPr>
      </p:pic>
      <p:pic>
        <p:nvPicPr>
          <p:cNvPr id="193" name="Google Shape;193;p7"/>
          <p:cNvPicPr preferRelativeResize="0"/>
          <p:nvPr/>
        </p:nvPicPr>
        <p:blipFill rotWithShape="1">
          <a:blip r:embed="rId4">
            <a:alphaModFix/>
          </a:blip>
          <a:srcRect/>
          <a:stretch/>
        </p:blipFill>
        <p:spPr>
          <a:xfrm>
            <a:off x="4127088" y="4761996"/>
            <a:ext cx="7057055" cy="879996"/>
          </a:xfrm>
          <a:prstGeom prst="rect">
            <a:avLst/>
          </a:prstGeom>
          <a:noFill/>
          <a:ln>
            <a:noFill/>
          </a:ln>
        </p:spPr>
      </p:pic>
      <p:pic>
        <p:nvPicPr>
          <p:cNvPr id="194" name="Google Shape;194;p7"/>
          <p:cNvPicPr preferRelativeResize="0"/>
          <p:nvPr/>
        </p:nvPicPr>
        <p:blipFill rotWithShape="1">
          <a:blip r:embed="rId5">
            <a:alphaModFix/>
          </a:blip>
          <a:srcRect/>
          <a:stretch/>
        </p:blipFill>
        <p:spPr>
          <a:xfrm>
            <a:off x="645050" y="1877800"/>
            <a:ext cx="2238699" cy="31901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descr="Screen Shot 2019-10-07 at 9.08.18 PM.png"/>
          <p:cNvPicPr preferRelativeResize="0"/>
          <p:nvPr/>
        </p:nvPicPr>
        <p:blipFill rotWithShape="1">
          <a:blip r:embed="rId3">
            <a:alphaModFix/>
          </a:blip>
          <a:srcRect/>
          <a:stretch/>
        </p:blipFill>
        <p:spPr>
          <a:xfrm>
            <a:off x="2221125" y="16050"/>
            <a:ext cx="9970874" cy="6858001"/>
          </a:xfrm>
          <a:prstGeom prst="rect">
            <a:avLst/>
          </a:prstGeom>
          <a:noFill/>
          <a:ln>
            <a:noFill/>
          </a:ln>
        </p:spPr>
      </p:pic>
      <p:sp>
        <p:nvSpPr>
          <p:cNvPr id="201" name="Google Shape;201;p12"/>
          <p:cNvSpPr txBox="1"/>
          <p:nvPr/>
        </p:nvSpPr>
        <p:spPr>
          <a:xfrm rot="-5400000">
            <a:off x="518000" y="3240027"/>
            <a:ext cx="23115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119D9F"/>
                </a:solidFill>
                <a:latin typeface="Arial"/>
                <a:ea typeface="Arial"/>
                <a:cs typeface="Arial"/>
                <a:sym typeface="Arial"/>
              </a:rPr>
              <a:t>Overview</a:t>
            </a:r>
            <a:endParaRPr sz="1400" b="0" i="0" u="none" strike="noStrike" cap="none">
              <a:solidFill>
                <a:srgbClr val="119D9F"/>
              </a:solidFill>
              <a:latin typeface="Arial"/>
              <a:ea typeface="Arial"/>
              <a:cs typeface="Arial"/>
              <a:sym typeface="Arial"/>
            </a:endParaRPr>
          </a:p>
        </p:txBody>
      </p:sp>
      <p:sp>
        <p:nvSpPr>
          <p:cNvPr id="202" name="Google Shape;202;p12"/>
          <p:cNvSpPr/>
          <p:nvPr/>
        </p:nvSpPr>
        <p:spPr>
          <a:xfrm>
            <a:off x="7359744" y="4918766"/>
            <a:ext cx="1730100" cy="5964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An introduction to Standard 20</a:t>
            </a:r>
            <a:endParaRPr dirty="0"/>
          </a:p>
        </p:txBody>
      </p:sp>
      <p:sp>
        <p:nvSpPr>
          <p:cNvPr id="209" name="Google Shape;209;p11"/>
          <p:cNvSpPr txBox="1"/>
          <p:nvPr/>
        </p:nvSpPr>
        <p:spPr>
          <a:xfrm>
            <a:off x="901945" y="1544107"/>
            <a:ext cx="10388109" cy="4351338"/>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Key strategies, approaches and interventions </a:t>
            </a:r>
            <a:endParaRPr/>
          </a:p>
          <a:p>
            <a:pPr marL="457200" marR="0" lvl="0" indent="-4064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Prevention and response to child protection risks</a:t>
            </a:r>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228600" marR="0" lvl="0" indent="-228600" algn="l" rtl="0">
              <a:lnSpc>
                <a:spcPct val="90000"/>
              </a:lnSpc>
              <a:spcBef>
                <a:spcPts val="1000"/>
              </a:spcBef>
              <a:spcAft>
                <a:spcPts val="0"/>
              </a:spcAft>
              <a:buClr>
                <a:schemeClr val="accent5"/>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Contact with formal and informal justice systems w/ child-friendly, non-discriminatory &amp; tailored services</a:t>
            </a:r>
            <a:endParaRPr sz="2800" b="0" i="0" u="none" strike="noStrike" cap="none">
              <a:solidFill>
                <a:schemeClr val="dk1"/>
              </a:solidFill>
              <a:latin typeface="Helvetica Neue"/>
              <a:ea typeface="Helvetica Neue"/>
              <a:cs typeface="Helvetica Neue"/>
              <a:sym typeface="Helvetica Neue"/>
            </a:endParaRPr>
          </a:p>
          <a:p>
            <a:pPr marL="685800" marR="0" lvl="1" indent="-228600" algn="l" rtl="0">
              <a:lnSpc>
                <a:spcPct val="90000"/>
              </a:lnSpc>
              <a:spcBef>
                <a:spcPts val="500"/>
              </a:spcBef>
              <a:spcAft>
                <a:spcPts val="0"/>
              </a:spcAft>
              <a:buClr>
                <a:schemeClr val="accent5"/>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Assess legal and justice systems </a:t>
            </a:r>
            <a:endParaRPr/>
          </a:p>
          <a:p>
            <a:pPr marL="685800" marR="0" lvl="1" indent="-228600" algn="l" rtl="0">
              <a:lnSpc>
                <a:spcPct val="90000"/>
              </a:lnSpc>
              <a:spcBef>
                <a:spcPts val="500"/>
              </a:spcBef>
              <a:spcAft>
                <a:spcPts val="0"/>
              </a:spcAft>
              <a:buClr>
                <a:schemeClr val="accent5"/>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Reinforce protection and overcome risks</a:t>
            </a:r>
            <a:endParaRPr/>
          </a:p>
          <a:p>
            <a:pPr marL="685800" marR="0" lvl="1" indent="-228600" algn="l" rtl="0">
              <a:lnSpc>
                <a:spcPct val="90000"/>
              </a:lnSpc>
              <a:spcBef>
                <a:spcPts val="500"/>
              </a:spcBef>
              <a:spcAft>
                <a:spcPts val="0"/>
              </a:spcAft>
              <a:buClr>
                <a:schemeClr val="accent5"/>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Protect through formal and customary laws</a:t>
            </a:r>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342900" marR="0" lvl="1" indent="-190500" algn="l" rtl="0">
              <a:lnSpc>
                <a:spcPct val="90000"/>
              </a:lnSpc>
              <a:spcBef>
                <a:spcPts val="500"/>
              </a:spcBef>
              <a:spcAft>
                <a:spcPts val="0"/>
              </a:spcAft>
              <a:buClr>
                <a:schemeClr val="dk1"/>
              </a:buClr>
              <a:buSzPts val="2400"/>
              <a:buFont typeface="Arial"/>
              <a:buNone/>
            </a:pPr>
            <a:endParaRPr sz="2800" b="0" i="0" u="none" strike="noStrike" cap="none">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p:txBody>
      </p:sp>
      <p:grpSp>
        <p:nvGrpSpPr>
          <p:cNvPr id="210" name="Google Shape;210;p11"/>
          <p:cNvGrpSpPr/>
          <p:nvPr/>
        </p:nvGrpSpPr>
        <p:grpSpPr>
          <a:xfrm rot="1415781">
            <a:off x="11045341" y="5664942"/>
            <a:ext cx="979340" cy="1040548"/>
            <a:chOff x="10883591" y="5571442"/>
            <a:chExt cx="979340" cy="1040548"/>
          </a:xfrm>
        </p:grpSpPr>
        <p:pic>
          <p:nvPicPr>
            <p:cNvPr id="211" name="Google Shape;211;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12" name="Google Shape;212;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13" name="Google Shape;213;p11"/>
          <p:cNvSpPr txBox="1"/>
          <p:nvPr/>
        </p:nvSpPr>
        <p:spPr>
          <a:xfrm>
            <a:off x="6641464" y="5843279"/>
            <a:ext cx="432243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How may children interact with justice systems ? </a:t>
            </a:r>
            <a:endParaRPr dirty="0"/>
          </a:p>
        </p:txBody>
      </p:sp>
      <p:pic>
        <p:nvPicPr>
          <p:cNvPr id="214" name="Google Shape;214;p11"/>
          <p:cNvPicPr preferRelativeResize="0"/>
          <p:nvPr/>
        </p:nvPicPr>
        <p:blipFill rotWithShape="1">
          <a:blip r:embed="rId5">
            <a:alphaModFix/>
          </a:blip>
          <a:srcRect/>
          <a:stretch/>
        </p:blipFill>
        <p:spPr>
          <a:xfrm>
            <a:off x="3841347" y="5678840"/>
            <a:ext cx="932531" cy="873008"/>
          </a:xfrm>
          <a:prstGeom prst="rect">
            <a:avLst/>
          </a:prstGeom>
          <a:noFill/>
          <a:ln>
            <a:noFill/>
          </a:ln>
        </p:spPr>
      </p:pic>
      <p:pic>
        <p:nvPicPr>
          <p:cNvPr id="215" name="Google Shape;215;p11"/>
          <p:cNvPicPr preferRelativeResize="0"/>
          <p:nvPr/>
        </p:nvPicPr>
        <p:blipFill rotWithShape="1">
          <a:blip r:embed="rId6">
            <a:alphaModFix/>
          </a:blip>
          <a:srcRect/>
          <a:stretch/>
        </p:blipFill>
        <p:spPr>
          <a:xfrm>
            <a:off x="2769532" y="5594175"/>
            <a:ext cx="1044279" cy="9915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txBox="1">
            <a:spLocks noGrp="1"/>
          </p:cNvSpPr>
          <p:nvPr>
            <p:ph type="body" idx="1"/>
          </p:nvPr>
        </p:nvSpPr>
        <p:spPr>
          <a:xfrm>
            <a:off x="252422" y="1353592"/>
            <a:ext cx="6076521" cy="3381667"/>
          </a:xfrm>
          <a:prstGeom prst="rect">
            <a:avLst/>
          </a:prstGeom>
          <a:noFill/>
          <a:ln>
            <a:noFill/>
          </a:ln>
        </p:spPr>
        <p:txBody>
          <a:bodyPr spcFirstLastPara="1" wrap="square" lIns="91425" tIns="45700" rIns="91425" bIns="45700" anchor="t" anchorCtr="0">
            <a:normAutofit/>
          </a:bodyPr>
          <a:lstStyle/>
          <a:p>
            <a:pPr marL="50800" lvl="0" indent="0" algn="ctr" rtl="0">
              <a:lnSpc>
                <a:spcPct val="90000"/>
              </a:lnSpc>
              <a:spcBef>
                <a:spcPts val="1000"/>
              </a:spcBef>
              <a:spcAft>
                <a:spcPts val="0"/>
              </a:spcAft>
              <a:buSzPts val="2800"/>
              <a:buNone/>
            </a:pPr>
            <a:r>
              <a:rPr lang="en-US" sz="2400">
                <a:solidFill>
                  <a:schemeClr val="dk2"/>
                </a:solidFill>
              </a:rPr>
              <a:t>“</a:t>
            </a:r>
            <a:r>
              <a:rPr lang="en-US" sz="2400"/>
              <a:t>All children in contact with formal and informal justice systems during a humanitarian crisis are treated in a child-friendly, non-discriminatory manner in line with international norms and standards and receive services tailored to their needs and best interests.”</a:t>
            </a:r>
            <a:endParaRPr sz="2400">
              <a:solidFill>
                <a:schemeClr val="dk2"/>
              </a:solidFill>
            </a:endParaRPr>
          </a:p>
        </p:txBody>
      </p:sp>
      <p:sp>
        <p:nvSpPr>
          <p:cNvPr id="222" name="Google Shape;222;p6"/>
          <p:cNvSpPr txBox="1">
            <a:spLocks noGrp="1"/>
          </p:cNvSpPr>
          <p:nvPr>
            <p:ph type="body" idx="2"/>
          </p:nvPr>
        </p:nvSpPr>
        <p:spPr>
          <a:xfrm>
            <a:off x="6594010" y="2824951"/>
            <a:ext cx="5181600" cy="314480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t>Monitoring and documentation activities</a:t>
            </a:r>
            <a:endParaRPr/>
          </a:p>
          <a:p>
            <a:pPr marL="457200" lvl="0" indent="-406400" algn="l" rtl="0">
              <a:lnSpc>
                <a:spcPct val="90000"/>
              </a:lnSpc>
              <a:spcBef>
                <a:spcPts val="1000"/>
              </a:spcBef>
              <a:spcAft>
                <a:spcPts val="0"/>
              </a:spcAft>
              <a:buSzPts val="2800"/>
              <a:buChar char="•"/>
            </a:pPr>
            <a:r>
              <a:rPr lang="en-US"/>
              <a:t>Advocacy</a:t>
            </a:r>
            <a:endParaRPr/>
          </a:p>
          <a:p>
            <a:pPr marL="457200" lvl="0" indent="-406400" algn="l" rtl="0">
              <a:lnSpc>
                <a:spcPct val="90000"/>
              </a:lnSpc>
              <a:spcBef>
                <a:spcPts val="1000"/>
              </a:spcBef>
              <a:spcAft>
                <a:spcPts val="0"/>
              </a:spcAft>
              <a:buSzPts val="2800"/>
              <a:buChar char="•"/>
            </a:pPr>
            <a:r>
              <a:rPr lang="en-US"/>
              <a:t>Capacity-strengthening</a:t>
            </a:r>
            <a:endParaRPr/>
          </a:p>
          <a:p>
            <a:pPr marL="457200" lvl="0" indent="-406400" algn="l" rtl="0">
              <a:lnSpc>
                <a:spcPct val="90000"/>
              </a:lnSpc>
              <a:spcBef>
                <a:spcPts val="1000"/>
              </a:spcBef>
              <a:spcAft>
                <a:spcPts val="0"/>
              </a:spcAft>
              <a:buSzPts val="2800"/>
              <a:buChar char="•"/>
            </a:pPr>
            <a:r>
              <a:rPr lang="en-US"/>
              <a:t>Awareness-raising activities</a:t>
            </a:r>
            <a:endParaRPr/>
          </a:p>
          <a:p>
            <a:pPr marL="457200" lvl="0" indent="-406400" algn="l" rtl="0">
              <a:lnSpc>
                <a:spcPct val="90000"/>
              </a:lnSpc>
              <a:spcBef>
                <a:spcPts val="1000"/>
              </a:spcBef>
              <a:spcAft>
                <a:spcPts val="0"/>
              </a:spcAft>
              <a:buSzPts val="2800"/>
              <a:buChar char="•"/>
            </a:pPr>
            <a:r>
              <a:rPr lang="en-US"/>
              <a:t>Coordination</a:t>
            </a:r>
            <a:endParaRPr/>
          </a:p>
        </p:txBody>
      </p:sp>
      <p:pic>
        <p:nvPicPr>
          <p:cNvPr id="223" name="Google Shape;223;p6"/>
          <p:cNvPicPr preferRelativeResize="0"/>
          <p:nvPr/>
        </p:nvPicPr>
        <p:blipFill rotWithShape="1">
          <a:blip r:embed="rId3">
            <a:alphaModFix/>
          </a:blip>
          <a:srcRect/>
          <a:stretch/>
        </p:blipFill>
        <p:spPr>
          <a:xfrm>
            <a:off x="2041640" y="430500"/>
            <a:ext cx="2298929" cy="628279"/>
          </a:xfrm>
          <a:prstGeom prst="rect">
            <a:avLst/>
          </a:prstGeom>
          <a:noFill/>
          <a:ln>
            <a:noFill/>
          </a:ln>
        </p:spPr>
      </p:pic>
      <p:sp>
        <p:nvSpPr>
          <p:cNvPr id="224" name="Google Shape;224;p6"/>
          <p:cNvSpPr txBox="1">
            <a:spLocks noGrp="1"/>
          </p:cNvSpPr>
          <p:nvPr>
            <p:ph type="title"/>
          </p:nvPr>
        </p:nvSpPr>
        <p:spPr>
          <a:xfrm>
            <a:off x="6594010" y="1353592"/>
            <a:ext cx="463215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a:t>Actions</a:t>
            </a:r>
            <a:endParaRPr sz="3200"/>
          </a:p>
        </p:txBody>
      </p:sp>
      <p:pic>
        <p:nvPicPr>
          <p:cNvPr id="225" name="Google Shape;225;p6"/>
          <p:cNvPicPr preferRelativeResize="0"/>
          <p:nvPr/>
        </p:nvPicPr>
        <p:blipFill rotWithShape="1">
          <a:blip r:embed="rId4">
            <a:alphaModFix/>
          </a:blip>
          <a:srcRect/>
          <a:stretch/>
        </p:blipFill>
        <p:spPr>
          <a:xfrm>
            <a:off x="2041650" y="3986826"/>
            <a:ext cx="1827449" cy="26040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7"/>
          <p:cNvSpPr txBox="1">
            <a:spLocks noGrp="1"/>
          </p:cNvSpPr>
          <p:nvPr>
            <p:ph type="title"/>
          </p:nvPr>
        </p:nvSpPr>
        <p:spPr>
          <a:xfrm>
            <a:off x="553453" y="798265"/>
            <a:ext cx="491690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200" dirty="0"/>
              <a:t>Strategies to enforce or establish children’s rights</a:t>
            </a:r>
            <a:endParaRPr sz="3200" dirty="0"/>
          </a:p>
        </p:txBody>
      </p:sp>
      <p:sp>
        <p:nvSpPr>
          <p:cNvPr id="232" name="Google Shape;232;p57"/>
          <p:cNvSpPr txBox="1">
            <a:spLocks noGrp="1"/>
          </p:cNvSpPr>
          <p:nvPr>
            <p:ph type="body" idx="1"/>
          </p:nvPr>
        </p:nvSpPr>
        <p:spPr>
          <a:xfrm>
            <a:off x="838200" y="2258765"/>
            <a:ext cx="5181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dirty="0"/>
              <a:t>Child protection laws implementation  </a:t>
            </a:r>
            <a:endParaRPr dirty="0"/>
          </a:p>
          <a:p>
            <a:pPr marL="457200" lvl="0" indent="-406400" algn="l" rtl="0">
              <a:lnSpc>
                <a:spcPct val="90000"/>
              </a:lnSpc>
              <a:spcBef>
                <a:spcPts val="1000"/>
              </a:spcBef>
              <a:spcAft>
                <a:spcPts val="0"/>
              </a:spcAft>
              <a:buSzPts val="2800"/>
              <a:buChar char="•"/>
            </a:pPr>
            <a:r>
              <a:rPr lang="en-US" dirty="0" err="1"/>
              <a:t>Criminalise</a:t>
            </a:r>
            <a:r>
              <a:rPr lang="en-US" dirty="0"/>
              <a:t> abuse, neglect, exploitation and violence </a:t>
            </a:r>
            <a:endParaRPr dirty="0"/>
          </a:p>
          <a:p>
            <a:pPr marL="457200" lvl="0" indent="-406400" algn="l" rtl="0">
              <a:lnSpc>
                <a:spcPct val="90000"/>
              </a:lnSpc>
              <a:spcBef>
                <a:spcPts val="1000"/>
              </a:spcBef>
              <a:spcAft>
                <a:spcPts val="0"/>
              </a:spcAft>
              <a:buSzPts val="2800"/>
              <a:buChar char="•"/>
            </a:pPr>
            <a:r>
              <a:rPr lang="en-US" dirty="0"/>
              <a:t>Customary / national / international laws alignment</a:t>
            </a:r>
            <a:endParaRPr dirty="0"/>
          </a:p>
          <a:p>
            <a:pPr marL="457200" lvl="0" indent="-228600" algn="l" rtl="0">
              <a:lnSpc>
                <a:spcPct val="90000"/>
              </a:lnSpc>
              <a:spcBef>
                <a:spcPts val="1000"/>
              </a:spcBef>
              <a:spcAft>
                <a:spcPts val="0"/>
              </a:spcAft>
              <a:buSzPts val="2800"/>
              <a:buNone/>
            </a:pPr>
            <a:endParaRPr dirty="0"/>
          </a:p>
          <a:p>
            <a:pPr marL="457200" lvl="0" indent="-228600" algn="l" rtl="0">
              <a:lnSpc>
                <a:spcPct val="90000"/>
              </a:lnSpc>
              <a:spcBef>
                <a:spcPts val="1000"/>
              </a:spcBef>
              <a:spcAft>
                <a:spcPts val="0"/>
              </a:spcAft>
              <a:buSzPts val="2800"/>
              <a:buNone/>
            </a:pPr>
            <a:endParaRPr dirty="0"/>
          </a:p>
        </p:txBody>
      </p:sp>
      <p:sp>
        <p:nvSpPr>
          <p:cNvPr id="233" name="Google Shape;233;p57"/>
          <p:cNvSpPr txBox="1">
            <a:spLocks noGrp="1"/>
          </p:cNvSpPr>
          <p:nvPr>
            <p:ph type="body" idx="2"/>
          </p:nvPr>
        </p:nvSpPr>
        <p:spPr>
          <a:xfrm>
            <a:off x="6172200" y="2258765"/>
            <a:ext cx="5181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dirty="0"/>
              <a:t>Best Interests of the Child &amp; child rights training</a:t>
            </a:r>
            <a:endParaRPr dirty="0"/>
          </a:p>
          <a:p>
            <a:pPr marL="457200" lvl="0" indent="-406400" algn="l" rtl="0">
              <a:lnSpc>
                <a:spcPct val="90000"/>
              </a:lnSpc>
              <a:spcBef>
                <a:spcPts val="1000"/>
              </a:spcBef>
              <a:spcAft>
                <a:spcPts val="0"/>
              </a:spcAft>
              <a:buSzPts val="2800"/>
              <a:buChar char="•"/>
            </a:pPr>
            <a:r>
              <a:rPr lang="en-US" dirty="0"/>
              <a:t>Age/Development-appropriate communication training</a:t>
            </a:r>
            <a:endParaRPr dirty="0"/>
          </a:p>
          <a:p>
            <a:pPr marL="457200" lvl="0" indent="-406400" algn="l" rtl="0">
              <a:lnSpc>
                <a:spcPct val="90000"/>
              </a:lnSpc>
              <a:spcBef>
                <a:spcPts val="1000"/>
              </a:spcBef>
              <a:spcAft>
                <a:spcPts val="0"/>
              </a:spcAft>
              <a:buSzPts val="2800"/>
              <a:buChar char="•"/>
            </a:pPr>
            <a:r>
              <a:rPr lang="en-US" dirty="0"/>
              <a:t>Juvenile justice approaches</a:t>
            </a:r>
            <a:endParaRPr dirty="0"/>
          </a:p>
          <a:p>
            <a:pPr marL="457200" lvl="0" indent="-406400" algn="l" rtl="0">
              <a:lnSpc>
                <a:spcPct val="90000"/>
              </a:lnSpc>
              <a:spcBef>
                <a:spcPts val="1000"/>
              </a:spcBef>
              <a:spcAft>
                <a:spcPts val="0"/>
              </a:spcAft>
              <a:buSzPts val="2800"/>
              <a:buChar char="•"/>
            </a:pPr>
            <a:r>
              <a:rPr lang="en-US" dirty="0"/>
              <a:t>Detention as last resort &amp; Alternatives to detention</a:t>
            </a:r>
            <a:endParaRPr dirty="0"/>
          </a:p>
          <a:p>
            <a:pPr marL="457200" lvl="0" indent="-406400" algn="l" rtl="0">
              <a:lnSpc>
                <a:spcPct val="90000"/>
              </a:lnSpc>
              <a:spcBef>
                <a:spcPts val="1000"/>
              </a:spcBef>
              <a:spcAft>
                <a:spcPts val="0"/>
              </a:spcAft>
              <a:buSzPts val="2800"/>
              <a:buChar char="•"/>
            </a:pPr>
            <a:r>
              <a:rPr lang="en-US" dirty="0"/>
              <a:t>Facilities improvements</a:t>
            </a:r>
            <a:endParaRPr dirty="0"/>
          </a:p>
        </p:txBody>
      </p:sp>
      <p:sp>
        <p:nvSpPr>
          <p:cNvPr id="234" name="Google Shape;234;p57"/>
          <p:cNvSpPr txBox="1"/>
          <p:nvPr/>
        </p:nvSpPr>
        <p:spPr>
          <a:xfrm>
            <a:off x="6096000" y="560223"/>
            <a:ext cx="4632158"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Helvetica Neue"/>
              <a:buNone/>
            </a:pPr>
            <a:r>
              <a:rPr lang="en-US" sz="3200" b="1" i="0" u="none" strike="noStrike" cap="none" dirty="0">
                <a:solidFill>
                  <a:srgbClr val="415E7C"/>
                </a:solidFill>
                <a:latin typeface="Helvetica Neue"/>
                <a:ea typeface="Helvetica Neue"/>
                <a:cs typeface="Helvetica Neue"/>
                <a:sym typeface="Helvetica Neue"/>
              </a:rPr>
              <a:t>Strategies to overcome risks in formal and informal justice systems</a:t>
            </a:r>
            <a:endParaRPr sz="3200" b="1" i="0" u="none" strike="noStrike" cap="none" dirty="0">
              <a:solidFill>
                <a:srgbClr val="415E7C"/>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
          <p:cNvSpPr txBox="1">
            <a:spLocks noGrp="1"/>
          </p:cNvSpPr>
          <p:nvPr>
            <p:ph type="title"/>
          </p:nvPr>
        </p:nvSpPr>
        <p:spPr>
          <a:xfrm>
            <a:off x="678402" y="1479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Examples from the Region</a:t>
            </a:r>
            <a:endParaRPr/>
          </a:p>
        </p:txBody>
      </p:sp>
      <p:sp>
        <p:nvSpPr>
          <p:cNvPr id="241" name="Google Shape;241;p4"/>
          <p:cNvSpPr txBox="1"/>
          <p:nvPr/>
        </p:nvSpPr>
        <p:spPr>
          <a:xfrm>
            <a:off x="4539980" y="4115301"/>
            <a:ext cx="2978193"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20</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2" name="Google Shape;242;p4" descr="Indonesia outline map vector illustration"/>
          <p:cNvPicPr preferRelativeResize="0"/>
          <p:nvPr/>
        </p:nvPicPr>
        <p:blipFill rotWithShape="1">
          <a:blip r:embed="rId3">
            <a:alphaModFix/>
          </a:blip>
          <a:srcRect r="1642" b="14100"/>
          <a:stretch/>
        </p:blipFill>
        <p:spPr>
          <a:xfrm>
            <a:off x="8114210" y="1956428"/>
            <a:ext cx="3344092" cy="1372817"/>
          </a:xfrm>
          <a:prstGeom prst="rect">
            <a:avLst/>
          </a:prstGeom>
          <a:noFill/>
          <a:ln>
            <a:noFill/>
          </a:ln>
        </p:spPr>
      </p:pic>
      <p:sp>
        <p:nvSpPr>
          <p:cNvPr id="243" name="Google Shape;243;p4"/>
          <p:cNvSpPr txBox="1"/>
          <p:nvPr/>
        </p:nvSpPr>
        <p:spPr>
          <a:xfrm>
            <a:off x="7766074" y="3804819"/>
            <a:ext cx="4153989"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20</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4" name="Google Shape;244;p4" descr="Nepal Map Outline Png #1438897 - PNG Images - PNGio"/>
          <p:cNvPicPr preferRelativeResize="0"/>
          <p:nvPr/>
        </p:nvPicPr>
        <p:blipFill rotWithShape="1">
          <a:blip r:embed="rId4">
            <a:alphaModFix/>
          </a:blip>
          <a:srcRect/>
          <a:stretch/>
        </p:blipFill>
        <p:spPr>
          <a:xfrm>
            <a:off x="761637" y="1711264"/>
            <a:ext cx="3235962" cy="1617981"/>
          </a:xfrm>
          <a:prstGeom prst="rect">
            <a:avLst/>
          </a:prstGeom>
          <a:noFill/>
          <a:ln>
            <a:noFill/>
          </a:ln>
        </p:spPr>
      </p:pic>
      <p:sp>
        <p:nvSpPr>
          <p:cNvPr id="245" name="Google Shape;245;p4"/>
          <p:cNvSpPr txBox="1"/>
          <p:nvPr/>
        </p:nvSpPr>
        <p:spPr>
          <a:xfrm>
            <a:off x="566421" y="3429000"/>
            <a:ext cx="3457668"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20</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6" name="Google Shape;246;p4" descr="Outline Map of Myanmar | Free Vector Maps"/>
          <p:cNvPicPr preferRelativeResize="0"/>
          <p:nvPr/>
        </p:nvPicPr>
        <p:blipFill rotWithShape="1">
          <a:blip r:embed="rId5">
            <a:alphaModFix/>
          </a:blip>
          <a:srcRect l="21619" r="22094"/>
          <a:stretch/>
        </p:blipFill>
        <p:spPr>
          <a:xfrm>
            <a:off x="5134563" y="1217419"/>
            <a:ext cx="2135710" cy="28458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8"/>
          <p:cNvSpPr txBox="1">
            <a:spLocks noGrp="1"/>
          </p:cNvSpPr>
          <p:nvPr>
            <p:ph type="title"/>
          </p:nvPr>
        </p:nvSpPr>
        <p:spPr>
          <a:xfrm>
            <a:off x="216874" y="225975"/>
            <a:ext cx="84261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4"/>
              </a:buClr>
              <a:buSzPts val="3600"/>
              <a:buFont typeface="Helvetica Neue"/>
              <a:buNone/>
            </a:pPr>
            <a:r>
              <a:rPr lang="en-US" sz="4100"/>
              <a:t>Need more than the hard copy?</a:t>
            </a:r>
            <a:endParaRPr/>
          </a:p>
        </p:txBody>
      </p:sp>
      <p:sp>
        <p:nvSpPr>
          <p:cNvPr id="253" name="Google Shape;253;p58"/>
          <p:cNvSpPr txBox="1">
            <a:spLocks noGrp="1"/>
          </p:cNvSpPr>
          <p:nvPr>
            <p:ph type="body" idx="1"/>
          </p:nvPr>
        </p:nvSpPr>
        <p:spPr>
          <a:xfrm>
            <a:off x="680802" y="1367982"/>
            <a:ext cx="8320791" cy="5447597"/>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400"/>
              <a:t>On the Alliance website</a:t>
            </a:r>
            <a:endParaRPr/>
          </a:p>
          <a:p>
            <a:pPr marL="985837" lvl="1" indent="-312737" algn="l" rtl="0">
              <a:spcBef>
                <a:spcPts val="1700"/>
              </a:spcBef>
              <a:spcAft>
                <a:spcPts val="0"/>
              </a:spcAft>
              <a:buSzPts val="2400"/>
              <a:buFont typeface="Noto Sans Symbols"/>
              <a:buChar char="⮚"/>
            </a:pPr>
            <a:r>
              <a:rPr lang="en-US" sz="1800"/>
              <a:t>PDF version</a:t>
            </a:r>
            <a:endParaRPr/>
          </a:p>
          <a:p>
            <a:pPr marL="985837" lvl="1" indent="-312737" algn="l" rtl="0">
              <a:spcBef>
                <a:spcPts val="500"/>
              </a:spcBef>
              <a:spcAft>
                <a:spcPts val="0"/>
              </a:spcAft>
              <a:buSzPts val="2400"/>
              <a:buFont typeface="Noto Sans Symbols"/>
              <a:buChar char="⮚"/>
            </a:pPr>
            <a:r>
              <a:rPr lang="en-US" sz="1800"/>
              <a:t>Briefing &amp; Implementation Pack</a:t>
            </a:r>
            <a:endParaRPr/>
          </a:p>
          <a:p>
            <a:pPr marL="985837" lvl="1" indent="-312737" algn="l" rtl="0">
              <a:spcBef>
                <a:spcPts val="500"/>
              </a:spcBef>
              <a:spcAft>
                <a:spcPts val="0"/>
              </a:spcAft>
              <a:buSzPts val="2400"/>
              <a:buFont typeface="Noto Sans Symbols"/>
              <a:buChar char="⮚"/>
            </a:pPr>
            <a:r>
              <a:rPr lang="en-US" sz="1800"/>
              <a:t>25-page Summary</a:t>
            </a:r>
            <a:endParaRPr/>
          </a:p>
          <a:p>
            <a:pPr marL="985837" lvl="1" indent="-312737" algn="l" rtl="0">
              <a:spcBef>
                <a:spcPts val="500"/>
              </a:spcBef>
              <a:spcAft>
                <a:spcPts val="0"/>
              </a:spcAft>
              <a:buSzPts val="2400"/>
              <a:buFont typeface="Noto Sans Symbols"/>
              <a:buChar char="⮚"/>
            </a:pPr>
            <a:r>
              <a:rPr lang="en-US" sz="1800"/>
              <a:t>E-course </a:t>
            </a:r>
            <a:endParaRPr/>
          </a:p>
          <a:p>
            <a:pPr marL="985837" lvl="1" indent="-312737" algn="l" rtl="0">
              <a:spcBef>
                <a:spcPts val="500"/>
              </a:spcBef>
              <a:spcAft>
                <a:spcPts val="0"/>
              </a:spcAft>
              <a:buSzPts val="2400"/>
              <a:buFont typeface="Noto Sans Symbols"/>
              <a:buChar char="⮚"/>
            </a:pPr>
            <a:r>
              <a:rPr lang="en-US" sz="1800"/>
              <a:t>YouTube videos</a:t>
            </a:r>
            <a:endParaRPr/>
          </a:p>
          <a:p>
            <a:pPr marL="985837" lvl="1" indent="-312737" algn="l" rtl="0">
              <a:spcBef>
                <a:spcPts val="500"/>
              </a:spcBef>
              <a:spcAft>
                <a:spcPts val="0"/>
              </a:spcAft>
              <a:buSzPts val="2400"/>
              <a:buFont typeface="Noto Sans Symbols"/>
              <a:buChar char="⮚"/>
            </a:pPr>
            <a:r>
              <a:rPr lang="en-US" sz="1800"/>
              <a:t>A gallery of illustrated Standards</a:t>
            </a:r>
            <a:endParaRPr/>
          </a:p>
          <a:p>
            <a:pPr marL="9525" lvl="0" indent="0" algn="l" rtl="0">
              <a:spcBef>
                <a:spcPts val="1200"/>
              </a:spcBef>
              <a:spcAft>
                <a:spcPts val="0"/>
              </a:spcAft>
              <a:buNone/>
            </a:pPr>
            <a:r>
              <a:rPr lang="en-US" sz="2400">
                <a:solidFill>
                  <a:srgbClr val="00B0F0"/>
                </a:solidFill>
              </a:rPr>
              <a:t>	👉</a:t>
            </a:r>
            <a:r>
              <a:rPr lang="en-US" sz="1800">
                <a:solidFill>
                  <a:srgbClr val="00B0F0"/>
                </a:solidFill>
              </a:rPr>
              <a:t>  </a:t>
            </a:r>
            <a:r>
              <a:rPr lang="en-US" sz="1800" u="sng">
                <a:solidFill>
                  <a:srgbClr val="00B0F0"/>
                </a:solidFill>
                <a:hlinkClick r:id="rId3">
                  <a:extLst>
                    <a:ext uri="{A12FA001-AC4F-418D-AE19-62706E023703}">
                      <ahyp:hlinkClr xmlns:ahyp="http://schemas.microsoft.com/office/drawing/2018/hyperlinkcolor" val="tx"/>
                    </a:ext>
                  </a:extLst>
                </a:hlinkClick>
              </a:rPr>
              <a:t>www.AllianceCPHA.org</a:t>
            </a:r>
            <a:endParaRPr sz="1800">
              <a:solidFill>
                <a:srgbClr val="00B0F0"/>
              </a:solidFill>
            </a:endParaRPr>
          </a:p>
          <a:p>
            <a:pPr marL="9525" lvl="0" indent="0" algn="l" rtl="0">
              <a:spcBef>
                <a:spcPts val="1200"/>
              </a:spcBef>
              <a:spcAft>
                <a:spcPts val="0"/>
              </a:spcAft>
              <a:buNone/>
            </a:pPr>
            <a:r>
              <a:rPr lang="en-US" sz="2400"/>
              <a:t>On the Humanitarian Standards Partnership website</a:t>
            </a:r>
            <a:endParaRPr sz="2400"/>
          </a:p>
          <a:p>
            <a:pPr marL="985837" lvl="1" indent="-322262" algn="l" rtl="0">
              <a:spcBef>
                <a:spcPts val="500"/>
              </a:spcBef>
              <a:spcAft>
                <a:spcPts val="0"/>
              </a:spcAft>
              <a:buSzPts val="2400"/>
              <a:buFont typeface="Noto Sans Symbols"/>
              <a:buChar char="⮚"/>
            </a:pPr>
            <a:r>
              <a:rPr lang="en-US" sz="1800"/>
              <a:t>Online, interactive version</a:t>
            </a:r>
            <a:endParaRPr/>
          </a:p>
          <a:p>
            <a:pPr marL="985837" lvl="1" indent="-322262" algn="l" rtl="0">
              <a:spcBef>
                <a:spcPts val="500"/>
              </a:spcBef>
              <a:spcAft>
                <a:spcPts val="0"/>
              </a:spcAft>
              <a:buSzPts val="2400"/>
              <a:buFont typeface="Noto Sans Symbols"/>
              <a:buChar char="⮚"/>
            </a:pPr>
            <a:r>
              <a:rPr lang="en-US" sz="1800"/>
              <a:t>HSP App for mobile phones and tablets </a:t>
            </a:r>
            <a:endParaRPr/>
          </a:p>
          <a:p>
            <a:pPr marL="0" lvl="0" indent="0" algn="l" rtl="0">
              <a:spcBef>
                <a:spcPts val="1200"/>
              </a:spcBef>
              <a:spcAft>
                <a:spcPts val="0"/>
              </a:spcAft>
              <a:buNone/>
            </a:pPr>
            <a:r>
              <a:rPr lang="en-US" sz="1800">
                <a:solidFill>
                  <a:srgbClr val="00B0F0"/>
                </a:solidFill>
              </a:rPr>
              <a:t>	</a:t>
            </a:r>
            <a:r>
              <a:rPr lang="en-US" sz="2400">
                <a:solidFill>
                  <a:srgbClr val="00B0F0"/>
                </a:solidFill>
              </a:rPr>
              <a:t>👉</a:t>
            </a:r>
            <a:r>
              <a:rPr lang="en-US" sz="1800">
                <a:solidFill>
                  <a:srgbClr val="00B0F0"/>
                </a:solidFill>
              </a:rPr>
              <a:t>  www.HumanitarianStandardsPartnership.org</a:t>
            </a:r>
            <a:endParaRPr/>
          </a:p>
        </p:txBody>
      </p:sp>
      <p:pic>
        <p:nvPicPr>
          <p:cNvPr id="254" name="Google Shape;254;p58" descr="THE ALLIANCE.png"/>
          <p:cNvPicPr preferRelativeResize="0"/>
          <p:nvPr/>
        </p:nvPicPr>
        <p:blipFill rotWithShape="1">
          <a:blip r:embed="rId4">
            <a:alphaModFix/>
          </a:blip>
          <a:srcRect/>
          <a:stretch/>
        </p:blipFill>
        <p:spPr>
          <a:xfrm>
            <a:off x="9158990" y="5156616"/>
            <a:ext cx="2343780" cy="1462358"/>
          </a:xfrm>
          <a:prstGeom prst="rect">
            <a:avLst/>
          </a:prstGeom>
          <a:noFill/>
          <a:ln>
            <a:noFill/>
          </a:ln>
        </p:spPr>
      </p:pic>
      <p:pic>
        <p:nvPicPr>
          <p:cNvPr id="255" name="Google Shape;255;p58" descr="Imagen que contiene Icono&#10;&#10;Descripción generada automáticamente"/>
          <p:cNvPicPr preferRelativeResize="0"/>
          <p:nvPr/>
        </p:nvPicPr>
        <p:blipFill rotWithShape="1">
          <a:blip r:embed="rId5">
            <a:alphaModFix/>
          </a:blip>
          <a:srcRect/>
          <a:stretch/>
        </p:blipFill>
        <p:spPr>
          <a:xfrm>
            <a:off x="10082326" y="3298017"/>
            <a:ext cx="1977869" cy="1432732"/>
          </a:xfrm>
          <a:prstGeom prst="rect">
            <a:avLst/>
          </a:prstGeom>
          <a:noFill/>
          <a:ln>
            <a:noFill/>
          </a:ln>
        </p:spPr>
      </p:pic>
      <p:pic>
        <p:nvPicPr>
          <p:cNvPr id="256" name="Google Shape;256;p58"/>
          <p:cNvPicPr preferRelativeResize="0"/>
          <p:nvPr/>
        </p:nvPicPr>
        <p:blipFill rotWithShape="1">
          <a:blip r:embed="rId6">
            <a:alphaModFix/>
          </a:blip>
          <a:srcRect/>
          <a:stretch/>
        </p:blipFill>
        <p:spPr>
          <a:xfrm rot="547355">
            <a:off x="6996516" y="1670472"/>
            <a:ext cx="1684004" cy="23262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2301</Words>
  <Application>Microsoft Office PowerPoint</Application>
  <PresentationFormat>Widescreen</PresentationFormat>
  <Paragraphs>173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Noto Sans Symbols</vt:lpstr>
      <vt:lpstr>Arial</vt:lpstr>
      <vt:lpstr>Helvetica Neue Light</vt:lpstr>
      <vt:lpstr>Helvetica Neue</vt:lpstr>
      <vt:lpstr>Calibri</vt:lpstr>
      <vt:lpstr>Office Theme</vt:lpstr>
      <vt:lpstr>The Minimum Standards for Child Protection in Humanitarian Action  CPMS</vt:lpstr>
      <vt:lpstr>Aim of the Standards </vt:lpstr>
      <vt:lpstr>PowerPoint Presentation</vt:lpstr>
      <vt:lpstr>An introduction to Standard 20</vt:lpstr>
      <vt:lpstr>Actions</vt:lpstr>
      <vt:lpstr>Strategies to enforce or establish children’s rights</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Joanna Wedge</cp:lastModifiedBy>
  <cp:revision>1</cp:revision>
  <dcterms:created xsi:type="dcterms:W3CDTF">2017-12-20T18:51:03Z</dcterms:created>
  <dcterms:modified xsi:type="dcterms:W3CDTF">2022-07-05T20:54:08Z</dcterms:modified>
</cp:coreProperties>
</file>