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Helvetica Neue" panose="020B0604020202020204" charset="0"/>
      <p:regular r:id="rId15"/>
      <p:bold r:id="rId16"/>
      <p:italic r:id="rId17"/>
      <p:boldItalic r:id="rId18"/>
    </p:embeddedFont>
    <p:embeddedFont>
      <p:font typeface="Helvetica Neue Light"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q8kLPCUbPXJ/O1q91zVWEItW1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168" autoAdjust="0"/>
  </p:normalViewPr>
  <p:slideViewPr>
    <p:cSldViewPr snapToGrid="0">
      <p:cViewPr varScale="1">
        <p:scale>
          <a:sx n="48" d="100"/>
          <a:sy n="48" d="100"/>
        </p:scale>
        <p:origin x="1340" y="3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customschemas.google.com/relationships/presentationmetadata" Target="metadata"/><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Facilitators:</a:t>
            </a:r>
            <a:endParaRPr dirty="0"/>
          </a:p>
          <a:p>
            <a:pPr marL="0" lvl="0" indent="0" algn="l" rtl="0">
              <a:lnSpc>
                <a:spcPct val="100000"/>
              </a:lnSpc>
              <a:spcBef>
                <a:spcPts val="0"/>
              </a:spcBef>
              <a:spcAft>
                <a:spcPts val="0"/>
              </a:spcAft>
              <a:buSzPts val="1400"/>
              <a:buNone/>
            </a:pPr>
            <a:r>
              <a:rPr lang="en-US" i="1" dirty="0"/>
              <a:t>This briefing is </a:t>
            </a:r>
            <a:r>
              <a:rPr lang="en-US" i="1" u="sng" dirty="0"/>
              <a:t>for any potential user </a:t>
            </a:r>
            <a:r>
              <a:rPr lang="en-US" i="1" dirty="0"/>
              <a:t>of the CPMS. It is geared primarily toward child protection staff, so consider broadening some questions or providing more detail, if colleagues from other sectors join you.</a:t>
            </a:r>
            <a:endParaRPr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US" i="1" dirty="0"/>
              <a:t>It is assumed that the group is about 20 people and that everyone in the room knows each other (perhaps colleagues from your agency or the CP coordination group). if not, add 5 minutes for quick introductions.</a:t>
            </a:r>
            <a:endParaRPr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n-US" i="1" dirty="0">
                <a:latin typeface="Calibri"/>
                <a:ea typeface="Calibri"/>
                <a:cs typeface="Calibri"/>
                <a:sym typeface="Calibri"/>
              </a:rPr>
              <a:t>PREPARE: a flipchart with the </a:t>
            </a:r>
            <a:r>
              <a:rPr lang="en-US" b="1" i="1" dirty="0">
                <a:latin typeface="Calibri"/>
                <a:ea typeface="Calibri"/>
                <a:cs typeface="Calibri"/>
                <a:sym typeface="Calibri"/>
              </a:rPr>
              <a:t>objectives</a:t>
            </a:r>
            <a:r>
              <a:rPr lang="en-US" i="1" dirty="0">
                <a:latin typeface="Calibri"/>
                <a:ea typeface="Calibri"/>
                <a:cs typeface="Calibri"/>
                <a:sym typeface="Calibri"/>
              </a:rPr>
              <a:t> of the session</a:t>
            </a:r>
            <a:endParaRPr dirty="0"/>
          </a:p>
          <a:p>
            <a:pPr marL="0" lvl="0" indent="0" algn="l" rtl="0">
              <a:lnSpc>
                <a:spcPct val="100000"/>
              </a:lnSpc>
              <a:spcBef>
                <a:spcPts val="0"/>
              </a:spcBef>
              <a:spcAft>
                <a:spcPts val="0"/>
              </a:spcAft>
              <a:buSzPts val="1400"/>
              <a:buNone/>
            </a:pPr>
            <a:r>
              <a:rPr lang="en-US" b="0" i="0" dirty="0">
                <a:solidFill>
                  <a:srgbClr val="1B2733"/>
                </a:solidFill>
                <a:latin typeface="Calibri"/>
                <a:ea typeface="Calibri"/>
                <a:cs typeface="Calibri"/>
                <a:sym typeface="Calibri"/>
              </a:rPr>
              <a:t>By the end of the session, participants will be able to:</a:t>
            </a:r>
            <a:endParaRPr dirty="0">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dirty="0">
                <a:solidFill>
                  <a:srgbClr val="1B2733"/>
                </a:solidFill>
                <a:latin typeface="Calibri"/>
                <a:ea typeface="Calibri"/>
                <a:cs typeface="Calibri"/>
                <a:sym typeface="Calibri"/>
              </a:rPr>
              <a:t>Describe the content of Standard 21</a:t>
            </a:r>
            <a:endParaRPr dirty="0"/>
          </a:p>
          <a:p>
            <a:pPr marL="171450" lvl="0" indent="-171450" algn="l" rtl="0">
              <a:lnSpc>
                <a:spcPct val="100000"/>
              </a:lnSpc>
              <a:spcBef>
                <a:spcPts val="0"/>
              </a:spcBef>
              <a:spcAft>
                <a:spcPts val="0"/>
              </a:spcAft>
              <a:buClr>
                <a:schemeClr val="dk1"/>
              </a:buClr>
              <a:buSzPts val="1200"/>
              <a:buFont typeface="Arial"/>
              <a:buChar char="•"/>
            </a:pPr>
            <a:r>
              <a:rPr lang="en-US" b="0" i="0" dirty="0">
                <a:solidFill>
                  <a:srgbClr val="1B2733"/>
                </a:solidFill>
                <a:latin typeface="Calibri"/>
                <a:ea typeface="Calibri"/>
                <a:cs typeface="Calibri"/>
                <a:sym typeface="Calibri"/>
              </a:rPr>
              <a:t>Explain &amp; Share its key messages</a:t>
            </a:r>
            <a:endParaRPr dirty="0"/>
          </a:p>
          <a:p>
            <a:pPr marL="171450" lvl="0" indent="-171450" algn="l" rtl="0">
              <a:lnSpc>
                <a:spcPct val="100000"/>
              </a:lnSpc>
              <a:spcBef>
                <a:spcPts val="0"/>
              </a:spcBef>
              <a:spcAft>
                <a:spcPts val="0"/>
              </a:spcAft>
              <a:buClr>
                <a:schemeClr val="dk1"/>
              </a:buClr>
              <a:buSzPts val="1200"/>
              <a:buFont typeface="Arial"/>
              <a:buChar char="•"/>
            </a:pPr>
            <a:r>
              <a:rPr lang="en-US" b="0" i="0" dirty="0">
                <a:solidFill>
                  <a:srgbClr val="1B2733"/>
                </a:solidFill>
                <a:latin typeface="Calibri"/>
                <a:ea typeface="Calibri"/>
                <a:cs typeface="Calibri"/>
                <a:sym typeface="Calibri"/>
              </a:rPr>
              <a:t>Demonstrate how &amp; why to use the handbook</a:t>
            </a:r>
            <a:endParaRPr dirty="0"/>
          </a:p>
          <a:p>
            <a:pPr marL="171450" lvl="0" indent="-95250" algn="l" rtl="0">
              <a:lnSpc>
                <a:spcPct val="100000"/>
              </a:lnSpc>
              <a:spcBef>
                <a:spcPts val="0"/>
              </a:spcBef>
              <a:spcAft>
                <a:spcPts val="0"/>
              </a:spcAft>
              <a:buClr>
                <a:schemeClr val="dk1"/>
              </a:buClr>
              <a:buSzPts val="1200"/>
              <a:buFont typeface="Arial"/>
              <a:buNone/>
            </a:pPr>
            <a:endParaRPr i="1" dirty="0"/>
          </a:p>
          <a:p>
            <a:pPr marL="171450" marR="0" lvl="0" indent="-171450" algn="l" rtl="0">
              <a:lnSpc>
                <a:spcPct val="100000"/>
              </a:lnSpc>
              <a:spcBef>
                <a:spcPts val="0"/>
              </a:spcBef>
              <a:spcAft>
                <a:spcPts val="0"/>
              </a:spcAft>
              <a:buClr>
                <a:schemeClr val="dk1"/>
              </a:buClr>
              <a:buSzPts val="1200"/>
              <a:buFont typeface="Arial"/>
              <a:buChar char="•"/>
            </a:pPr>
            <a:r>
              <a:rPr lang="en-US" dirty="0"/>
              <a:t>NOTE: if you have already done a Session on Pillar(s), Principles or other Standard(s), skip slide 2 &amp; 7</a:t>
            </a:r>
            <a:endParaRPr dirty="0"/>
          </a:p>
          <a:p>
            <a:pPr marL="0" lvl="0" indent="0" algn="l" rtl="0">
              <a:lnSpc>
                <a:spcPct val="100000"/>
              </a:lnSpc>
              <a:spcBef>
                <a:spcPts val="0"/>
              </a:spcBef>
              <a:spcAft>
                <a:spcPts val="0"/>
              </a:spcAft>
              <a:buClr>
                <a:schemeClr val="dk1"/>
              </a:buClr>
              <a:buSzPts val="1200"/>
              <a:buFont typeface="Arial"/>
              <a:buNone/>
            </a:pPr>
            <a:endParaRPr dirty="0"/>
          </a:p>
          <a:p>
            <a:pPr marL="457200" marR="0" lvl="0" indent="-228600" algn="l" rtl="0">
              <a:lnSpc>
                <a:spcPct val="100000"/>
              </a:lnSpc>
              <a:spcBef>
                <a:spcPts val="0"/>
              </a:spcBef>
              <a:spcAft>
                <a:spcPts val="0"/>
              </a:spcAft>
              <a:buSzPts val="1400"/>
              <a:buNone/>
            </a:pPr>
            <a:r>
              <a:rPr lang="en-US" b="1" dirty="0"/>
              <a:t>TIP: Slides are animated </a:t>
            </a:r>
            <a:r>
              <a:rPr lang="en-US" dirty="0"/>
              <a:t>-&gt; for each click you’ll make, some few words, a title or an image will appear on the slide. </a:t>
            </a:r>
            <a:endParaRPr dirty="0"/>
          </a:p>
          <a:p>
            <a:pPr marL="457200" marR="0" lvl="0" indent="-228600" algn="l" rtl="0">
              <a:lnSpc>
                <a:spcPct val="100000"/>
              </a:lnSpc>
              <a:spcBef>
                <a:spcPts val="0"/>
              </a:spcBef>
              <a:spcAft>
                <a:spcPts val="0"/>
              </a:spcAft>
              <a:buSzPts val="1400"/>
              <a:buNone/>
            </a:pPr>
            <a:r>
              <a:rPr lang="en-US" dirty="0"/>
              <a:t>Read the corresponding notes from the facilitators notes, before showing the following content, so participants have time to process what you say, and read each point. </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b="1" dirty="0"/>
          </a:p>
          <a:p>
            <a:pPr marL="457200" marR="0" lvl="0" indent="-228600" algn="l" rtl="0">
              <a:lnSpc>
                <a:spcPct val="100000"/>
              </a:lnSpc>
              <a:spcBef>
                <a:spcPts val="0"/>
              </a:spcBef>
              <a:spcAft>
                <a:spcPts val="0"/>
              </a:spcAft>
              <a:buSzPts val="1400"/>
              <a:buNone/>
            </a:pPr>
            <a:endParaRPr dirty="0"/>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Donors, local governments, colleagues in other sectors and our beneficiaries themselves want to know what we are doing and why. The CPMS is our benchmark. They are the key way to </a:t>
            </a:r>
            <a:r>
              <a:rPr lang="en-US" dirty="0" err="1"/>
              <a:t>operationalise</a:t>
            </a:r>
            <a:r>
              <a:rPr lang="en-US" dirty="0"/>
              <a:t> or make real children's rights in the practice of humanitarian response. </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SzPts val="1100"/>
              <a:buNone/>
            </a:pPr>
            <a:r>
              <a:rPr lang="en-US" dirty="0"/>
              <a:t>They are a collaborative, inter-agency tool, that links with other initiatives, such as the Core Humanitarian Standard and the Humanitarian Inclusion Standards</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err="1"/>
              <a:t>Contextualisation</a:t>
            </a:r>
            <a:r>
              <a:rPr lang="en-US" dirty="0"/>
              <a:t>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a:t>
            </a:r>
            <a:r>
              <a:rPr lang="en-US" dirty="0" err="1"/>
              <a:t>youtube</a:t>
            </a:r>
            <a:r>
              <a:rPr lang="en-US" dirty="0"/>
              <a:t> channel.</a:t>
            </a:r>
            <a:endParaRPr dirty="0"/>
          </a:p>
          <a:p>
            <a:pPr marL="0" lvl="0" indent="0" algn="l" rtl="0">
              <a:lnSpc>
                <a:spcPct val="115000"/>
              </a:lnSpc>
              <a:spcBef>
                <a:spcPts val="0"/>
              </a:spcBef>
              <a:spcAft>
                <a:spcPts val="0"/>
              </a:spcAft>
              <a:buSzPts val="1100"/>
              <a:buNone/>
            </a:pPr>
            <a:endParaRPr dirty="0"/>
          </a:p>
          <a:p>
            <a:pPr marL="0" lvl="0" indent="0" algn="l" rtl="0">
              <a:lnSpc>
                <a:spcPct val="115000"/>
              </a:lnSpc>
              <a:spcBef>
                <a:spcPts val="0"/>
              </a:spcBef>
              <a:spcAft>
                <a:spcPts val="0"/>
              </a:spcAft>
              <a:buSzPts val="1100"/>
              <a:buNone/>
            </a:pPr>
            <a:r>
              <a:rPr lang="en-US" dirty="0"/>
              <a:t>BOX: The CPMS aim at improving the quality and accountability of our programing and increasing impact for children’s protection and well-being in humanitarian action (</a:t>
            </a:r>
            <a:r>
              <a:rPr lang="en-US" sz="1800" b="0" i="0" u="none" strike="noStrike" dirty="0">
                <a:latin typeface="Helvetica Neue Light"/>
                <a:ea typeface="Helvetica Neue Light"/>
                <a:cs typeface="Helvetica Neue Light"/>
                <a:sym typeface="Helvetica Neue Light"/>
              </a:rPr>
              <a:t>internal displacement and refugee contexts)</a:t>
            </a:r>
            <a:r>
              <a:rPr lang="en-US" dirty="0"/>
              <a:t>, by establishing common principles, </a:t>
            </a:r>
            <a:r>
              <a:rPr lang="en-US" sz="1800" b="0" i="0" u="none" strike="noStrike" dirty="0">
                <a:latin typeface="Helvetica Neue Light"/>
                <a:ea typeface="Helvetica Neue Light"/>
                <a:cs typeface="Helvetica Neue Light"/>
                <a:sym typeface="Helvetica Neue Light"/>
              </a:rPr>
              <a:t>evidence, prevention</a:t>
            </a:r>
            <a:r>
              <a:rPr lang="en-US" dirty="0"/>
              <a:t> and goals to achieve. They provide a synthesis of good practice and learning to date.</a:t>
            </a:r>
            <a:endParaRPr dirty="0"/>
          </a:p>
          <a:p>
            <a:pPr marL="0" lvl="0" indent="0" algn="l" rtl="0">
              <a:lnSpc>
                <a:spcPct val="100000"/>
              </a:lnSpc>
              <a:spcBef>
                <a:spcPts val="0"/>
              </a:spcBef>
              <a:spcAft>
                <a:spcPts val="0"/>
              </a:spcAft>
              <a:buSzPts val="1400"/>
              <a:buNone/>
            </a:pPr>
            <a:endParaRPr dirty="0"/>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is an overview of the CPMS structure: there are 28 Standards across 4 pillars and 10 CPHA principles threaded throughout. </a:t>
            </a:r>
            <a:endParaRPr dirty="0"/>
          </a:p>
          <a:p>
            <a:pPr marL="0" lvl="0" indent="0" algn="l" rtl="0">
              <a:lnSpc>
                <a:spcPct val="100000"/>
              </a:lnSpc>
              <a:spcBef>
                <a:spcPts val="0"/>
              </a:spcBef>
              <a:spcAft>
                <a:spcPts val="0"/>
              </a:spcAft>
              <a:buSzPts val="1400"/>
              <a:buNone/>
            </a:pPr>
            <a:r>
              <a:rPr lang="en-US" dirty="0"/>
              <a:t>You can find this overview on the back of the CPMS handbook or in the online handbook; it’s a practical way of locating quickly a specific topic.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presentation focuses on Standard 21: Food Security &amp; Child Protection</a:t>
            </a:r>
            <a:endParaRPr dirty="0"/>
          </a:p>
          <a:p>
            <a:pPr marL="0" lvl="0" indent="0" algn="l" rtl="0">
              <a:lnSpc>
                <a:spcPct val="100000"/>
              </a:lnSpc>
              <a:spcBef>
                <a:spcPts val="0"/>
              </a:spcBef>
              <a:spcAft>
                <a:spcPts val="0"/>
              </a:spcAft>
              <a:buSzPts val="1400"/>
              <a:buNone/>
            </a:pPr>
            <a:endParaRPr dirty="0"/>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This Standard is part of the fourth Pillar of Standards related to Working across Sectors. </a:t>
            </a: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dirty="0"/>
              <a:t>Multisectoral approaches reflect the interconnected needs of children and </a:t>
            </a:r>
            <a:r>
              <a:rPr lang="en-US" dirty="0" err="1"/>
              <a:t>emphasise</a:t>
            </a:r>
            <a:r>
              <a:rPr lang="en-US" dirty="0"/>
              <a:t> all humanitarian actors’ collective responsibility to protect children and their families. Child protection risks are closely linked with the work of other sectors because children have needs that fall under all sectors.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One very effective way towards real &amp; higher quality impact is multisectoral programming that includes and addresses child protection considerations (such as children’s particular risks, vulnerabilities, developmental stages, etc.).</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SzPts val="1400"/>
              <a:buFont typeface="Arial"/>
              <a:buChar char="•"/>
            </a:pPr>
            <a:r>
              <a:rPr lang="en-US" dirty="0"/>
              <a:t>Food insecurity increases child protection risks and the possibility of choosing negative coping strategies such as neglect, child marriage and child </a:t>
            </a:r>
            <a:r>
              <a:rPr lang="en-US" dirty="0" err="1"/>
              <a:t>labour</a:t>
            </a:r>
            <a:r>
              <a:rPr lang="en-US" dirty="0"/>
              <a:t>. </a:t>
            </a:r>
            <a:endParaRPr dirty="0"/>
          </a:p>
          <a:p>
            <a:pPr marL="171450" marR="0" lvl="0" indent="-171450" algn="l" rtl="0">
              <a:lnSpc>
                <a:spcPct val="100000"/>
              </a:lnSpc>
              <a:spcBef>
                <a:spcPts val="0"/>
              </a:spcBef>
              <a:spcAft>
                <a:spcPts val="0"/>
              </a:spcAft>
              <a:buClr>
                <a:srgbClr val="000000"/>
              </a:buClr>
              <a:buSzPts val="1400"/>
              <a:buFont typeface="Arial"/>
              <a:buChar char="•"/>
            </a:pPr>
            <a:r>
              <a:rPr lang="en-US" dirty="0"/>
              <a:t>This standard outlines a systematic, integrated approach between the food security and child protection sectors that is based on coordination and complementarity.</a:t>
            </a:r>
            <a:endParaRPr dirty="0"/>
          </a:p>
          <a:p>
            <a:pPr marL="0" lvl="0" indent="0" algn="l" rtl="0">
              <a:lnSpc>
                <a:spcPct val="100000"/>
              </a:lnSpc>
              <a:spcBef>
                <a:spcPts val="0"/>
              </a:spcBef>
              <a:spcAft>
                <a:spcPts val="0"/>
              </a:spcAft>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Discussion Prompt:</a:t>
            </a:r>
            <a:r>
              <a:rPr lang="en-US" b="0" dirty="0">
                <a:latin typeface="Arial"/>
                <a:ea typeface="Arial"/>
                <a:cs typeface="Arial"/>
                <a:sym typeface="Arial"/>
              </a:rPr>
              <a:t> </a:t>
            </a:r>
            <a:r>
              <a:rPr lang="en-US" sz="1200" dirty="0">
                <a:latin typeface="Arial"/>
                <a:ea typeface="Arial"/>
                <a:cs typeface="Arial"/>
                <a:sym typeface="Arial"/>
              </a:rPr>
              <a:t>Can you name the 4 food security pillars? </a:t>
            </a:r>
            <a:endParaRPr dirty="0"/>
          </a:p>
          <a:p>
            <a:pPr marL="0" marR="0" lvl="0" indent="0" algn="l" rtl="0">
              <a:lnSpc>
                <a:spcPct val="100000"/>
              </a:lnSpc>
              <a:spcBef>
                <a:spcPts val="0"/>
              </a:spcBef>
              <a:spcAft>
                <a:spcPts val="0"/>
              </a:spcAft>
              <a:buClr>
                <a:srgbClr val="000000"/>
              </a:buClr>
              <a:buSzPts val="1400"/>
              <a:buFont typeface="Arial"/>
              <a:buNone/>
            </a:pPr>
            <a:r>
              <a:rPr lang="en-US" dirty="0"/>
              <a:t>-&gt; availability, accessibility, stability and utilization. </a:t>
            </a:r>
            <a:endParaRPr dirty="0"/>
          </a:p>
          <a:p>
            <a:pPr marL="171450" lvl="0" indent="-171450" algn="l" rtl="0">
              <a:lnSpc>
                <a:spcPct val="100000"/>
              </a:lnSpc>
              <a:spcBef>
                <a:spcPts val="0"/>
              </a:spcBef>
              <a:spcAft>
                <a:spcPts val="0"/>
              </a:spcAft>
              <a:buSzPts val="1400"/>
              <a:buFont typeface="Arial"/>
              <a:buChar char="•"/>
            </a:pPr>
            <a:r>
              <a:rPr lang="en-US" dirty="0"/>
              <a:t>Child protection can be integrated within each of the four food security pillars – availability, accessibility, stability and </a:t>
            </a:r>
            <a:r>
              <a:rPr lang="en-US" dirty="0" err="1"/>
              <a:t>utilisation</a:t>
            </a:r>
            <a:r>
              <a:rPr lang="en-US" dirty="0"/>
              <a:t> – in order to support children’s well-being and protection. </a:t>
            </a:r>
            <a:endParaRPr dirty="0"/>
          </a:p>
          <a:p>
            <a:pPr marL="0" lvl="0" indent="0" algn="l" rtl="0">
              <a:lnSpc>
                <a:spcPct val="100000"/>
              </a:lnSpc>
              <a:spcBef>
                <a:spcPts val="0"/>
              </a:spcBef>
              <a:spcAft>
                <a:spcPts val="0"/>
              </a:spcAft>
              <a:buSzPts val="1400"/>
              <a:buFont typeface="Arial"/>
              <a:buNone/>
            </a:pPr>
            <a:endParaRPr dirty="0"/>
          </a:p>
          <a:p>
            <a:pPr marL="171450" lvl="0" indent="-171450" algn="l" rtl="0">
              <a:lnSpc>
                <a:spcPct val="100000"/>
              </a:lnSpc>
              <a:spcBef>
                <a:spcPts val="0"/>
              </a:spcBef>
              <a:spcAft>
                <a:spcPts val="0"/>
              </a:spcAft>
              <a:buSzPts val="1400"/>
              <a:buFont typeface="Arial"/>
              <a:buChar char="•"/>
            </a:pPr>
            <a:r>
              <a:rPr lang="en-US" b="0" dirty="0"/>
              <a:t>Icon: Many linkages w/ </a:t>
            </a:r>
            <a:r>
              <a:rPr lang="en-US" b="1" dirty="0"/>
              <a:t>Safeguarding</a:t>
            </a:r>
            <a:r>
              <a:rPr lang="en-US" b="0" dirty="0"/>
              <a:t>: </a:t>
            </a:r>
            <a:r>
              <a:rPr lang="en-US" dirty="0"/>
              <a:t>safeguarding principles to all forms of assistance; training on safeguarding procedures, codes of conducts and protection from sexual exploitation and abuse (PSEA) policies; joint, child-friendly, accessible and confidential feedback and reporting mechanisms for child protection concerns as part of Accountability to Affected Populations (AAP). </a:t>
            </a:r>
            <a:r>
              <a:rPr lang="en-US" i="1" dirty="0"/>
              <a:t>[</a:t>
            </a:r>
            <a:r>
              <a:rPr lang="en-US" i="1" dirty="0">
                <a:latin typeface="Arial"/>
                <a:ea typeface="Arial"/>
                <a:cs typeface="Arial"/>
                <a:sym typeface="Arial"/>
              </a:rPr>
              <a:t>🡪 the safeguarding icon</a:t>
            </a:r>
            <a:r>
              <a:rPr lang="en-US" i="1" dirty="0"/>
              <a:t>] </a:t>
            </a:r>
            <a:endParaRPr b="0" dirty="0"/>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latin typeface="Arial"/>
                <a:ea typeface="Arial"/>
                <a:cs typeface="Arial"/>
                <a:sym typeface="Arial"/>
              </a:rPr>
              <a:t>Standard 21 states: </a:t>
            </a:r>
            <a:r>
              <a:rPr lang="en-US" dirty="0"/>
              <a:t>“</a:t>
            </a:r>
            <a:r>
              <a:rPr lang="en-US" sz="1200" dirty="0"/>
              <a:t>All children affected by humanitarian crises live in food secure environments that mitigate and respond to child protection risks</a:t>
            </a:r>
            <a:r>
              <a:rPr lang="en-US" dirty="0"/>
              <a:t>.” </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dirty="0"/>
              <a:t>Child protection and food security workers should coordinate efforts to identify children at risk of abuse, neglect, exploitation and violence.</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Food security and child protection actors should work together to develop indicators for identifying and assisting children at risk, to reach vulnerable populations with appropriate services</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Identification and mitigation of child protection risks</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Collaboration allows both sectors to develop joint advocacy messages when access to affected populations is restricted or resources are limited.</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When the food security response involves food distributions, ensure that sites and processes are safe for children</a:t>
            </a:r>
            <a:endParaRPr dirty="0"/>
          </a:p>
          <a:p>
            <a:pPr marL="0" marR="0" lvl="0" indent="0" algn="l" rtl="0">
              <a:lnSpc>
                <a:spcPct val="100000"/>
              </a:lnSpc>
              <a:spcBef>
                <a:spcPts val="0"/>
              </a:spcBef>
              <a:spcAft>
                <a:spcPts val="0"/>
              </a:spcAft>
              <a:buClr>
                <a:schemeClr val="dk1"/>
              </a:buClr>
              <a:buSzPts val="1200"/>
              <a:buFont typeface="Calibri"/>
              <a:buNone/>
            </a:pPr>
            <a:r>
              <a:rPr lang="en-US" b="1" dirty="0">
                <a:latin typeface="Arial"/>
                <a:ea typeface="Arial"/>
                <a:cs typeface="Arial"/>
                <a:sym typeface="Arial"/>
              </a:rPr>
              <a:t>Discussion Prompt: </a:t>
            </a:r>
            <a:r>
              <a:rPr lang="en-US" sz="1200" dirty="0">
                <a:latin typeface="Arial"/>
                <a:ea typeface="Arial"/>
                <a:cs typeface="Arial"/>
                <a:sym typeface="Arial"/>
              </a:rPr>
              <a:t>Can you think of practical actions for a safe &amp; adapted distribution ? </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latin typeface="Arial"/>
                <a:ea typeface="Arial"/>
                <a:cs typeface="Arial"/>
                <a:sym typeface="Arial"/>
              </a:rPr>
              <a:t>-&gt; Example of practical actions for safe distribution: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safe, clearly marked and frequently used routes,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male and female staff members,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queuing arrangements ensuring family unity,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distribution sites for caregivers with babies and young children,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lost child help zone, </a:t>
            </a:r>
            <a:endParaRPr dirty="0"/>
          </a:p>
          <a:p>
            <a:pPr marL="628650" marR="0" lvl="1" indent="-171450" algn="l" rtl="0">
              <a:lnSpc>
                <a:spcPct val="100000"/>
              </a:lnSpc>
              <a:spcBef>
                <a:spcPts val="0"/>
              </a:spcBef>
              <a:spcAft>
                <a:spcPts val="0"/>
              </a:spcAft>
              <a:buClr>
                <a:schemeClr val="dk1"/>
              </a:buClr>
              <a:buSzPts val="1200"/>
              <a:buFont typeface="Noto Sans Symbols"/>
              <a:buChar char="✔"/>
            </a:pPr>
            <a:r>
              <a:rPr lang="en-US" dirty="0"/>
              <a:t>specific items for children and for pregnant and breastfeeding girls and women… </a:t>
            </a:r>
            <a:endParaRPr sz="1200"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dirty="0"/>
              <a:t>Confidential, child-friendly, accessible feedback and reporting mechanisms that receive and address allegations of harm to children should be set up in collaboration with communities.</a:t>
            </a:r>
            <a:endParaRPr b="1" dirty="0">
              <a:latin typeface="Arial"/>
              <a:ea typeface="Arial"/>
              <a:cs typeface="Arial"/>
              <a:sym typeface="Arial"/>
            </a:endParaRPr>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dirty="0"/>
              <a:t>Depending on the time you have for facilitation, consider adding here examples from the Region/ Country/ Response, of programming that meets the standards.</a:t>
            </a:r>
            <a:endParaRPr dirty="0"/>
          </a:p>
          <a:p>
            <a:pPr marL="457200" marR="0" lvl="0" indent="-228600" algn="l" rtl="0">
              <a:lnSpc>
                <a:spcPct val="100000"/>
              </a:lnSpc>
              <a:spcBef>
                <a:spcPts val="0"/>
              </a:spcBef>
              <a:spcAft>
                <a:spcPts val="0"/>
              </a:spcAft>
              <a:buSzPts val="1400"/>
              <a:buNone/>
            </a:pPr>
            <a:r>
              <a:rPr lang="en-US" b="0" i="1" u="none" dirty="0"/>
              <a:t>This could be a draft slide that you could update or remove if necessary. </a:t>
            </a:r>
            <a:endParaRPr dirty="0"/>
          </a:p>
          <a:p>
            <a:pPr marL="457200" marR="0" lvl="0" indent="-228600" algn="l" rtl="0">
              <a:lnSpc>
                <a:spcPct val="100000"/>
              </a:lnSpc>
              <a:spcBef>
                <a:spcPts val="0"/>
              </a:spcBef>
              <a:spcAft>
                <a:spcPts val="0"/>
              </a:spcAft>
              <a:buSzPts val="1400"/>
              <a:buNone/>
            </a:pPr>
            <a:r>
              <a:rPr lang="en-US" b="0" i="1" u="none" dirty="0"/>
              <a:t>For each example, you could add: </a:t>
            </a:r>
            <a:endParaRPr dirty="0"/>
          </a:p>
          <a:p>
            <a:pPr marL="285750" lvl="0" indent="-285750" algn="l" rtl="0">
              <a:lnSpc>
                <a:spcPct val="100000"/>
              </a:lnSpc>
              <a:spcBef>
                <a:spcPts val="0"/>
              </a:spcBef>
              <a:spcAft>
                <a:spcPts val="0"/>
              </a:spcAft>
              <a:buSzPts val="1400"/>
              <a:buFont typeface="Arial"/>
              <a:buChar char="•"/>
            </a:pPr>
            <a:r>
              <a:rPr lang="en-US" b="0" i="1" u="none" dirty="0"/>
              <a:t>A short, concise, </a:t>
            </a:r>
            <a:r>
              <a:rPr lang="en-US" i="1" dirty="0"/>
              <a:t>key presentation sentence about the specific program/project using Standard 21</a:t>
            </a:r>
            <a:endParaRPr dirty="0"/>
          </a:p>
          <a:p>
            <a:pPr marL="285750" lvl="0" indent="-285750" algn="l" rtl="0">
              <a:lnSpc>
                <a:spcPct val="100000"/>
              </a:lnSpc>
              <a:spcBef>
                <a:spcPts val="0"/>
              </a:spcBef>
              <a:spcAft>
                <a:spcPts val="0"/>
              </a:spcAft>
              <a:buSzPts val="1400"/>
              <a:buFont typeface="Arial"/>
              <a:buChar char="•"/>
            </a:pPr>
            <a:r>
              <a:rPr lang="en-US" i="1" dirty="0"/>
              <a:t>Add the name of </a:t>
            </a:r>
            <a:r>
              <a:rPr lang="en-US" i="1" dirty="0" err="1"/>
              <a:t>organisations</a:t>
            </a:r>
            <a:r>
              <a:rPr lang="en-US" i="1" dirty="0"/>
              <a:t> and partners involved </a:t>
            </a:r>
            <a:endParaRPr dirty="0"/>
          </a:p>
          <a:p>
            <a:pPr marL="285750" lvl="0" indent="-285750" algn="l" rtl="0">
              <a:lnSpc>
                <a:spcPct val="100000"/>
              </a:lnSpc>
              <a:spcBef>
                <a:spcPts val="0"/>
              </a:spcBef>
              <a:spcAft>
                <a:spcPts val="0"/>
              </a:spcAft>
              <a:buSzPts val="1400"/>
              <a:buFont typeface="Arial"/>
              <a:buChar char="•"/>
            </a:pPr>
            <a:r>
              <a:rPr lang="en-US" i="1" dirty="0"/>
              <a:t>Add practical lessons learnt, key actions, message or numbers, that will attract interest of your audience</a:t>
            </a:r>
            <a:endParaRPr dirty="0"/>
          </a:p>
          <a:p>
            <a:pPr marL="457200" marR="0" lvl="0" indent="-228600" algn="l" rtl="0">
              <a:lnSpc>
                <a:spcPct val="100000"/>
              </a:lnSpc>
              <a:spcBef>
                <a:spcPts val="0"/>
              </a:spcBef>
              <a:spcAft>
                <a:spcPts val="0"/>
              </a:spcAft>
              <a:buSzPts val="1400"/>
              <a:buNone/>
            </a:pPr>
            <a:endParaRPr b="0" i="1" u="none" dirty="0"/>
          </a:p>
          <a:p>
            <a:pPr marL="0" marR="0" lvl="0" indent="0" algn="l" rtl="0">
              <a:lnSpc>
                <a:spcPct val="100000"/>
              </a:lnSpc>
              <a:spcBef>
                <a:spcPts val="0"/>
              </a:spcBef>
              <a:spcAft>
                <a:spcPts val="0"/>
              </a:spcAft>
              <a:buClr>
                <a:srgbClr val="000000"/>
              </a:buClr>
              <a:buSzPts val="1400"/>
              <a:buFont typeface="Arial"/>
              <a:buNone/>
            </a:pPr>
            <a:r>
              <a:rPr lang="en-US" i="1" dirty="0"/>
              <a:t>Another option, if you have a longer facilitation span (and also depending on the audience you have), this slide can be completed in an interactive way during the session. </a:t>
            </a:r>
            <a:endParaRPr dirty="0"/>
          </a:p>
          <a:p>
            <a:pPr marL="0" marR="0" lvl="0" indent="0" algn="l" rtl="0">
              <a:lnSpc>
                <a:spcPct val="100000"/>
              </a:lnSpc>
              <a:spcBef>
                <a:spcPts val="0"/>
              </a:spcBef>
              <a:spcAft>
                <a:spcPts val="0"/>
              </a:spcAft>
              <a:buClr>
                <a:srgbClr val="000000"/>
              </a:buClr>
              <a:buSzPts val="1400"/>
              <a:buFont typeface="Arial"/>
              <a:buNone/>
            </a:pPr>
            <a:r>
              <a:rPr lang="en-US" i="1" dirty="0"/>
              <a:t>In that case, you could:</a:t>
            </a:r>
            <a:endParaRPr dirty="0"/>
          </a:p>
          <a:p>
            <a:pPr marL="171450" marR="0" lvl="0" indent="-171450" algn="l" rtl="0">
              <a:lnSpc>
                <a:spcPct val="100000"/>
              </a:lnSpc>
              <a:spcBef>
                <a:spcPts val="0"/>
              </a:spcBef>
              <a:spcAft>
                <a:spcPts val="0"/>
              </a:spcAft>
              <a:buClr>
                <a:srgbClr val="000000"/>
              </a:buClr>
              <a:buSzPts val="1400"/>
              <a:buFont typeface="Calibri"/>
              <a:buChar char="-"/>
            </a:pPr>
            <a:r>
              <a:rPr lang="en-US" i="1" dirty="0"/>
              <a:t>split the groups into 2 or 3 smaller groups, </a:t>
            </a:r>
            <a:endParaRPr dirty="0"/>
          </a:p>
          <a:p>
            <a:pPr marL="171450" marR="0" lvl="0" indent="-171450" algn="l" rtl="0">
              <a:lnSpc>
                <a:spcPct val="100000"/>
              </a:lnSpc>
              <a:spcBef>
                <a:spcPts val="0"/>
              </a:spcBef>
              <a:spcAft>
                <a:spcPts val="0"/>
              </a:spcAft>
              <a:buClr>
                <a:srgbClr val="000000"/>
              </a:buClr>
              <a:buSzPts val="1400"/>
              <a:buFont typeface="Calibri"/>
              <a:buChar char="-"/>
            </a:pPr>
            <a:r>
              <a:rPr lang="en-US" i="1" dirty="0"/>
              <a:t>allow 15 – 20 min for them to prepare a short presentation of an </a:t>
            </a:r>
            <a:r>
              <a:rPr lang="en-US" b="0" i="1" u="none" dirty="0"/>
              <a:t>example from the Region/ Country/ Response, of programming that meets the standard</a:t>
            </a:r>
            <a:endParaRPr dirty="0"/>
          </a:p>
          <a:p>
            <a:pPr marL="171450" marR="0" lvl="0" indent="-171450" algn="l" rtl="0">
              <a:lnSpc>
                <a:spcPct val="100000"/>
              </a:lnSpc>
              <a:spcBef>
                <a:spcPts val="0"/>
              </a:spcBef>
              <a:spcAft>
                <a:spcPts val="0"/>
              </a:spcAft>
              <a:buClr>
                <a:srgbClr val="000000"/>
              </a:buClr>
              <a:buSzPts val="1400"/>
              <a:buFont typeface="Calibri"/>
              <a:buChar char="-"/>
            </a:pPr>
            <a:r>
              <a:rPr lang="en-US" b="0" i="1" u="none" dirty="0"/>
              <a:t>in plenary, have the groups present their examples, and discuss /compare lessons learnt out of them. </a:t>
            </a:r>
            <a:endParaRPr dirty="0"/>
          </a:p>
          <a:p>
            <a:pPr marL="0" marR="0" lvl="0" indent="0" algn="l" rtl="0">
              <a:lnSpc>
                <a:spcPct val="100000"/>
              </a:lnSpc>
              <a:spcBef>
                <a:spcPts val="0"/>
              </a:spcBef>
              <a:spcAft>
                <a:spcPts val="0"/>
              </a:spcAft>
              <a:buClr>
                <a:srgbClr val="000000"/>
              </a:buClr>
              <a:buSzPts val="1400"/>
              <a:buFont typeface="Calibri"/>
              <a:buNone/>
            </a:pPr>
            <a:r>
              <a:rPr lang="en-US" b="0" i="1" u="none" dirty="0"/>
              <a:t>If you will be sending this presentation to the participants after the training, you can fill up this slide, to keep records of the presentations.</a:t>
            </a:r>
            <a:endParaRPr dirty="0"/>
          </a:p>
          <a:p>
            <a:pPr marL="457200" marR="0" lvl="0" indent="-228600" algn="l" rtl="0">
              <a:lnSpc>
                <a:spcPct val="100000"/>
              </a:lnSpc>
              <a:spcBef>
                <a:spcPts val="0"/>
              </a:spcBef>
              <a:spcAft>
                <a:spcPts val="0"/>
              </a:spcAft>
              <a:buSzPts val="1400"/>
              <a:buNone/>
            </a:pPr>
            <a:endParaRPr b="0" i="1" u="none" dirty="0"/>
          </a:p>
          <a:p>
            <a:pPr marL="457200" marR="0" lvl="0" indent="-228600" algn="l" rtl="0">
              <a:lnSpc>
                <a:spcPct val="100000"/>
              </a:lnSpc>
              <a:spcBef>
                <a:spcPts val="0"/>
              </a:spcBef>
              <a:spcAft>
                <a:spcPts val="0"/>
              </a:spcAft>
              <a:buClr>
                <a:srgbClr val="000000"/>
              </a:buClr>
              <a:buSzPts val="1400"/>
              <a:buFont typeface="Arial"/>
              <a:buNone/>
            </a:pPr>
            <a:r>
              <a:rPr lang="en-US" b="1" i="1" u="none" dirty="0"/>
              <a:t>TIP</a:t>
            </a:r>
            <a:r>
              <a:rPr lang="en-US" b="0" i="1" u="none" dirty="0"/>
              <a:t>: you can use https://thenounproject.com/ to get map outlines like those.</a:t>
            </a:r>
            <a:endParaRPr dirty="0"/>
          </a:p>
          <a:p>
            <a:pPr marL="457200" marR="0" lvl="0" indent="-228600" algn="l" rtl="0">
              <a:lnSpc>
                <a:spcPct val="100000"/>
              </a:lnSpc>
              <a:spcBef>
                <a:spcPts val="0"/>
              </a:spcBef>
              <a:spcAft>
                <a:spcPts val="0"/>
              </a:spcAft>
              <a:buSzPts val="1400"/>
              <a:buNone/>
            </a:pPr>
            <a:endParaRPr b="0" i="1" u="none" dirty="0"/>
          </a:p>
        </p:txBody>
      </p:sp>
      <p:sp>
        <p:nvSpPr>
          <p:cNvPr id="248" name="Google Shape;2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346b88315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1346b88315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60" name="Google Shape;260;g1346b88315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8"/>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8"/>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8"/>
          <p:cNvGrpSpPr/>
          <p:nvPr/>
        </p:nvGrpSpPr>
        <p:grpSpPr>
          <a:xfrm>
            <a:off x="0" y="-1"/>
            <a:ext cx="7876133" cy="6873467"/>
            <a:chOff x="0" y="0"/>
            <a:chExt cx="9161786" cy="7995450"/>
          </a:xfrm>
        </p:grpSpPr>
        <p:sp>
          <p:nvSpPr>
            <p:cNvPr id="16" name="Google Shape;16;p58"/>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8"/>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8"/>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8"/>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59"/>
          <p:cNvGrpSpPr/>
          <p:nvPr/>
        </p:nvGrpSpPr>
        <p:grpSpPr>
          <a:xfrm>
            <a:off x="114714" y="5834381"/>
            <a:ext cx="11955892" cy="1023226"/>
            <a:chOff x="129463" y="5834381"/>
            <a:chExt cx="11955892" cy="1023226"/>
          </a:xfrm>
        </p:grpSpPr>
        <p:pic>
          <p:nvPicPr>
            <p:cNvPr id="23" name="Google Shape;23;p59"/>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59"/>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59"/>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59"/>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59"/>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59"/>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59"/>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59"/>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59"/>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59"/>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59"/>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59"/>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59"/>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59"/>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59"/>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59"/>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59"/>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59"/>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59"/>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59"/>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59"/>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0"/>
          <p:cNvGrpSpPr/>
          <p:nvPr/>
        </p:nvGrpSpPr>
        <p:grpSpPr>
          <a:xfrm>
            <a:off x="0" y="118224"/>
            <a:ext cx="1313073" cy="6650279"/>
            <a:chOff x="0" y="118224"/>
            <a:chExt cx="1313073" cy="6650279"/>
          </a:xfrm>
        </p:grpSpPr>
        <p:pic>
          <p:nvPicPr>
            <p:cNvPr id="48" name="Google Shape;48;p60"/>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0"/>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0"/>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0"/>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0"/>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0"/>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0"/>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0"/>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0"/>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0"/>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0"/>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0"/>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1"/>
          <p:cNvGrpSpPr/>
          <p:nvPr/>
        </p:nvGrpSpPr>
        <p:grpSpPr>
          <a:xfrm rot="-5713666">
            <a:off x="10623557" y="78627"/>
            <a:ext cx="1765287" cy="1591083"/>
            <a:chOff x="65562" y="75628"/>
            <a:chExt cx="1385843" cy="1249083"/>
          </a:xfrm>
        </p:grpSpPr>
        <p:sp>
          <p:nvSpPr>
            <p:cNvPr id="66" name="Google Shape;66;p61"/>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1"/>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1"/>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1"/>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1"/>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1"/>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2"/>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15.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693350" y="1909311"/>
            <a:ext cx="2352674" cy="33525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269400" y="16050"/>
            <a:ext cx="9922600" cy="6858001"/>
          </a:xfrm>
          <a:prstGeom prst="rect">
            <a:avLst/>
          </a:prstGeom>
          <a:noFill/>
          <a:ln>
            <a:noFill/>
          </a:ln>
        </p:spPr>
      </p:pic>
      <p:sp>
        <p:nvSpPr>
          <p:cNvPr id="201" name="Google Shape;201;p12"/>
          <p:cNvSpPr txBox="1"/>
          <p:nvPr/>
        </p:nvSpPr>
        <p:spPr>
          <a:xfrm rot="-5400000">
            <a:off x="338430" y="2835025"/>
            <a:ext cx="27759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sz="1400" b="0" i="0" u="none" strike="noStrike" cap="none">
              <a:solidFill>
                <a:srgbClr val="000000"/>
              </a:solidFill>
              <a:latin typeface="Arial"/>
              <a:ea typeface="Arial"/>
              <a:cs typeface="Arial"/>
              <a:sym typeface="Arial"/>
            </a:endParaRPr>
          </a:p>
        </p:txBody>
      </p:sp>
      <p:sp>
        <p:nvSpPr>
          <p:cNvPr id="202" name="Google Shape;202;p12"/>
          <p:cNvSpPr/>
          <p:nvPr/>
        </p:nvSpPr>
        <p:spPr>
          <a:xfrm>
            <a:off x="9498500" y="1314100"/>
            <a:ext cx="1730100" cy="6195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51c3ce7f4_0_7"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51c3ce7f4_0_7"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51c3ce7f4_0_7"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51c3ce7f4_0_7"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An introduction to Standard 21</a:t>
            </a:r>
            <a:endParaRPr dirty="0"/>
          </a:p>
        </p:txBody>
      </p:sp>
      <p:sp>
        <p:nvSpPr>
          <p:cNvPr id="221" name="Google Shape;221;p11"/>
          <p:cNvSpPr txBox="1"/>
          <p:nvPr/>
        </p:nvSpPr>
        <p:spPr>
          <a:xfrm>
            <a:off x="901945" y="1544107"/>
            <a:ext cx="10388109" cy="4351338"/>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Interconnected needs of children</a:t>
            </a:r>
            <a:endParaRPr sz="2800" b="0" i="0" u="none" strike="noStrike" cap="none">
              <a:solidFill>
                <a:schemeClr val="dk2"/>
              </a:solidFill>
              <a:latin typeface="Helvetica Neue"/>
              <a:ea typeface="Helvetica Neue"/>
              <a:cs typeface="Helvetica Neue"/>
              <a:sym typeface="Helvetica Neue"/>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Collective responsibility = Centrality of Protection</a:t>
            </a:r>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Higher-quality impact</a:t>
            </a:r>
            <a:endParaRPr sz="2800" b="0" i="0" u="none" strike="noStrike" cap="none">
              <a:solidFill>
                <a:schemeClr val="dk2"/>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a:p>
            <a:pPr marL="342900" marR="0" lvl="0" indent="-342900" algn="l" rtl="0">
              <a:lnSpc>
                <a:spcPct val="90000"/>
              </a:lnSpc>
              <a:spcBef>
                <a:spcPts val="0"/>
              </a:spcBef>
              <a:spcAft>
                <a:spcPts val="0"/>
              </a:spcAft>
              <a:buClr>
                <a:schemeClr val="accent3"/>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Food insecurity increases CP risks and negative coping strategies</a:t>
            </a:r>
            <a:endParaRPr sz="2800" b="0" i="0" u="none" strike="noStrike" cap="none">
              <a:solidFill>
                <a:schemeClr val="dk2"/>
              </a:solidFill>
              <a:latin typeface="Helvetica Neue"/>
              <a:ea typeface="Helvetica Neue"/>
              <a:cs typeface="Helvetica Neue"/>
              <a:sym typeface="Helvetica Neue"/>
            </a:endParaRPr>
          </a:p>
          <a:p>
            <a:pPr marL="342900" marR="0" lvl="0" indent="-342900" algn="l" rtl="0">
              <a:lnSpc>
                <a:spcPct val="90000"/>
              </a:lnSpc>
              <a:spcBef>
                <a:spcPts val="0"/>
              </a:spcBef>
              <a:spcAft>
                <a:spcPts val="0"/>
              </a:spcAft>
              <a:buClr>
                <a:schemeClr val="accent3"/>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Coordination and complementarity</a:t>
            </a:r>
            <a:endParaRPr sz="2800" b="0" i="0" u="none" strike="noStrike" cap="none">
              <a:solidFill>
                <a:schemeClr val="dk2"/>
              </a:solidFill>
              <a:latin typeface="Helvetica Neue"/>
              <a:ea typeface="Helvetica Neue"/>
              <a:cs typeface="Helvetica Neue"/>
              <a:sym typeface="Helvetica Neue"/>
            </a:endParaRPr>
          </a:p>
          <a:p>
            <a:pPr marL="342900" marR="0" lvl="1" indent="-190500" algn="l" rtl="0">
              <a:lnSpc>
                <a:spcPct val="90000"/>
              </a:lnSpc>
              <a:spcBef>
                <a:spcPts val="500"/>
              </a:spcBef>
              <a:spcAft>
                <a:spcPts val="0"/>
              </a:spcAft>
              <a:buClr>
                <a:schemeClr val="dk1"/>
              </a:buClr>
              <a:buSzPts val="2400"/>
              <a:buFont typeface="Arial"/>
              <a:buNone/>
            </a:pPr>
            <a:endParaRPr sz="2800" b="0" i="0" u="none" strike="noStrike" cap="none">
              <a:solidFill>
                <a:schemeClr val="dk1"/>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grpSp>
        <p:nvGrpSpPr>
          <p:cNvPr id="222" name="Google Shape;222;p11"/>
          <p:cNvGrpSpPr/>
          <p:nvPr/>
        </p:nvGrpSpPr>
        <p:grpSpPr>
          <a:xfrm rot="1415781">
            <a:off x="11045341" y="5540250"/>
            <a:ext cx="979340" cy="1040548"/>
            <a:chOff x="10883591" y="5571442"/>
            <a:chExt cx="979340" cy="1040548"/>
          </a:xfrm>
        </p:grpSpPr>
        <p:pic>
          <p:nvPicPr>
            <p:cNvPr id="223" name="Google Shape;223;p11"/>
            <p:cNvPicPr preferRelativeResize="0"/>
            <p:nvPr/>
          </p:nvPicPr>
          <p:blipFill rotWithShape="1">
            <a:blip r:embed="rId3">
              <a:alphaModFix/>
            </a:blip>
            <a:srcRect/>
            <a:stretch/>
          </p:blipFill>
          <p:spPr>
            <a:xfrm>
              <a:off x="10883591" y="5571442"/>
              <a:ext cx="979340" cy="1040548"/>
            </a:xfrm>
            <a:prstGeom prst="rect">
              <a:avLst/>
            </a:prstGeom>
            <a:noFill/>
            <a:ln>
              <a:noFill/>
            </a:ln>
          </p:spPr>
        </p:pic>
        <p:pic>
          <p:nvPicPr>
            <p:cNvPr id="224" name="Google Shape;224;p11" descr="Point d’interrogation"/>
            <p:cNvPicPr preferRelativeResize="0"/>
            <p:nvPr/>
          </p:nvPicPr>
          <p:blipFill rotWithShape="1">
            <a:blip r:embed="rId4">
              <a:alphaModFix/>
            </a:blip>
            <a:srcRect/>
            <a:stretch/>
          </p:blipFill>
          <p:spPr>
            <a:xfrm>
              <a:off x="11005748" y="5727562"/>
              <a:ext cx="735026" cy="735026"/>
            </a:xfrm>
            <a:prstGeom prst="rect">
              <a:avLst/>
            </a:prstGeom>
            <a:noFill/>
            <a:ln>
              <a:noFill/>
            </a:ln>
          </p:spPr>
        </p:pic>
      </p:grpSp>
      <p:sp>
        <p:nvSpPr>
          <p:cNvPr id="225" name="Google Shape;225;p11"/>
          <p:cNvSpPr txBox="1"/>
          <p:nvPr/>
        </p:nvSpPr>
        <p:spPr>
          <a:xfrm>
            <a:off x="6523718" y="5631457"/>
            <a:ext cx="4322432"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Can you name the 4 food security pillars? </a:t>
            </a:r>
            <a:endParaRPr/>
          </a:p>
        </p:txBody>
      </p:sp>
      <p:pic>
        <p:nvPicPr>
          <p:cNvPr id="226" name="Google Shape;226;p11"/>
          <p:cNvPicPr preferRelativeResize="0"/>
          <p:nvPr/>
        </p:nvPicPr>
        <p:blipFill rotWithShape="1">
          <a:blip r:embed="rId5">
            <a:alphaModFix/>
          </a:blip>
          <a:srcRect/>
          <a:stretch/>
        </p:blipFill>
        <p:spPr>
          <a:xfrm>
            <a:off x="8823159" y="1226543"/>
            <a:ext cx="1563802" cy="928290"/>
          </a:xfrm>
          <a:prstGeom prst="rect">
            <a:avLst/>
          </a:prstGeom>
          <a:noFill/>
          <a:ln>
            <a:noFill/>
          </a:ln>
        </p:spPr>
      </p:pic>
      <p:pic>
        <p:nvPicPr>
          <p:cNvPr id="227" name="Google Shape;227;p11"/>
          <p:cNvPicPr preferRelativeResize="0"/>
          <p:nvPr/>
        </p:nvPicPr>
        <p:blipFill rotWithShape="1">
          <a:blip r:embed="rId6">
            <a:alphaModFix/>
          </a:blip>
          <a:srcRect/>
          <a:stretch/>
        </p:blipFill>
        <p:spPr>
          <a:xfrm>
            <a:off x="3850105" y="5088343"/>
            <a:ext cx="947332" cy="1227529"/>
          </a:xfrm>
          <a:prstGeom prst="rect">
            <a:avLst/>
          </a:prstGeom>
          <a:noFill/>
          <a:ln>
            <a:noFill/>
          </a:ln>
        </p:spPr>
      </p:pic>
      <p:pic>
        <p:nvPicPr>
          <p:cNvPr id="228" name="Google Shape;228;p11"/>
          <p:cNvPicPr preferRelativeResize="0"/>
          <p:nvPr/>
        </p:nvPicPr>
        <p:blipFill rotWithShape="1">
          <a:blip r:embed="rId7">
            <a:alphaModFix/>
          </a:blip>
          <a:srcRect/>
          <a:stretch/>
        </p:blipFill>
        <p:spPr>
          <a:xfrm>
            <a:off x="177200" y="5512064"/>
            <a:ext cx="1313975" cy="106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
          <p:cNvSpPr txBox="1">
            <a:spLocks noGrp="1"/>
          </p:cNvSpPr>
          <p:nvPr>
            <p:ph type="body" idx="1"/>
          </p:nvPr>
        </p:nvSpPr>
        <p:spPr>
          <a:xfrm>
            <a:off x="252422" y="1353592"/>
            <a:ext cx="6076521" cy="3381667"/>
          </a:xfrm>
          <a:prstGeom prst="rect">
            <a:avLst/>
          </a:prstGeom>
          <a:noFill/>
          <a:ln>
            <a:noFill/>
          </a:ln>
        </p:spPr>
        <p:txBody>
          <a:bodyPr spcFirstLastPara="1" wrap="square" lIns="91425" tIns="45700" rIns="91425" bIns="45700" anchor="t" anchorCtr="0">
            <a:normAutofit fontScale="92500" lnSpcReduction="10000"/>
          </a:bodyPr>
          <a:lstStyle/>
          <a:p>
            <a:pPr marL="50800" lvl="0" indent="0" algn="ctr" rtl="0">
              <a:lnSpc>
                <a:spcPct val="90000"/>
              </a:lnSpc>
              <a:spcBef>
                <a:spcPts val="1000"/>
              </a:spcBef>
              <a:spcAft>
                <a:spcPts val="0"/>
              </a:spcAft>
              <a:buSzPct val="126126"/>
              <a:buNone/>
            </a:pPr>
            <a:r>
              <a:rPr lang="en-US" sz="2400">
                <a:solidFill>
                  <a:schemeClr val="dk2"/>
                </a:solidFill>
              </a:rPr>
              <a:t>“</a:t>
            </a:r>
            <a:r>
              <a:rPr lang="en-US" sz="2400"/>
              <a:t>All children affected by humanitarian crises live in food secure environments that mitigate and respond to child protection risks.”</a:t>
            </a:r>
            <a:endParaRPr sz="2400">
              <a:solidFill>
                <a:schemeClr val="dk2"/>
              </a:solidFill>
            </a:endParaRPr>
          </a:p>
        </p:txBody>
      </p:sp>
      <p:sp>
        <p:nvSpPr>
          <p:cNvPr id="235" name="Google Shape;235;p6"/>
          <p:cNvSpPr txBox="1">
            <a:spLocks noGrp="1"/>
          </p:cNvSpPr>
          <p:nvPr>
            <p:ph type="body" idx="2"/>
          </p:nvPr>
        </p:nvSpPr>
        <p:spPr>
          <a:xfrm>
            <a:off x="6594010" y="2918811"/>
            <a:ext cx="5181600" cy="3626408"/>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90000"/>
              </a:lnSpc>
              <a:spcBef>
                <a:spcPts val="1000"/>
              </a:spcBef>
              <a:spcAft>
                <a:spcPts val="0"/>
              </a:spcAft>
              <a:buSzPct val="108108"/>
              <a:buChar char="•"/>
            </a:pPr>
            <a:r>
              <a:rPr lang="en-US"/>
              <a:t>Identification children at risk</a:t>
            </a:r>
            <a:endParaRPr/>
          </a:p>
          <a:p>
            <a:pPr marL="457200" lvl="0" indent="-406400" algn="l" rtl="0">
              <a:lnSpc>
                <a:spcPct val="90000"/>
              </a:lnSpc>
              <a:spcBef>
                <a:spcPts val="1000"/>
              </a:spcBef>
              <a:spcAft>
                <a:spcPts val="0"/>
              </a:spcAft>
              <a:buSzPct val="108108"/>
              <a:buChar char="•"/>
            </a:pPr>
            <a:r>
              <a:rPr lang="en-US"/>
              <a:t>Targeted assistance</a:t>
            </a:r>
            <a:endParaRPr/>
          </a:p>
          <a:p>
            <a:pPr marL="457200" lvl="0" indent="-406400" algn="l" rtl="0">
              <a:lnSpc>
                <a:spcPct val="90000"/>
              </a:lnSpc>
              <a:spcBef>
                <a:spcPts val="1000"/>
              </a:spcBef>
              <a:spcAft>
                <a:spcPts val="0"/>
              </a:spcAft>
              <a:buSzPct val="108108"/>
              <a:buChar char="•"/>
            </a:pPr>
            <a:r>
              <a:rPr lang="en-US"/>
              <a:t>Identification and mitigation of child protection risks</a:t>
            </a:r>
            <a:endParaRPr/>
          </a:p>
          <a:p>
            <a:pPr marL="457200" lvl="0" indent="-406400" algn="l" rtl="0">
              <a:lnSpc>
                <a:spcPct val="90000"/>
              </a:lnSpc>
              <a:spcBef>
                <a:spcPts val="1000"/>
              </a:spcBef>
              <a:spcAft>
                <a:spcPts val="0"/>
              </a:spcAft>
              <a:buSzPct val="108108"/>
              <a:buChar char="•"/>
            </a:pPr>
            <a:r>
              <a:rPr lang="en-US"/>
              <a:t>Advocacy</a:t>
            </a:r>
            <a:endParaRPr/>
          </a:p>
          <a:p>
            <a:pPr marL="457200" lvl="0" indent="-406400" algn="l" rtl="0">
              <a:lnSpc>
                <a:spcPct val="90000"/>
              </a:lnSpc>
              <a:spcBef>
                <a:spcPts val="1000"/>
              </a:spcBef>
              <a:spcAft>
                <a:spcPts val="0"/>
              </a:spcAft>
              <a:buSzPct val="108108"/>
              <a:buChar char="•"/>
            </a:pPr>
            <a:r>
              <a:rPr lang="en-US"/>
              <a:t>Safe &amp; adapted distribution</a:t>
            </a:r>
            <a:endParaRPr/>
          </a:p>
          <a:p>
            <a:pPr marL="457200" lvl="0" indent="-406400" algn="l" rtl="0">
              <a:lnSpc>
                <a:spcPct val="90000"/>
              </a:lnSpc>
              <a:spcBef>
                <a:spcPts val="1000"/>
              </a:spcBef>
              <a:spcAft>
                <a:spcPts val="0"/>
              </a:spcAft>
              <a:buSzPct val="108108"/>
              <a:buChar char="•"/>
            </a:pPr>
            <a:r>
              <a:rPr lang="en-US"/>
              <a:t>Feedback and reporting mechanisms</a:t>
            </a:r>
            <a:endParaRPr/>
          </a:p>
        </p:txBody>
      </p:sp>
      <p:sp>
        <p:nvSpPr>
          <p:cNvPr id="236" name="Google Shape;236;p6"/>
          <p:cNvSpPr txBox="1">
            <a:spLocks noGrp="1"/>
          </p:cNvSpPr>
          <p:nvPr>
            <p:ph type="title"/>
          </p:nvPr>
        </p:nvSpPr>
        <p:spPr>
          <a:xfrm>
            <a:off x="6594010" y="1553569"/>
            <a:ext cx="463215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pic>
        <p:nvPicPr>
          <p:cNvPr id="237" name="Google Shape;237;p6"/>
          <p:cNvPicPr preferRelativeResize="0"/>
          <p:nvPr/>
        </p:nvPicPr>
        <p:blipFill rotWithShape="1">
          <a:blip r:embed="rId3">
            <a:alphaModFix/>
          </a:blip>
          <a:srcRect/>
          <a:stretch/>
        </p:blipFill>
        <p:spPr>
          <a:xfrm>
            <a:off x="7534537" y="312781"/>
            <a:ext cx="2092742" cy="1297233"/>
          </a:xfrm>
          <a:prstGeom prst="rect">
            <a:avLst/>
          </a:prstGeom>
          <a:noFill/>
          <a:ln>
            <a:noFill/>
          </a:ln>
        </p:spPr>
      </p:pic>
      <p:pic>
        <p:nvPicPr>
          <p:cNvPr id="238" name="Google Shape;238;p6"/>
          <p:cNvPicPr preferRelativeResize="0"/>
          <p:nvPr/>
        </p:nvPicPr>
        <p:blipFill rotWithShape="1">
          <a:blip r:embed="rId4">
            <a:alphaModFix/>
          </a:blip>
          <a:srcRect/>
          <a:stretch/>
        </p:blipFill>
        <p:spPr>
          <a:xfrm>
            <a:off x="2197732" y="419906"/>
            <a:ext cx="2082907" cy="603281"/>
          </a:xfrm>
          <a:prstGeom prst="rect">
            <a:avLst/>
          </a:prstGeom>
          <a:noFill/>
          <a:ln>
            <a:noFill/>
          </a:ln>
        </p:spPr>
      </p:pic>
      <p:grpSp>
        <p:nvGrpSpPr>
          <p:cNvPr id="239" name="Google Shape;239;p6"/>
          <p:cNvGrpSpPr/>
          <p:nvPr/>
        </p:nvGrpSpPr>
        <p:grpSpPr>
          <a:xfrm rot="-2019763">
            <a:off x="339530" y="5579744"/>
            <a:ext cx="979340" cy="1040548"/>
            <a:chOff x="10883591" y="5571442"/>
            <a:chExt cx="979340" cy="1040548"/>
          </a:xfrm>
        </p:grpSpPr>
        <p:pic>
          <p:nvPicPr>
            <p:cNvPr id="240" name="Google Shape;240;p6"/>
            <p:cNvPicPr preferRelativeResize="0"/>
            <p:nvPr/>
          </p:nvPicPr>
          <p:blipFill rotWithShape="1">
            <a:blip r:embed="rId5">
              <a:alphaModFix/>
            </a:blip>
            <a:srcRect/>
            <a:stretch/>
          </p:blipFill>
          <p:spPr>
            <a:xfrm>
              <a:off x="10883591" y="5571442"/>
              <a:ext cx="979340" cy="1040548"/>
            </a:xfrm>
            <a:prstGeom prst="rect">
              <a:avLst/>
            </a:prstGeom>
            <a:noFill/>
            <a:ln>
              <a:noFill/>
            </a:ln>
          </p:spPr>
        </p:pic>
        <p:pic>
          <p:nvPicPr>
            <p:cNvPr id="241" name="Google Shape;241;p6" descr="Point d’interrogation"/>
            <p:cNvPicPr preferRelativeResize="0"/>
            <p:nvPr/>
          </p:nvPicPr>
          <p:blipFill rotWithShape="1">
            <a:blip r:embed="rId6">
              <a:alphaModFix/>
            </a:blip>
            <a:srcRect/>
            <a:stretch/>
          </p:blipFill>
          <p:spPr>
            <a:xfrm>
              <a:off x="11005748" y="5727562"/>
              <a:ext cx="735026" cy="735026"/>
            </a:xfrm>
            <a:prstGeom prst="rect">
              <a:avLst/>
            </a:prstGeom>
            <a:noFill/>
            <a:ln>
              <a:noFill/>
            </a:ln>
          </p:spPr>
        </p:pic>
      </p:grpSp>
      <p:sp>
        <p:nvSpPr>
          <p:cNvPr id="242" name="Google Shape;242;p6"/>
          <p:cNvSpPr txBox="1"/>
          <p:nvPr/>
        </p:nvSpPr>
        <p:spPr>
          <a:xfrm>
            <a:off x="1340663" y="5810252"/>
            <a:ext cx="559940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Can you think of practical actions for a safe &amp; adapted distribution ? </a:t>
            </a:r>
            <a:endParaRPr/>
          </a:p>
        </p:txBody>
      </p:sp>
      <p:pic>
        <p:nvPicPr>
          <p:cNvPr id="243" name="Google Shape;243;p6"/>
          <p:cNvPicPr preferRelativeResize="0"/>
          <p:nvPr/>
        </p:nvPicPr>
        <p:blipFill rotWithShape="1">
          <a:blip r:embed="rId7">
            <a:alphaModFix/>
          </a:blip>
          <a:srcRect/>
          <a:stretch/>
        </p:blipFill>
        <p:spPr>
          <a:xfrm>
            <a:off x="2077025" y="2608726"/>
            <a:ext cx="1862726" cy="26543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 name="Google Shape;244;p6"/>
          <p:cNvPicPr preferRelativeResize="0"/>
          <p:nvPr/>
        </p:nvPicPr>
        <p:blipFill rotWithShape="1">
          <a:blip r:embed="rId8">
            <a:alphaModFix/>
          </a:blip>
          <a:srcRect/>
          <a:stretch/>
        </p:blipFill>
        <p:spPr>
          <a:xfrm>
            <a:off x="4784650" y="394690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5">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51" name="Google Shape;251;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21</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2" name="Google Shape;252;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53" name="Google Shape;253;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21</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4" name="Google Shape;254;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55" name="Google Shape;255;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21</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6" name="Google Shape;256;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346b88315b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63" name="Google Shape;263;g1346b88315b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64" name="Google Shape;264;g1346b88315b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65" name="Google Shape;265;g1346b88315b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6" name="Google Shape;266;g1346b88315b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2110</Words>
  <Application>Microsoft Office PowerPoint</Application>
  <PresentationFormat>Widescreen</PresentationFormat>
  <Paragraphs>177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Helvetica Neue</vt:lpstr>
      <vt:lpstr>Noto Sans Symbols</vt:lpstr>
      <vt:lpstr>Arial</vt:lpstr>
      <vt:lpstr>Calibri</vt:lpstr>
      <vt:lpstr>Helvetica Neue Light</vt:lpstr>
      <vt:lpstr>Office Theme</vt:lpstr>
      <vt:lpstr>The Minimum Standards for Child Protection in Humanitarian Action  CPMS</vt:lpstr>
      <vt:lpstr>Aim of the Standards </vt:lpstr>
      <vt:lpstr>PowerPoint Presentation</vt:lpstr>
      <vt:lpstr>Working Together</vt:lpstr>
      <vt:lpstr>An introduction to Standard 21</vt:lpstr>
      <vt:lpstr>Joint Actions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2022-07-05T21:56:12Z</dcterms:modified>
</cp:coreProperties>
</file>