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87" r:id="rId2"/>
    <p:sldId id="262" r:id="rId3"/>
    <p:sldId id="265" r:id="rId4"/>
    <p:sldId id="292" r:id="rId5"/>
    <p:sldId id="288" r:id="rId6"/>
    <p:sldId id="261" r:id="rId7"/>
    <p:sldId id="290" r:id="rId8"/>
    <p:sldId id="291" r:id="rId9"/>
    <p:sldId id="259" r:id="rId10"/>
    <p:sldId id="289"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Helvetica Neue" panose="020B0604020202020204" charset="0"/>
      <p:regular r:id="rId17"/>
      <p:bold r:id="rId18"/>
      <p:italic r:id="rId19"/>
      <p:boldItalic r:id="rId20"/>
    </p:embeddedFont>
    <p:embeddedFont>
      <p:font typeface="Ink Free" panose="03080402000500000000" pitchFamily="66" charset="0"/>
      <p:regular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jgNgPNG84gPBKoGaDldmcRNtozJ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 Davies" initials="SD" lastIdx="12" clrIdx="0">
    <p:extLst>
      <p:ext uri="{19B8F6BF-5375-455C-9EA6-DF929625EA0E}">
        <p15:presenceInfo xmlns:p15="http://schemas.microsoft.com/office/powerpoint/2012/main" userId="f7ee976ae110c3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58"/>
    <p:restoredTop sz="63574" autoAdjust="0"/>
  </p:normalViewPr>
  <p:slideViewPr>
    <p:cSldViewPr snapToGrid="0">
      <p:cViewPr varScale="1">
        <p:scale>
          <a:sx n="50" d="100"/>
          <a:sy n="50" d="100"/>
        </p:scale>
        <p:origin x="1160" y="36"/>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handbook.spherestandards.org/en/cpms/#ch002_013_009" TargetMode="External"/><Relationship Id="rId3" Type="http://schemas.openxmlformats.org/officeDocument/2006/relationships/hyperlink" Target="https://inee.org/standards" TargetMode="External"/><Relationship Id="rId7" Type="http://schemas.openxmlformats.org/officeDocument/2006/relationships/hyperlink" Target="https://inee.org/resources/inee-pocket-guide-supporting-learners-disabilitie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inee.org/resources/inee-guidance-note-gender" TargetMode="External"/><Relationship Id="rId5" Type="http://schemas.openxmlformats.org/officeDocument/2006/relationships/hyperlink" Target="https://inee.org/resources/inee-pocket-guide-inclusive-education" TargetMode="External"/><Relationship Id="rId4" Type="http://schemas.openxmlformats.org/officeDocument/2006/relationships/hyperlink" Target="https://handbook.spherestandards.org/en/cpms/#ch002_013_006"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en-US" b="1" dirty="0"/>
              <a:t>Facilitators:</a:t>
            </a:r>
            <a:endParaRPr lang="en-US" dirty="0"/>
          </a:p>
          <a:p>
            <a:pPr marL="0" lvl="0" indent="0" algn="l" rtl="0">
              <a:spcBef>
                <a:spcPts val="0"/>
              </a:spcBef>
              <a:spcAft>
                <a:spcPts val="0"/>
              </a:spcAft>
              <a:buNone/>
            </a:pPr>
            <a:r>
              <a:rPr lang="en-US" i="1" dirty="0"/>
              <a:t>This briefing is </a:t>
            </a:r>
            <a:r>
              <a:rPr lang="en-US" i="1" u="sng" dirty="0"/>
              <a:t>for any potential user </a:t>
            </a:r>
            <a:r>
              <a:rPr lang="en-US" i="1" dirty="0"/>
              <a:t>of the CPMS. It is geared primarily toward child protection staff, so consider broadening some questions or providing more detail, if colleagues from other sectors join you.</a:t>
            </a:r>
            <a:endParaRPr lang="en-US" dirty="0"/>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It is assumed that the group is about 20 people and that everyone in the room knows each other (perhaps colleagues from your agency or the CP coordination group). if not, add 5 minutes for quick introductions.</a:t>
            </a:r>
            <a:endParaRPr lang="en-US" dirty="0"/>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latin typeface="Calibri" panose="020F0502020204030204" pitchFamily="34" charset="0"/>
                <a:cs typeface="Calibri" panose="020F0502020204030204" pitchFamily="34" charset="0"/>
              </a:rPr>
              <a:t>PREPARE: a flipchart with the </a:t>
            </a:r>
            <a:r>
              <a:rPr lang="en-US" b="1" i="1" dirty="0">
                <a:latin typeface="Calibri" panose="020F0502020204030204" pitchFamily="34" charset="0"/>
                <a:cs typeface="Calibri" panose="020F0502020204030204" pitchFamily="34" charset="0"/>
              </a:rPr>
              <a:t>objectives</a:t>
            </a:r>
            <a:r>
              <a:rPr lang="en-US" i="1" dirty="0">
                <a:latin typeface="Calibri" panose="020F0502020204030204" pitchFamily="34" charset="0"/>
                <a:cs typeface="Calibri" panose="020F0502020204030204" pitchFamily="34" charset="0"/>
              </a:rPr>
              <a:t> of the session</a:t>
            </a:r>
          </a:p>
          <a:p>
            <a:pPr marL="0" lvl="0" indent="0" algn="l" rtl="0">
              <a:spcBef>
                <a:spcPts val="0"/>
              </a:spcBef>
              <a:spcAft>
                <a:spcPts val="0"/>
              </a:spcAft>
              <a:buNone/>
            </a:pPr>
            <a:r>
              <a:rPr lang="en-US" b="0" i="0" dirty="0">
                <a:solidFill>
                  <a:srgbClr val="1B2733"/>
                </a:solidFill>
                <a:effectLst/>
                <a:latin typeface="Calibri" panose="020F0502020204030204" pitchFamily="34" charset="0"/>
                <a:cs typeface="Calibri" panose="020F0502020204030204" pitchFamily="34" charset="0"/>
              </a:rPr>
              <a:t>By the end of the session, participants will be able to:</a:t>
            </a:r>
            <a:endParaRPr lang="en-US" dirty="0">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en-US" b="0" i="0" dirty="0">
                <a:solidFill>
                  <a:srgbClr val="1B2733"/>
                </a:solidFill>
                <a:effectLst/>
                <a:latin typeface="Calibri" panose="020F0502020204030204" pitchFamily="34" charset="0"/>
                <a:cs typeface="Calibri" panose="020F0502020204030204" pitchFamily="34" charset="0"/>
              </a:rPr>
              <a:t>Describe the content of Standard 23</a:t>
            </a:r>
          </a:p>
          <a:p>
            <a:pPr marL="171450" lvl="0" indent="-171450" algn="l" rtl="0">
              <a:spcBef>
                <a:spcPts val="0"/>
              </a:spcBef>
              <a:spcAft>
                <a:spcPts val="0"/>
              </a:spcAft>
              <a:buClr>
                <a:schemeClr val="dk1"/>
              </a:buClr>
              <a:buSzPts val="1200"/>
              <a:buFont typeface="Arial"/>
              <a:buChar char="•"/>
            </a:pPr>
            <a:r>
              <a:rPr lang="fr-FR" b="0" i="0" dirty="0" err="1">
                <a:solidFill>
                  <a:srgbClr val="1B2733"/>
                </a:solidFill>
                <a:effectLst/>
                <a:latin typeface="Calibri" panose="020F0502020204030204" pitchFamily="34" charset="0"/>
                <a:cs typeface="Calibri" panose="020F0502020204030204" pitchFamily="34" charset="0"/>
              </a:rPr>
              <a:t>Explain</a:t>
            </a:r>
            <a:r>
              <a:rPr lang="fr-FR" b="0" i="0" dirty="0">
                <a:solidFill>
                  <a:srgbClr val="1B2733"/>
                </a:solidFill>
                <a:effectLst/>
                <a:latin typeface="Calibri" panose="020F0502020204030204" pitchFamily="34" charset="0"/>
                <a:cs typeface="Calibri" panose="020F0502020204030204" pitchFamily="34" charset="0"/>
              </a:rPr>
              <a:t> </a:t>
            </a:r>
            <a:r>
              <a:rPr lang="en-US" b="0" i="0" dirty="0">
                <a:solidFill>
                  <a:srgbClr val="1B2733"/>
                </a:solidFill>
                <a:effectLst/>
                <a:latin typeface="Calibri" panose="020F0502020204030204" pitchFamily="34" charset="0"/>
                <a:cs typeface="Calibri" panose="020F0502020204030204" pitchFamily="34" charset="0"/>
              </a:rPr>
              <a:t>&amp; Share its key messages</a:t>
            </a:r>
          </a:p>
          <a:p>
            <a:pPr marL="171450" lvl="0" indent="-171450" algn="l" rtl="0">
              <a:spcBef>
                <a:spcPts val="0"/>
              </a:spcBef>
              <a:spcAft>
                <a:spcPts val="0"/>
              </a:spcAft>
              <a:buClr>
                <a:schemeClr val="dk1"/>
              </a:buClr>
              <a:buSzPts val="1200"/>
              <a:buFont typeface="Arial"/>
              <a:buChar char="•"/>
            </a:pPr>
            <a:r>
              <a:rPr lang="en-US" b="0" i="0" dirty="0">
                <a:solidFill>
                  <a:srgbClr val="1B2733"/>
                </a:solidFill>
                <a:effectLst/>
                <a:latin typeface="Calibri" panose="020F0502020204030204" pitchFamily="34" charset="0"/>
                <a:cs typeface="Calibri" panose="020F0502020204030204" pitchFamily="34" charset="0"/>
              </a:rPr>
              <a:t>Demonstrate how &amp; why to use the handbook</a:t>
            </a:r>
          </a:p>
          <a:p>
            <a:pPr marL="171450" lvl="0" indent="-171450" algn="l" rtl="0">
              <a:spcBef>
                <a:spcPts val="0"/>
              </a:spcBef>
              <a:spcAft>
                <a:spcPts val="0"/>
              </a:spcAft>
              <a:buClr>
                <a:schemeClr val="dk1"/>
              </a:buClr>
              <a:buSzPts val="1200"/>
              <a:buFont typeface="Arial"/>
              <a:buChar char="•"/>
            </a:pPr>
            <a:endParaRPr lang="en-US" i="1"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fr-FR" dirty="0"/>
              <a:t>NOTE: if </a:t>
            </a:r>
            <a:r>
              <a:rPr lang="fr-FR" dirty="0" err="1"/>
              <a:t>you</a:t>
            </a:r>
            <a:r>
              <a:rPr lang="fr-FR" dirty="0"/>
              <a:t> have </a:t>
            </a:r>
            <a:r>
              <a:rPr lang="fr-FR" dirty="0" err="1"/>
              <a:t>already</a:t>
            </a:r>
            <a:r>
              <a:rPr lang="fr-FR" dirty="0"/>
              <a:t> </a:t>
            </a:r>
            <a:r>
              <a:rPr lang="fr-FR" dirty="0" err="1"/>
              <a:t>done</a:t>
            </a:r>
            <a:r>
              <a:rPr lang="fr-FR" dirty="0"/>
              <a:t> a Session on </a:t>
            </a:r>
            <a:r>
              <a:rPr lang="fr-FR" dirty="0" err="1"/>
              <a:t>Pillar</a:t>
            </a:r>
            <a:r>
              <a:rPr lang="fr-FR" dirty="0"/>
              <a:t>(s), Principles or </a:t>
            </a:r>
            <a:r>
              <a:rPr lang="fr-FR" dirty="0" err="1"/>
              <a:t>other</a:t>
            </a:r>
            <a:r>
              <a:rPr lang="fr-FR" dirty="0"/>
              <a:t> Standard(s), skip slide 2 &amp; 8</a:t>
            </a:r>
          </a:p>
          <a:p>
            <a:pPr marL="0" lvl="0" indent="0" algn="l" rtl="0">
              <a:spcBef>
                <a:spcPts val="0"/>
              </a:spcBef>
              <a:spcAft>
                <a:spcPts val="0"/>
              </a:spcAft>
              <a:buClr>
                <a:schemeClr val="dk1"/>
              </a:buClr>
              <a:buSzPts val="1200"/>
              <a:buFont typeface="Arial"/>
              <a:buNone/>
            </a:pPr>
            <a:endParaRPr lang="en-US" dirty="0"/>
          </a:p>
          <a:p>
            <a:r>
              <a:rPr lang="fr-FR" b="1" dirty="0"/>
              <a:t>TIP: Slides are </a:t>
            </a:r>
            <a:r>
              <a:rPr lang="fr-FR" b="1" dirty="0" err="1"/>
              <a:t>animated</a:t>
            </a:r>
            <a:r>
              <a:rPr lang="fr-FR" b="1" dirty="0"/>
              <a:t> </a:t>
            </a:r>
            <a:r>
              <a:rPr lang="fr-FR" dirty="0"/>
              <a:t>-&gt; for </a:t>
            </a:r>
            <a:r>
              <a:rPr lang="fr-FR" dirty="0" err="1"/>
              <a:t>each</a:t>
            </a:r>
            <a:r>
              <a:rPr lang="fr-FR" dirty="0"/>
              <a:t> click </a:t>
            </a:r>
            <a:r>
              <a:rPr lang="fr-FR" dirty="0" err="1"/>
              <a:t>you’ll</a:t>
            </a:r>
            <a:r>
              <a:rPr lang="fr-FR" dirty="0"/>
              <a:t> </a:t>
            </a:r>
            <a:r>
              <a:rPr lang="fr-FR" dirty="0" err="1"/>
              <a:t>make</a:t>
            </a:r>
            <a:r>
              <a:rPr lang="fr-FR" dirty="0"/>
              <a:t>, </a:t>
            </a:r>
            <a:r>
              <a:rPr lang="fr-FR" dirty="0" err="1"/>
              <a:t>some</a:t>
            </a:r>
            <a:r>
              <a:rPr lang="fr-FR" dirty="0"/>
              <a:t> few </a:t>
            </a:r>
            <a:r>
              <a:rPr lang="fr-FR" dirty="0" err="1"/>
              <a:t>words</a:t>
            </a:r>
            <a:r>
              <a:rPr lang="fr-FR" dirty="0"/>
              <a:t>, a </a:t>
            </a:r>
            <a:r>
              <a:rPr lang="fr-FR" dirty="0" err="1"/>
              <a:t>title</a:t>
            </a:r>
            <a:r>
              <a:rPr lang="fr-FR" dirty="0"/>
              <a:t> or an image </a:t>
            </a:r>
            <a:r>
              <a:rPr lang="fr-FR" dirty="0" err="1"/>
              <a:t>will</a:t>
            </a:r>
            <a:r>
              <a:rPr lang="fr-FR" dirty="0"/>
              <a:t> </a:t>
            </a:r>
            <a:r>
              <a:rPr lang="fr-FR" dirty="0" err="1"/>
              <a:t>appear</a:t>
            </a:r>
            <a:r>
              <a:rPr lang="fr-FR" dirty="0"/>
              <a:t> on the slide. </a:t>
            </a:r>
          </a:p>
          <a:p>
            <a:r>
              <a:rPr lang="fr-FR" dirty="0"/>
              <a:t>Read the </a:t>
            </a:r>
            <a:r>
              <a:rPr lang="fr-FR" dirty="0" err="1"/>
              <a:t>corresponding</a:t>
            </a:r>
            <a:r>
              <a:rPr lang="fr-FR" dirty="0"/>
              <a:t> notes </a:t>
            </a:r>
            <a:r>
              <a:rPr lang="fr-FR" dirty="0" err="1"/>
              <a:t>from</a:t>
            </a:r>
            <a:r>
              <a:rPr lang="fr-FR" dirty="0"/>
              <a:t> the </a:t>
            </a:r>
            <a:r>
              <a:rPr lang="fr-FR" dirty="0" err="1"/>
              <a:t>facilitators</a:t>
            </a:r>
            <a:r>
              <a:rPr lang="fr-FR" dirty="0"/>
              <a:t> notes, </a:t>
            </a:r>
            <a:r>
              <a:rPr lang="fr-FR" dirty="0" err="1"/>
              <a:t>before</a:t>
            </a:r>
            <a:r>
              <a:rPr lang="fr-FR" dirty="0"/>
              <a:t> </a:t>
            </a:r>
            <a:r>
              <a:rPr lang="fr-FR" dirty="0" err="1"/>
              <a:t>showing</a:t>
            </a:r>
            <a:r>
              <a:rPr lang="fr-FR" dirty="0"/>
              <a:t> the </a:t>
            </a:r>
            <a:r>
              <a:rPr lang="fr-FR" dirty="0" err="1"/>
              <a:t>following</a:t>
            </a:r>
            <a:r>
              <a:rPr lang="fr-FR" dirty="0"/>
              <a:t> content, </a:t>
            </a:r>
            <a:r>
              <a:rPr lang="fr-FR" dirty="0" err="1"/>
              <a:t>so</a:t>
            </a:r>
            <a:r>
              <a:rPr lang="fr-FR" dirty="0"/>
              <a:t> participants have time to process </a:t>
            </a:r>
            <a:r>
              <a:rPr lang="fr-FR" dirty="0" err="1"/>
              <a:t>what</a:t>
            </a:r>
            <a:r>
              <a:rPr lang="fr-FR" dirty="0"/>
              <a:t> </a:t>
            </a:r>
            <a:r>
              <a:rPr lang="fr-FR" dirty="0" err="1"/>
              <a:t>you</a:t>
            </a:r>
            <a:r>
              <a:rPr lang="fr-FR" dirty="0"/>
              <a:t> </a:t>
            </a:r>
            <a:r>
              <a:rPr lang="fr-FR" dirty="0" err="1"/>
              <a:t>say</a:t>
            </a:r>
            <a:r>
              <a:rPr lang="fr-FR" dirty="0"/>
              <a:t>, and </a:t>
            </a:r>
            <a:r>
              <a:rPr lang="fr-FR" dirty="0" err="1"/>
              <a:t>read</a:t>
            </a:r>
            <a:r>
              <a:rPr lang="fr-FR" dirty="0"/>
              <a:t> </a:t>
            </a:r>
            <a:r>
              <a:rPr lang="fr-FR" dirty="0" err="1"/>
              <a:t>each</a:t>
            </a:r>
            <a:r>
              <a:rPr lang="fr-FR" dirty="0"/>
              <a:t> point. </a:t>
            </a:r>
          </a:p>
          <a:p>
            <a:pPr marL="0" lvl="0" indent="0" algn="l" rtl="0">
              <a:spcBef>
                <a:spcPts val="0"/>
              </a:spcBef>
              <a:spcAft>
                <a:spcPts val="0"/>
              </a:spcAft>
              <a:buNone/>
            </a:pPr>
            <a:endParaRPr lang="en-US" b="1" dirty="0"/>
          </a:p>
          <a:p>
            <a:endParaRPr lang="fr-FR" dirty="0"/>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1</a:t>
            </a:fld>
            <a:endParaRPr lang="fr-FR"/>
          </a:p>
        </p:txBody>
      </p:sp>
    </p:spTree>
    <p:extLst>
      <p:ext uri="{BB962C8B-B14F-4D97-AF65-F5344CB8AC3E}">
        <p14:creationId xmlns:p14="http://schemas.microsoft.com/office/powerpoint/2010/main" val="1343971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[Facilitators - if you can project from the internet, then we suggest you navigate people there and show them]</a:t>
            </a:r>
            <a:r>
              <a:rPr lang="en-US" i="1" u="sng" dirty="0">
                <a:solidFill>
                  <a:schemeClr val="hlink"/>
                </a:solidFill>
                <a:hlinkClick r:id="rId3"/>
              </a:rPr>
              <a:t> </a:t>
            </a:r>
            <a:endParaRPr lang="en-US" i="1" u="sng" dirty="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dirty="0"/>
              <a:t> </a:t>
            </a:r>
          </a:p>
          <a:p>
            <a:pPr marL="0" marR="0" lvl="0" indent="0" algn="l" rtl="0">
              <a:lnSpc>
                <a:spcPct val="100000"/>
              </a:lnSpc>
              <a:spcBef>
                <a:spcPts val="0"/>
              </a:spcBef>
              <a:spcAft>
                <a:spcPts val="0"/>
              </a:spcAft>
              <a:buClr>
                <a:schemeClr val="dk1"/>
              </a:buClr>
              <a:buSzPts val="1200"/>
              <a:buFont typeface="Calibri"/>
              <a:buNone/>
            </a:pPr>
            <a:r>
              <a:rPr lang="en-US" b="1" u="none" dirty="0"/>
              <a:t>HSP:</a:t>
            </a:r>
          </a:p>
          <a:p>
            <a:pPr marL="0" marR="0" lvl="0" indent="0" algn="l" rtl="0">
              <a:lnSpc>
                <a:spcPct val="100000"/>
              </a:lnSpc>
              <a:spcBef>
                <a:spcPts val="0"/>
              </a:spcBef>
              <a:spcAft>
                <a:spcPts val="0"/>
              </a:spcAft>
              <a:buClr>
                <a:schemeClr val="dk1"/>
              </a:buClr>
              <a:buSzPts val="1200"/>
              <a:buFont typeface="Calibri"/>
              <a:buNone/>
            </a:pPr>
            <a:r>
              <a:rPr lang="en-US" u="sng" dirty="0"/>
              <a:t>1. Online handbook</a:t>
            </a:r>
          </a:p>
          <a:p>
            <a:pPr marL="0" lvl="0" indent="0" algn="l" rtl="0">
              <a:spcBef>
                <a:spcPts val="0"/>
              </a:spcBef>
              <a:spcAft>
                <a:spcPts val="0"/>
              </a:spcAft>
              <a:buNone/>
            </a:pPr>
            <a:r>
              <a:rPr lang="en-US" u="sng" dirty="0"/>
              <a:t>2. The Humanitarian Standards Partnership App </a:t>
            </a:r>
            <a:endParaRPr lang="en-US" dirty="0"/>
          </a:p>
          <a:p>
            <a:pPr marL="0" lvl="0" indent="0" algn="l" rtl="0">
              <a:spcBef>
                <a:spcPts val="0"/>
              </a:spcBef>
              <a:spcAft>
                <a:spcPts val="0"/>
              </a:spcAft>
              <a:buNone/>
            </a:pPr>
            <a:r>
              <a:rPr lang="en-US" dirty="0"/>
              <a:t>– It is the 2</a:t>
            </a:r>
            <a:r>
              <a:rPr lang="en-US" baseline="30000" dirty="0"/>
              <a:t>nd</a:t>
            </a:r>
            <a:r>
              <a:rPr lang="en-US" dirty="0"/>
              <a:t> most popular app on that site after Sphere</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none" dirty="0"/>
              <a:t>CPMS page:</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u="sng" dirty="0"/>
              <a:t>1. Interactive handbook </a:t>
            </a:r>
            <a:r>
              <a:rPr lang="en-US" dirty="0"/>
              <a:t>– our greatest resource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2. </a:t>
            </a:r>
            <a:r>
              <a:rPr lang="en-US" u="sng" dirty="0"/>
              <a:t>A Summary: </a:t>
            </a:r>
            <a:r>
              <a:rPr lang="en-US" dirty="0"/>
              <a:t>At just 32 pages, it means that it is topline but can be used to introduce the idea of minimum standards or start child protection discussions with government colleagues or other humanitarians without overwhelming them with the huge handbook.</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Alliance website:</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The </a:t>
            </a:r>
            <a:r>
              <a:rPr lang="en-US" u="sng" dirty="0"/>
              <a:t>PDF</a:t>
            </a:r>
            <a:r>
              <a:rPr lang="en-US" dirty="0"/>
              <a:t> &amp; all materials available can be downloaded if people want to print just portions of the CPMS, on the Alliance site</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The “</a:t>
            </a:r>
            <a:r>
              <a:rPr lang="en-US" u="sng" dirty="0"/>
              <a:t>Introduction to CPMS” Briefing Pack </a:t>
            </a:r>
            <a:r>
              <a:rPr lang="en-US" dirty="0"/>
              <a:t>contains this PPT and facilitation notes, plus the 2 page Introduction handout.</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A gallery of </a:t>
            </a:r>
            <a:r>
              <a:rPr lang="en-US" u="sng" dirty="0"/>
              <a:t>illustrated</a:t>
            </a:r>
            <a:r>
              <a:rPr lang="en-US" dirty="0"/>
              <a:t> Standards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dirty="0"/>
              <a:t>Discover our </a:t>
            </a:r>
            <a:r>
              <a:rPr lang="en-US" sz="1200" u="sng" dirty="0"/>
              <a:t>free CPMS e-course </a:t>
            </a:r>
            <a:r>
              <a:rPr lang="en-US" sz="1200" dirty="0"/>
              <a:t>with a range of modules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dirty="0"/>
              <a:t>Videos on the Alliance </a:t>
            </a:r>
            <a:r>
              <a:rPr lang="en-US" sz="1200" dirty="0" err="1"/>
              <a:t>Youtube</a:t>
            </a:r>
            <a:r>
              <a:rPr lang="en-US" sz="1200" dirty="0"/>
              <a:t> channel</a:t>
            </a: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dirty="0"/>
              <a:t>ASK: What should our next steps as a team/agency/individual be?</a:t>
            </a:r>
            <a:endParaRPr dirty="0"/>
          </a:p>
          <a:p>
            <a:pPr marL="0" lvl="0" indent="0" algn="l" rtl="0">
              <a:spcBef>
                <a:spcPts val="0"/>
              </a:spcBef>
              <a:spcAft>
                <a:spcPts val="0"/>
              </a:spcAft>
              <a:buNone/>
            </a:pPr>
            <a:r>
              <a:rPr lang="en-US" i="1" dirty="0"/>
              <a:t>(i.e. you might schedule a longer meeting to digest the changes and create a plan; or ask colleagues to present certain new/revised standards and their implications for the </a:t>
            </a:r>
            <a:r>
              <a:rPr lang="en-US" i="1" dirty="0" err="1"/>
              <a:t>programme</a:t>
            </a:r>
            <a:r>
              <a:rPr lang="en-US" i="1" dirty="0"/>
              <a:t>; or set up a training or ask Senior Management for a meeting to discuss accountability to children, </a:t>
            </a:r>
            <a:r>
              <a:rPr lang="en-US" i="1" dirty="0" err="1"/>
              <a:t>etc</a:t>
            </a:r>
            <a:r>
              <a:rPr lang="en-US" i="1" dirty="0"/>
              <a:t>)</a:t>
            </a:r>
            <a:endParaRPr dirty="0"/>
          </a:p>
          <a:p>
            <a:pPr marL="0" lvl="0" indent="0" algn="l" rtl="0">
              <a:spcBef>
                <a:spcPts val="0"/>
              </a:spcBef>
              <a:spcAft>
                <a:spcPts val="0"/>
              </a:spcAft>
              <a:buNone/>
            </a:pPr>
            <a:r>
              <a:rPr lang="en-US" dirty="0"/>
              <a:t> </a:t>
            </a:r>
            <a:endParaRPr i="1" dirty="0"/>
          </a:p>
          <a:p>
            <a:pPr marL="0" marR="0" lvl="0" indent="0" algn="l" rtl="0">
              <a:lnSpc>
                <a:spcPct val="100000"/>
              </a:lnSpc>
              <a:spcBef>
                <a:spcPts val="0"/>
              </a:spcBef>
              <a:spcAft>
                <a:spcPts val="0"/>
              </a:spcAft>
              <a:buClr>
                <a:schemeClr val="dk1"/>
              </a:buClr>
              <a:buSzPts val="1200"/>
              <a:buFont typeface="Calibri"/>
              <a:buNone/>
            </a:pPr>
            <a:r>
              <a:rPr lang="en-US" i="1" dirty="0"/>
              <a:t>[Facilitators - </a:t>
            </a:r>
            <a:r>
              <a:rPr lang="en-US" i="1" u="sng" dirty="0"/>
              <a:t>Printed copies </a:t>
            </a:r>
            <a:r>
              <a:rPr lang="en-US" i="1" dirty="0"/>
              <a:t>– there is a small stockpile of the Handbook and Summary that the global Alliance has in Geneva; however, countries and regions are encouraged to print &amp; manage their own copies locally. Usually, this would be done through the inter-agency Coordination structure. On request, the Alliance can share a print-ready PDF.]</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US" dirty="0"/>
              <a:t>Thank you so much for coming together and starting to explore the CPMS. I will follow up on the next steps we discussed. And that’s the key – the CPMS is a gift that just keeps on giving every time you open it!</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lvl="0" indent="0" algn="l" rtl="0">
              <a:spcBef>
                <a:spcPts val="0"/>
              </a:spcBef>
              <a:spcAft>
                <a:spcPts val="0"/>
              </a:spcAft>
              <a:buNone/>
            </a:pPr>
            <a:endParaRPr dirty="0"/>
          </a:p>
        </p:txBody>
      </p:sp>
      <p:sp>
        <p:nvSpPr>
          <p:cNvPr id="466" name="Google Shape;4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Donors, local governments, colleagues in other sectors and our beneficiaries themselves want to know what we are doing and why. The CPMS are our benchmark. They are the key way to </a:t>
            </a:r>
            <a:r>
              <a:rPr lang="en-US" dirty="0" err="1"/>
              <a:t>operationalise</a:t>
            </a:r>
            <a:r>
              <a:rPr lang="en-US" dirty="0"/>
              <a:t> or make real children's rights in the practice of humanitarian response. </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SzPts val="1100"/>
              <a:buNone/>
            </a:pPr>
            <a:r>
              <a:rPr lang="en-US" dirty="0"/>
              <a:t>They are a collaborative, inter-agency tool, that links with other initiatives, such as the Core Humanitarian Standard and the Humanitarian Inclusion Standards</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US" dirty="0"/>
              <a:t>Wherever relevant, the CPMS align with INSPIRE’s 7 strategies to end violence against children – initiative’s icons are actually scattered through the text. In addition, the Core Humanitarian Standard on Quality and Accountability is highlighted in the Introduction and resonates throughout the handbook.</a:t>
            </a:r>
            <a:endParaRPr dirty="0"/>
          </a:p>
          <a:p>
            <a:pPr marL="0" lvl="0" indent="0" algn="l" rtl="0">
              <a:lnSpc>
                <a:spcPct val="115000"/>
              </a:lnSpc>
              <a:spcBef>
                <a:spcPts val="0"/>
              </a:spcBef>
              <a:spcAft>
                <a:spcPts val="0"/>
              </a:spcAft>
              <a:buSzPts val="1100"/>
              <a:buNone/>
            </a:pPr>
            <a:endParaRPr dirty="0"/>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dirty="0" err="1"/>
              <a:t>Contextualisation</a:t>
            </a:r>
            <a:r>
              <a:rPr lang="en-US" dirty="0"/>
              <a:t> is encouraged and can create ownership of the standards at every level. It builds a deeper understanding of child protection in the specific context for a wide range of actors. National coordination groups are therefore encouraged to adapt the CPMS. Please raise it with colleagues locally and then seek the guidance of the global CPMS team. For more information, watch the short contextualization video on the Alliance’s </a:t>
            </a:r>
            <a:r>
              <a:rPr lang="en-US" dirty="0" err="1"/>
              <a:t>youtube</a:t>
            </a:r>
            <a:r>
              <a:rPr lang="en-US" dirty="0"/>
              <a:t> channel.</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US" dirty="0"/>
              <a:t>BOX: The CPMS aim at improving the quality and accountability of our programing and increasing impact for children’s protection and well-being in humanitarian action (</a:t>
            </a:r>
            <a:r>
              <a:rPr lang="en-US" sz="1800" b="0" i="0" u="none" strike="noStrike" baseline="0" dirty="0">
                <a:latin typeface="HelveticaNeue-Light-Identity-H"/>
              </a:rPr>
              <a:t>internal displacement and refugee contexts)</a:t>
            </a:r>
            <a:r>
              <a:rPr lang="en-US" dirty="0"/>
              <a:t>, by establishing common principles, </a:t>
            </a:r>
            <a:r>
              <a:rPr lang="en-US" sz="1800" b="0" i="0" u="none" strike="noStrike" baseline="0" dirty="0">
                <a:latin typeface="HelveticaNeue-Light-Identity-H"/>
              </a:rPr>
              <a:t>evidence, prevention</a:t>
            </a:r>
            <a:r>
              <a:rPr lang="en-US" dirty="0"/>
              <a:t> and goals to achieve. They provide a synthesis of good practice and learning to date.</a:t>
            </a:r>
          </a:p>
          <a:p>
            <a:pPr marL="0" lvl="0" indent="0" algn="l" rtl="0">
              <a:spcBef>
                <a:spcPts val="0"/>
              </a:spcBef>
              <a:spcAft>
                <a:spcPts val="0"/>
              </a:spcAft>
              <a:buNone/>
            </a:pPr>
            <a:endParaRPr dirty="0"/>
          </a:p>
        </p:txBody>
      </p:sp>
      <p:sp>
        <p:nvSpPr>
          <p:cNvPr id="258" name="Google Shape;25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an overview of the CPMS structure: there are 28 Standards across 4 pillars and 10 CPHA principles threaded throughout. </a:t>
            </a:r>
          </a:p>
          <a:p>
            <a:pPr marL="0" lvl="0" indent="0" algn="l" rtl="0">
              <a:spcBef>
                <a:spcPts val="0"/>
              </a:spcBef>
              <a:spcAft>
                <a:spcPts val="0"/>
              </a:spcAft>
              <a:buNone/>
            </a:pPr>
            <a:r>
              <a:rPr lang="en-US" dirty="0"/>
              <a:t>You can find this overview on the back of the CPMS handbook or in the online handbook; it’s a practical way of locating quickly a specific topic.</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 This presentation introduces Standard 23: Education &amp; Child Protection. Be sure to check out the INEE/Alliance e-module for more learning.</a:t>
            </a:r>
          </a:p>
          <a:p>
            <a:pPr marL="0" lvl="0" indent="0" algn="l" rtl="0">
              <a:spcBef>
                <a:spcPts val="0"/>
              </a:spcBef>
              <a:spcAft>
                <a:spcPts val="0"/>
              </a:spcAft>
              <a:buNone/>
            </a:pPr>
            <a:endParaRPr dirty="0"/>
          </a:p>
        </p:txBody>
      </p:sp>
      <p:sp>
        <p:nvSpPr>
          <p:cNvPr id="285" name="Google Shape;2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CPMS have a complete section devoted to Child Protection personnel working with and learning from other humanitarian actors to improve protection and well-being outcomes for children.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CLICK: Multisectoral approaches reflect the interconnected needs of children and </a:t>
            </a:r>
            <a:r>
              <a:rPr lang="en-US" dirty="0" err="1"/>
              <a:t>emphasise</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CLICK: all humanitarian actors’ collective responsibility to protect children and their families. Children’s protection risks are closely linked with the work of humanitarian actors because they have needs that fall under all sectors.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CLICK: Multisectoral programming - that includes and addresses child protection considerations (such as children’s particular risks, vulnerabilities, developmental stages, etc.) can be an effective way to achieve real, higher quality outcomes for both / all sectors.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CLICK: Working Together</a:t>
            </a:r>
            <a:r>
              <a:rPr lang="en-US" baseline="0" dirty="0"/>
              <a:t> is an inter-sectoral framework to promote children’s protection and well-being using humanitarian standards. It was created through a large-scale, consultative process, and is updated every 6 months. Currently, the prioritized sectors are: health, education, Food Security, and Camp Coordination and Camp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CLICK: Check out the microsite for the global Working across Sectors initiative and the sector-specific resource folders.</a:t>
            </a:r>
          </a:p>
          <a:p>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4193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lvl="0" indent="-171450" algn="l" rtl="0">
              <a:spcBef>
                <a:spcPts val="0"/>
              </a:spcBef>
              <a:spcAft>
                <a:spcPts val="0"/>
              </a:spcAft>
              <a:buFont typeface="Arial" panose="020B0604020202020204" pitchFamily="34" charset="0"/>
              <a:buChar char="•"/>
            </a:pPr>
            <a:r>
              <a:rPr lang="en-US" dirty="0"/>
              <a:t>This standard outlines how education and child protection actors can work together more systematically, based on complementarity, to support children’s well-being. For in-depth education guidance, refer to the </a:t>
            </a:r>
            <a:r>
              <a:rPr lang="en-US" dirty="0">
                <a:hlinkClick r:id="rId3"/>
              </a:rPr>
              <a:t>INEE Minimum Standards</a:t>
            </a:r>
            <a:r>
              <a:rPr lang="en-US" dirty="0"/>
              <a:t>, </a:t>
            </a:r>
            <a:r>
              <a:rPr lang="en-US" sz="1200" i="0" u="none" dirty="0">
                <a:solidFill>
                  <a:srgbClr val="FF0000"/>
                </a:solidFill>
                <a:effectLst>
                  <a:outerShdw blurRad="38100" dist="38100" dir="2700000" algn="tl">
                    <a:srgbClr val="000000">
                      <a:alpha val="43137"/>
                    </a:srgbClr>
                  </a:outerShdw>
                </a:effectLst>
              </a:rPr>
              <a:t>and the INEE and the Alliance’s </a:t>
            </a:r>
            <a:r>
              <a:rPr lang="en-CA" b="0" i="0" dirty="0">
                <a:solidFill>
                  <a:srgbClr val="242424"/>
                </a:solidFill>
                <a:effectLst/>
                <a:latin typeface="-apple-system"/>
              </a:rPr>
              <a:t>Guidance Notes for CPHA-</a:t>
            </a:r>
            <a:r>
              <a:rPr lang="en-CA" b="0" i="0" dirty="0" err="1">
                <a:solidFill>
                  <a:srgbClr val="242424"/>
                </a:solidFill>
                <a:effectLst/>
                <a:latin typeface="-apple-system"/>
              </a:rPr>
              <a:t>EiE</a:t>
            </a:r>
            <a:r>
              <a:rPr lang="en-CA" b="0" i="0" dirty="0">
                <a:solidFill>
                  <a:srgbClr val="242424"/>
                </a:solidFill>
                <a:effectLst/>
                <a:latin typeface="-apple-system"/>
              </a:rPr>
              <a:t> Integrated Programming</a:t>
            </a:r>
          </a:p>
          <a:p>
            <a:pPr marL="171450" lvl="0" indent="-171450" algn="l" rtl="0">
              <a:spcBef>
                <a:spcPts val="0"/>
              </a:spcBef>
              <a:spcAft>
                <a:spcPts val="0"/>
              </a:spcAft>
              <a:buFont typeface="Arial" panose="020B0604020202020204" pitchFamily="34" charset="0"/>
              <a:buChar char="•"/>
            </a:pPr>
            <a:r>
              <a:rPr lang="en-US" dirty="0"/>
              <a:t>Both education and child protection actors focus on children in and/or out of formal education/schools/non formal education settings. So many activities are conducted jointly, and </a:t>
            </a:r>
            <a:r>
              <a:rPr lang="en-US" i="0" u="none" dirty="0"/>
              <a:t>each sector will have advantages in reaching certain groups of children (in school, out of school, e.g.) and technical capacities in delivering certain activities. </a:t>
            </a:r>
          </a:p>
          <a:p>
            <a:pPr marL="171450" lvl="0" indent="-171450" algn="l" rtl="0">
              <a:spcBef>
                <a:spcPts val="0"/>
              </a:spcBef>
              <a:spcAft>
                <a:spcPts val="0"/>
              </a:spcAft>
              <a:buFont typeface="Arial" panose="020B0604020202020204" pitchFamily="34" charset="0"/>
              <a:buChar char="•"/>
            </a:pPr>
            <a:r>
              <a:rPr lang="es-ES" sz="1200" b="0" i="0" u="none" strike="noStrike" baseline="0" dirty="0" err="1">
                <a:solidFill>
                  <a:srgbClr val="FFFFFF"/>
                </a:solidFill>
                <a:latin typeface="HelveticaNeue-Roman-Identity-H"/>
              </a:rPr>
              <a:t>Appropriate</a:t>
            </a:r>
            <a:r>
              <a:rPr lang="es-ES" sz="1200" b="0" i="0" u="none" strike="noStrike" baseline="0" dirty="0">
                <a:solidFill>
                  <a:srgbClr val="FFFFFF"/>
                </a:solidFill>
                <a:latin typeface="HelveticaNeue-Roman-Identity-H"/>
              </a:rPr>
              <a:t> </a:t>
            </a:r>
            <a:r>
              <a:rPr lang="es-ES" sz="1200" b="0" i="0" u="none" strike="noStrike" baseline="0" dirty="0" err="1">
                <a:solidFill>
                  <a:srgbClr val="FFFFFF"/>
                </a:solidFill>
                <a:latin typeface="HelveticaNeue-Roman-Identity-H"/>
              </a:rPr>
              <a:t>approaches</a:t>
            </a:r>
            <a:r>
              <a:rPr lang="es-ES" sz="1200" b="0" i="0" u="none" strike="noStrike" baseline="0" dirty="0">
                <a:solidFill>
                  <a:srgbClr val="FFFFFF"/>
                </a:solidFill>
                <a:latin typeface="HelveticaNeue-Roman-Identity-H"/>
              </a:rPr>
              <a:t> (</a:t>
            </a:r>
            <a:r>
              <a:rPr lang="es-ES" sz="1200" b="0" i="0" u="none" strike="noStrike" baseline="0" dirty="0" err="1">
                <a:solidFill>
                  <a:srgbClr val="FFFFFF"/>
                </a:solidFill>
                <a:latin typeface="HelveticaNeue-Roman-Identity-H"/>
              </a:rPr>
              <a:t>like</a:t>
            </a:r>
            <a:r>
              <a:rPr lang="es-ES" sz="12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participatory</a:t>
            </a:r>
            <a:r>
              <a:rPr lang="es-ES" sz="1800" b="0" i="0" u="none" strike="noStrike" baseline="0" dirty="0">
                <a:solidFill>
                  <a:srgbClr val="FFFFFF"/>
                </a:solidFill>
                <a:latin typeface="HelveticaNeue-Roman-Identity-H"/>
              </a:rPr>
              <a:t>, inclusive, positive discipline and </a:t>
            </a:r>
            <a:r>
              <a:rPr lang="es-ES" sz="1800" b="0" i="0" u="none" strike="noStrike" baseline="0" dirty="0" err="1">
                <a:solidFill>
                  <a:srgbClr val="FFFFFF"/>
                </a:solidFill>
                <a:latin typeface="HelveticaNeue-Roman-Identity-H"/>
              </a:rPr>
              <a:t>gender</a:t>
            </a:r>
            <a:r>
              <a:rPr lang="es-ES" sz="1800" b="0" i="0" u="none" strike="noStrike" baseline="0" dirty="0">
                <a:solidFill>
                  <a:srgbClr val="FFFFFF"/>
                </a:solidFill>
                <a:latin typeface="HelveticaNeue-Roman-Identity-H"/>
              </a:rPr>
              <a:t>-sensitive </a:t>
            </a:r>
            <a:r>
              <a:rPr lang="es-ES" sz="1800" b="0" i="0" u="none" strike="noStrike" baseline="0" dirty="0" err="1">
                <a:solidFill>
                  <a:srgbClr val="FFFFFF"/>
                </a:solidFill>
                <a:latin typeface="HelveticaNeue-Roman-Identity-H"/>
              </a:rPr>
              <a:t>approaches</a:t>
            </a:r>
            <a:r>
              <a:rPr lang="es-ES" sz="1800" b="0" i="0" u="none" strike="noStrike" baseline="0" dirty="0">
                <a:solidFill>
                  <a:srgbClr val="FFFFFF"/>
                </a:solidFill>
                <a:latin typeface="HelveticaNeue-Roman-Identity-H"/>
              </a:rPr>
              <a:t>) </a:t>
            </a:r>
            <a:r>
              <a:rPr lang="es-ES" sz="1200" b="0" i="0" u="none" strike="noStrike" baseline="0" dirty="0" err="1">
                <a:solidFill>
                  <a:srgbClr val="FFFFFF"/>
                </a:solidFill>
                <a:latin typeface="HelveticaNeue-Roman-Identity-H"/>
              </a:rPr>
              <a:t>should</a:t>
            </a:r>
            <a:r>
              <a:rPr lang="es-ES" sz="1200" b="0" i="0" u="none" strike="noStrike" baseline="0" dirty="0">
                <a:solidFill>
                  <a:srgbClr val="FFFFFF"/>
                </a:solidFill>
                <a:latin typeface="HelveticaNeue-Roman-Identity-H"/>
              </a:rPr>
              <a:t> </a:t>
            </a:r>
            <a:r>
              <a:rPr lang="es-ES" sz="1200" b="0" i="0" u="none" strike="noStrike" baseline="0" dirty="0" err="1">
                <a:solidFill>
                  <a:srgbClr val="FFFFFF"/>
                </a:solidFill>
                <a:latin typeface="HelveticaNeue-Roman-Identity-H"/>
              </a:rPr>
              <a:t>align</a:t>
            </a:r>
            <a:r>
              <a:rPr lang="es-ES" sz="1200" b="0" i="0" u="none" strike="noStrike" baseline="0" dirty="0">
                <a:solidFill>
                  <a:srgbClr val="FFFFFF"/>
                </a:solidFill>
                <a:latin typeface="HelveticaNeue-Roman-Identity-H"/>
              </a:rPr>
              <a:t> </a:t>
            </a:r>
            <a:r>
              <a:rPr lang="en-US" sz="1200" b="0" i="0" u="none" strike="noStrike" baseline="0" dirty="0">
                <a:solidFill>
                  <a:srgbClr val="FFFFFF"/>
                </a:solidFill>
                <a:latin typeface="HelveticaNeue-Roman-Identity-H"/>
              </a:rPr>
              <a:t>with both child protection and education minimum standards and be </a:t>
            </a:r>
            <a:r>
              <a:rPr lang="es-ES" sz="1200" b="0" i="0" u="none" strike="noStrike" baseline="0" dirty="0" err="1">
                <a:solidFill>
                  <a:srgbClr val="FFFFFF"/>
                </a:solidFill>
                <a:latin typeface="HelveticaNeue-Roman-Identity-H"/>
              </a:rPr>
              <a:t>adapted</a:t>
            </a:r>
            <a:r>
              <a:rPr lang="es-ES" sz="1200" b="0" i="0" u="none" strike="noStrike" baseline="0" dirty="0">
                <a:solidFill>
                  <a:srgbClr val="FFFFFF"/>
                </a:solidFill>
                <a:latin typeface="HelveticaNeue-Roman-Identity-H"/>
              </a:rPr>
              <a:t> </a:t>
            </a:r>
            <a:r>
              <a:rPr lang="es-ES" sz="1200" b="0" i="0" u="none" strike="noStrike" baseline="0" dirty="0" err="1">
                <a:solidFill>
                  <a:srgbClr val="FFFFFF"/>
                </a:solidFill>
                <a:latin typeface="HelveticaNeue-Roman-Identity-H"/>
              </a:rPr>
              <a:t>in-country</a:t>
            </a:r>
            <a:r>
              <a:rPr lang="es-ES" sz="1200" b="0" i="0" u="none" strike="noStrike" baseline="0" dirty="0">
                <a:solidFill>
                  <a:srgbClr val="FFFFFF"/>
                </a:solidFill>
                <a:latin typeface="HelveticaNeue-Roman-Identity-H"/>
              </a:rPr>
              <a: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solidFill>
                  <a:schemeClr val="bg2"/>
                </a:solidFill>
                <a:latin typeface="HelveticaNeue-Roman-Identity-H"/>
              </a:rPr>
              <a:t>Learning centers should meet ‘Safety criteria’, that are determined in-country. They could </a:t>
            </a:r>
            <a:r>
              <a:rPr lang="es-ES" dirty="0" err="1">
                <a:solidFill>
                  <a:schemeClr val="bg2"/>
                </a:solidFill>
                <a:latin typeface="HelveticaNeue-Roman-Identity-H"/>
              </a:rPr>
              <a:t>include</a:t>
            </a:r>
            <a:r>
              <a:rPr lang="es-ES" dirty="0">
                <a:solidFill>
                  <a:schemeClr val="bg2"/>
                </a:solidFill>
                <a:latin typeface="HelveticaNeue-Roman-Identity-H"/>
              </a:rPr>
              <a:t>: </a:t>
            </a:r>
            <a:r>
              <a:rPr lang="es-ES" dirty="0" err="1">
                <a:solidFill>
                  <a:schemeClr val="bg2"/>
                </a:solidFill>
                <a:latin typeface="HelveticaNeue-Roman-Identity-H"/>
              </a:rPr>
              <a:t>safe</a:t>
            </a:r>
            <a:r>
              <a:rPr lang="es-ES" dirty="0">
                <a:solidFill>
                  <a:schemeClr val="bg2"/>
                </a:solidFill>
                <a:latin typeface="HelveticaNeue-Roman-Identity-H"/>
              </a:rPr>
              <a:t> and </a:t>
            </a:r>
            <a:r>
              <a:rPr lang="es-ES" dirty="0" err="1">
                <a:solidFill>
                  <a:schemeClr val="bg2"/>
                </a:solidFill>
                <a:latin typeface="HelveticaNeue-Roman-Identity-H"/>
              </a:rPr>
              <a:t>secure</a:t>
            </a:r>
            <a:r>
              <a:rPr lang="es-ES" dirty="0">
                <a:solidFill>
                  <a:schemeClr val="bg2"/>
                </a:solidFill>
                <a:latin typeface="HelveticaNeue-Roman-Identity-H"/>
              </a:rPr>
              <a:t> </a:t>
            </a:r>
            <a:r>
              <a:rPr lang="es-ES" dirty="0" err="1">
                <a:solidFill>
                  <a:schemeClr val="bg2"/>
                </a:solidFill>
                <a:latin typeface="HelveticaNeue-Roman-Identity-H"/>
              </a:rPr>
              <a:t>infrastructure</a:t>
            </a:r>
            <a:r>
              <a:rPr lang="es-ES" dirty="0">
                <a:solidFill>
                  <a:schemeClr val="bg2"/>
                </a:solidFill>
                <a:latin typeface="HelveticaNeue-Roman-Identity-H"/>
              </a:rPr>
              <a:t>, </a:t>
            </a:r>
            <a:r>
              <a:rPr lang="es-ES" dirty="0" err="1">
                <a:solidFill>
                  <a:schemeClr val="bg2"/>
                </a:solidFill>
                <a:latin typeface="HelveticaNeue-Roman-Identity-H"/>
              </a:rPr>
              <a:t>location</a:t>
            </a:r>
            <a:r>
              <a:rPr lang="es-ES" dirty="0">
                <a:solidFill>
                  <a:schemeClr val="bg2"/>
                </a:solidFill>
                <a:latin typeface="HelveticaNeue-Roman-Identity-H"/>
              </a:rPr>
              <a:t> </a:t>
            </a:r>
            <a:r>
              <a:rPr lang="es-ES" dirty="0" err="1">
                <a:solidFill>
                  <a:schemeClr val="bg2"/>
                </a:solidFill>
                <a:latin typeface="HelveticaNeue-Roman-Identity-H"/>
              </a:rPr>
              <a:t>cleared</a:t>
            </a:r>
            <a:r>
              <a:rPr lang="es-ES" dirty="0">
                <a:solidFill>
                  <a:schemeClr val="bg2"/>
                </a:solidFill>
                <a:latin typeface="HelveticaNeue-Roman-Identity-H"/>
              </a:rPr>
              <a:t> </a:t>
            </a:r>
            <a:r>
              <a:rPr lang="es-ES" dirty="0" err="1">
                <a:solidFill>
                  <a:schemeClr val="bg2"/>
                </a:solidFill>
                <a:latin typeface="HelveticaNeue-Roman-Identity-H"/>
              </a:rPr>
              <a:t>of</a:t>
            </a:r>
            <a:r>
              <a:rPr lang="es-ES" dirty="0">
                <a:solidFill>
                  <a:schemeClr val="bg2"/>
                </a:solidFill>
                <a:latin typeface="HelveticaNeue-Roman-Identity-H"/>
              </a:rPr>
              <a:t> explosive </a:t>
            </a:r>
            <a:r>
              <a:rPr lang="es-ES" dirty="0" err="1">
                <a:solidFill>
                  <a:schemeClr val="bg2"/>
                </a:solidFill>
                <a:latin typeface="HelveticaNeue-Roman-Identity-H"/>
              </a:rPr>
              <a:t>ordnance</a:t>
            </a:r>
            <a:r>
              <a:rPr lang="es-ES" dirty="0">
                <a:solidFill>
                  <a:schemeClr val="bg2"/>
                </a:solidFill>
                <a:latin typeface="HelveticaNeue-Roman-Identity-H"/>
              </a:rPr>
              <a:t> (EO), </a:t>
            </a:r>
            <a:r>
              <a:rPr lang="es-ES" dirty="0" err="1">
                <a:solidFill>
                  <a:schemeClr val="bg2"/>
                </a:solidFill>
                <a:latin typeface="HelveticaNeue-Roman-Identity-H"/>
              </a:rPr>
              <a:t>appropriate</a:t>
            </a:r>
            <a:r>
              <a:rPr lang="es-ES" dirty="0">
                <a:solidFill>
                  <a:schemeClr val="bg2"/>
                </a:solidFill>
                <a:latin typeface="HelveticaNeue-Roman-Identity-H"/>
              </a:rPr>
              <a:t> </a:t>
            </a:r>
            <a:r>
              <a:rPr lang="es-ES" dirty="0" err="1">
                <a:solidFill>
                  <a:schemeClr val="bg2"/>
                </a:solidFill>
                <a:latin typeface="HelveticaNeue-Roman-Identity-H"/>
              </a:rPr>
              <a:t>facilities</a:t>
            </a:r>
            <a:r>
              <a:rPr lang="es-ES" dirty="0">
                <a:solidFill>
                  <a:schemeClr val="bg2"/>
                </a:solidFill>
                <a:latin typeface="HelveticaNeue-Roman-Identity-H"/>
              </a:rPr>
              <a:t>, </a:t>
            </a:r>
            <a:r>
              <a:rPr lang="es-ES" dirty="0" err="1">
                <a:solidFill>
                  <a:schemeClr val="bg2"/>
                </a:solidFill>
                <a:latin typeface="HelveticaNeue-Roman-Identity-H"/>
              </a:rPr>
              <a:t>sufficient</a:t>
            </a:r>
            <a:r>
              <a:rPr lang="es-ES" dirty="0">
                <a:solidFill>
                  <a:schemeClr val="bg2"/>
                </a:solidFill>
                <a:latin typeface="HelveticaNeue-Roman-Identity-H"/>
              </a:rPr>
              <a:t> </a:t>
            </a:r>
            <a:r>
              <a:rPr lang="es-ES" dirty="0" err="1">
                <a:solidFill>
                  <a:schemeClr val="bg2"/>
                </a:solidFill>
                <a:latin typeface="HelveticaNeue-Roman-Identity-H"/>
              </a:rPr>
              <a:t>space</a:t>
            </a:r>
            <a:r>
              <a:rPr lang="es-ES" dirty="0">
                <a:solidFill>
                  <a:schemeClr val="bg2"/>
                </a:solidFill>
                <a:latin typeface="HelveticaNeue-Roman-Identity-H"/>
              </a:rPr>
              <a:t>, </a:t>
            </a:r>
            <a:r>
              <a:rPr lang="es-ES" dirty="0" err="1">
                <a:solidFill>
                  <a:schemeClr val="bg2"/>
                </a:solidFill>
                <a:latin typeface="HelveticaNeue-Roman-Identity-H"/>
              </a:rPr>
              <a:t>accessibility</a:t>
            </a:r>
            <a:r>
              <a:rPr lang="es-ES" dirty="0">
                <a:solidFill>
                  <a:schemeClr val="bg2"/>
                </a:solidFill>
                <a:latin typeface="HelveticaNeue-Roman-Identity-H"/>
              </a:rPr>
              <a:t> </a:t>
            </a:r>
            <a:r>
              <a:rPr lang="en-US" dirty="0">
                <a:solidFill>
                  <a:schemeClr val="bg2"/>
                </a:solidFill>
                <a:latin typeface="HelveticaNeue-Roman-Identity-H"/>
              </a:rPr>
              <a:t>(both in and around the learning </a:t>
            </a:r>
            <a:r>
              <a:rPr lang="es-ES" dirty="0">
                <a:solidFill>
                  <a:schemeClr val="bg2"/>
                </a:solidFill>
                <a:latin typeface="HelveticaNeue-Roman-Identity-H"/>
              </a:rPr>
              <a:t>centre), and inclusive </a:t>
            </a:r>
            <a:r>
              <a:rPr lang="es-ES" dirty="0" err="1">
                <a:solidFill>
                  <a:schemeClr val="bg2"/>
                </a:solidFill>
                <a:latin typeface="HelveticaNeue-Roman-Identity-H"/>
              </a:rPr>
              <a:t>environments</a:t>
            </a:r>
            <a:r>
              <a:rPr lang="es-ES" dirty="0">
                <a:solidFill>
                  <a:schemeClr val="bg2"/>
                </a:solidFill>
                <a:latin typeface="HelveticaNeue-Roman-Identity-H"/>
              </a:rPr>
              <a:t> (in </a:t>
            </a:r>
            <a:r>
              <a:rPr lang="en-US" dirty="0">
                <a:solidFill>
                  <a:schemeClr val="bg2"/>
                </a:solidFill>
                <a:latin typeface="HelveticaNeue-Roman-Identity-H"/>
              </a:rPr>
              <a:t>terms of location, gender, language, </a:t>
            </a:r>
            <a:r>
              <a:rPr lang="es-ES" dirty="0" err="1">
                <a:solidFill>
                  <a:schemeClr val="bg2"/>
                </a:solidFill>
                <a:latin typeface="HelveticaNeue-Roman-Identity-H"/>
              </a:rPr>
              <a:t>race</a:t>
            </a:r>
            <a:r>
              <a:rPr lang="es-ES" dirty="0">
                <a:solidFill>
                  <a:schemeClr val="bg2"/>
                </a:solidFill>
                <a:latin typeface="HelveticaNeue-Roman-Identity-H"/>
              </a:rPr>
              <a:t>, </a:t>
            </a:r>
            <a:r>
              <a:rPr lang="es-ES" dirty="0" err="1">
                <a:solidFill>
                  <a:schemeClr val="bg2"/>
                </a:solidFill>
                <a:latin typeface="HelveticaNeue-Roman-Identity-H"/>
              </a:rPr>
              <a:t>religion</a:t>
            </a:r>
            <a:r>
              <a:rPr lang="es-ES" dirty="0">
                <a:solidFill>
                  <a:schemeClr val="bg2"/>
                </a:solidFill>
                <a:latin typeface="HelveticaNeue-Roman-Identity-H"/>
              </a:rPr>
              <a:t>, </a:t>
            </a:r>
            <a:r>
              <a:rPr lang="es-ES" dirty="0" err="1">
                <a:solidFill>
                  <a:schemeClr val="bg2"/>
                </a:solidFill>
                <a:latin typeface="HelveticaNeue-Roman-Identity-H"/>
              </a:rPr>
              <a:t>learning</a:t>
            </a:r>
            <a:r>
              <a:rPr lang="es-ES" dirty="0">
                <a:solidFill>
                  <a:schemeClr val="bg2"/>
                </a:solidFill>
                <a:latin typeface="HelveticaNeue-Roman-Identity-H"/>
              </a:rPr>
              <a:t> </a:t>
            </a:r>
            <a:r>
              <a:rPr lang="es-ES" dirty="0" err="1">
                <a:solidFill>
                  <a:schemeClr val="bg2"/>
                </a:solidFill>
                <a:latin typeface="HelveticaNeue-Roman-Identity-H"/>
              </a:rPr>
              <a:t>environment</a:t>
            </a:r>
            <a:r>
              <a:rPr lang="es-ES" dirty="0">
                <a:solidFill>
                  <a:schemeClr val="bg2"/>
                </a:solidFill>
                <a:latin typeface="HelveticaNeue-Roman-Identity-H"/>
              </a:rPr>
              <a:t>).</a:t>
            </a:r>
            <a:endParaRPr lang="en-US" i="0" u="none" dirty="0"/>
          </a:p>
          <a:p>
            <a:pPr marL="171450" lvl="0" indent="-171450" algn="l" rtl="0">
              <a:spcBef>
                <a:spcPts val="0"/>
              </a:spcBef>
              <a:spcAft>
                <a:spcPts val="0"/>
              </a:spcAft>
              <a:buFont typeface="Arial" panose="020B0604020202020204" pitchFamily="34" charset="0"/>
              <a:buChar char="•"/>
            </a:pPr>
            <a:r>
              <a:rPr lang="en-US" dirty="0"/>
              <a:t>All key actions in this standard apply to both sectors’ actors. </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Icons</a:t>
            </a:r>
            <a:r>
              <a:rPr lang="en-US" baseline="0" dirty="0"/>
              <a:t>: there are numerous </a:t>
            </a:r>
            <a:r>
              <a:rPr lang="en-US" dirty="0"/>
              <a:t>linkages between Education &amp; Prevention / Safeguarding/Adolescence/Refugee &amp; Infectious Disease Outbreaks contexts. For instance, by developing teacher training curricula, you can support more protective learning environments by including training on psychological first aid; social and emotional learning; gender- and disability-sensitive approaches; positive discipline; participatory methods; and child protection principles and concerns (</a:t>
            </a:r>
            <a:r>
              <a:rPr lang="en-US" b="1" dirty="0"/>
              <a:t>prevention</a:t>
            </a:r>
            <a:r>
              <a:rPr lang="en-US"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You can safeguard children’s rights by prohibiting physical and other degrading forms of punishment (</a:t>
            </a:r>
            <a:r>
              <a:rPr lang="en-US" b="1" dirty="0"/>
              <a:t>Safeguarding</a:t>
            </a:r>
            <a:r>
              <a:rPr lang="en-US" dirty="0"/>
              <a:t>). Joint interventions can be </a:t>
            </a:r>
            <a:r>
              <a:rPr lang="en-US" dirty="0">
                <a:solidFill>
                  <a:schemeClr val="bg2"/>
                </a:solidFill>
              </a:rPr>
              <a:t>planned for </a:t>
            </a:r>
            <a:r>
              <a:rPr lang="en-US" dirty="0">
                <a:solidFill>
                  <a:schemeClr val="bg2"/>
                </a:solidFill>
                <a:hlinkClick r:id="rId4">
                  <a:extLst>
                    <a:ext uri="{A12FA001-AC4F-418D-AE19-62706E023703}">
                      <ahyp:hlinkClr xmlns:ahyp="http://schemas.microsoft.com/office/drawing/2018/hyperlinkcolor" val="tx"/>
                    </a:ext>
                  </a:extLst>
                </a:hlinkClick>
              </a:rPr>
              <a:t>children ages 0–5</a:t>
            </a:r>
            <a:r>
              <a:rPr lang="en-US" dirty="0">
                <a:solidFill>
                  <a:schemeClr val="bg2"/>
                </a:solidFill>
              </a:rPr>
              <a:t> &amp; </a:t>
            </a:r>
            <a:r>
              <a:rPr lang="fr-FR" dirty="0" err="1">
                <a:solidFill>
                  <a:schemeClr val="bg2"/>
                </a:solidFill>
              </a:rPr>
              <a:t>educational</a:t>
            </a:r>
            <a:r>
              <a:rPr lang="fr-FR" dirty="0">
                <a:solidFill>
                  <a:schemeClr val="bg2"/>
                </a:solidFill>
              </a:rPr>
              <a:t> options for adolescents (</a:t>
            </a:r>
            <a:r>
              <a:rPr lang="en-US" b="1" dirty="0">
                <a:solidFill>
                  <a:schemeClr val="bg2"/>
                </a:solidFill>
              </a:rPr>
              <a:t>Adolescence &amp; Early Childhood</a:t>
            </a:r>
            <a:r>
              <a:rPr lang="en-US" dirty="0">
                <a:solidFill>
                  <a:schemeClr val="bg2"/>
                </a:solidFill>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bg2"/>
                </a:solidFill>
              </a:rPr>
              <a:t>It is important to advocate for access to educational opportunities </a:t>
            </a:r>
            <a:r>
              <a:rPr lang="en-US" u="none" dirty="0">
                <a:solidFill>
                  <a:schemeClr val="bg2"/>
                </a:solidFill>
              </a:rPr>
              <a:t>for </a:t>
            </a:r>
            <a:r>
              <a:rPr lang="en-US" u="none" dirty="0">
                <a:solidFill>
                  <a:schemeClr val="bg2"/>
                </a:solidFill>
                <a:hlinkClick r:id="rId5">
                  <a:extLst>
                    <a:ext uri="{A12FA001-AC4F-418D-AE19-62706E023703}">
                      <ahyp:hlinkClr xmlns:ahyp="http://schemas.microsoft.com/office/drawing/2018/hyperlinkcolor" val="tx"/>
                    </a:ext>
                  </a:extLst>
                </a:hlinkClick>
              </a:rPr>
              <a:t>all children</a:t>
            </a:r>
            <a:r>
              <a:rPr lang="en-US" u="none" dirty="0">
                <a:solidFill>
                  <a:schemeClr val="bg2"/>
                </a:solidFill>
              </a:rPr>
              <a:t>, including </a:t>
            </a:r>
            <a:r>
              <a:rPr lang="en-US" u="none" dirty="0">
                <a:solidFill>
                  <a:schemeClr val="bg2"/>
                </a:solidFill>
                <a:hlinkClick r:id="rId6">
                  <a:extLst>
                    <a:ext uri="{A12FA001-AC4F-418D-AE19-62706E023703}">
                      <ahyp:hlinkClr xmlns:ahyp="http://schemas.microsoft.com/office/drawing/2018/hyperlinkcolor" val="tx"/>
                    </a:ext>
                  </a:extLst>
                </a:hlinkClick>
              </a:rPr>
              <a:t>girls</a:t>
            </a:r>
            <a:r>
              <a:rPr lang="en-US" u="none" dirty="0">
                <a:solidFill>
                  <a:schemeClr val="bg2"/>
                </a:solidFill>
              </a:rPr>
              <a:t>, children with </a:t>
            </a:r>
            <a:r>
              <a:rPr lang="en-US" u="none" dirty="0">
                <a:solidFill>
                  <a:schemeClr val="bg2"/>
                </a:solidFill>
                <a:hlinkClick r:id="rId7">
                  <a:extLst>
                    <a:ext uri="{A12FA001-AC4F-418D-AE19-62706E023703}">
                      <ahyp:hlinkClr xmlns:ahyp="http://schemas.microsoft.com/office/drawing/2018/hyperlinkcolor" val="tx"/>
                    </a:ext>
                  </a:extLst>
                </a:hlinkClick>
              </a:rPr>
              <a:t>disabilities</a:t>
            </a:r>
            <a:r>
              <a:rPr lang="en-US" u="none" dirty="0">
                <a:solidFill>
                  <a:schemeClr val="bg2"/>
                </a:solidFill>
              </a:rPr>
              <a:t> and </a:t>
            </a:r>
            <a:r>
              <a:rPr lang="en-US" dirty="0">
                <a:solidFill>
                  <a:schemeClr val="bg2"/>
                </a:solidFill>
              </a:rPr>
              <a:t>children who are refugees or stateless (</a:t>
            </a:r>
            <a:r>
              <a:rPr lang="en-US" b="1" dirty="0">
                <a:solidFill>
                  <a:schemeClr val="bg2"/>
                </a:solidFill>
              </a:rPr>
              <a:t>refugee contexts</a:t>
            </a:r>
            <a:r>
              <a:rPr lang="en-US" dirty="0">
                <a:solidFill>
                  <a:schemeClr val="bg2"/>
                </a:solidFill>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bg2"/>
                </a:solidFill>
              </a:rPr>
              <a:t>The role of schools in p</a:t>
            </a:r>
            <a:r>
              <a:rPr lang="en-US" dirty="0"/>
              <a:t>reventing the spread of </a:t>
            </a:r>
            <a:r>
              <a:rPr lang="en-US" dirty="0">
                <a:solidFill>
                  <a:schemeClr val="bg2"/>
                </a:solidFill>
                <a:hlinkClick r:id="rId8">
                  <a:extLst>
                    <a:ext uri="{A12FA001-AC4F-418D-AE19-62706E023703}">
                      <ahyp:hlinkClr xmlns:ahyp="http://schemas.microsoft.com/office/drawing/2018/hyperlinkcolor" val="tx"/>
                    </a:ext>
                  </a:extLst>
                </a:hlinkClick>
              </a:rPr>
              <a:t>infectious diseases</a:t>
            </a:r>
            <a:r>
              <a:rPr lang="en-US" dirty="0">
                <a:solidFill>
                  <a:schemeClr val="bg2"/>
                </a:solidFill>
              </a:rPr>
              <a:t> is also very important in </a:t>
            </a:r>
            <a:r>
              <a:rPr lang="en-US" b="1" dirty="0"/>
              <a:t>Infectious Disease Outbreaks contexts</a:t>
            </a:r>
            <a:endParaRPr lang="en-US" b="1"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1" dirty="0">
                <a:latin typeface="Arial"/>
                <a:ea typeface="Arial"/>
                <a:cs typeface="Arial"/>
                <a:sym typeface="Arial"/>
              </a:rPr>
              <a:t>Discussion Prompt: </a:t>
            </a:r>
            <a:r>
              <a:rPr lang="fr-FR" sz="1200" dirty="0" err="1">
                <a:latin typeface="Ink Free" panose="03080402000500000000" pitchFamily="66" charset="0"/>
              </a:rPr>
              <a:t>What</a:t>
            </a:r>
            <a:r>
              <a:rPr lang="fr-FR" sz="1200" dirty="0">
                <a:latin typeface="Ink Free" panose="03080402000500000000" pitchFamily="66" charset="0"/>
              </a:rPr>
              <a:t> </a:t>
            </a:r>
            <a:r>
              <a:rPr lang="fr-FR" sz="1200" dirty="0" err="1">
                <a:latin typeface="Ink Free" panose="03080402000500000000" pitchFamily="66" charset="0"/>
              </a:rPr>
              <a:t>could</a:t>
            </a:r>
            <a:r>
              <a:rPr lang="fr-FR" sz="1200" dirty="0">
                <a:latin typeface="Ink Free" panose="03080402000500000000" pitchFamily="66" charset="0"/>
              </a:rPr>
              <a:t> </a:t>
            </a:r>
            <a:r>
              <a:rPr lang="fr-FR" sz="1200" dirty="0" err="1">
                <a:latin typeface="Ink Free" panose="03080402000500000000" pitchFamily="66" charset="0"/>
              </a:rPr>
              <a:t>be</a:t>
            </a:r>
            <a:r>
              <a:rPr lang="fr-FR" sz="1200" dirty="0">
                <a:latin typeface="Ink Free" panose="03080402000500000000" pitchFamily="66" charset="0"/>
              </a:rPr>
              <a:t> the </a:t>
            </a:r>
            <a:r>
              <a:rPr lang="fr-FR" sz="1200" dirty="0" err="1">
                <a:latin typeface="Ink Free" panose="03080402000500000000" pitchFamily="66" charset="0"/>
              </a:rPr>
              <a:t>negative</a:t>
            </a:r>
            <a:r>
              <a:rPr lang="fr-FR" sz="1200" dirty="0">
                <a:latin typeface="Ink Free" panose="03080402000500000000" pitchFamily="66" charset="0"/>
              </a:rPr>
              <a:t> impact of </a:t>
            </a:r>
            <a:r>
              <a:rPr lang="fr-FR" sz="1200" dirty="0" err="1">
                <a:latin typeface="Ink Free" panose="03080402000500000000" pitchFamily="66" charset="0"/>
              </a:rPr>
              <a:t>lack</a:t>
            </a:r>
            <a:r>
              <a:rPr lang="fr-FR" sz="1200" dirty="0">
                <a:latin typeface="Ink Free" panose="03080402000500000000" pitchFamily="66" charset="0"/>
              </a:rPr>
              <a:t> of </a:t>
            </a:r>
            <a:r>
              <a:rPr lang="fr-FR" sz="1200" dirty="0" err="1">
                <a:latin typeface="Ink Free" panose="03080402000500000000" pitchFamily="66" charset="0"/>
              </a:rPr>
              <a:t>access</a:t>
            </a:r>
            <a:r>
              <a:rPr lang="fr-FR" sz="1200" dirty="0">
                <a:latin typeface="Ink Free" panose="03080402000500000000" pitchFamily="66" charset="0"/>
              </a:rPr>
              <a:t> to </a:t>
            </a:r>
            <a:r>
              <a:rPr lang="fr-FR" sz="1200" dirty="0" err="1">
                <a:latin typeface="Ink Free" panose="03080402000500000000" pitchFamily="66" charset="0"/>
              </a:rPr>
              <a:t>education</a:t>
            </a:r>
            <a:r>
              <a:rPr lang="en-US" sz="1200" dirty="0">
                <a:latin typeface="Ink Free" panose="03080402000500000000" pitchFamily="66"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0" i="1" dirty="0">
                <a:latin typeface="Ink Free" panose="03080402000500000000" pitchFamily="66" charset="0"/>
                <a:ea typeface="Arial"/>
                <a:cs typeface="Arial"/>
                <a:sym typeface="Arial"/>
              </a:rPr>
              <a:t>Discuss local example of negative impacts and then complete answers</a:t>
            </a:r>
            <a:endParaRPr lang="en-US" b="0" i="1"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1" dirty="0">
                <a:latin typeface="Arial"/>
                <a:cs typeface="Arial"/>
                <a:sym typeface="Arial"/>
              </a:rPr>
              <a:t>-&gt; </a:t>
            </a:r>
            <a:r>
              <a:rPr lang="en-US" dirty="0"/>
              <a:t>A lack of access to education has direct negative impacts on children’s well-being and development. Children who are out of school can face greater child protection risks (</a:t>
            </a:r>
            <a:r>
              <a:rPr lang="en-US" dirty="0" err="1"/>
              <a:t>labour</a:t>
            </a:r>
            <a:r>
              <a:rPr lang="en-US" dirty="0"/>
              <a:t>, engagement into illicit activities &amp; armed groups, into sexual trade </a:t>
            </a:r>
            <a:r>
              <a:rPr lang="en-US" dirty="0" err="1"/>
              <a:t>etc</a:t>
            </a:r>
            <a:r>
              <a:rPr lang="en-US" dirty="0"/>
              <a:t>….). Child protection concerns can prevent children from accessing education or can decrease educational outcomes.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b="0" dirty="0"/>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5</a:t>
            </a:fld>
            <a:endParaRPr lang="fr-FR"/>
          </a:p>
        </p:txBody>
      </p:sp>
    </p:spTree>
    <p:extLst>
      <p:ext uri="{BB962C8B-B14F-4D97-AF65-F5344CB8AC3E}">
        <p14:creationId xmlns:p14="http://schemas.microsoft.com/office/powerpoint/2010/main" val="203663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sz="1200" b="0" i="1" u="none" strike="noStrike" baseline="0" dirty="0">
              <a:latin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baseline="0" dirty="0">
                <a:latin typeface="+mn-lt"/>
              </a:rPr>
              <a:t>Standard 23 states the following: </a:t>
            </a:r>
            <a:r>
              <a:rPr lang="en-US" dirty="0"/>
              <a:t>“All children have access to quality education that is protective and inclusive and that promotes dignity and participation throughout all essential activities.” </a:t>
            </a:r>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lang="en-US" dirty="0">
              <a:latin typeface="Arial"/>
              <a:ea typeface="Arial"/>
              <a:cs typeface="Arial"/>
              <a:sym typeface="Arial"/>
            </a:endParaRPr>
          </a:p>
          <a:p>
            <a:r>
              <a:rPr lang="en-US" dirty="0"/>
              <a:t>Strengthened collaboration between child protection and education actors can:</a:t>
            </a:r>
          </a:p>
          <a:p>
            <a:pPr>
              <a:buFont typeface="Arial" panose="020B0604020202020204" pitchFamily="34" charset="0"/>
              <a:buChar char="•"/>
            </a:pPr>
            <a:r>
              <a:rPr lang="en-US" dirty="0"/>
              <a:t>Increase children’s resilience;</a:t>
            </a:r>
          </a:p>
          <a:p>
            <a:pPr>
              <a:buFont typeface="Arial" panose="020B0604020202020204" pitchFamily="34" charset="0"/>
              <a:buChar char="•"/>
            </a:pPr>
            <a:r>
              <a:rPr lang="en-US" dirty="0"/>
              <a:t>Support psychosocial, cognitive and physical development;</a:t>
            </a:r>
          </a:p>
          <a:p>
            <a:pPr>
              <a:buFont typeface="Arial" panose="020B0604020202020204" pitchFamily="34" charset="0"/>
              <a:buChar char="•"/>
            </a:pPr>
            <a:r>
              <a:rPr lang="en-US" dirty="0"/>
              <a:t>Mitigate protection risks;</a:t>
            </a:r>
          </a:p>
          <a:p>
            <a:pPr>
              <a:buFont typeface="Arial" panose="020B0604020202020204" pitchFamily="34" charset="0"/>
              <a:buChar char="•"/>
            </a:pPr>
            <a:r>
              <a:rPr lang="en-US" dirty="0"/>
              <a:t>Support positive peer relationships and social cohesion; </a:t>
            </a:r>
          </a:p>
          <a:p>
            <a:pPr>
              <a:buFont typeface="Arial" panose="020B0604020202020204" pitchFamily="34" charset="0"/>
              <a:buChar char="•"/>
            </a:pPr>
            <a:r>
              <a:rPr lang="en-US" dirty="0"/>
              <a:t>Promote essential life skills that support children’s capacities and confidence; </a:t>
            </a:r>
          </a:p>
          <a:p>
            <a:pPr>
              <a:buFont typeface="Arial" panose="020B0604020202020204" pitchFamily="34" charset="0"/>
              <a:buChar char="•"/>
            </a:pPr>
            <a:r>
              <a:rPr lang="en-US" i="0" u="none" dirty="0"/>
              <a:t>Help identify and refer out of school children into school and to receive the education supports they require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i="0" u="none" dirty="0"/>
              <a:t>Help identify and refer children in school who are in need of specialized protection services. </a:t>
            </a:r>
            <a:r>
              <a:rPr lang="en-US" dirty="0"/>
              <a:t>Multisectoral referral pathways must be developed and education workers trained on how to safely refer children with protection needs</a:t>
            </a:r>
            <a:endParaRPr lang="en-US" i="0" u="none" dirty="0"/>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Ideally, school should be an inclusive and protective learning environment that promote safety, participation and respect for all children. Educators must be trained on child-</a:t>
            </a:r>
            <a:r>
              <a:rPr lang="en-US" dirty="0" err="1"/>
              <a:t>centred</a:t>
            </a:r>
            <a:r>
              <a:rPr lang="en-US" dirty="0"/>
              <a:t>, participatory teaching methods, managing gender- and disability-sensitive classrooms and positive discipline.</a:t>
            </a:r>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lang="en-US"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US" dirty="0"/>
              <a:t>-&gt; In terms of implementation, collaboration can enhance the effectiveness, coherence, and efficiency of delivering </a:t>
            </a:r>
            <a:r>
              <a:rPr lang="en-US" dirty="0" err="1"/>
              <a:t>programmes</a:t>
            </a:r>
            <a:r>
              <a:rPr lang="en-US" dirty="0"/>
              <a:t> by reducing duplication, </a:t>
            </a:r>
            <a:r>
              <a:rPr lang="en-US" dirty="0" err="1"/>
              <a:t>maximising</a:t>
            </a:r>
            <a:r>
              <a:rPr lang="en-US" dirty="0"/>
              <a:t> efficiency by using joint spaces, human resources, etc. and children receive better quality and comprehensive services.</a:t>
            </a:r>
          </a:p>
        </p:txBody>
      </p:sp>
      <p:sp>
        <p:nvSpPr>
          <p:cNvPr id="267" name="Google Shape;26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Supporting and ensuring the well-being of teachers and education administrative personnel is important for promoting protective learning environments. Activities may include providing teachers with peer support and continuous professional development; providing mental health and psychosocial support services to teachers who have been affected by traumatic events; limiting class size; and preventing unrealistic expectations of teachers</a:t>
            </a:r>
          </a:p>
          <a:p>
            <a:pPr marL="400050" indent="-171450">
              <a:buFont typeface="Arial" panose="020B0604020202020204" pitchFamily="34" charset="0"/>
              <a:buChar char="•"/>
            </a:pPr>
            <a:r>
              <a:rPr lang="en-US" dirty="0"/>
              <a:t>Flexibility in the way schools are administered can increase enrolment and retention. It may be possible to modify class schedules, yearly timetables and facility design. Decisions regarding location, costs and temporary or permanent educational facilities should be made in collaboration with children, families, communities and relevant authorities. If it is unsafe for children to travel to school or gather in groups, flexible alternatives such as mobile classes may be appropriate.</a:t>
            </a:r>
          </a:p>
          <a:p>
            <a:pPr>
              <a:buFont typeface="Arial" panose="020B0604020202020204" pitchFamily="34" charset="0"/>
              <a:buChar char="•"/>
            </a:pPr>
            <a:endParaRPr lang="en-US" dirty="0"/>
          </a:p>
          <a:p>
            <a:r>
              <a:rPr lang="fr-FR" b="1" dirty="0" err="1"/>
              <a:t>Response</a:t>
            </a:r>
            <a:r>
              <a:rPr lang="fr-FR" b="1" dirty="0"/>
              <a:t> actions</a:t>
            </a:r>
            <a:r>
              <a:rPr lang="fr-FR" dirty="0"/>
              <a:t>: </a:t>
            </a:r>
          </a:p>
          <a:p>
            <a:pPr>
              <a:buFont typeface="Arial" panose="020B0604020202020204" pitchFamily="34" charset="0"/>
              <a:buChar char="•"/>
            </a:pPr>
            <a:r>
              <a:rPr lang="en-US" dirty="0"/>
              <a:t>We should implement child-friendly measures to prevent and respond to any form of maltreatment, exploitation or harassment, including online abuse (Safe, user-friendly reporting and referral pathways; Community training on where and how to report or prevent incidents; Safe, timely and ethical responses to reports of maltreatment committed by education workers, students or others; and Community awareness of relevant codes of conduct)</a:t>
            </a:r>
          </a:p>
          <a:p>
            <a:pPr>
              <a:buFont typeface="Arial" panose="020B0604020202020204" pitchFamily="34" charset="0"/>
              <a:buChar char="•"/>
            </a:pPr>
            <a:r>
              <a:rPr lang="en-US" dirty="0"/>
              <a:t>Develop, monitor and evaluate feedback and reporting mechanisms.</a:t>
            </a:r>
          </a:p>
          <a:p>
            <a:pPr>
              <a:buFont typeface="Arial" panose="020B0604020202020204" pitchFamily="34" charset="0"/>
              <a:buChar char="•"/>
            </a:pPr>
            <a:r>
              <a:rPr lang="en-US" dirty="0"/>
              <a:t>Education and CP staff have to aim at removing barriers to accessing education, including protection concerns in and around learning environments.</a:t>
            </a:r>
          </a:p>
          <a:p>
            <a:pPr>
              <a:buFont typeface="Arial" panose="020B0604020202020204" pitchFamily="34" charset="0"/>
              <a:buChar char="•"/>
            </a:pPr>
            <a:r>
              <a:rPr lang="en-US" dirty="0"/>
              <a:t>Primary caregivers, parent-teacher associations and other educators groups can be supported to learn about positive child caregiving; anti-bullying and anti-discrimination interventions; and other topics related to child protection.</a:t>
            </a:r>
          </a:p>
          <a:p>
            <a:pPr>
              <a:buFont typeface="Arial" panose="020B0604020202020204" pitchFamily="34" charset="0"/>
              <a:buChar char="•"/>
            </a:pPr>
            <a:endParaRPr lang="en-US" dirty="0"/>
          </a:p>
          <a:p>
            <a:pPr>
              <a:buFont typeface="Arial" panose="020B0604020202020204" pitchFamily="34" charset="0"/>
              <a:buChar char="•"/>
            </a:pPr>
            <a:r>
              <a:rPr lang="fr-FR" b="1" dirty="0"/>
              <a:t>Image</a:t>
            </a:r>
            <a:r>
              <a:rPr lang="fr-FR" dirty="0"/>
              <a:t>: </a:t>
            </a:r>
            <a:r>
              <a:rPr lang="en-US" i="1" dirty="0"/>
              <a:t>the Alliance and INEE have a joint project on CP-</a:t>
            </a:r>
            <a:r>
              <a:rPr lang="en-US" i="1" dirty="0" err="1"/>
              <a:t>EiE</a:t>
            </a:r>
            <a:r>
              <a:rPr lang="en-US" i="1" dirty="0"/>
              <a:t> collaboration. A draft toolkit is available. This tool goes further into </a:t>
            </a:r>
            <a:r>
              <a:rPr lang="en-US" i="1" dirty="0" err="1"/>
              <a:t>prioritising</a:t>
            </a:r>
            <a:r>
              <a:rPr lang="en-US" i="1" dirty="0"/>
              <a:t> response actions/areas, as well digging into capacity building frameworks. Do not hesitate to consult this for further information on </a:t>
            </a:r>
            <a:r>
              <a:rPr lang="en-US" i="1" dirty="0" err="1"/>
              <a:t>EiE</a:t>
            </a:r>
            <a:r>
              <a:rPr lang="en-US" i="1" dirty="0"/>
              <a:t>/</a:t>
            </a:r>
            <a:r>
              <a:rPr lang="en-US" i="1" dirty="0" err="1"/>
              <a:t>CPiE</a:t>
            </a:r>
            <a:endParaRPr lang="fr-FR" i="1"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315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Joint actions could also include : </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US" dirty="0"/>
              <a:t>Improving children’s safe, dignified access to educational facilities (such as appropriate sanitation facilities) also decrease the risk of school dropout.</a:t>
            </a:r>
          </a:p>
          <a:p>
            <a:pPr>
              <a:buFontTx/>
              <a:buChar char="-"/>
            </a:pPr>
            <a:r>
              <a:rPr lang="en-US" dirty="0"/>
              <a:t>teacher trainings on CP topics and positive discipline </a:t>
            </a:r>
          </a:p>
          <a:p>
            <a:pPr>
              <a:buFontTx/>
              <a:buChar char="-"/>
            </a:pPr>
            <a:r>
              <a:rPr lang="en-US" dirty="0"/>
              <a:t>Joint work on MHPSS: determining who does what between in school and after school MHPSS services, and ensure coverage at each layer of the MHPSS pyramid (and referrals between layers)</a:t>
            </a:r>
          </a:p>
          <a:p>
            <a:pPr>
              <a:buFontTx/>
              <a:buChar char="-"/>
            </a:pPr>
            <a:r>
              <a:rPr lang="en-US" dirty="0"/>
              <a:t>Joint work on making schools a safe environment - including on positive discipline and codes of conduct (internal via teacher training) and safe from external factors including attacks on education and preparedness for natural disasters / security incidents.</a:t>
            </a:r>
          </a:p>
          <a:p>
            <a:pPr>
              <a:buFontTx/>
              <a:buChar char="-"/>
            </a:pPr>
            <a:r>
              <a:rPr lang="en-US" dirty="0"/>
              <a:t>Equity in education requires adjustments for children with different personal, economic or social resources that influence their access to education and their ability to learn:</a:t>
            </a:r>
          </a:p>
          <a:p>
            <a:endParaRPr lang="fr-FR"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Discussion Prompt: </a:t>
            </a:r>
            <a:r>
              <a:rPr lang="en-US" sz="1200" dirty="0">
                <a:latin typeface="Ink Free" panose="03080402000500000000" pitchFamily="66" charset="0"/>
              </a:rPr>
              <a:t>In what ways can education be adjusted to promote equity? </a:t>
            </a:r>
            <a:endParaRPr lang="en-US" dirty="0"/>
          </a:p>
          <a:p>
            <a:r>
              <a:rPr lang="en-US" dirty="0"/>
              <a:t>-&gt; Adjustments that promote equity include:</a:t>
            </a:r>
          </a:p>
          <a:p>
            <a:pPr>
              <a:buFont typeface="Arial" panose="020B0604020202020204" pitchFamily="34" charset="0"/>
              <a:buChar char="•"/>
            </a:pPr>
            <a:r>
              <a:rPr lang="en-US" dirty="0"/>
              <a:t>Reviewing curricula for discrimination and/or harmful content;</a:t>
            </a:r>
          </a:p>
          <a:p>
            <a:pPr>
              <a:buFont typeface="Arial" panose="020B0604020202020204" pitchFamily="34" charset="0"/>
              <a:buChar char="•"/>
            </a:pPr>
            <a:r>
              <a:rPr lang="en-US" dirty="0"/>
              <a:t>Providing free learning materials to children;</a:t>
            </a:r>
          </a:p>
          <a:p>
            <a:pPr>
              <a:buFont typeface="Arial" panose="020B0604020202020204" pitchFamily="34" charset="0"/>
              <a:buChar char="•"/>
            </a:pPr>
            <a:r>
              <a:rPr lang="en-US" dirty="0"/>
              <a:t>Providing menstrual hygiene products and awareness;</a:t>
            </a:r>
          </a:p>
          <a:p>
            <a:pPr>
              <a:buFont typeface="Arial" panose="020B0604020202020204" pitchFamily="34" charset="0"/>
              <a:buChar char="•"/>
            </a:pPr>
            <a:r>
              <a:rPr lang="en-US" dirty="0"/>
              <a:t>Supporting teachers to effectively teach children who need additional assistance (such as providing teachers’ assistants or school-based family support workers); and</a:t>
            </a:r>
          </a:p>
          <a:p>
            <a:r>
              <a:rPr lang="en-US" dirty="0"/>
              <a:t>Collaborating with child protection and gender-based violence specialists to encourage positive social change, particularly related to equality and safe access to education for </a:t>
            </a:r>
            <a:r>
              <a:rPr lang="en-US" dirty="0" err="1"/>
              <a:t>gilrs</a:t>
            </a:r>
            <a:r>
              <a:rPr lang="en-US" dirty="0"/>
              <a:t>; Children of diverse sexual orientation, gender identity and expression, and sex characteristics; Children in conflict with the law; Children accused of witchcraft; Children with disabilities; Children who are refugees, displaced or migrants; and Any other children who may be </a:t>
            </a:r>
            <a:r>
              <a:rPr lang="en-US" dirty="0" err="1"/>
              <a:t>stigmatised</a:t>
            </a:r>
            <a:r>
              <a:rPr lang="en-US" dirty="0"/>
              <a:t> by their communities</a:t>
            </a:r>
          </a:p>
          <a:p>
            <a:pPr>
              <a:buFontTx/>
              <a:buChar char="-"/>
            </a:pPr>
            <a:endParaRPr lang="es-ES" dirty="0"/>
          </a:p>
          <a:p>
            <a:endParaRPr lang="es-ES" dirty="0"/>
          </a:p>
          <a:p>
            <a:r>
              <a:rPr lang="en-US" u="sng" dirty="0"/>
              <a:t>Reminder</a:t>
            </a:r>
            <a:r>
              <a:rPr lang="en-US" dirty="0"/>
              <a:t>: Joint programming and integrated responses should involve INTER-SECTOR COLLABORATION AND PLANNING AT THE CLUSTER/SECTOR LEVEL for greatest coordination and systematization of joint responses.</a:t>
            </a:r>
          </a:p>
          <a:p>
            <a:r>
              <a:rPr lang="en-US" dirty="0"/>
              <a:t> </a:t>
            </a:r>
            <a:endParaRPr lang="es-ES"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410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1" u="none" dirty="0"/>
              <a:t>Depending on the time you have for facilitation, consider adding here examples from the Region/ Country/ Response, of programming that meets the standards.</a:t>
            </a:r>
          </a:p>
          <a:p>
            <a:r>
              <a:rPr lang="en-US" b="0" i="1" u="none" dirty="0"/>
              <a:t>This could be a draft slide that you could update or remove if necessary. </a:t>
            </a:r>
          </a:p>
          <a:p>
            <a:r>
              <a:rPr lang="en-US" b="0" i="1" u="none" dirty="0"/>
              <a:t>For each example, you could add: </a:t>
            </a:r>
          </a:p>
          <a:p>
            <a:pPr marL="285750" indent="-285750">
              <a:buFont typeface="Arial" panose="020B0604020202020204" pitchFamily="34" charset="0"/>
              <a:buChar char="•"/>
            </a:pPr>
            <a:r>
              <a:rPr lang="fr-FR" b="0" i="1" u="none" dirty="0"/>
              <a:t>A short, concise, </a:t>
            </a:r>
            <a:r>
              <a:rPr lang="en-GB" i="1" dirty="0"/>
              <a:t>key presentation sentence about the specific program/project using Standard 23</a:t>
            </a:r>
          </a:p>
          <a:p>
            <a:pPr marL="285750" indent="-285750">
              <a:buFont typeface="Arial" panose="020B0604020202020204" pitchFamily="34" charset="0"/>
              <a:buChar char="•"/>
            </a:pPr>
            <a:r>
              <a:rPr lang="en-GB" i="1" dirty="0"/>
              <a:t>Add the name of organisations and partners involved </a:t>
            </a:r>
          </a:p>
          <a:p>
            <a:pPr marL="285750" indent="-285750">
              <a:buFont typeface="Arial" panose="020B0604020202020204" pitchFamily="34" charset="0"/>
              <a:buChar char="•"/>
            </a:pPr>
            <a:r>
              <a:rPr lang="en-GB" i="1" dirty="0"/>
              <a:t>Add practical lessons learnt, key actions, message or numbers, that will attract interest of your audience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i="1" dirty="0"/>
              <a:t>Another option, if you have </a:t>
            </a:r>
            <a:r>
              <a:rPr lang="en-CA" i="1" dirty="0"/>
              <a:t>longer </a:t>
            </a:r>
            <a:r>
              <a:rPr lang="en-US" i="1" dirty="0"/>
              <a:t>(and also depending on the audience you have), this slide can be completed in an interactive way during the session.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i="1" dirty="0"/>
              <a:t>In that case, you could:</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i="1" dirty="0"/>
              <a:t>split the groups into 2 or 3 smaller groups,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i="1" dirty="0"/>
              <a:t>allow 15 – 20 min for them to prepare a short presentation of an </a:t>
            </a:r>
            <a:r>
              <a:rPr lang="en-US" b="0" i="1" u="none" dirty="0"/>
              <a:t>example from the Region/ Country/ Response, of programming that meets the standard</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1" u="none" dirty="0"/>
              <a:t>in plenary, have the groups present their examples, and discuss /compare lessons learnt out of them. </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US" b="0" i="1" u="none" dirty="0"/>
              <a:t>If you will be sending this presentation to the participants after the training, you can fill up this slide, to keep records of the presentations.</a:t>
            </a:r>
          </a:p>
          <a:p>
            <a:endParaRPr lang="en-US" b="0" i="1" u="none"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1" u="none" dirty="0"/>
              <a:t>TIP</a:t>
            </a:r>
            <a:r>
              <a:rPr lang="en-US" b="0" i="1" u="none" dirty="0"/>
              <a:t>: you can use https://thenounproject.com/ to get map outlines like those.</a:t>
            </a:r>
          </a:p>
          <a:p>
            <a:endParaRPr lang="en-US" b="0" i="1" u="none"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989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43"/>
        <p:cNvGrpSpPr/>
        <p:nvPr/>
      </p:nvGrpSpPr>
      <p:grpSpPr>
        <a:xfrm>
          <a:off x="0" y="0"/>
          <a:ext cx="0" cy="0"/>
          <a:chOff x="0" y="0"/>
          <a:chExt cx="0" cy="0"/>
        </a:xfrm>
      </p:grpSpPr>
      <p:sp>
        <p:nvSpPr>
          <p:cNvPr id="44" name="Google Shape;4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16794"/>
              </a:solidFill>
              <a:latin typeface="Calibri"/>
              <a:ea typeface="Calibri"/>
              <a:cs typeface="Calibri"/>
              <a:sym typeface="Calibri"/>
            </a:endParaRPr>
          </a:p>
        </p:txBody>
      </p:sp>
      <p:pic>
        <p:nvPicPr>
          <p:cNvPr id="46" name="Google Shape;46;p32"/>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47" name="Google Shape;47;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47"/>
          <p:cNvGrpSpPr/>
          <p:nvPr/>
        </p:nvGrpSpPr>
        <p:grpSpPr>
          <a:xfrm>
            <a:off x="0" y="5303520"/>
            <a:ext cx="12192000" cy="1639827"/>
            <a:chOff x="0" y="5303520"/>
            <a:chExt cx="12192000" cy="1639827"/>
          </a:xfrm>
        </p:grpSpPr>
        <p:pic>
          <p:nvPicPr>
            <p:cNvPr id="139" name="Google Shape;139;p47"/>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40" name="Google Shape;140;p47"/>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80"/>
        <p:cNvGrpSpPr/>
        <p:nvPr/>
      </p:nvGrpSpPr>
      <p:grpSpPr>
        <a:xfrm>
          <a:off x="0" y="0"/>
          <a:ext cx="0" cy="0"/>
          <a:chOff x="0" y="0"/>
          <a:chExt cx="0" cy="0"/>
        </a:xfrm>
      </p:grpSpPr>
      <p:sp>
        <p:nvSpPr>
          <p:cNvPr id="181" name="Google Shape;181;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2" name="Google Shape;182;p51"/>
          <p:cNvGrpSpPr/>
          <p:nvPr/>
        </p:nvGrpSpPr>
        <p:grpSpPr>
          <a:xfrm>
            <a:off x="-208788" y="0"/>
            <a:ext cx="12609576" cy="2174490"/>
            <a:chOff x="0" y="5043119"/>
            <a:chExt cx="12192000" cy="1814883"/>
          </a:xfrm>
        </p:grpSpPr>
        <p:pic>
          <p:nvPicPr>
            <p:cNvPr id="183" name="Google Shape;183;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84" name="Google Shape;184;p51"/>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85" name="Google Shape;185;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6" name="Google Shape;186;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93"/>
        <p:cNvGrpSpPr/>
        <p:nvPr/>
      </p:nvGrpSpPr>
      <p:grpSpPr>
        <a:xfrm>
          <a:off x="0" y="0"/>
          <a:ext cx="0" cy="0"/>
          <a:chOff x="0" y="0"/>
          <a:chExt cx="0" cy="0"/>
        </a:xfrm>
      </p:grpSpPr>
      <p:sp>
        <p:nvSpPr>
          <p:cNvPr id="194" name="Google Shape;194;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7" name="Google Shape;197;p52"/>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198" name="Google Shape;198;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0"/>
        <p:cNvGrpSpPr/>
        <p:nvPr/>
      </p:nvGrpSpPr>
      <p:grpSpPr>
        <a:xfrm>
          <a:off x="0" y="0"/>
          <a:ext cx="0" cy="0"/>
          <a:chOff x="0" y="0"/>
          <a:chExt cx="0" cy="0"/>
        </a:xfrm>
      </p:grpSpPr>
      <p:sp>
        <p:nvSpPr>
          <p:cNvPr id="201" name="Google Shape;201;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53"/>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05" name="Google Shape;205;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207"/>
        <p:cNvGrpSpPr/>
        <p:nvPr/>
      </p:nvGrpSpPr>
      <p:grpSpPr>
        <a:xfrm>
          <a:off x="0" y="0"/>
          <a:ext cx="0" cy="0"/>
          <a:chOff x="0" y="0"/>
          <a:chExt cx="0" cy="0"/>
        </a:xfrm>
      </p:grpSpPr>
      <p:sp>
        <p:nvSpPr>
          <p:cNvPr id="208" name="Google Shape;208;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1" name="Google Shape;211;p54"/>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2" name="Google Shape;212;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4"/>
        <p:cNvGrpSpPr/>
        <p:nvPr/>
      </p:nvGrpSpPr>
      <p:grpSpPr>
        <a:xfrm>
          <a:off x="0" y="0"/>
          <a:ext cx="0" cy="0"/>
          <a:chOff x="0" y="0"/>
          <a:chExt cx="0" cy="0"/>
        </a:xfrm>
      </p:grpSpPr>
      <p:sp>
        <p:nvSpPr>
          <p:cNvPr id="215" name="Google Shape;215;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8" name="Google Shape;218;p55"/>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9" name="Google Shape;219;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B16CC-00C8-424D-AB6C-C3D951654E01}"/>
              </a:ext>
            </a:extLst>
          </p:cNvPr>
          <p:cNvSpPr>
            <a:spLocks noGrp="1"/>
          </p:cNvSpPr>
          <p:nvPr>
            <p:ph type="ctrTitle"/>
          </p:nvPr>
        </p:nvSpPr>
        <p:spPr>
          <a:xfrm>
            <a:off x="5210339" y="1180054"/>
            <a:ext cx="6631372" cy="2387600"/>
          </a:xfrm>
        </p:spPr>
        <p:txBody>
          <a:bodyPr anchor="b">
            <a:normAutofit/>
          </a:bodyPr>
          <a:lstStyle>
            <a:lvl1pPr algn="r">
              <a:defRPr sz="5000" b="1">
                <a:solidFill>
                  <a:srgbClr val="415E7C"/>
                </a:solidFill>
              </a:defRPr>
            </a:lvl1pPr>
          </a:lstStyle>
          <a:p>
            <a:r>
              <a:rPr lang="es-MX" dirty="0"/>
              <a:t>Haz clic para modificar el estilo de título del patrón</a:t>
            </a:r>
            <a:endParaRPr lang="en-GB" dirty="0"/>
          </a:p>
        </p:txBody>
      </p:sp>
      <p:sp>
        <p:nvSpPr>
          <p:cNvPr id="3" name="Subtítulo 2">
            <a:extLst>
              <a:ext uri="{FF2B5EF4-FFF2-40B4-BE49-F238E27FC236}">
                <a16:creationId xmlns:a16="http://schemas.microsoft.com/office/drawing/2014/main" id="{96B002CB-2C21-644C-A2BB-41C668F5CB41}"/>
              </a:ext>
            </a:extLst>
          </p:cNvPr>
          <p:cNvSpPr>
            <a:spLocks noGrp="1"/>
          </p:cNvSpPr>
          <p:nvPr>
            <p:ph type="subTitle" idx="1"/>
          </p:nvPr>
        </p:nvSpPr>
        <p:spPr>
          <a:xfrm>
            <a:off x="5210338" y="3659729"/>
            <a:ext cx="6631373"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estilo de subtítulo del patrón</a:t>
            </a:r>
            <a:endParaRPr lang="en-GB" dirty="0"/>
          </a:p>
        </p:txBody>
      </p:sp>
      <p:grpSp>
        <p:nvGrpSpPr>
          <p:cNvPr id="12" name="object 3">
            <a:extLst>
              <a:ext uri="{FF2B5EF4-FFF2-40B4-BE49-F238E27FC236}">
                <a16:creationId xmlns:a16="http://schemas.microsoft.com/office/drawing/2014/main" id="{8C1DFDA8-D0A8-814F-8FA5-F087CF7C5115}"/>
              </a:ext>
            </a:extLst>
          </p:cNvPr>
          <p:cNvGrpSpPr/>
          <p:nvPr userDrawn="1"/>
        </p:nvGrpSpPr>
        <p:grpSpPr>
          <a:xfrm>
            <a:off x="0" y="-1"/>
            <a:ext cx="7876674" cy="6873871"/>
            <a:chOff x="0" y="0"/>
            <a:chExt cx="9162415" cy="7995920"/>
          </a:xfrm>
        </p:grpSpPr>
        <p:sp>
          <p:nvSpPr>
            <p:cNvPr id="13" name="object 4">
              <a:extLst>
                <a:ext uri="{FF2B5EF4-FFF2-40B4-BE49-F238E27FC236}">
                  <a16:creationId xmlns:a16="http://schemas.microsoft.com/office/drawing/2014/main" id="{FC19C495-18CA-B149-8F8C-BE852CF4BE7A}"/>
                </a:ext>
              </a:extLst>
            </p:cNvPr>
            <p:cNvSpPr/>
            <p:nvPr/>
          </p:nvSpPr>
          <p:spPr>
            <a:xfrm>
              <a:off x="5155957" y="4728538"/>
              <a:ext cx="682625" cy="682625"/>
            </a:xfrm>
            <a:custGeom>
              <a:avLst/>
              <a:gdLst/>
              <a:ahLst/>
              <a:cxnLst/>
              <a:rect l="l" t="t" r="r" b="b"/>
              <a:pathLst>
                <a:path w="682625" h="682625">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p:spPr>
          <p:txBody>
            <a:bodyPr wrap="square" lIns="0" tIns="0" rIns="0" bIns="0" rtlCol="0"/>
            <a:lstStyle/>
            <a:p>
              <a:endParaRPr/>
            </a:p>
          </p:txBody>
        </p:sp>
        <p:pic>
          <p:nvPicPr>
            <p:cNvPr id="14" name="object 5">
              <a:extLst>
                <a:ext uri="{FF2B5EF4-FFF2-40B4-BE49-F238E27FC236}">
                  <a16:creationId xmlns:a16="http://schemas.microsoft.com/office/drawing/2014/main" id="{D74CE1EE-3DFB-A248-9BC9-0C3B1B44F29D}"/>
                </a:ext>
              </a:extLst>
            </p:cNvPr>
            <p:cNvPicPr/>
            <p:nvPr/>
          </p:nvPicPr>
          <p:blipFill>
            <a:blip r:embed="rId2" cstate="print"/>
            <a:stretch>
              <a:fillRect/>
            </a:stretch>
          </p:blipFill>
          <p:spPr>
            <a:xfrm>
              <a:off x="0" y="0"/>
              <a:ext cx="9161786" cy="7995450"/>
            </a:xfrm>
            <a:prstGeom prst="rect">
              <a:avLst/>
            </a:prstGeom>
          </p:spPr>
        </p:pic>
        <p:sp>
          <p:nvSpPr>
            <p:cNvPr id="15" name="object 6">
              <a:extLst>
                <a:ext uri="{FF2B5EF4-FFF2-40B4-BE49-F238E27FC236}">
                  <a16:creationId xmlns:a16="http://schemas.microsoft.com/office/drawing/2014/main" id="{CF39CE85-157B-EF4F-950E-98E08DD8AD0D}"/>
                </a:ext>
              </a:extLst>
            </p:cNvPr>
            <p:cNvSpPr/>
            <p:nvPr/>
          </p:nvSpPr>
          <p:spPr>
            <a:xfrm>
              <a:off x="6989405" y="6285375"/>
              <a:ext cx="319405" cy="319405"/>
            </a:xfrm>
            <a:custGeom>
              <a:avLst/>
              <a:gdLst/>
              <a:ahLst/>
              <a:cxnLst/>
              <a:rect l="l" t="t" r="r" b="b"/>
              <a:pathLst>
                <a:path w="319404" h="319404">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p:spPr>
          <p:txBody>
            <a:bodyPr wrap="square" lIns="0" tIns="0" rIns="0" bIns="0" rtlCol="0"/>
            <a:lstStyle/>
            <a:p>
              <a:endParaRPr/>
            </a:p>
          </p:txBody>
        </p:sp>
      </p:grpSp>
      <p:pic>
        <p:nvPicPr>
          <p:cNvPr id="5" name="Imagen 4">
            <a:extLst>
              <a:ext uri="{FF2B5EF4-FFF2-40B4-BE49-F238E27FC236}">
                <a16:creationId xmlns:a16="http://schemas.microsoft.com/office/drawing/2014/main" id="{5EB459C4-7284-1847-ACF4-469337629B3D}"/>
              </a:ext>
            </a:extLst>
          </p:cNvPr>
          <p:cNvPicPr>
            <a:picLocks noChangeAspect="1"/>
          </p:cNvPicPr>
          <p:nvPr userDrawn="1"/>
        </p:nvPicPr>
        <p:blipFill>
          <a:blip r:embed="rId3"/>
          <a:stretch>
            <a:fillRect/>
          </a:stretch>
        </p:blipFill>
        <p:spPr>
          <a:xfrm>
            <a:off x="7985248" y="5540654"/>
            <a:ext cx="3856463" cy="1103472"/>
          </a:xfrm>
          <a:prstGeom prst="rect">
            <a:avLst/>
          </a:prstGeom>
        </p:spPr>
      </p:pic>
    </p:spTree>
    <p:extLst>
      <p:ext uri="{BB962C8B-B14F-4D97-AF65-F5344CB8AC3E}">
        <p14:creationId xmlns:p14="http://schemas.microsoft.com/office/powerpoint/2010/main" val="2342520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ex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C1812-9BA9-BD4B-8195-DECB1CFD0236}"/>
              </a:ext>
            </a:extLst>
          </p:cNvPr>
          <p:cNvSpPr>
            <a:spLocks noGrp="1"/>
          </p:cNvSpPr>
          <p:nvPr>
            <p:ph type="title"/>
          </p:nvPr>
        </p:nvSpPr>
        <p:spPr/>
        <p:txBody>
          <a:bodyPr/>
          <a:lstStyle>
            <a:lvl1pPr>
              <a:defRPr b="1">
                <a:solidFill>
                  <a:srgbClr val="415E7C"/>
                </a:solidFill>
              </a:defRPr>
            </a:lvl1pPr>
          </a:lstStyle>
          <a:p>
            <a:r>
              <a:rPr lang="es-MX" dirty="0"/>
              <a:t>Haz clic para modificar el estilo de título del patrón</a:t>
            </a:r>
            <a:endParaRPr lang="en-GB" dirty="0"/>
          </a:p>
        </p:txBody>
      </p:sp>
      <p:grpSp>
        <p:nvGrpSpPr>
          <p:cNvPr id="31" name="Grupo 30">
            <a:extLst>
              <a:ext uri="{FF2B5EF4-FFF2-40B4-BE49-F238E27FC236}">
                <a16:creationId xmlns:a16="http://schemas.microsoft.com/office/drawing/2014/main" id="{1307D63E-9A8E-C240-AF98-6CE992E4DEC4}"/>
              </a:ext>
            </a:extLst>
          </p:cNvPr>
          <p:cNvGrpSpPr/>
          <p:nvPr userDrawn="1"/>
        </p:nvGrpSpPr>
        <p:grpSpPr>
          <a:xfrm>
            <a:off x="114714" y="5834381"/>
            <a:ext cx="11955892" cy="1023226"/>
            <a:chOff x="129463" y="5834381"/>
            <a:chExt cx="11955892" cy="1023226"/>
          </a:xfrm>
        </p:grpSpPr>
        <p:pic>
          <p:nvPicPr>
            <p:cNvPr id="32" name="object 2">
              <a:extLst>
                <a:ext uri="{FF2B5EF4-FFF2-40B4-BE49-F238E27FC236}">
                  <a16:creationId xmlns:a16="http://schemas.microsoft.com/office/drawing/2014/main" id="{C9B5B2C0-D7B8-4C43-8360-A1DACF7FDD7D}"/>
                </a:ext>
              </a:extLst>
            </p:cNvPr>
            <p:cNvPicPr/>
            <p:nvPr/>
          </p:nvPicPr>
          <p:blipFill>
            <a:blip r:embed="rId2" cstate="print"/>
            <a:stretch>
              <a:fillRect/>
            </a:stretch>
          </p:blipFill>
          <p:spPr>
            <a:xfrm>
              <a:off x="2286730" y="6724373"/>
              <a:ext cx="196087" cy="132623"/>
            </a:xfrm>
            <a:prstGeom prst="rect">
              <a:avLst/>
            </a:prstGeom>
          </p:spPr>
        </p:pic>
        <p:sp>
          <p:nvSpPr>
            <p:cNvPr id="33" name="object 3">
              <a:extLst>
                <a:ext uri="{FF2B5EF4-FFF2-40B4-BE49-F238E27FC236}">
                  <a16:creationId xmlns:a16="http://schemas.microsoft.com/office/drawing/2014/main" id="{749A1041-67F9-C94A-A427-F824A7CFEC3E}"/>
                </a:ext>
              </a:extLst>
            </p:cNvPr>
            <p:cNvSpPr/>
            <p:nvPr/>
          </p:nvSpPr>
          <p:spPr>
            <a:xfrm>
              <a:off x="1854177" y="5834381"/>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34" name="object 4">
              <a:extLst>
                <a:ext uri="{FF2B5EF4-FFF2-40B4-BE49-F238E27FC236}">
                  <a16:creationId xmlns:a16="http://schemas.microsoft.com/office/drawing/2014/main" id="{C3C48AAB-3878-314A-B9CA-0EADB3D681FC}"/>
                </a:ext>
              </a:extLst>
            </p:cNvPr>
            <p:cNvSpPr/>
            <p:nvPr/>
          </p:nvSpPr>
          <p:spPr>
            <a:xfrm>
              <a:off x="3597898" y="6424361"/>
              <a:ext cx="734695" cy="433070"/>
            </a:xfrm>
            <a:custGeom>
              <a:avLst/>
              <a:gdLst/>
              <a:ahLst/>
              <a:cxnLst/>
              <a:rect l="l" t="t" r="r" b="b"/>
              <a:pathLst>
                <a:path w="734695" h="43307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p:spPr>
          <p:txBody>
            <a:bodyPr wrap="square" lIns="0" tIns="0" rIns="0" bIns="0" rtlCol="0"/>
            <a:lstStyle/>
            <a:p>
              <a:endParaRPr/>
            </a:p>
          </p:txBody>
        </p:sp>
        <p:sp>
          <p:nvSpPr>
            <p:cNvPr id="35" name="object 5">
              <a:extLst>
                <a:ext uri="{FF2B5EF4-FFF2-40B4-BE49-F238E27FC236}">
                  <a16:creationId xmlns:a16="http://schemas.microsoft.com/office/drawing/2014/main" id="{A570732F-E585-8D4B-B152-3672C7DD7B43}"/>
                </a:ext>
              </a:extLst>
            </p:cNvPr>
            <p:cNvSpPr/>
            <p:nvPr/>
          </p:nvSpPr>
          <p:spPr>
            <a:xfrm>
              <a:off x="4543957" y="6017589"/>
              <a:ext cx="1167130" cy="839469"/>
            </a:xfrm>
            <a:custGeom>
              <a:avLst/>
              <a:gdLst/>
              <a:ahLst/>
              <a:cxnLst/>
              <a:rect l="l" t="t" r="r" b="b"/>
              <a:pathLst>
                <a:path w="1167129" h="83947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p:spPr>
          <p:txBody>
            <a:bodyPr wrap="square" lIns="0" tIns="0" rIns="0" bIns="0" rtlCol="0"/>
            <a:lstStyle/>
            <a:p>
              <a:endParaRPr/>
            </a:p>
          </p:txBody>
        </p:sp>
        <p:sp>
          <p:nvSpPr>
            <p:cNvPr id="36" name="object 6">
              <a:extLst>
                <a:ext uri="{FF2B5EF4-FFF2-40B4-BE49-F238E27FC236}">
                  <a16:creationId xmlns:a16="http://schemas.microsoft.com/office/drawing/2014/main" id="{A196F325-BE8B-7F4E-96DE-7B1652E2CA21}"/>
                </a:ext>
              </a:extLst>
            </p:cNvPr>
            <p:cNvSpPr/>
            <p:nvPr/>
          </p:nvSpPr>
          <p:spPr>
            <a:xfrm>
              <a:off x="5662307" y="5942698"/>
              <a:ext cx="1104265" cy="914400"/>
            </a:xfrm>
            <a:custGeom>
              <a:avLst/>
              <a:gdLst/>
              <a:ahLst/>
              <a:cxnLst/>
              <a:rect l="l" t="t" r="r" b="b"/>
              <a:pathLst>
                <a:path w="1104265" h="91440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p:spPr>
          <p:txBody>
            <a:bodyPr wrap="square" lIns="0" tIns="0" rIns="0" bIns="0" rtlCol="0"/>
            <a:lstStyle/>
            <a:p>
              <a:endParaRPr/>
            </a:p>
          </p:txBody>
        </p:sp>
        <p:sp>
          <p:nvSpPr>
            <p:cNvPr id="37" name="object 7">
              <a:extLst>
                <a:ext uri="{FF2B5EF4-FFF2-40B4-BE49-F238E27FC236}">
                  <a16:creationId xmlns:a16="http://schemas.microsoft.com/office/drawing/2014/main" id="{28E732B8-D369-804A-B6E8-DB2BBEC8369C}"/>
                </a:ext>
              </a:extLst>
            </p:cNvPr>
            <p:cNvSpPr/>
            <p:nvPr/>
          </p:nvSpPr>
          <p:spPr>
            <a:xfrm>
              <a:off x="3402074" y="5876809"/>
              <a:ext cx="524510" cy="524510"/>
            </a:xfrm>
            <a:custGeom>
              <a:avLst/>
              <a:gdLst/>
              <a:ahLst/>
              <a:cxnLst/>
              <a:rect l="l" t="t" r="r" b="b"/>
              <a:pathLst>
                <a:path w="524510" h="52451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p:spPr>
          <p:txBody>
            <a:bodyPr wrap="square" lIns="0" tIns="0" rIns="0" bIns="0" rtlCol="0"/>
            <a:lstStyle/>
            <a:p>
              <a:endParaRPr/>
            </a:p>
          </p:txBody>
        </p:sp>
        <p:sp>
          <p:nvSpPr>
            <p:cNvPr id="38" name="object 8">
              <a:extLst>
                <a:ext uri="{FF2B5EF4-FFF2-40B4-BE49-F238E27FC236}">
                  <a16:creationId xmlns:a16="http://schemas.microsoft.com/office/drawing/2014/main" id="{E2FA586A-88A4-A344-A925-A69F3704B934}"/>
                </a:ext>
              </a:extLst>
            </p:cNvPr>
            <p:cNvSpPr/>
            <p:nvPr/>
          </p:nvSpPr>
          <p:spPr>
            <a:xfrm>
              <a:off x="4132060" y="5873460"/>
              <a:ext cx="343535" cy="343535"/>
            </a:xfrm>
            <a:custGeom>
              <a:avLst/>
              <a:gdLst/>
              <a:ahLst/>
              <a:cxnLst/>
              <a:rect l="l" t="t" r="r" b="b"/>
              <a:pathLst>
                <a:path w="343535" h="343535">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p:spPr>
          <p:txBody>
            <a:bodyPr wrap="square" lIns="0" tIns="0" rIns="0" bIns="0" rtlCol="0"/>
            <a:lstStyle/>
            <a:p>
              <a:endParaRPr/>
            </a:p>
          </p:txBody>
        </p:sp>
        <p:sp>
          <p:nvSpPr>
            <p:cNvPr id="39" name="object 9">
              <a:extLst>
                <a:ext uri="{FF2B5EF4-FFF2-40B4-BE49-F238E27FC236}">
                  <a16:creationId xmlns:a16="http://schemas.microsoft.com/office/drawing/2014/main" id="{99D3F400-55A4-CB41-A464-8D953E884370}"/>
                </a:ext>
              </a:extLst>
            </p:cNvPr>
            <p:cNvSpPr/>
            <p:nvPr/>
          </p:nvSpPr>
          <p:spPr>
            <a:xfrm>
              <a:off x="2697889" y="6375092"/>
              <a:ext cx="687070" cy="481965"/>
            </a:xfrm>
            <a:custGeom>
              <a:avLst/>
              <a:gdLst/>
              <a:ahLst/>
              <a:cxnLst/>
              <a:rect l="l" t="t" r="r" b="b"/>
              <a:pathLst>
                <a:path w="687070" h="481965">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p:spPr>
          <p:txBody>
            <a:bodyPr wrap="square" lIns="0" tIns="0" rIns="0" bIns="0" rtlCol="0"/>
            <a:lstStyle/>
            <a:p>
              <a:endParaRPr/>
            </a:p>
          </p:txBody>
        </p:sp>
        <p:sp>
          <p:nvSpPr>
            <p:cNvPr id="40" name="object 10">
              <a:extLst>
                <a:ext uri="{FF2B5EF4-FFF2-40B4-BE49-F238E27FC236}">
                  <a16:creationId xmlns:a16="http://schemas.microsoft.com/office/drawing/2014/main" id="{837DA01E-290E-5545-8118-849AAE864FA1}"/>
                </a:ext>
              </a:extLst>
            </p:cNvPr>
            <p:cNvSpPr/>
            <p:nvPr/>
          </p:nvSpPr>
          <p:spPr>
            <a:xfrm>
              <a:off x="2967334" y="5953587"/>
              <a:ext cx="341630" cy="341630"/>
            </a:xfrm>
            <a:custGeom>
              <a:avLst/>
              <a:gdLst/>
              <a:ahLst/>
              <a:cxnLst/>
              <a:rect l="l" t="t" r="r" b="b"/>
              <a:pathLst>
                <a:path w="341629" h="341629">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p:spPr>
          <p:txBody>
            <a:bodyPr wrap="square" lIns="0" tIns="0" rIns="0" bIns="0" rtlCol="0"/>
            <a:lstStyle/>
            <a:p>
              <a:endParaRPr/>
            </a:p>
          </p:txBody>
        </p:sp>
        <p:sp>
          <p:nvSpPr>
            <p:cNvPr id="41" name="object 11">
              <a:extLst>
                <a:ext uri="{FF2B5EF4-FFF2-40B4-BE49-F238E27FC236}">
                  <a16:creationId xmlns:a16="http://schemas.microsoft.com/office/drawing/2014/main" id="{7816CC7A-15A7-214B-94BB-AD14B1EBCC24}"/>
                </a:ext>
              </a:extLst>
            </p:cNvPr>
            <p:cNvSpPr/>
            <p:nvPr/>
          </p:nvSpPr>
          <p:spPr>
            <a:xfrm>
              <a:off x="1562369" y="6544742"/>
              <a:ext cx="520700" cy="312420"/>
            </a:xfrm>
            <a:custGeom>
              <a:avLst/>
              <a:gdLst/>
              <a:ahLst/>
              <a:cxnLst/>
              <a:rect l="l" t="t" r="r" b="b"/>
              <a:pathLst>
                <a:path w="520700" h="31242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p:spPr>
          <p:txBody>
            <a:bodyPr wrap="square" lIns="0" tIns="0" rIns="0" bIns="0" rtlCol="0"/>
            <a:lstStyle/>
            <a:p>
              <a:endParaRPr/>
            </a:p>
          </p:txBody>
        </p:sp>
        <p:sp>
          <p:nvSpPr>
            <p:cNvPr id="42" name="object 12">
              <a:extLst>
                <a:ext uri="{FF2B5EF4-FFF2-40B4-BE49-F238E27FC236}">
                  <a16:creationId xmlns:a16="http://schemas.microsoft.com/office/drawing/2014/main" id="{77A5FE3C-C291-9A47-9D0A-1549FB2B155D}"/>
                </a:ext>
              </a:extLst>
            </p:cNvPr>
            <p:cNvSpPr/>
            <p:nvPr/>
          </p:nvSpPr>
          <p:spPr>
            <a:xfrm>
              <a:off x="1165620" y="6273641"/>
              <a:ext cx="351155" cy="351155"/>
            </a:xfrm>
            <a:custGeom>
              <a:avLst/>
              <a:gdLst/>
              <a:ahLst/>
              <a:cxnLst/>
              <a:rect l="l" t="t" r="r" b="b"/>
              <a:pathLst>
                <a:path w="351155" h="351154">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p:spPr>
          <p:txBody>
            <a:bodyPr wrap="square" lIns="0" tIns="0" rIns="0" bIns="0" rtlCol="0"/>
            <a:lstStyle/>
            <a:p>
              <a:endParaRPr/>
            </a:p>
          </p:txBody>
        </p:sp>
        <p:sp>
          <p:nvSpPr>
            <p:cNvPr id="43" name="object 13">
              <a:extLst>
                <a:ext uri="{FF2B5EF4-FFF2-40B4-BE49-F238E27FC236}">
                  <a16:creationId xmlns:a16="http://schemas.microsoft.com/office/drawing/2014/main" id="{DDBC7958-8EE4-1A43-90AF-9A3A88515F92}"/>
                </a:ext>
              </a:extLst>
            </p:cNvPr>
            <p:cNvSpPr/>
            <p:nvPr/>
          </p:nvSpPr>
          <p:spPr>
            <a:xfrm>
              <a:off x="129463" y="5971578"/>
              <a:ext cx="1127125" cy="885825"/>
            </a:xfrm>
            <a:custGeom>
              <a:avLst/>
              <a:gdLst/>
              <a:ahLst/>
              <a:cxnLst/>
              <a:rect l="l" t="t" r="r" b="b"/>
              <a:pathLst>
                <a:path w="1127125" h="885825">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p:spPr>
          <p:txBody>
            <a:bodyPr wrap="square" lIns="0" tIns="0" rIns="0" bIns="0" rtlCol="0"/>
            <a:lstStyle/>
            <a:p>
              <a:endParaRPr/>
            </a:p>
          </p:txBody>
        </p:sp>
        <p:pic>
          <p:nvPicPr>
            <p:cNvPr id="44" name="object 14">
              <a:extLst>
                <a:ext uri="{FF2B5EF4-FFF2-40B4-BE49-F238E27FC236}">
                  <a16:creationId xmlns:a16="http://schemas.microsoft.com/office/drawing/2014/main" id="{DE68AE20-C4F9-3F47-99D1-0D9FC52E5239}"/>
                </a:ext>
              </a:extLst>
            </p:cNvPr>
            <p:cNvPicPr/>
            <p:nvPr/>
          </p:nvPicPr>
          <p:blipFill>
            <a:blip r:embed="rId3" cstate="print"/>
            <a:stretch>
              <a:fillRect/>
            </a:stretch>
          </p:blipFill>
          <p:spPr>
            <a:xfrm>
              <a:off x="7893903" y="6099785"/>
              <a:ext cx="196088" cy="196087"/>
            </a:xfrm>
            <a:prstGeom prst="rect">
              <a:avLst/>
            </a:prstGeom>
          </p:spPr>
        </p:pic>
        <p:sp>
          <p:nvSpPr>
            <p:cNvPr id="45" name="object 15">
              <a:extLst>
                <a:ext uri="{FF2B5EF4-FFF2-40B4-BE49-F238E27FC236}">
                  <a16:creationId xmlns:a16="http://schemas.microsoft.com/office/drawing/2014/main" id="{DBFF78AA-130A-D644-B391-3350B4871DFC}"/>
                </a:ext>
              </a:extLst>
            </p:cNvPr>
            <p:cNvSpPr/>
            <p:nvPr/>
          </p:nvSpPr>
          <p:spPr>
            <a:xfrm>
              <a:off x="7865364" y="6528677"/>
              <a:ext cx="657225" cy="328930"/>
            </a:xfrm>
            <a:custGeom>
              <a:avLst/>
              <a:gdLst/>
              <a:ahLst/>
              <a:cxnLst/>
              <a:rect l="l" t="t" r="r" b="b"/>
              <a:pathLst>
                <a:path w="657225" h="328929">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p:spPr>
          <p:txBody>
            <a:bodyPr wrap="square" lIns="0" tIns="0" rIns="0" bIns="0" rtlCol="0"/>
            <a:lstStyle/>
            <a:p>
              <a:endParaRPr/>
            </a:p>
          </p:txBody>
        </p:sp>
        <p:sp>
          <p:nvSpPr>
            <p:cNvPr id="46" name="object 16">
              <a:extLst>
                <a:ext uri="{FF2B5EF4-FFF2-40B4-BE49-F238E27FC236}">
                  <a16:creationId xmlns:a16="http://schemas.microsoft.com/office/drawing/2014/main" id="{2F88C793-B68C-0844-964C-6EFE2E1316C6}"/>
                </a:ext>
              </a:extLst>
            </p:cNvPr>
            <p:cNvSpPr/>
            <p:nvPr/>
          </p:nvSpPr>
          <p:spPr>
            <a:xfrm>
              <a:off x="9217532" y="6461680"/>
              <a:ext cx="734695" cy="395605"/>
            </a:xfrm>
            <a:custGeom>
              <a:avLst/>
              <a:gdLst/>
              <a:ahLst/>
              <a:cxnLst/>
              <a:rect l="l" t="t" r="r" b="b"/>
              <a:pathLst>
                <a:path w="734695" h="395604">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p:spPr>
          <p:txBody>
            <a:bodyPr wrap="square" lIns="0" tIns="0" rIns="0" bIns="0" rtlCol="0"/>
            <a:lstStyle/>
            <a:p>
              <a:endParaRPr/>
            </a:p>
          </p:txBody>
        </p:sp>
        <p:sp>
          <p:nvSpPr>
            <p:cNvPr id="47" name="object 17">
              <a:extLst>
                <a:ext uri="{FF2B5EF4-FFF2-40B4-BE49-F238E27FC236}">
                  <a16:creationId xmlns:a16="http://schemas.microsoft.com/office/drawing/2014/main" id="{36869FB7-160E-8643-9D6A-6FEFAEE6A401}"/>
                </a:ext>
              </a:extLst>
            </p:cNvPr>
            <p:cNvSpPr/>
            <p:nvPr/>
          </p:nvSpPr>
          <p:spPr>
            <a:xfrm>
              <a:off x="10212844" y="6200900"/>
              <a:ext cx="986790" cy="656590"/>
            </a:xfrm>
            <a:custGeom>
              <a:avLst/>
              <a:gdLst/>
              <a:ahLst/>
              <a:cxnLst/>
              <a:rect l="l" t="t" r="r" b="b"/>
              <a:pathLst>
                <a:path w="986790" h="65659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p:spPr>
          <p:txBody>
            <a:bodyPr wrap="square" lIns="0" tIns="0" rIns="0" bIns="0" rtlCol="0"/>
            <a:lstStyle/>
            <a:p>
              <a:endParaRPr/>
            </a:p>
          </p:txBody>
        </p:sp>
        <p:sp>
          <p:nvSpPr>
            <p:cNvPr id="48" name="object 18">
              <a:extLst>
                <a:ext uri="{FF2B5EF4-FFF2-40B4-BE49-F238E27FC236}">
                  <a16:creationId xmlns:a16="http://schemas.microsoft.com/office/drawing/2014/main" id="{5F7A429A-8F56-E944-9307-5A336D3AD6FE}"/>
                </a:ext>
              </a:extLst>
            </p:cNvPr>
            <p:cNvSpPr/>
            <p:nvPr/>
          </p:nvSpPr>
          <p:spPr>
            <a:xfrm>
              <a:off x="11469405" y="6180409"/>
              <a:ext cx="615950" cy="615950"/>
            </a:xfrm>
            <a:custGeom>
              <a:avLst/>
              <a:gdLst/>
              <a:ahLst/>
              <a:cxnLst/>
              <a:rect l="l" t="t" r="r" b="b"/>
              <a:pathLst>
                <a:path w="615950" h="61595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p:spPr>
          <p:txBody>
            <a:bodyPr wrap="square" lIns="0" tIns="0" rIns="0" bIns="0" rtlCol="0"/>
            <a:lstStyle/>
            <a:p>
              <a:endParaRPr/>
            </a:p>
          </p:txBody>
        </p:sp>
        <p:sp>
          <p:nvSpPr>
            <p:cNvPr id="49" name="object 19">
              <a:extLst>
                <a:ext uri="{FF2B5EF4-FFF2-40B4-BE49-F238E27FC236}">
                  <a16:creationId xmlns:a16="http://schemas.microsoft.com/office/drawing/2014/main" id="{44C1DE2B-9AB2-414F-9EDB-383595F48471}"/>
                </a:ext>
              </a:extLst>
            </p:cNvPr>
            <p:cNvSpPr/>
            <p:nvPr/>
          </p:nvSpPr>
          <p:spPr>
            <a:xfrm>
              <a:off x="9216411" y="6041537"/>
              <a:ext cx="297180" cy="297180"/>
            </a:xfrm>
            <a:custGeom>
              <a:avLst/>
              <a:gdLst/>
              <a:ahLst/>
              <a:cxnLst/>
              <a:rect l="l" t="t" r="r" b="b"/>
              <a:pathLst>
                <a:path w="297179" h="297179">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p:spPr>
          <p:txBody>
            <a:bodyPr wrap="square" lIns="0" tIns="0" rIns="0" bIns="0" rtlCol="0"/>
            <a:lstStyle/>
            <a:p>
              <a:endParaRPr/>
            </a:p>
          </p:txBody>
        </p:sp>
        <p:sp>
          <p:nvSpPr>
            <p:cNvPr id="50" name="object 20">
              <a:extLst>
                <a:ext uri="{FF2B5EF4-FFF2-40B4-BE49-F238E27FC236}">
                  <a16:creationId xmlns:a16="http://schemas.microsoft.com/office/drawing/2014/main" id="{02F89C28-98F4-0F47-980B-85F416D0F69D}"/>
                </a:ext>
              </a:extLst>
            </p:cNvPr>
            <p:cNvSpPr/>
            <p:nvPr/>
          </p:nvSpPr>
          <p:spPr>
            <a:xfrm>
              <a:off x="9716972" y="6087973"/>
              <a:ext cx="343535" cy="343535"/>
            </a:xfrm>
            <a:custGeom>
              <a:avLst/>
              <a:gdLst/>
              <a:ahLst/>
              <a:cxnLst/>
              <a:rect l="l" t="t" r="r" b="b"/>
              <a:pathLst>
                <a:path w="343534" h="343535">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p:spPr>
          <p:txBody>
            <a:bodyPr wrap="square" lIns="0" tIns="0" rIns="0" bIns="0" rtlCol="0"/>
            <a:lstStyle/>
            <a:p>
              <a:endParaRPr/>
            </a:p>
          </p:txBody>
        </p:sp>
        <p:sp>
          <p:nvSpPr>
            <p:cNvPr id="51" name="object 21">
              <a:extLst>
                <a:ext uri="{FF2B5EF4-FFF2-40B4-BE49-F238E27FC236}">
                  <a16:creationId xmlns:a16="http://schemas.microsoft.com/office/drawing/2014/main" id="{92ED4054-55AD-8C46-A789-A6ACF08001AF}"/>
                </a:ext>
              </a:extLst>
            </p:cNvPr>
            <p:cNvSpPr/>
            <p:nvPr/>
          </p:nvSpPr>
          <p:spPr>
            <a:xfrm>
              <a:off x="8365637" y="5918779"/>
              <a:ext cx="687070" cy="687070"/>
            </a:xfrm>
            <a:custGeom>
              <a:avLst/>
              <a:gdLst/>
              <a:ahLst/>
              <a:cxnLst/>
              <a:rect l="l" t="t" r="r" b="b"/>
              <a:pathLst>
                <a:path w="687070" h="68707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p:spPr>
          <p:txBody>
            <a:bodyPr wrap="square" lIns="0" tIns="0" rIns="0" bIns="0" rtlCol="0"/>
            <a:lstStyle/>
            <a:p>
              <a:endParaRPr/>
            </a:p>
          </p:txBody>
        </p:sp>
        <p:sp>
          <p:nvSpPr>
            <p:cNvPr id="52" name="object 22">
              <a:extLst>
                <a:ext uri="{FF2B5EF4-FFF2-40B4-BE49-F238E27FC236}">
                  <a16:creationId xmlns:a16="http://schemas.microsoft.com/office/drawing/2014/main" id="{FBBAA391-0A61-B844-92A4-32AD01A4FBF6}"/>
                </a:ext>
              </a:extLst>
            </p:cNvPr>
            <p:cNvSpPr/>
            <p:nvPr/>
          </p:nvSpPr>
          <p:spPr>
            <a:xfrm>
              <a:off x="7025197" y="6143323"/>
              <a:ext cx="708660" cy="708660"/>
            </a:xfrm>
            <a:custGeom>
              <a:avLst/>
              <a:gdLst/>
              <a:ahLst/>
              <a:cxnLst/>
              <a:rect l="l" t="t" r="r" b="b"/>
              <a:pathLst>
                <a:path w="708659" h="708659">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p:spPr>
          <p:txBody>
            <a:bodyPr wrap="square" lIns="0" tIns="0" rIns="0" bIns="0" rtlCol="0"/>
            <a:lstStyle/>
            <a:p>
              <a:endParaRPr/>
            </a:p>
          </p:txBody>
        </p:sp>
      </p:grpSp>
    </p:spTree>
    <p:extLst>
      <p:ext uri="{BB962C8B-B14F-4D97-AF65-F5344CB8AC3E}">
        <p14:creationId xmlns:p14="http://schemas.microsoft.com/office/powerpoint/2010/main" val="3341256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ext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D6EC6-8674-AA45-B575-1A94E7672FBF}"/>
              </a:ext>
            </a:extLst>
          </p:cNvPr>
          <p:cNvSpPr>
            <a:spLocks noGrp="1"/>
          </p:cNvSpPr>
          <p:nvPr>
            <p:ph type="title"/>
          </p:nvPr>
        </p:nvSpPr>
        <p:spPr>
          <a:xfrm>
            <a:off x="1787856" y="365125"/>
            <a:ext cx="9565943"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B1F6877E-2A62-9940-81D0-447564C5592B}"/>
              </a:ext>
            </a:extLst>
          </p:cNvPr>
          <p:cNvSpPr>
            <a:spLocks noGrp="1"/>
          </p:cNvSpPr>
          <p:nvPr>
            <p:ph idx="1"/>
          </p:nvPr>
        </p:nvSpPr>
        <p:spPr>
          <a:xfrm>
            <a:off x="1787856" y="1825625"/>
            <a:ext cx="9565943"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21" name="Grupo 20">
            <a:extLst>
              <a:ext uri="{FF2B5EF4-FFF2-40B4-BE49-F238E27FC236}">
                <a16:creationId xmlns:a16="http://schemas.microsoft.com/office/drawing/2014/main" id="{105E4767-BD13-3D47-AFCB-7FE38103F401}"/>
              </a:ext>
            </a:extLst>
          </p:cNvPr>
          <p:cNvGrpSpPr/>
          <p:nvPr userDrawn="1"/>
        </p:nvGrpSpPr>
        <p:grpSpPr>
          <a:xfrm>
            <a:off x="0" y="118224"/>
            <a:ext cx="1313073" cy="6650279"/>
            <a:chOff x="0" y="118224"/>
            <a:chExt cx="1313073" cy="6650279"/>
          </a:xfrm>
        </p:grpSpPr>
        <p:pic>
          <p:nvPicPr>
            <p:cNvPr id="23" name="object 2">
              <a:extLst>
                <a:ext uri="{FF2B5EF4-FFF2-40B4-BE49-F238E27FC236}">
                  <a16:creationId xmlns:a16="http://schemas.microsoft.com/office/drawing/2014/main" id="{F04126EA-D86B-B543-B500-840EB7E401C9}"/>
                </a:ext>
              </a:extLst>
            </p:cNvPr>
            <p:cNvPicPr/>
            <p:nvPr/>
          </p:nvPicPr>
          <p:blipFill>
            <a:blip r:embed="rId2" cstate="print"/>
            <a:stretch>
              <a:fillRect/>
            </a:stretch>
          </p:blipFill>
          <p:spPr>
            <a:xfrm>
              <a:off x="6940" y="2275488"/>
              <a:ext cx="196075" cy="196088"/>
            </a:xfrm>
            <a:prstGeom prst="rect">
              <a:avLst/>
            </a:prstGeom>
          </p:spPr>
        </p:pic>
        <p:sp>
          <p:nvSpPr>
            <p:cNvPr id="24" name="object 3">
              <a:extLst>
                <a:ext uri="{FF2B5EF4-FFF2-40B4-BE49-F238E27FC236}">
                  <a16:creationId xmlns:a16="http://schemas.microsoft.com/office/drawing/2014/main" id="{61EECB41-6C07-0E44-82FD-71AFF867C423}"/>
                </a:ext>
              </a:extLst>
            </p:cNvPr>
            <p:cNvSpPr/>
            <p:nvPr/>
          </p:nvSpPr>
          <p:spPr>
            <a:xfrm>
              <a:off x="435820" y="1842935"/>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25" name="object 4">
              <a:extLst>
                <a:ext uri="{FF2B5EF4-FFF2-40B4-BE49-F238E27FC236}">
                  <a16:creationId xmlns:a16="http://schemas.microsoft.com/office/drawing/2014/main" id="{6617C696-4F82-FD4D-96A0-ABF57B07AFC3}"/>
                </a:ext>
              </a:extLst>
            </p:cNvPr>
            <p:cNvSpPr/>
            <p:nvPr/>
          </p:nvSpPr>
          <p:spPr>
            <a:xfrm>
              <a:off x="0" y="3507418"/>
              <a:ext cx="675005" cy="734695"/>
            </a:xfrm>
            <a:custGeom>
              <a:avLst/>
              <a:gdLst/>
              <a:ahLst/>
              <a:cxnLst/>
              <a:rect l="l" t="t" r="r" b="b"/>
              <a:pathLst>
                <a:path w="675005" h="734695">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p:spPr>
          <p:txBody>
            <a:bodyPr wrap="square" lIns="0" tIns="0" rIns="0" bIns="0" rtlCol="0"/>
            <a:lstStyle/>
            <a:p>
              <a:endParaRPr/>
            </a:p>
          </p:txBody>
        </p:sp>
        <p:sp>
          <p:nvSpPr>
            <p:cNvPr id="26" name="object 5">
              <a:extLst>
                <a:ext uri="{FF2B5EF4-FFF2-40B4-BE49-F238E27FC236}">
                  <a16:creationId xmlns:a16="http://schemas.microsoft.com/office/drawing/2014/main" id="{9DB2AB06-D17B-6C46-91EC-071A4E3FD329}"/>
                </a:ext>
              </a:extLst>
            </p:cNvPr>
            <p:cNvSpPr/>
            <p:nvPr/>
          </p:nvSpPr>
          <p:spPr>
            <a:xfrm>
              <a:off x="0" y="4506305"/>
              <a:ext cx="1028700" cy="1167130"/>
            </a:xfrm>
            <a:custGeom>
              <a:avLst/>
              <a:gdLst/>
              <a:ahLst/>
              <a:cxnLst/>
              <a:rect l="l" t="t" r="r" b="b"/>
              <a:pathLst>
                <a:path w="1028700" h="1167129">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p:spPr>
          <p:txBody>
            <a:bodyPr wrap="square" lIns="0" tIns="0" rIns="0" bIns="0" rtlCol="0"/>
            <a:lstStyle/>
            <a:p>
              <a:endParaRPr/>
            </a:p>
          </p:txBody>
        </p:sp>
        <p:sp>
          <p:nvSpPr>
            <p:cNvPr id="27" name="object 6">
              <a:extLst>
                <a:ext uri="{FF2B5EF4-FFF2-40B4-BE49-F238E27FC236}">
                  <a16:creationId xmlns:a16="http://schemas.microsoft.com/office/drawing/2014/main" id="{20539240-E78E-4F41-ACAD-72CF4BE4DA18}"/>
                </a:ext>
              </a:extLst>
            </p:cNvPr>
            <p:cNvSpPr/>
            <p:nvPr/>
          </p:nvSpPr>
          <p:spPr>
            <a:xfrm>
              <a:off x="0" y="5923953"/>
              <a:ext cx="816610" cy="844550"/>
            </a:xfrm>
            <a:custGeom>
              <a:avLst/>
              <a:gdLst/>
              <a:ahLst/>
              <a:cxnLst/>
              <a:rect l="l" t="t" r="r" b="b"/>
              <a:pathLst>
                <a:path w="816610" h="84455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p:spPr>
          <p:txBody>
            <a:bodyPr wrap="square" lIns="0" tIns="0" rIns="0" bIns="0" rtlCol="0"/>
            <a:lstStyle/>
            <a:p>
              <a:endParaRPr/>
            </a:p>
          </p:txBody>
        </p:sp>
        <p:sp>
          <p:nvSpPr>
            <p:cNvPr id="28" name="object 7">
              <a:extLst>
                <a:ext uri="{FF2B5EF4-FFF2-40B4-BE49-F238E27FC236}">
                  <a16:creationId xmlns:a16="http://schemas.microsoft.com/office/drawing/2014/main" id="{7CEA53A2-08E6-4949-9A49-D65C67D77C69}"/>
                </a:ext>
              </a:extLst>
            </p:cNvPr>
            <p:cNvSpPr/>
            <p:nvPr/>
          </p:nvSpPr>
          <p:spPr>
            <a:xfrm>
              <a:off x="895737" y="5666113"/>
              <a:ext cx="343535" cy="343535"/>
            </a:xfrm>
            <a:custGeom>
              <a:avLst/>
              <a:gdLst/>
              <a:ahLst/>
              <a:cxnLst/>
              <a:rect l="l" t="t" r="r" b="b"/>
              <a:pathLst>
                <a:path w="343534" h="343535">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p:spPr>
          <p:txBody>
            <a:bodyPr wrap="square" lIns="0" tIns="0" rIns="0" bIns="0" rtlCol="0"/>
            <a:lstStyle/>
            <a:p>
              <a:endParaRPr/>
            </a:p>
          </p:txBody>
        </p:sp>
        <p:sp>
          <p:nvSpPr>
            <p:cNvPr id="29" name="object 8">
              <a:extLst>
                <a:ext uri="{FF2B5EF4-FFF2-40B4-BE49-F238E27FC236}">
                  <a16:creationId xmlns:a16="http://schemas.microsoft.com/office/drawing/2014/main" id="{669DD8B9-1481-AA4D-B9D6-085C8A0052B9}"/>
                </a:ext>
              </a:extLst>
            </p:cNvPr>
            <p:cNvSpPr/>
            <p:nvPr/>
          </p:nvSpPr>
          <p:spPr>
            <a:xfrm>
              <a:off x="788563" y="3390832"/>
              <a:ext cx="524510" cy="524510"/>
            </a:xfrm>
            <a:custGeom>
              <a:avLst/>
              <a:gdLst/>
              <a:ahLst/>
              <a:cxnLst/>
              <a:rect l="l" t="t" r="r" b="b"/>
              <a:pathLst>
                <a:path w="524510" h="52451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p:spPr>
          <p:txBody>
            <a:bodyPr wrap="square" lIns="0" tIns="0" rIns="0" bIns="0" rtlCol="0"/>
            <a:lstStyle/>
            <a:p>
              <a:endParaRPr/>
            </a:p>
          </p:txBody>
        </p:sp>
        <p:sp>
          <p:nvSpPr>
            <p:cNvPr id="30" name="object 9">
              <a:extLst>
                <a:ext uri="{FF2B5EF4-FFF2-40B4-BE49-F238E27FC236}">
                  <a16:creationId xmlns:a16="http://schemas.microsoft.com/office/drawing/2014/main" id="{C48AFCDB-E59F-9941-BFA9-4CE64E6EE045}"/>
                </a:ext>
              </a:extLst>
            </p:cNvPr>
            <p:cNvSpPr/>
            <p:nvPr/>
          </p:nvSpPr>
          <p:spPr>
            <a:xfrm>
              <a:off x="710570" y="4120818"/>
              <a:ext cx="343535" cy="343535"/>
            </a:xfrm>
            <a:custGeom>
              <a:avLst/>
              <a:gdLst/>
              <a:ahLst/>
              <a:cxnLst/>
              <a:rect l="l" t="t" r="r" b="b"/>
              <a:pathLst>
                <a:path w="343534" h="343535">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p:spPr>
          <p:txBody>
            <a:bodyPr wrap="square" lIns="0" tIns="0" rIns="0" bIns="0" rtlCol="0"/>
            <a:lstStyle/>
            <a:p>
              <a:endParaRPr/>
            </a:p>
          </p:txBody>
        </p:sp>
        <p:sp>
          <p:nvSpPr>
            <p:cNvPr id="31" name="object 10">
              <a:extLst>
                <a:ext uri="{FF2B5EF4-FFF2-40B4-BE49-F238E27FC236}">
                  <a16:creationId xmlns:a16="http://schemas.microsoft.com/office/drawing/2014/main" id="{6D3CD581-F9D5-CA4A-84A8-571E8BD3DC27}"/>
                </a:ext>
              </a:extLst>
            </p:cNvPr>
            <p:cNvSpPr/>
            <p:nvPr/>
          </p:nvSpPr>
          <p:spPr>
            <a:xfrm>
              <a:off x="0" y="2686642"/>
              <a:ext cx="552450" cy="687070"/>
            </a:xfrm>
            <a:custGeom>
              <a:avLst/>
              <a:gdLst/>
              <a:ahLst/>
              <a:cxnLst/>
              <a:rect l="l" t="t" r="r" b="b"/>
              <a:pathLst>
                <a:path w="552450" h="68707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p:spPr>
          <p:txBody>
            <a:bodyPr wrap="square" lIns="0" tIns="0" rIns="0" bIns="0" rtlCol="0"/>
            <a:lstStyle/>
            <a:p>
              <a:endParaRPr/>
            </a:p>
          </p:txBody>
        </p:sp>
        <p:sp>
          <p:nvSpPr>
            <p:cNvPr id="32" name="object 11">
              <a:extLst>
                <a:ext uri="{FF2B5EF4-FFF2-40B4-BE49-F238E27FC236}">
                  <a16:creationId xmlns:a16="http://schemas.microsoft.com/office/drawing/2014/main" id="{02380E97-2639-BA46-B9B4-DDCAF13F27F9}"/>
                </a:ext>
              </a:extLst>
            </p:cNvPr>
            <p:cNvSpPr/>
            <p:nvPr/>
          </p:nvSpPr>
          <p:spPr>
            <a:xfrm>
              <a:off x="632360" y="2956092"/>
              <a:ext cx="341630" cy="341630"/>
            </a:xfrm>
            <a:custGeom>
              <a:avLst/>
              <a:gdLst/>
              <a:ahLst/>
              <a:cxnLst/>
              <a:rect l="l" t="t" r="r" b="b"/>
              <a:pathLst>
                <a:path w="341630" h="341629">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p:spPr>
          <p:txBody>
            <a:bodyPr wrap="square" lIns="0" tIns="0" rIns="0" bIns="0" rtlCol="0"/>
            <a:lstStyle/>
            <a:p>
              <a:endParaRPr/>
            </a:p>
          </p:txBody>
        </p:sp>
        <p:sp>
          <p:nvSpPr>
            <p:cNvPr id="33" name="object 12">
              <a:extLst>
                <a:ext uri="{FF2B5EF4-FFF2-40B4-BE49-F238E27FC236}">
                  <a16:creationId xmlns:a16="http://schemas.microsoft.com/office/drawing/2014/main" id="{3660FDAB-77EB-E743-96F8-154C89E21428}"/>
                </a:ext>
              </a:extLst>
            </p:cNvPr>
            <p:cNvSpPr/>
            <p:nvPr/>
          </p:nvSpPr>
          <p:spPr>
            <a:xfrm>
              <a:off x="0" y="1551123"/>
              <a:ext cx="382905" cy="520700"/>
            </a:xfrm>
            <a:custGeom>
              <a:avLst/>
              <a:gdLst/>
              <a:ahLst/>
              <a:cxnLst/>
              <a:rect l="l" t="t" r="r" b="b"/>
              <a:pathLst>
                <a:path w="382905" h="52070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p:spPr>
          <p:txBody>
            <a:bodyPr wrap="square" lIns="0" tIns="0" rIns="0" bIns="0" rtlCol="0"/>
            <a:lstStyle/>
            <a:p>
              <a:endParaRPr/>
            </a:p>
          </p:txBody>
        </p:sp>
        <p:sp>
          <p:nvSpPr>
            <p:cNvPr id="34" name="object 13">
              <a:extLst>
                <a:ext uri="{FF2B5EF4-FFF2-40B4-BE49-F238E27FC236}">
                  <a16:creationId xmlns:a16="http://schemas.microsoft.com/office/drawing/2014/main" id="{802C9638-BF31-7F4C-B3FC-A9DEB87A5163}"/>
                </a:ext>
              </a:extLst>
            </p:cNvPr>
            <p:cNvSpPr/>
            <p:nvPr/>
          </p:nvSpPr>
          <p:spPr>
            <a:xfrm>
              <a:off x="302763" y="1154378"/>
              <a:ext cx="351155" cy="351155"/>
            </a:xfrm>
            <a:custGeom>
              <a:avLst/>
              <a:gdLst/>
              <a:ahLst/>
              <a:cxnLst/>
              <a:rect l="l" t="t" r="r" b="b"/>
              <a:pathLst>
                <a:path w="351155" h="351155">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p:spPr>
          <p:txBody>
            <a:bodyPr wrap="square" lIns="0" tIns="0" rIns="0" bIns="0" rtlCol="0"/>
            <a:lstStyle/>
            <a:p>
              <a:endParaRPr/>
            </a:p>
          </p:txBody>
        </p:sp>
        <p:sp>
          <p:nvSpPr>
            <p:cNvPr id="35" name="object 14">
              <a:extLst>
                <a:ext uri="{FF2B5EF4-FFF2-40B4-BE49-F238E27FC236}">
                  <a16:creationId xmlns:a16="http://schemas.microsoft.com/office/drawing/2014/main" id="{C4076A1D-B0F6-5249-9F52-748C0D5F527A}"/>
                </a:ext>
              </a:extLst>
            </p:cNvPr>
            <p:cNvSpPr/>
            <p:nvPr/>
          </p:nvSpPr>
          <p:spPr>
            <a:xfrm>
              <a:off x="0" y="118224"/>
              <a:ext cx="956310" cy="1144270"/>
            </a:xfrm>
            <a:custGeom>
              <a:avLst/>
              <a:gdLst/>
              <a:ahLst/>
              <a:cxnLst/>
              <a:rect l="l" t="t" r="r" b="b"/>
              <a:pathLst>
                <a:path w="956310" h="114427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p:spPr>
          <p:txBody>
            <a:bodyPr wrap="square" lIns="0" tIns="0" rIns="0" bIns="0" rtlCol="0"/>
            <a:lstStyle/>
            <a:p>
              <a:endParaRPr/>
            </a:p>
          </p:txBody>
        </p:sp>
      </p:grpSp>
    </p:spTree>
    <p:extLst>
      <p:ext uri="{BB962C8B-B14F-4D97-AF65-F5344CB8AC3E}">
        <p14:creationId xmlns:p14="http://schemas.microsoft.com/office/powerpoint/2010/main" val="4027472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39"/>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ext and objects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C1817-8768-224F-8644-3FA98EBE4C2B}"/>
              </a:ext>
            </a:extLst>
          </p:cNvPr>
          <p:cNvSpPr>
            <a:spLocks noGrp="1"/>
          </p:cNvSpPr>
          <p:nvPr>
            <p:ph type="title"/>
          </p:nvPr>
        </p:nvSpPr>
        <p:spPr>
          <a:xfrm>
            <a:off x="838200" y="365125"/>
            <a:ext cx="9356678"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DC6A9515-CE38-764D-BCD1-20159F72FB3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Marcador de contenido 3">
            <a:extLst>
              <a:ext uri="{FF2B5EF4-FFF2-40B4-BE49-F238E27FC236}">
                <a16:creationId xmlns:a16="http://schemas.microsoft.com/office/drawing/2014/main" id="{A881C407-C2B0-C347-A7E6-ACD7340670C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8" name="Grupo 7">
            <a:extLst>
              <a:ext uri="{FF2B5EF4-FFF2-40B4-BE49-F238E27FC236}">
                <a16:creationId xmlns:a16="http://schemas.microsoft.com/office/drawing/2014/main" id="{CC072D38-9579-5A4C-A57B-450D7661F854}"/>
              </a:ext>
            </a:extLst>
          </p:cNvPr>
          <p:cNvGrpSpPr/>
          <p:nvPr userDrawn="1"/>
        </p:nvGrpSpPr>
        <p:grpSpPr>
          <a:xfrm rot="15886334">
            <a:off x="10623557" y="78627"/>
            <a:ext cx="1765287" cy="1591083"/>
            <a:chOff x="65562" y="75628"/>
            <a:chExt cx="1385843" cy="1249083"/>
          </a:xfrm>
        </p:grpSpPr>
        <p:sp>
          <p:nvSpPr>
            <p:cNvPr id="9" name="object 2">
              <a:extLst>
                <a:ext uri="{FF2B5EF4-FFF2-40B4-BE49-F238E27FC236}">
                  <a16:creationId xmlns:a16="http://schemas.microsoft.com/office/drawing/2014/main" id="{D808D56D-1008-B946-A43F-118C91E8BB1A}"/>
                </a:ext>
              </a:extLst>
            </p:cNvPr>
            <p:cNvSpPr/>
            <p:nvPr/>
          </p:nvSpPr>
          <p:spPr>
            <a:xfrm>
              <a:off x="214786" y="235907"/>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10" name="object 3">
              <a:extLst>
                <a:ext uri="{FF2B5EF4-FFF2-40B4-BE49-F238E27FC236}">
                  <a16:creationId xmlns:a16="http://schemas.microsoft.com/office/drawing/2014/main" id="{D5425948-7062-0C44-B6EC-32638FC216F6}"/>
                </a:ext>
              </a:extLst>
            </p:cNvPr>
            <p:cNvSpPr/>
            <p:nvPr/>
          </p:nvSpPr>
          <p:spPr>
            <a:xfrm>
              <a:off x="922324" y="191725"/>
              <a:ext cx="341630" cy="341630"/>
            </a:xfrm>
            <a:custGeom>
              <a:avLst/>
              <a:gdLst/>
              <a:ahLst/>
              <a:cxnLst/>
              <a:rect l="l" t="t" r="r" b="b"/>
              <a:pathLst>
                <a:path w="341630" h="34163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p:spPr>
          <p:txBody>
            <a:bodyPr wrap="square" lIns="0" tIns="0" rIns="0" bIns="0" rtlCol="0"/>
            <a:lstStyle/>
            <a:p>
              <a:endParaRPr/>
            </a:p>
          </p:txBody>
        </p:sp>
        <p:sp>
          <p:nvSpPr>
            <p:cNvPr id="11" name="object 4">
              <a:extLst>
                <a:ext uri="{FF2B5EF4-FFF2-40B4-BE49-F238E27FC236}">
                  <a16:creationId xmlns:a16="http://schemas.microsoft.com/office/drawing/2014/main" id="{9312FB03-F1D3-0E4C-91F6-7A226F2CE8F7}"/>
                </a:ext>
              </a:extLst>
            </p:cNvPr>
            <p:cNvSpPr/>
            <p:nvPr/>
          </p:nvSpPr>
          <p:spPr>
            <a:xfrm>
              <a:off x="835455" y="708761"/>
              <a:ext cx="615950" cy="615950"/>
            </a:xfrm>
            <a:custGeom>
              <a:avLst/>
              <a:gdLst/>
              <a:ahLst/>
              <a:cxnLst/>
              <a:rect l="l" t="t" r="r" b="b"/>
              <a:pathLst>
                <a:path w="615950" h="61595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p:spPr>
          <p:txBody>
            <a:bodyPr wrap="square" lIns="0" tIns="0" rIns="0" bIns="0" rtlCol="0"/>
            <a:lstStyle/>
            <a:p>
              <a:endParaRPr/>
            </a:p>
          </p:txBody>
        </p:sp>
        <p:pic>
          <p:nvPicPr>
            <p:cNvPr id="12" name="object 5">
              <a:extLst>
                <a:ext uri="{FF2B5EF4-FFF2-40B4-BE49-F238E27FC236}">
                  <a16:creationId xmlns:a16="http://schemas.microsoft.com/office/drawing/2014/main" id="{C34033A5-55BC-2749-8CAD-16F414EED76B}"/>
                </a:ext>
              </a:extLst>
            </p:cNvPr>
            <p:cNvPicPr/>
            <p:nvPr/>
          </p:nvPicPr>
          <p:blipFill>
            <a:blip r:embed="rId2" cstate="print"/>
            <a:stretch>
              <a:fillRect/>
            </a:stretch>
          </p:blipFill>
          <p:spPr>
            <a:xfrm>
              <a:off x="65562" y="688900"/>
              <a:ext cx="152260" cy="152260"/>
            </a:xfrm>
            <a:prstGeom prst="rect">
              <a:avLst/>
            </a:prstGeom>
          </p:spPr>
        </p:pic>
        <p:sp>
          <p:nvSpPr>
            <p:cNvPr id="13" name="object 6">
              <a:extLst>
                <a:ext uri="{FF2B5EF4-FFF2-40B4-BE49-F238E27FC236}">
                  <a16:creationId xmlns:a16="http://schemas.microsoft.com/office/drawing/2014/main" id="{AD3A3A48-F955-674E-8FA8-7832B3239025}"/>
                </a:ext>
              </a:extLst>
            </p:cNvPr>
            <p:cNvSpPr/>
            <p:nvPr/>
          </p:nvSpPr>
          <p:spPr>
            <a:xfrm>
              <a:off x="416514" y="1005155"/>
              <a:ext cx="297180" cy="297180"/>
            </a:xfrm>
            <a:custGeom>
              <a:avLst/>
              <a:gdLst/>
              <a:ahLst/>
              <a:cxnLst/>
              <a:rect l="l" t="t" r="r" b="b"/>
              <a:pathLst>
                <a:path w="297180" h="29718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p:spPr>
          <p:txBody>
            <a:bodyPr wrap="square" lIns="0" tIns="0" rIns="0" bIns="0" rtlCol="0"/>
            <a:lstStyle/>
            <a:p>
              <a:endParaRPr/>
            </a:p>
          </p:txBody>
        </p:sp>
        <p:pic>
          <p:nvPicPr>
            <p:cNvPr id="14" name="object 7">
              <a:extLst>
                <a:ext uri="{FF2B5EF4-FFF2-40B4-BE49-F238E27FC236}">
                  <a16:creationId xmlns:a16="http://schemas.microsoft.com/office/drawing/2014/main" id="{FF48C7D1-9188-0644-8425-AD28288D2A8D}"/>
                </a:ext>
              </a:extLst>
            </p:cNvPr>
            <p:cNvPicPr/>
            <p:nvPr/>
          </p:nvPicPr>
          <p:blipFill>
            <a:blip r:embed="rId3" cstate="print"/>
            <a:stretch>
              <a:fillRect/>
            </a:stretch>
          </p:blipFill>
          <p:spPr>
            <a:xfrm>
              <a:off x="118451" y="75628"/>
              <a:ext cx="238142" cy="238142"/>
            </a:xfrm>
            <a:prstGeom prst="rect">
              <a:avLst/>
            </a:prstGeom>
          </p:spPr>
        </p:pic>
      </p:grpSp>
    </p:spTree>
    <p:extLst>
      <p:ext uri="{BB962C8B-B14F-4D97-AF65-F5344CB8AC3E}">
        <p14:creationId xmlns:p14="http://schemas.microsoft.com/office/powerpoint/2010/main" val="2091159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and objects3">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CE33FD22-C281-3F4F-A120-51CB75C6A8E5}"/>
              </a:ext>
            </a:extLst>
          </p:cNvPr>
          <p:cNvSpPr>
            <a:spLocks noGrp="1"/>
          </p:cNvSpPr>
          <p:nvPr>
            <p:ph type="title"/>
          </p:nvPr>
        </p:nvSpPr>
        <p:spPr>
          <a:xfrm>
            <a:off x="838200" y="365125"/>
            <a:ext cx="7227627"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16" name="Marcador de contenido 2">
            <a:extLst>
              <a:ext uri="{FF2B5EF4-FFF2-40B4-BE49-F238E27FC236}">
                <a16:creationId xmlns:a16="http://schemas.microsoft.com/office/drawing/2014/main" id="{3E78B670-3674-4648-BF50-EFC8E7B24AA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pic>
        <p:nvPicPr>
          <p:cNvPr id="3" name="Imagen 2">
            <a:extLst>
              <a:ext uri="{FF2B5EF4-FFF2-40B4-BE49-F238E27FC236}">
                <a16:creationId xmlns:a16="http://schemas.microsoft.com/office/drawing/2014/main" id="{55607ED3-C6B4-2E4A-AC76-37ABEF7800A8}"/>
              </a:ext>
            </a:extLst>
          </p:cNvPr>
          <p:cNvPicPr>
            <a:picLocks noChangeAspect="1"/>
          </p:cNvPicPr>
          <p:nvPr userDrawn="1"/>
        </p:nvPicPr>
        <p:blipFill rotWithShape="1">
          <a:blip r:embed="rId2"/>
          <a:srcRect l="70610" t="10304" r="11372" b="9397"/>
          <a:stretch/>
        </p:blipFill>
        <p:spPr>
          <a:xfrm>
            <a:off x="8303342" y="0"/>
            <a:ext cx="3888658" cy="6858000"/>
          </a:xfrm>
          <a:prstGeom prst="rect">
            <a:avLst/>
          </a:prstGeom>
        </p:spPr>
      </p:pic>
    </p:spTree>
    <p:extLst>
      <p:ext uri="{BB962C8B-B14F-4D97-AF65-F5344CB8AC3E}">
        <p14:creationId xmlns:p14="http://schemas.microsoft.com/office/powerpoint/2010/main" val="3773460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0"/>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41"/>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103"/>
        <p:cNvGrpSpPr/>
        <p:nvPr/>
      </p:nvGrpSpPr>
      <p:grpSpPr>
        <a:xfrm>
          <a:off x="0" y="0"/>
          <a:ext cx="0" cy="0"/>
          <a:chOff x="0" y="0"/>
          <a:chExt cx="0" cy="0"/>
        </a:xfrm>
      </p:grpSpPr>
      <p:sp>
        <p:nvSpPr>
          <p:cNvPr id="104" name="Google Shape;104;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5" name="Google Shape;105;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6" name="Google Shape;106;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9"/>
        <p:cNvGrpSpPr/>
        <p:nvPr/>
      </p:nvGrpSpPr>
      <p:grpSpPr>
        <a:xfrm>
          <a:off x="0" y="0"/>
          <a:ext cx="0" cy="0"/>
          <a:chOff x="0" y="0"/>
          <a:chExt cx="0" cy="0"/>
        </a:xfrm>
      </p:grpSpPr>
      <p:sp>
        <p:nvSpPr>
          <p:cNvPr id="110" name="Google Shape;110;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1" name="Google Shape;111;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12" name="Google Shape;112;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5"/>
        <p:cNvGrpSpPr/>
        <p:nvPr/>
      </p:nvGrpSpPr>
      <p:grpSpPr>
        <a:xfrm>
          <a:off x="0" y="0"/>
          <a:ext cx="0" cy="0"/>
          <a:chOff x="0" y="0"/>
          <a:chExt cx="0" cy="0"/>
        </a:xfrm>
      </p:grpSpPr>
      <p:sp>
        <p:nvSpPr>
          <p:cNvPr id="116" name="Google Shape;116;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7" name="Google Shape;117;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8" name="Google Shape;118;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3" name="Google Shape;123;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24" name="Google Shape;124;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7"/>
        <p:cNvGrpSpPr/>
        <p:nvPr/>
      </p:nvGrpSpPr>
      <p:grpSpPr>
        <a:xfrm>
          <a:off x="0" y="0"/>
          <a:ext cx="0" cy="0"/>
          <a:chOff x="0" y="0"/>
          <a:chExt cx="0" cy="0"/>
        </a:xfrm>
      </p:grpSpPr>
      <p:grpSp>
        <p:nvGrpSpPr>
          <p:cNvPr id="128" name="Google Shape;128;p46"/>
          <p:cNvGrpSpPr/>
          <p:nvPr/>
        </p:nvGrpSpPr>
        <p:grpSpPr>
          <a:xfrm>
            <a:off x="0" y="5303520"/>
            <a:ext cx="12192000" cy="1639827"/>
            <a:chOff x="0" y="5303520"/>
            <a:chExt cx="12192000" cy="1639827"/>
          </a:xfrm>
        </p:grpSpPr>
        <p:pic>
          <p:nvPicPr>
            <p:cNvPr id="129" name="Google Shape;129;p4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30" name="Google Shape;130;p4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31" name="Google Shape;131;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3" r:id="rId20"/>
    <p:sldLayoutId id="214748368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15.jp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5.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5.jpg"/><Relationship Id="rId5" Type="http://schemas.openxmlformats.org/officeDocument/2006/relationships/image" Target="../media/image30.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ítulo 19">
            <a:extLst>
              <a:ext uri="{FF2B5EF4-FFF2-40B4-BE49-F238E27FC236}">
                <a16:creationId xmlns:a16="http://schemas.microsoft.com/office/drawing/2014/main" id="{A188B990-E9BF-3B4A-B6C2-7FB16833BD54}"/>
              </a:ext>
            </a:extLst>
          </p:cNvPr>
          <p:cNvSpPr>
            <a:spLocks noGrp="1"/>
          </p:cNvSpPr>
          <p:nvPr>
            <p:ph type="subTitle" idx="1"/>
          </p:nvPr>
        </p:nvSpPr>
        <p:spPr>
          <a:xfrm>
            <a:off x="5210338" y="4240754"/>
            <a:ext cx="6631373" cy="671488"/>
          </a:xfrm>
        </p:spPr>
        <p:txBody>
          <a:bodyPr>
            <a:normAutofit/>
          </a:bodyPr>
          <a:lstStyle/>
          <a:p>
            <a:pPr algn="ctr"/>
            <a:r>
              <a:rPr lang="en-GB" sz="3200" dirty="0">
                <a:solidFill>
                  <a:schemeClr val="tx1"/>
                </a:solidFill>
              </a:rPr>
              <a:t>SLIDE DECK</a:t>
            </a:r>
          </a:p>
        </p:txBody>
      </p:sp>
      <p:sp>
        <p:nvSpPr>
          <p:cNvPr id="4" name="Google Shape;230;p1">
            <a:extLst>
              <a:ext uri="{FF2B5EF4-FFF2-40B4-BE49-F238E27FC236}">
                <a16:creationId xmlns:a16="http://schemas.microsoft.com/office/drawing/2014/main" id="{F6961068-5177-4C48-8715-A0F85A2C6652}"/>
              </a:ext>
            </a:extLst>
          </p:cNvPr>
          <p:cNvSpPr txBox="1">
            <a:spLocks noGrp="1"/>
          </p:cNvSpPr>
          <p:nvPr>
            <p:ph type="ctrTitle"/>
          </p:nvPr>
        </p:nvSpPr>
        <p:spPr>
          <a:xfrm>
            <a:off x="5210175" y="1331913"/>
            <a:ext cx="6630988" cy="27514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0" dirty="0">
                <a:solidFill>
                  <a:schemeClr val="bg1">
                    <a:lumMod val="65000"/>
                  </a:schemeClr>
                </a:solidFill>
                <a:latin typeface="Calibri"/>
                <a:cs typeface="Calibri"/>
                <a:sym typeface="Calibri"/>
              </a:rPr>
              <a:t>The Minimum Standards for Child Protection in Humanitarian Action </a:t>
            </a:r>
            <a:endParaRPr sz="4800" b="0" dirty="0">
              <a:solidFill>
                <a:schemeClr val="bg1">
                  <a:lumMod val="65000"/>
                </a:schemeClr>
              </a:solidFill>
              <a:latin typeface="Calibri"/>
              <a:cs typeface="Calibri"/>
              <a:sym typeface="Arial"/>
            </a:endParaRPr>
          </a:p>
          <a:p>
            <a:pPr marL="0" marR="0" lvl="0" indent="0" algn="ctr" rtl="0">
              <a:spcBef>
                <a:spcPts val="0"/>
              </a:spcBef>
              <a:spcAft>
                <a:spcPts val="0"/>
              </a:spcAft>
              <a:buNone/>
            </a:pPr>
            <a:r>
              <a:rPr lang="en-US" sz="4800" b="0" dirty="0">
                <a:solidFill>
                  <a:schemeClr val="bg1">
                    <a:lumMod val="65000"/>
                  </a:schemeClr>
                </a:solidFill>
                <a:latin typeface="Calibri"/>
                <a:cs typeface="Calibri"/>
                <a:sym typeface="Calibri"/>
              </a:rPr>
              <a:t>CPMS</a:t>
            </a:r>
            <a:endParaRPr sz="4800" b="0" dirty="0">
              <a:solidFill>
                <a:schemeClr val="bg1">
                  <a:lumMod val="65000"/>
                </a:schemeClr>
              </a:solidFill>
              <a:latin typeface="Calibri"/>
              <a:cs typeface="Calibri"/>
              <a:sym typeface="Arial"/>
            </a:endParaRPr>
          </a:p>
        </p:txBody>
      </p:sp>
    </p:spTree>
    <p:extLst>
      <p:ext uri="{BB962C8B-B14F-4D97-AF65-F5344CB8AC3E}">
        <p14:creationId xmlns:p14="http://schemas.microsoft.com/office/powerpoint/2010/main" val="2244311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5"/>
          <p:cNvSpPr txBox="1">
            <a:spLocks noGrp="1"/>
          </p:cNvSpPr>
          <p:nvPr>
            <p:ph type="title"/>
          </p:nvPr>
        </p:nvSpPr>
        <p:spPr>
          <a:xfrm>
            <a:off x="680802" y="275189"/>
            <a:ext cx="97240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US" sz="4100" dirty="0"/>
              <a:t>Need more than the hard copy?</a:t>
            </a:r>
            <a:endParaRPr sz="4100" dirty="0"/>
          </a:p>
        </p:txBody>
      </p:sp>
      <p:sp>
        <p:nvSpPr>
          <p:cNvPr id="469" name="Google Shape;469;p25"/>
          <p:cNvSpPr txBox="1">
            <a:spLocks noGrp="1"/>
          </p:cNvSpPr>
          <p:nvPr>
            <p:ph sz="half" idx="1"/>
          </p:nvPr>
        </p:nvSpPr>
        <p:spPr>
          <a:xfrm>
            <a:off x="680802" y="1367983"/>
            <a:ext cx="8320791" cy="5268792"/>
          </a:xfrm>
          <a:prstGeom prst="rect">
            <a:avLst/>
          </a:prstGeom>
          <a:noFill/>
          <a:ln>
            <a:noFill/>
          </a:ln>
        </p:spPr>
        <p:txBody>
          <a:bodyPr spcFirstLastPara="1" wrap="square" lIns="91425" tIns="45700" rIns="91425" bIns="45700" anchor="t" anchorCtr="0">
            <a:noAutofit/>
          </a:bodyPr>
          <a:lstStyle/>
          <a:p>
            <a:pPr marL="0" lvl="0" indent="0">
              <a:spcAft>
                <a:spcPts val="1200"/>
              </a:spcAft>
              <a:buSzPts val="2800"/>
              <a:buNone/>
            </a:pPr>
            <a:r>
              <a:rPr lang="en-GB" sz="2400" dirty="0"/>
              <a:t>On the Alliance website</a:t>
            </a:r>
          </a:p>
          <a:p>
            <a:pPr marL="985838" lvl="1" indent="-312738">
              <a:buFont typeface="Wingdings" pitchFamily="2" charset="2"/>
              <a:buChar char="Ø"/>
            </a:pPr>
            <a:r>
              <a:rPr lang="en-GB" sz="1800" dirty="0"/>
              <a:t>PDF version</a:t>
            </a:r>
          </a:p>
          <a:p>
            <a:pPr marL="985838" lvl="1" indent="-312738">
              <a:buFont typeface="Wingdings" pitchFamily="2" charset="2"/>
              <a:buChar char="Ø"/>
            </a:pPr>
            <a:r>
              <a:rPr lang="en-GB" sz="1800" dirty="0"/>
              <a:t>Briefing &amp; Implementation Pack</a:t>
            </a:r>
          </a:p>
          <a:p>
            <a:pPr marL="985838" lvl="1" indent="-312738">
              <a:buFont typeface="Wingdings" pitchFamily="2" charset="2"/>
              <a:buChar char="Ø"/>
            </a:pPr>
            <a:r>
              <a:rPr lang="en-GB" sz="1800" dirty="0"/>
              <a:t>25-page Summary</a:t>
            </a:r>
          </a:p>
          <a:p>
            <a:pPr marL="985838" lvl="1" indent="-312738">
              <a:buFont typeface="Wingdings" pitchFamily="2" charset="2"/>
              <a:buChar char="Ø"/>
            </a:pPr>
            <a:r>
              <a:rPr lang="en-GB" sz="1800" dirty="0"/>
              <a:t>E-course </a:t>
            </a:r>
          </a:p>
          <a:p>
            <a:pPr marL="985838" lvl="1" indent="-312738">
              <a:buFont typeface="Wingdings" pitchFamily="2" charset="2"/>
              <a:buChar char="Ø"/>
            </a:pPr>
            <a:r>
              <a:rPr lang="en-GB" sz="1800" dirty="0"/>
              <a:t>YouTube videos</a:t>
            </a:r>
          </a:p>
          <a:p>
            <a:pPr marL="985838" lvl="1" indent="-312738">
              <a:buFont typeface="Wingdings" pitchFamily="2" charset="2"/>
              <a:buChar char="Ø"/>
            </a:pPr>
            <a:r>
              <a:rPr lang="en-GB" sz="1800" dirty="0"/>
              <a:t>A gallery of illustrated Standards</a:t>
            </a:r>
          </a:p>
          <a:p>
            <a:pPr marL="9525" lvl="1" indent="0">
              <a:spcBef>
                <a:spcPts val="1200"/>
              </a:spcBef>
              <a:buNone/>
              <a:tabLst>
                <a:tab pos="703263" algn="l"/>
              </a:tabLst>
            </a:pPr>
            <a:r>
              <a:rPr lang="en-GB" dirty="0">
                <a:solidFill>
                  <a:srgbClr val="00B0F0"/>
                </a:solidFill>
              </a:rPr>
              <a:t>	👉</a:t>
            </a:r>
            <a:r>
              <a:rPr lang="en-GB" sz="1800" dirty="0">
                <a:solidFill>
                  <a:srgbClr val="00B0F0"/>
                </a:solidFill>
              </a:rPr>
              <a:t>  </a:t>
            </a:r>
            <a:r>
              <a:rPr lang="en-GB" sz="1800" dirty="0">
                <a:solidFill>
                  <a:srgbClr val="00B0F0"/>
                </a:solidFill>
                <a:hlinkClick r:id="rId3"/>
              </a:rPr>
              <a:t>www.AllianceCPHA.org</a:t>
            </a:r>
            <a:endParaRPr lang="en-GB" sz="1800" dirty="0">
              <a:solidFill>
                <a:srgbClr val="00B0F0"/>
              </a:solidFill>
            </a:endParaRPr>
          </a:p>
          <a:p>
            <a:pPr marL="9525" lvl="1" indent="0">
              <a:spcBef>
                <a:spcPts val="1200"/>
              </a:spcBef>
              <a:buNone/>
              <a:tabLst>
                <a:tab pos="703263" algn="l"/>
              </a:tabLst>
            </a:pPr>
            <a:r>
              <a:rPr lang="en-GB" dirty="0"/>
              <a:t>On the </a:t>
            </a:r>
            <a:r>
              <a:rPr lang="en-GB" sz="2400" dirty="0"/>
              <a:t>Humanitarian Standards Partnership website</a:t>
            </a:r>
          </a:p>
          <a:p>
            <a:pPr marL="985838" lvl="1" indent="-322263">
              <a:buFont typeface="Wingdings" pitchFamily="2" charset="2"/>
              <a:buChar char="Ø"/>
            </a:pPr>
            <a:r>
              <a:rPr lang="en-GB" sz="1800" dirty="0"/>
              <a:t>Online, interactive version</a:t>
            </a:r>
          </a:p>
          <a:p>
            <a:pPr marL="985838" lvl="1" indent="-322263">
              <a:buFont typeface="Wingdings" pitchFamily="2" charset="2"/>
              <a:buChar char="Ø"/>
            </a:pPr>
            <a:r>
              <a:rPr lang="en-GB" sz="1800" dirty="0"/>
              <a:t>HSP App for mobile phones and tablets </a:t>
            </a:r>
          </a:p>
          <a:p>
            <a:pPr marL="0" indent="0">
              <a:spcBef>
                <a:spcPts val="1200"/>
              </a:spcBef>
              <a:buSzPts val="2800"/>
              <a:buNone/>
              <a:tabLst>
                <a:tab pos="663575" algn="l"/>
              </a:tabLst>
            </a:pPr>
            <a:r>
              <a:rPr lang="en-GB" sz="1800" dirty="0">
                <a:solidFill>
                  <a:srgbClr val="00B0F0"/>
                </a:solidFill>
              </a:rPr>
              <a:t>	</a:t>
            </a:r>
            <a:r>
              <a:rPr lang="en-GB" sz="2400" dirty="0">
                <a:solidFill>
                  <a:srgbClr val="00B0F0"/>
                </a:solidFill>
              </a:rPr>
              <a:t>👉</a:t>
            </a:r>
            <a:r>
              <a:rPr lang="en-GB" sz="1800" dirty="0">
                <a:solidFill>
                  <a:srgbClr val="00B0F0"/>
                </a:solidFill>
              </a:rPr>
              <a:t>  www.HumanitarianStandardsPartnership.org</a:t>
            </a:r>
          </a:p>
          <a:p>
            <a:pPr marL="0" lvl="0" indent="0" algn="l" rtl="0">
              <a:lnSpc>
                <a:spcPct val="90000"/>
              </a:lnSpc>
              <a:spcBef>
                <a:spcPts val="1000"/>
              </a:spcBef>
              <a:spcAft>
                <a:spcPts val="0"/>
              </a:spcAft>
              <a:buSzPts val="2800"/>
              <a:buNone/>
            </a:pPr>
            <a:endParaRPr lang="en-GB" sz="1600" dirty="0"/>
          </a:p>
        </p:txBody>
      </p:sp>
      <p:pic>
        <p:nvPicPr>
          <p:cNvPr id="471" name="Google Shape;471;p25"/>
          <p:cNvPicPr preferRelativeResize="0"/>
          <p:nvPr/>
        </p:nvPicPr>
        <p:blipFill>
          <a:blip r:embed="rId4">
            <a:extLst>
              <a:ext uri="{28A0092B-C50C-407E-A947-70E740481C1C}">
                <a14:useLocalDpi xmlns:a14="http://schemas.microsoft.com/office/drawing/2010/main" val="0"/>
              </a:ext>
            </a:extLst>
          </a:blip>
          <a:stretch/>
        </p:blipFill>
        <p:spPr>
          <a:xfrm>
            <a:off x="9535849" y="5258587"/>
            <a:ext cx="1400375" cy="1416533"/>
          </a:xfrm>
          <a:prstGeom prst="rect">
            <a:avLst/>
          </a:prstGeom>
          <a:noFill/>
          <a:ln>
            <a:noFill/>
          </a:ln>
        </p:spPr>
      </p:pic>
      <p:pic>
        <p:nvPicPr>
          <p:cNvPr id="472" name="Google Shape;472;p25"/>
          <p:cNvPicPr preferRelativeResize="0"/>
          <p:nvPr/>
        </p:nvPicPr>
        <p:blipFill>
          <a:blip r:embed="rId5">
            <a:extLst>
              <a:ext uri="{28A0092B-C50C-407E-A947-70E740481C1C}">
                <a14:useLocalDpi xmlns:a14="http://schemas.microsoft.com/office/drawing/2010/main" val="0"/>
              </a:ext>
            </a:extLst>
          </a:blip>
          <a:srcRect/>
          <a:stretch/>
        </p:blipFill>
        <p:spPr>
          <a:xfrm rot="547354">
            <a:off x="6996515" y="1670472"/>
            <a:ext cx="1684003" cy="2326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descr="Imagen que contiene Icono&#10;&#10;Descripción generada automáticamente">
            <a:extLst>
              <a:ext uri="{FF2B5EF4-FFF2-40B4-BE49-F238E27FC236}">
                <a16:creationId xmlns:a16="http://schemas.microsoft.com/office/drawing/2014/main" id="{4AE5CEF8-D68C-FD4C-A186-358E3B7F2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2326" y="3298017"/>
            <a:ext cx="1977868" cy="143273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4" name="Titre 3">
            <a:extLst>
              <a:ext uri="{FF2B5EF4-FFF2-40B4-BE49-F238E27FC236}">
                <a16:creationId xmlns:a16="http://schemas.microsoft.com/office/drawing/2014/main" id="{0F9C46EF-E846-43E0-9C81-4FA01205E416}"/>
              </a:ext>
            </a:extLst>
          </p:cNvPr>
          <p:cNvSpPr>
            <a:spLocks noGrp="1"/>
          </p:cNvSpPr>
          <p:nvPr>
            <p:ph type="title"/>
          </p:nvPr>
        </p:nvSpPr>
        <p:spPr>
          <a:xfrm>
            <a:off x="712381" y="584581"/>
            <a:ext cx="10641419" cy="1325563"/>
          </a:xfrm>
        </p:spPr>
        <p:txBody>
          <a:bodyPr/>
          <a:lstStyle/>
          <a:p>
            <a:r>
              <a:rPr lang="en-US" dirty="0">
                <a:solidFill>
                  <a:schemeClr val="accent1">
                    <a:lumMod val="75000"/>
                  </a:schemeClr>
                </a:solidFill>
              </a:rPr>
              <a:t>Aim of the Standards</a:t>
            </a:r>
            <a:br>
              <a:rPr lang="en-US" dirty="0"/>
            </a:br>
            <a:endParaRPr lang="fr-FR" dirty="0"/>
          </a:p>
        </p:txBody>
      </p:sp>
      <p:sp>
        <p:nvSpPr>
          <p:cNvPr id="260" name="Google Shape;260;p5"/>
          <p:cNvSpPr txBox="1">
            <a:spLocks noGrp="1"/>
          </p:cNvSpPr>
          <p:nvPr>
            <p:ph idx="4294967295"/>
          </p:nvPr>
        </p:nvSpPr>
        <p:spPr>
          <a:xfrm>
            <a:off x="3523797" y="1771650"/>
            <a:ext cx="9566275" cy="3989590"/>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SzPts val="2800"/>
              <a:buFont typeface="Arial" panose="020B0604020202020204" pitchFamily="34" charset="0"/>
              <a:buChar char="•"/>
            </a:pPr>
            <a:r>
              <a:rPr lang="en-US" dirty="0">
                <a:solidFill>
                  <a:schemeClr val="bg2"/>
                </a:solidFill>
              </a:rPr>
              <a:t>Benchmark for CPHA</a:t>
            </a:r>
            <a:endParaRPr dirty="0">
              <a:solidFill>
                <a:schemeClr val="bg2"/>
              </a:solidFill>
            </a:endParaRPr>
          </a:p>
          <a:p>
            <a:pPr lvl="0" indent="-457200" algn="l" rtl="0">
              <a:spcBef>
                <a:spcPts val="0"/>
              </a:spcBef>
              <a:spcAft>
                <a:spcPts val="0"/>
              </a:spcAft>
              <a:buSzPts val="2800"/>
              <a:buFont typeface="Arial" panose="020B0604020202020204" pitchFamily="34" charset="0"/>
              <a:buChar char="•"/>
            </a:pPr>
            <a:r>
              <a:rPr lang="en-US" sz="2600" dirty="0">
                <a:solidFill>
                  <a:schemeClr val="bg2"/>
                </a:solidFill>
              </a:rPr>
              <a:t>Collaborative, inter-agency tool</a:t>
            </a:r>
            <a:endParaRPr sz="2600" dirty="0">
              <a:solidFill>
                <a:schemeClr val="bg2"/>
              </a:solidFill>
            </a:endParaRPr>
          </a:p>
          <a:p>
            <a:pPr lvl="0" indent="-457200" algn="l" rtl="0">
              <a:spcBef>
                <a:spcPts val="0"/>
              </a:spcBef>
              <a:spcAft>
                <a:spcPts val="0"/>
              </a:spcAft>
              <a:buSzPts val="2800"/>
              <a:buFont typeface="Arial" panose="020B0604020202020204" pitchFamily="34" charset="0"/>
              <a:buChar char="•"/>
            </a:pPr>
            <a:r>
              <a:rPr lang="en-US" sz="2600" dirty="0">
                <a:solidFill>
                  <a:schemeClr val="bg2"/>
                </a:solidFill>
              </a:rPr>
              <a:t>Links with Core Humanitarian Standard / HSP</a:t>
            </a:r>
            <a:endParaRPr sz="2600" dirty="0">
              <a:solidFill>
                <a:schemeClr val="bg2"/>
              </a:solidFill>
            </a:endParaRPr>
          </a:p>
          <a:p>
            <a:pPr lvl="0" indent="-457200" algn="l" rtl="0">
              <a:spcBef>
                <a:spcPts val="0"/>
              </a:spcBef>
              <a:spcAft>
                <a:spcPts val="0"/>
              </a:spcAft>
              <a:buSzPts val="2800"/>
              <a:buFont typeface="Arial" panose="020B0604020202020204" pitchFamily="34" charset="0"/>
              <a:buChar char="•"/>
            </a:pPr>
            <a:r>
              <a:rPr lang="en-US" sz="2600" dirty="0" err="1">
                <a:solidFill>
                  <a:schemeClr val="bg2"/>
                </a:solidFill>
              </a:rPr>
              <a:t>Contextualisation</a:t>
            </a:r>
            <a:r>
              <a:rPr lang="en-US" sz="2600" dirty="0">
                <a:solidFill>
                  <a:schemeClr val="bg2"/>
                </a:solidFill>
              </a:rPr>
              <a:t> for local ownership</a:t>
            </a:r>
            <a:endParaRPr sz="2600" dirty="0">
              <a:solidFill>
                <a:schemeClr val="bg2"/>
              </a:solidFill>
            </a:endParaRPr>
          </a:p>
          <a:p>
            <a:pPr marL="0" lvl="0" indent="0" algn="l" rtl="0">
              <a:spcBef>
                <a:spcPts val="1000"/>
              </a:spcBef>
              <a:spcAft>
                <a:spcPts val="0"/>
              </a:spcAft>
              <a:buNone/>
            </a:pPr>
            <a:endParaRPr sz="600" dirty="0">
              <a:solidFill>
                <a:schemeClr val="bg2"/>
              </a:solidFill>
            </a:endParaRPr>
          </a:p>
          <a:p>
            <a:pPr lvl="0" indent="-457200" algn="l" rtl="0">
              <a:spcBef>
                <a:spcPts val="1000"/>
              </a:spcBef>
              <a:spcAft>
                <a:spcPts val="0"/>
              </a:spcAft>
              <a:buSzPts val="2800"/>
              <a:buFont typeface="Arial" panose="020B0604020202020204" pitchFamily="34" charset="0"/>
              <a:buChar char="•"/>
            </a:pPr>
            <a:r>
              <a:rPr lang="en-US" sz="2600" dirty="0">
                <a:solidFill>
                  <a:schemeClr val="bg2"/>
                </a:solidFill>
              </a:rPr>
              <a:t>Purpose:</a:t>
            </a:r>
            <a:endParaRPr sz="2600" dirty="0">
              <a:solidFill>
                <a:schemeClr val="bg2"/>
              </a:solidFill>
            </a:endParaRPr>
          </a:p>
          <a:p>
            <a:pPr marL="685800" lvl="1" indent="-241300" algn="l" rtl="0">
              <a:spcBef>
                <a:spcPts val="0"/>
              </a:spcBef>
              <a:spcAft>
                <a:spcPts val="0"/>
              </a:spcAft>
              <a:buSzPts val="2600"/>
              <a:buChar char="○"/>
            </a:pPr>
            <a:r>
              <a:rPr lang="en-US" sz="2600" dirty="0">
                <a:solidFill>
                  <a:schemeClr val="bg2"/>
                </a:solidFill>
              </a:rPr>
              <a:t>quality and accountability</a:t>
            </a:r>
            <a:endParaRPr sz="2600" dirty="0">
              <a:solidFill>
                <a:schemeClr val="bg2"/>
              </a:solidFill>
            </a:endParaRPr>
          </a:p>
          <a:p>
            <a:pPr marL="685800" lvl="1" indent="-241300" algn="l" rtl="0">
              <a:spcBef>
                <a:spcPts val="0"/>
              </a:spcBef>
              <a:spcAft>
                <a:spcPts val="0"/>
              </a:spcAft>
              <a:buSzPts val="2600"/>
              <a:buChar char="○"/>
            </a:pPr>
            <a:r>
              <a:rPr lang="en-US" sz="2600" dirty="0">
                <a:solidFill>
                  <a:schemeClr val="bg2"/>
                </a:solidFill>
              </a:rPr>
              <a:t>impact for children’s protection and well-being</a:t>
            </a:r>
            <a:endParaRPr dirty="0">
              <a:solidFill>
                <a:schemeClr val="bg2"/>
              </a:solidFill>
            </a:endParaRPr>
          </a:p>
          <a:p>
            <a:pPr marL="228600" lvl="0" indent="-50800" algn="l" rtl="0">
              <a:lnSpc>
                <a:spcPct val="90000"/>
              </a:lnSpc>
              <a:spcBef>
                <a:spcPts val="1000"/>
              </a:spcBef>
              <a:spcAft>
                <a:spcPts val="0"/>
              </a:spcAft>
              <a:buClr>
                <a:schemeClr val="accent1"/>
              </a:buClr>
              <a:buSzPts val="2800"/>
              <a:buNone/>
            </a:pPr>
            <a:endParaRPr dirty="0">
              <a:solidFill>
                <a:schemeClr val="bg2"/>
              </a:solidFill>
            </a:endParaRPr>
          </a:p>
        </p:txBody>
      </p:sp>
      <p:pic>
        <p:nvPicPr>
          <p:cNvPr id="263" name="Google Shape;263;p5"/>
          <p:cNvPicPr preferRelativeResize="0"/>
          <p:nvPr/>
        </p:nvPicPr>
        <p:blipFill>
          <a:blip r:embed="rId3">
            <a:alphaModFix/>
          </a:blip>
          <a:stretch>
            <a:fillRect/>
          </a:stretch>
        </p:blipFill>
        <p:spPr>
          <a:xfrm>
            <a:off x="9998148" y="0"/>
            <a:ext cx="1981200" cy="1771650"/>
          </a:xfrm>
          <a:prstGeom prst="rect">
            <a:avLst/>
          </a:prstGeom>
          <a:noFill/>
          <a:ln>
            <a:noFill/>
          </a:ln>
        </p:spPr>
      </p:pic>
      <p:pic>
        <p:nvPicPr>
          <p:cNvPr id="264" name="Google Shape;264;p5"/>
          <p:cNvPicPr preferRelativeResize="0"/>
          <p:nvPr/>
        </p:nvPicPr>
        <p:blipFill>
          <a:blip r:embed="rId4">
            <a:alphaModFix/>
          </a:blip>
          <a:stretch>
            <a:fillRect/>
          </a:stretch>
        </p:blipFill>
        <p:spPr>
          <a:xfrm>
            <a:off x="4020762" y="4793894"/>
            <a:ext cx="7057055" cy="879996"/>
          </a:xfrm>
          <a:prstGeom prst="rect">
            <a:avLst/>
          </a:prstGeom>
          <a:noFill/>
          <a:ln>
            <a:noFill/>
          </a:ln>
        </p:spPr>
      </p:pic>
      <p:pic>
        <p:nvPicPr>
          <p:cNvPr id="9" name="Google Shape;472;p25">
            <a:extLst>
              <a:ext uri="{FF2B5EF4-FFF2-40B4-BE49-F238E27FC236}">
                <a16:creationId xmlns:a16="http://schemas.microsoft.com/office/drawing/2014/main" id="{5935862B-CBBC-16BF-F6F1-6315B1BCD377}"/>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838200" y="1934708"/>
            <a:ext cx="2006473" cy="2859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0">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0">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8" descr="Screen Shot 2019-10-07 at 9.08.18 PM.png"/>
          <p:cNvPicPr preferRelativeResize="0"/>
          <p:nvPr/>
        </p:nvPicPr>
        <p:blipFill rotWithShape="1">
          <a:blip r:embed="rId3">
            <a:alphaModFix/>
          </a:blip>
          <a:srcRect/>
          <a:stretch/>
        </p:blipFill>
        <p:spPr>
          <a:xfrm>
            <a:off x="2007308" y="0"/>
            <a:ext cx="10184692" cy="6874042"/>
          </a:xfrm>
          <a:prstGeom prst="rect">
            <a:avLst/>
          </a:prstGeom>
          <a:noFill/>
          <a:ln>
            <a:noFill/>
          </a:ln>
        </p:spPr>
      </p:pic>
      <p:sp>
        <p:nvSpPr>
          <p:cNvPr id="9" name="ZoneTexte 8">
            <a:extLst>
              <a:ext uri="{FF2B5EF4-FFF2-40B4-BE49-F238E27FC236}">
                <a16:creationId xmlns:a16="http://schemas.microsoft.com/office/drawing/2014/main" id="{11BEFA5A-6FE6-48C3-836E-CBB252B9C174}"/>
              </a:ext>
            </a:extLst>
          </p:cNvPr>
          <p:cNvSpPr txBox="1"/>
          <p:nvPr/>
        </p:nvSpPr>
        <p:spPr>
          <a:xfrm rot="16200000">
            <a:off x="55526" y="2915622"/>
            <a:ext cx="2905388" cy="769441"/>
          </a:xfrm>
          <a:prstGeom prst="rect">
            <a:avLst/>
          </a:prstGeom>
          <a:noFill/>
        </p:spPr>
        <p:txBody>
          <a:bodyPr wrap="square">
            <a:spAutoFit/>
          </a:bodyPr>
          <a:lstStyle/>
          <a:p>
            <a:r>
              <a:rPr lang="en-US" sz="4400" dirty="0">
                <a:solidFill>
                  <a:schemeClr val="accent5"/>
                </a:solidFill>
                <a:latin typeface="Helvetica Neue" panose="020B0604020202020204" charset="0"/>
              </a:rPr>
              <a:t>Overview</a:t>
            </a:r>
            <a:endParaRPr lang="fr-FR" dirty="0">
              <a:solidFill>
                <a:schemeClr val="accent5"/>
              </a:solidFill>
              <a:latin typeface="Helvetica Neue" panose="020B0604020202020204" charset="0"/>
            </a:endParaRPr>
          </a:p>
        </p:txBody>
      </p:sp>
      <p:sp>
        <p:nvSpPr>
          <p:cNvPr id="4" name="Rectangle 3">
            <a:extLst>
              <a:ext uri="{FF2B5EF4-FFF2-40B4-BE49-F238E27FC236}">
                <a16:creationId xmlns:a16="http://schemas.microsoft.com/office/drawing/2014/main" id="{7E969A77-C2F2-4389-A61C-96A48AFECE0E}"/>
              </a:ext>
            </a:extLst>
          </p:cNvPr>
          <p:cNvSpPr/>
          <p:nvPr/>
        </p:nvSpPr>
        <p:spPr>
          <a:xfrm>
            <a:off x="9419771" y="2504074"/>
            <a:ext cx="1816817" cy="596265"/>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500A5-D1F6-4773-0879-A7FF28D9123F}"/>
              </a:ext>
            </a:extLst>
          </p:cNvPr>
          <p:cNvSpPr>
            <a:spLocks noGrp="1"/>
          </p:cNvSpPr>
          <p:nvPr>
            <p:ph type="title"/>
          </p:nvPr>
        </p:nvSpPr>
        <p:spPr>
          <a:xfrm>
            <a:off x="1787857" y="596384"/>
            <a:ext cx="4541823" cy="1325563"/>
          </a:xfrm>
        </p:spPr>
        <p:txBody>
          <a:bodyPr/>
          <a:lstStyle/>
          <a:p>
            <a:r>
              <a:rPr lang="en-CA" dirty="0"/>
              <a:t>Working Together</a:t>
            </a:r>
          </a:p>
        </p:txBody>
      </p:sp>
      <p:sp>
        <p:nvSpPr>
          <p:cNvPr id="3" name="Content Placeholder 2">
            <a:extLst>
              <a:ext uri="{FF2B5EF4-FFF2-40B4-BE49-F238E27FC236}">
                <a16:creationId xmlns:a16="http://schemas.microsoft.com/office/drawing/2014/main" id="{49D30B13-9B2D-C05C-97B1-EEEE10A7013C}"/>
              </a:ext>
            </a:extLst>
          </p:cNvPr>
          <p:cNvSpPr>
            <a:spLocks noGrp="1"/>
          </p:cNvSpPr>
          <p:nvPr>
            <p:ph idx="1"/>
          </p:nvPr>
        </p:nvSpPr>
        <p:spPr>
          <a:xfrm>
            <a:off x="1787857" y="2325283"/>
            <a:ext cx="3905655" cy="2725593"/>
          </a:xfrm>
        </p:spPr>
        <p:txBody>
          <a:bodyPr>
            <a:normAutofit fontScale="92500" lnSpcReduction="10000"/>
          </a:bodyPr>
          <a:lstStyle/>
          <a:p>
            <a:r>
              <a:rPr lang="fr-FR" dirty="0">
                <a:solidFill>
                  <a:schemeClr val="bg2"/>
                </a:solidFill>
              </a:rPr>
              <a:t>Interconnected </a:t>
            </a:r>
            <a:r>
              <a:rPr lang="fr-FR" dirty="0" err="1">
                <a:solidFill>
                  <a:schemeClr val="bg2"/>
                </a:solidFill>
              </a:rPr>
              <a:t>needs</a:t>
            </a:r>
            <a:r>
              <a:rPr lang="fr-FR" dirty="0">
                <a:solidFill>
                  <a:schemeClr val="bg2"/>
                </a:solidFill>
              </a:rPr>
              <a:t> of </a:t>
            </a:r>
            <a:r>
              <a:rPr lang="fr-FR" dirty="0" err="1">
                <a:solidFill>
                  <a:schemeClr val="bg2"/>
                </a:solidFill>
              </a:rPr>
              <a:t>children</a:t>
            </a:r>
            <a:endParaRPr lang="fr-FR" dirty="0">
              <a:solidFill>
                <a:schemeClr val="bg2"/>
              </a:solidFill>
            </a:endParaRPr>
          </a:p>
          <a:p>
            <a:r>
              <a:rPr lang="fr-FR" dirty="0">
                <a:solidFill>
                  <a:schemeClr val="bg2"/>
                </a:solidFill>
              </a:rPr>
              <a:t>Collective </a:t>
            </a:r>
            <a:r>
              <a:rPr lang="en-US" dirty="0">
                <a:solidFill>
                  <a:schemeClr val="bg2"/>
                </a:solidFill>
              </a:rPr>
              <a:t>responsibility = Centrality of Protection</a:t>
            </a:r>
          </a:p>
          <a:p>
            <a:r>
              <a:rPr lang="fr-FR" dirty="0" err="1">
                <a:solidFill>
                  <a:schemeClr val="bg2"/>
                </a:solidFill>
              </a:rPr>
              <a:t>Higher-quality</a:t>
            </a:r>
            <a:r>
              <a:rPr lang="fr-FR" dirty="0">
                <a:solidFill>
                  <a:schemeClr val="bg2"/>
                </a:solidFill>
              </a:rPr>
              <a:t> impact</a:t>
            </a:r>
            <a:endParaRPr lang="en-US" dirty="0">
              <a:solidFill>
                <a:schemeClr val="bg2"/>
              </a:solidFill>
            </a:endParaRPr>
          </a:p>
          <a:p>
            <a:endParaRPr lang="en-CA" dirty="0"/>
          </a:p>
        </p:txBody>
      </p:sp>
      <p:pic>
        <p:nvPicPr>
          <p:cNvPr id="6" name="Imagen 5" descr="Imagen que contiene botella, exterior, firmar, parada&#10;&#10;Descripción generada automáticamente">
            <a:extLst>
              <a:ext uri="{FF2B5EF4-FFF2-40B4-BE49-F238E27FC236}">
                <a16:creationId xmlns:a16="http://schemas.microsoft.com/office/drawing/2014/main" id="{6EDFE88A-F097-22FA-E1F8-89B5C4E99190}"/>
              </a:ext>
            </a:extLst>
          </p:cNvPr>
          <p:cNvPicPr>
            <a:picLocks noChangeAspect="1"/>
          </p:cNvPicPr>
          <p:nvPr/>
        </p:nvPicPr>
        <p:blipFill>
          <a:blip r:embed="rId3"/>
          <a:stretch>
            <a:fillRect/>
          </a:stretch>
        </p:blipFill>
        <p:spPr>
          <a:xfrm>
            <a:off x="1686257" y="5625454"/>
            <a:ext cx="4256790" cy="867421"/>
          </a:xfrm>
          <a:prstGeom prst="rect">
            <a:avLst/>
          </a:prstGeom>
        </p:spPr>
      </p:pic>
      <p:pic>
        <p:nvPicPr>
          <p:cNvPr id="12" name="Imagen 11" descr="Interfaz de usuario gráfica, Texto, Aplicación, Chat o mensaje de texto&#10;&#10;Descripción generada automáticamente">
            <a:extLst>
              <a:ext uri="{FF2B5EF4-FFF2-40B4-BE49-F238E27FC236}">
                <a16:creationId xmlns:a16="http://schemas.microsoft.com/office/drawing/2014/main" id="{B1B19212-A739-9BF3-1BC7-2947DA008C77}"/>
              </a:ext>
            </a:extLst>
          </p:cNvPr>
          <p:cNvPicPr>
            <a:picLocks noChangeAspect="1"/>
          </p:cNvPicPr>
          <p:nvPr/>
        </p:nvPicPr>
        <p:blipFill>
          <a:blip r:embed="rId4"/>
          <a:stretch>
            <a:fillRect/>
          </a:stretch>
        </p:blipFill>
        <p:spPr>
          <a:xfrm>
            <a:off x="6498489" y="3688080"/>
            <a:ext cx="5302720" cy="2804795"/>
          </a:xfrm>
          <a:prstGeom prst="rect">
            <a:avLst/>
          </a:prstGeom>
        </p:spPr>
      </p:pic>
      <p:pic>
        <p:nvPicPr>
          <p:cNvPr id="14" name="Imagen 13" descr="Imagen de la pantalla de un celular en la mano&#10;&#10;Descripción generada automáticamente con confianza baja">
            <a:extLst>
              <a:ext uri="{FF2B5EF4-FFF2-40B4-BE49-F238E27FC236}">
                <a16:creationId xmlns:a16="http://schemas.microsoft.com/office/drawing/2014/main" id="{FA394731-A11A-AE3A-9C40-47CD4CA8D7DF}"/>
              </a:ext>
            </a:extLst>
          </p:cNvPr>
          <p:cNvPicPr>
            <a:picLocks noChangeAspect="1"/>
          </p:cNvPicPr>
          <p:nvPr/>
        </p:nvPicPr>
        <p:blipFill rotWithShape="1">
          <a:blip r:embed="rId5"/>
          <a:srcRect t="13034" r="-52" b="-13074"/>
          <a:stretch/>
        </p:blipFill>
        <p:spPr>
          <a:xfrm>
            <a:off x="6498489" y="2202686"/>
            <a:ext cx="2757600" cy="1550344"/>
          </a:xfrm>
          <a:prstGeom prst="rect">
            <a:avLst/>
          </a:prstGeom>
        </p:spPr>
      </p:pic>
      <p:pic>
        <p:nvPicPr>
          <p:cNvPr id="16" name="Imagen 15" descr="Persona con playera verde&#10;&#10;Descripción generada automáticamente con confianza baja">
            <a:extLst>
              <a:ext uri="{FF2B5EF4-FFF2-40B4-BE49-F238E27FC236}">
                <a16:creationId xmlns:a16="http://schemas.microsoft.com/office/drawing/2014/main" id="{2A4DD58B-1F2B-C88A-DC9C-2AD3CC0905AD}"/>
              </a:ext>
            </a:extLst>
          </p:cNvPr>
          <p:cNvPicPr>
            <a:picLocks noChangeAspect="1"/>
          </p:cNvPicPr>
          <p:nvPr/>
        </p:nvPicPr>
        <p:blipFill rotWithShape="1">
          <a:blip r:embed="rId6"/>
          <a:srcRect t="3826" b="2068"/>
          <a:stretch/>
        </p:blipFill>
        <p:spPr>
          <a:xfrm>
            <a:off x="6496578" y="237146"/>
            <a:ext cx="2759511" cy="1836000"/>
          </a:xfrm>
          <a:prstGeom prst="rect">
            <a:avLst/>
          </a:prstGeom>
        </p:spPr>
      </p:pic>
      <p:pic>
        <p:nvPicPr>
          <p:cNvPr id="18" name="Imagen 17" descr="Imagen que contiene persona, murciélago, sostener, béisbol&#10;&#10;Descripción generada automáticamente">
            <a:extLst>
              <a:ext uri="{FF2B5EF4-FFF2-40B4-BE49-F238E27FC236}">
                <a16:creationId xmlns:a16="http://schemas.microsoft.com/office/drawing/2014/main" id="{2A1AC6C6-B715-43D0-38BE-6034FBAB0EDA}"/>
              </a:ext>
            </a:extLst>
          </p:cNvPr>
          <p:cNvPicPr>
            <a:picLocks noChangeAspect="1"/>
          </p:cNvPicPr>
          <p:nvPr/>
        </p:nvPicPr>
        <p:blipFill rotWithShape="1">
          <a:blip r:embed="rId7"/>
          <a:srcRect l="-3765" r="5130"/>
          <a:stretch/>
        </p:blipFill>
        <p:spPr>
          <a:xfrm>
            <a:off x="9281209" y="237146"/>
            <a:ext cx="2520000" cy="3311715"/>
          </a:xfrm>
          <a:prstGeom prst="rect">
            <a:avLst/>
          </a:prstGeom>
        </p:spPr>
      </p:pic>
    </p:spTree>
    <p:extLst>
      <p:ext uri="{BB962C8B-B14F-4D97-AF65-F5344CB8AC3E}">
        <p14:creationId xmlns:p14="http://schemas.microsoft.com/office/powerpoint/2010/main" val="203434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2;p14">
            <a:extLst>
              <a:ext uri="{FF2B5EF4-FFF2-40B4-BE49-F238E27FC236}">
                <a16:creationId xmlns:a16="http://schemas.microsoft.com/office/drawing/2014/main" id="{E4B394E5-E1AA-47AF-BA71-7404C28FC001}"/>
              </a:ext>
            </a:extLst>
          </p:cNvPr>
          <p:cNvSpPr txBox="1">
            <a:spLocks noGrp="1"/>
          </p:cNvSpPr>
          <p:nvPr>
            <p:ph type="title"/>
          </p:nvPr>
        </p:nvSpPr>
        <p:spPr>
          <a:xfrm>
            <a:off x="911993" y="647016"/>
            <a:ext cx="98901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dirty="0"/>
              <a:t>An introduction to Standard 23</a:t>
            </a:r>
            <a:endParaRPr dirty="0"/>
          </a:p>
        </p:txBody>
      </p:sp>
      <p:sp>
        <p:nvSpPr>
          <p:cNvPr id="5" name="Google Shape;322;p14">
            <a:extLst>
              <a:ext uri="{FF2B5EF4-FFF2-40B4-BE49-F238E27FC236}">
                <a16:creationId xmlns:a16="http://schemas.microsoft.com/office/drawing/2014/main" id="{D073A093-C3E6-4712-853E-610EE9C9B612}"/>
              </a:ext>
            </a:extLst>
          </p:cNvPr>
          <p:cNvSpPr txBox="1">
            <a:spLocks/>
          </p:cNvSpPr>
          <p:nvPr/>
        </p:nvSpPr>
        <p:spPr>
          <a:xfrm>
            <a:off x="1145558" y="1606007"/>
            <a:ext cx="7094676" cy="450227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lang="en-US" dirty="0"/>
          </a:p>
          <a:p>
            <a:pPr marL="228600" indent="-241934">
              <a:buClr>
                <a:schemeClr val="accent3"/>
              </a:buClr>
            </a:pPr>
            <a:r>
              <a:rPr lang="fr-FR" dirty="0" err="1">
                <a:solidFill>
                  <a:schemeClr val="bg2"/>
                </a:solidFill>
              </a:rPr>
              <a:t>Many</a:t>
            </a:r>
            <a:r>
              <a:rPr lang="fr-FR" dirty="0">
                <a:solidFill>
                  <a:schemeClr val="bg2"/>
                </a:solidFill>
              </a:rPr>
              <a:t> </a:t>
            </a:r>
            <a:r>
              <a:rPr lang="fr-FR" dirty="0" err="1">
                <a:solidFill>
                  <a:schemeClr val="bg2"/>
                </a:solidFill>
              </a:rPr>
              <a:t>natural</a:t>
            </a:r>
            <a:r>
              <a:rPr lang="fr-FR" dirty="0">
                <a:solidFill>
                  <a:schemeClr val="bg2"/>
                </a:solidFill>
              </a:rPr>
              <a:t> links &amp; goals: </a:t>
            </a:r>
            <a:r>
              <a:rPr lang="fr-FR" dirty="0" err="1">
                <a:solidFill>
                  <a:schemeClr val="bg2"/>
                </a:solidFill>
              </a:rPr>
              <a:t>resilience</a:t>
            </a:r>
            <a:r>
              <a:rPr lang="fr-FR" dirty="0">
                <a:solidFill>
                  <a:schemeClr val="bg2"/>
                </a:solidFill>
              </a:rPr>
              <a:t>, </a:t>
            </a:r>
            <a:r>
              <a:rPr lang="fr-FR" dirty="0" err="1">
                <a:solidFill>
                  <a:schemeClr val="bg2"/>
                </a:solidFill>
              </a:rPr>
              <a:t>development</a:t>
            </a:r>
            <a:r>
              <a:rPr lang="fr-FR" dirty="0">
                <a:solidFill>
                  <a:schemeClr val="bg2"/>
                </a:solidFill>
              </a:rPr>
              <a:t>, </a:t>
            </a:r>
            <a:r>
              <a:rPr lang="fr-FR" dirty="0" err="1">
                <a:solidFill>
                  <a:schemeClr val="bg2"/>
                </a:solidFill>
              </a:rPr>
              <a:t>cohesion</a:t>
            </a:r>
            <a:r>
              <a:rPr lang="fr-FR" dirty="0">
                <a:solidFill>
                  <a:schemeClr val="bg2"/>
                </a:solidFill>
              </a:rPr>
              <a:t>, life </a:t>
            </a:r>
            <a:r>
              <a:rPr lang="fr-FR" dirty="0" err="1">
                <a:solidFill>
                  <a:schemeClr val="bg2"/>
                </a:solidFill>
              </a:rPr>
              <a:t>skills</a:t>
            </a:r>
            <a:r>
              <a:rPr lang="fr-FR" dirty="0">
                <a:solidFill>
                  <a:schemeClr val="bg2"/>
                </a:solidFill>
              </a:rPr>
              <a:t>, </a:t>
            </a:r>
            <a:r>
              <a:rPr lang="fr-FR" dirty="0" err="1">
                <a:solidFill>
                  <a:schemeClr val="bg2"/>
                </a:solidFill>
              </a:rPr>
              <a:t>capacities</a:t>
            </a:r>
            <a:r>
              <a:rPr lang="fr-FR" dirty="0">
                <a:solidFill>
                  <a:schemeClr val="bg2"/>
                </a:solidFill>
              </a:rPr>
              <a:t>… </a:t>
            </a:r>
          </a:p>
          <a:p>
            <a:pPr marL="228600" indent="-241934">
              <a:buClr>
                <a:schemeClr val="accent3"/>
              </a:buClr>
            </a:pPr>
            <a:r>
              <a:rPr lang="es-ES" dirty="0" err="1">
                <a:solidFill>
                  <a:schemeClr val="bg2"/>
                </a:solidFill>
              </a:rPr>
              <a:t>Participatory</a:t>
            </a:r>
            <a:r>
              <a:rPr lang="es-ES" dirty="0">
                <a:solidFill>
                  <a:schemeClr val="bg2"/>
                </a:solidFill>
              </a:rPr>
              <a:t>, inclusive, positive discipline and </a:t>
            </a:r>
            <a:r>
              <a:rPr lang="es-ES" dirty="0" err="1">
                <a:solidFill>
                  <a:schemeClr val="bg2"/>
                </a:solidFill>
              </a:rPr>
              <a:t>gender</a:t>
            </a:r>
            <a:r>
              <a:rPr lang="es-ES" dirty="0">
                <a:solidFill>
                  <a:schemeClr val="bg2"/>
                </a:solidFill>
              </a:rPr>
              <a:t>-sensitive </a:t>
            </a:r>
            <a:r>
              <a:rPr lang="es-ES" dirty="0" err="1">
                <a:solidFill>
                  <a:schemeClr val="bg2"/>
                </a:solidFill>
              </a:rPr>
              <a:t>approaches</a:t>
            </a:r>
            <a:endParaRPr lang="es-ES" dirty="0">
              <a:solidFill>
                <a:schemeClr val="bg2"/>
              </a:solidFill>
            </a:endParaRPr>
          </a:p>
          <a:p>
            <a:pPr marL="228600" indent="-241934">
              <a:buClr>
                <a:schemeClr val="accent3"/>
              </a:buClr>
            </a:pPr>
            <a:r>
              <a:rPr lang="es-ES" dirty="0" err="1">
                <a:solidFill>
                  <a:schemeClr val="bg2"/>
                </a:solidFill>
              </a:rPr>
              <a:t>Safe</a:t>
            </a:r>
            <a:r>
              <a:rPr lang="es-ES" dirty="0">
                <a:solidFill>
                  <a:schemeClr val="bg2"/>
                </a:solidFill>
              </a:rPr>
              <a:t> &amp; inclusive </a:t>
            </a:r>
            <a:r>
              <a:rPr lang="es-ES" dirty="0" err="1">
                <a:solidFill>
                  <a:schemeClr val="bg2"/>
                </a:solidFill>
              </a:rPr>
              <a:t>environments</a:t>
            </a:r>
            <a:endParaRPr lang="es-ES" dirty="0">
              <a:solidFill>
                <a:schemeClr val="bg2"/>
              </a:solidFill>
            </a:endParaRPr>
          </a:p>
          <a:p>
            <a:pPr indent="-457200">
              <a:buClr>
                <a:schemeClr val="accent3"/>
              </a:buClr>
            </a:pPr>
            <a:endParaRPr lang="es-ES" dirty="0">
              <a:solidFill>
                <a:schemeClr val="bg2"/>
              </a:solidFill>
            </a:endParaRPr>
          </a:p>
          <a:p>
            <a:pPr marL="0" indent="0">
              <a:buClr>
                <a:schemeClr val="accent3"/>
              </a:buClr>
              <a:buNone/>
            </a:pPr>
            <a:endParaRPr lang="fr-FR" dirty="0">
              <a:solidFill>
                <a:schemeClr val="bg2"/>
              </a:solidFill>
            </a:endParaRPr>
          </a:p>
          <a:p>
            <a:pPr marL="50800" indent="0">
              <a:buNone/>
            </a:pPr>
            <a:endParaRPr lang="en-GB" dirty="0"/>
          </a:p>
          <a:p>
            <a:endParaRPr lang="en-US" dirty="0"/>
          </a:p>
        </p:txBody>
      </p:sp>
      <p:grpSp>
        <p:nvGrpSpPr>
          <p:cNvPr id="21" name="Groupe 20">
            <a:extLst>
              <a:ext uri="{FF2B5EF4-FFF2-40B4-BE49-F238E27FC236}">
                <a16:creationId xmlns:a16="http://schemas.microsoft.com/office/drawing/2014/main" id="{14189278-D0D2-4A88-89C6-04D9645D40E1}"/>
              </a:ext>
            </a:extLst>
          </p:cNvPr>
          <p:cNvGrpSpPr/>
          <p:nvPr/>
        </p:nvGrpSpPr>
        <p:grpSpPr>
          <a:xfrm rot="1415781">
            <a:off x="10969457" y="5355583"/>
            <a:ext cx="979340" cy="1040548"/>
            <a:chOff x="10883591" y="5571442"/>
            <a:chExt cx="979340" cy="1040548"/>
          </a:xfrm>
        </p:grpSpPr>
        <p:pic>
          <p:nvPicPr>
            <p:cNvPr id="22" name="Image 21">
              <a:extLst>
                <a:ext uri="{FF2B5EF4-FFF2-40B4-BE49-F238E27FC236}">
                  <a16:creationId xmlns:a16="http://schemas.microsoft.com/office/drawing/2014/main" id="{AB87E249-0055-4B0D-BB29-E5CB34028C32}"/>
                </a:ext>
              </a:extLst>
            </p:cNvPr>
            <p:cNvPicPr>
              <a:picLocks noChangeAspect="1"/>
            </p:cNvPicPr>
            <p:nvPr/>
          </p:nvPicPr>
          <p:blipFill>
            <a:blip r:embed="rId3"/>
            <a:stretch>
              <a:fillRect/>
            </a:stretch>
          </p:blipFill>
          <p:spPr>
            <a:xfrm>
              <a:off x="10883591" y="5571442"/>
              <a:ext cx="979340" cy="1040548"/>
            </a:xfrm>
            <a:prstGeom prst="rect">
              <a:avLst/>
            </a:prstGeom>
          </p:spPr>
        </p:pic>
        <p:pic>
          <p:nvPicPr>
            <p:cNvPr id="23" name="Graphique 22" descr="Point d’interrogation">
              <a:extLst>
                <a:ext uri="{FF2B5EF4-FFF2-40B4-BE49-F238E27FC236}">
                  <a16:creationId xmlns:a16="http://schemas.microsoft.com/office/drawing/2014/main" id="{500606E1-CDFB-4070-BB0B-7259285660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05748" y="5727562"/>
              <a:ext cx="735026" cy="735026"/>
            </a:xfrm>
            <a:prstGeom prst="rect">
              <a:avLst/>
            </a:prstGeom>
          </p:spPr>
        </p:pic>
      </p:grpSp>
      <p:sp>
        <p:nvSpPr>
          <p:cNvPr id="24" name="ZoneTexte 23">
            <a:extLst>
              <a:ext uri="{FF2B5EF4-FFF2-40B4-BE49-F238E27FC236}">
                <a16:creationId xmlns:a16="http://schemas.microsoft.com/office/drawing/2014/main" id="{CDB64372-ED64-46B0-9D62-A296C613C491}"/>
              </a:ext>
            </a:extLst>
          </p:cNvPr>
          <p:cNvSpPr txBox="1"/>
          <p:nvPr/>
        </p:nvSpPr>
        <p:spPr>
          <a:xfrm>
            <a:off x="5355771" y="5460359"/>
            <a:ext cx="5608125" cy="830997"/>
          </a:xfrm>
          <a:prstGeom prst="rect">
            <a:avLst/>
          </a:prstGeom>
          <a:noFill/>
        </p:spPr>
        <p:txBody>
          <a:bodyPr wrap="square">
            <a:spAutoFit/>
          </a:bodyPr>
          <a:lstStyle/>
          <a:p>
            <a:pPr algn="r"/>
            <a:r>
              <a:rPr lang="fr-FR" sz="2400" dirty="0">
                <a:latin typeface="Ink Free" panose="03080402000500000000" pitchFamily="66" charset="0"/>
              </a:rPr>
              <a:t>How </a:t>
            </a:r>
            <a:r>
              <a:rPr lang="fr-FR" sz="2400" dirty="0" err="1">
                <a:latin typeface="Ink Free" panose="03080402000500000000" pitchFamily="66" charset="0"/>
              </a:rPr>
              <a:t>could</a:t>
            </a:r>
            <a:r>
              <a:rPr lang="fr-FR" sz="2400" dirty="0">
                <a:latin typeface="Ink Free" panose="03080402000500000000" pitchFamily="66" charset="0"/>
              </a:rPr>
              <a:t> </a:t>
            </a:r>
            <a:r>
              <a:rPr lang="fr-FR" sz="2400" dirty="0" err="1">
                <a:latin typeface="Ink Free" panose="03080402000500000000" pitchFamily="66" charset="0"/>
              </a:rPr>
              <a:t>lack</a:t>
            </a:r>
            <a:r>
              <a:rPr lang="fr-FR" sz="2400" dirty="0">
                <a:latin typeface="Ink Free" panose="03080402000500000000" pitchFamily="66" charset="0"/>
              </a:rPr>
              <a:t> of </a:t>
            </a:r>
            <a:r>
              <a:rPr lang="fr-FR" sz="2400" dirty="0" err="1">
                <a:latin typeface="Ink Free" panose="03080402000500000000" pitchFamily="66" charset="0"/>
              </a:rPr>
              <a:t>access</a:t>
            </a:r>
            <a:r>
              <a:rPr lang="fr-FR" sz="2400" dirty="0">
                <a:latin typeface="Ink Free" panose="03080402000500000000" pitchFamily="66" charset="0"/>
              </a:rPr>
              <a:t> to </a:t>
            </a:r>
            <a:r>
              <a:rPr lang="fr-FR" sz="2400" dirty="0" err="1">
                <a:latin typeface="Ink Free" panose="03080402000500000000" pitchFamily="66" charset="0"/>
              </a:rPr>
              <a:t>education</a:t>
            </a:r>
            <a:r>
              <a:rPr lang="fr-FR" sz="2400" dirty="0">
                <a:latin typeface="Ink Free" panose="03080402000500000000" pitchFamily="66" charset="0"/>
              </a:rPr>
              <a:t> impact a </a:t>
            </a:r>
            <a:r>
              <a:rPr lang="fr-FR" sz="2400" dirty="0" err="1">
                <a:latin typeface="Ink Free" panose="03080402000500000000" pitchFamily="66" charset="0"/>
              </a:rPr>
              <a:t>child</a:t>
            </a:r>
            <a:r>
              <a:rPr lang="fr-FR" sz="2400" dirty="0">
                <a:latin typeface="Ink Free" panose="03080402000500000000" pitchFamily="66" charset="0"/>
              </a:rPr>
              <a:t> in a </a:t>
            </a:r>
            <a:r>
              <a:rPr lang="fr-FR" sz="2400" dirty="0" err="1">
                <a:latin typeface="Ink Free" panose="03080402000500000000" pitchFamily="66" charset="0"/>
              </a:rPr>
              <a:t>humanitarian</a:t>
            </a:r>
            <a:r>
              <a:rPr lang="fr-FR" sz="2400" dirty="0">
                <a:latin typeface="Ink Free" panose="03080402000500000000" pitchFamily="66" charset="0"/>
              </a:rPr>
              <a:t> setting</a:t>
            </a:r>
            <a:r>
              <a:rPr lang="en-US" sz="2400" dirty="0">
                <a:latin typeface="Ink Free" panose="03080402000500000000" pitchFamily="66" charset="0"/>
              </a:rPr>
              <a:t>? </a:t>
            </a:r>
          </a:p>
        </p:txBody>
      </p:sp>
      <p:pic>
        <p:nvPicPr>
          <p:cNvPr id="12" name="Image 11">
            <a:extLst>
              <a:ext uri="{FF2B5EF4-FFF2-40B4-BE49-F238E27FC236}">
                <a16:creationId xmlns:a16="http://schemas.microsoft.com/office/drawing/2014/main" id="{6E9C1EBA-D8F9-4800-8450-6605F2D79801}"/>
              </a:ext>
            </a:extLst>
          </p:cNvPr>
          <p:cNvPicPr>
            <a:picLocks noChangeAspect="1"/>
          </p:cNvPicPr>
          <p:nvPr/>
        </p:nvPicPr>
        <p:blipFill>
          <a:blip r:embed="rId6"/>
          <a:stretch>
            <a:fillRect/>
          </a:stretch>
        </p:blipFill>
        <p:spPr>
          <a:xfrm>
            <a:off x="8701553" y="3167297"/>
            <a:ext cx="606099" cy="693939"/>
          </a:xfrm>
          <a:prstGeom prst="rect">
            <a:avLst/>
          </a:prstGeom>
        </p:spPr>
      </p:pic>
      <p:pic>
        <p:nvPicPr>
          <p:cNvPr id="13" name="Image 12">
            <a:extLst>
              <a:ext uri="{FF2B5EF4-FFF2-40B4-BE49-F238E27FC236}">
                <a16:creationId xmlns:a16="http://schemas.microsoft.com/office/drawing/2014/main" id="{4ED0A2F2-CD96-4137-BF47-B45BD51FB7D2}"/>
              </a:ext>
            </a:extLst>
          </p:cNvPr>
          <p:cNvPicPr>
            <a:picLocks noChangeAspect="1"/>
          </p:cNvPicPr>
          <p:nvPr/>
        </p:nvPicPr>
        <p:blipFill>
          <a:blip r:embed="rId7"/>
          <a:stretch>
            <a:fillRect/>
          </a:stretch>
        </p:blipFill>
        <p:spPr>
          <a:xfrm>
            <a:off x="9786894" y="4005672"/>
            <a:ext cx="761653" cy="721032"/>
          </a:xfrm>
          <a:prstGeom prst="rect">
            <a:avLst/>
          </a:prstGeom>
        </p:spPr>
      </p:pic>
      <p:pic>
        <p:nvPicPr>
          <p:cNvPr id="14" name="Image 13">
            <a:extLst>
              <a:ext uri="{FF2B5EF4-FFF2-40B4-BE49-F238E27FC236}">
                <a16:creationId xmlns:a16="http://schemas.microsoft.com/office/drawing/2014/main" id="{FB3E9F18-0893-47B6-BEFA-1BA38E61C204}"/>
              </a:ext>
            </a:extLst>
          </p:cNvPr>
          <p:cNvPicPr>
            <a:picLocks noChangeAspect="1"/>
          </p:cNvPicPr>
          <p:nvPr/>
        </p:nvPicPr>
        <p:blipFill>
          <a:blip r:embed="rId8"/>
          <a:stretch>
            <a:fillRect/>
          </a:stretch>
        </p:blipFill>
        <p:spPr>
          <a:xfrm>
            <a:off x="9193930" y="2172695"/>
            <a:ext cx="655857" cy="594370"/>
          </a:xfrm>
          <a:prstGeom prst="rect">
            <a:avLst/>
          </a:prstGeom>
        </p:spPr>
      </p:pic>
      <p:pic>
        <p:nvPicPr>
          <p:cNvPr id="15" name="Image 14">
            <a:extLst>
              <a:ext uri="{FF2B5EF4-FFF2-40B4-BE49-F238E27FC236}">
                <a16:creationId xmlns:a16="http://schemas.microsoft.com/office/drawing/2014/main" id="{506F1402-EF56-40CB-A00F-D239A704B8DB}"/>
              </a:ext>
            </a:extLst>
          </p:cNvPr>
          <p:cNvPicPr>
            <a:picLocks noChangeAspect="1"/>
          </p:cNvPicPr>
          <p:nvPr/>
        </p:nvPicPr>
        <p:blipFill>
          <a:blip r:embed="rId9"/>
          <a:stretch>
            <a:fillRect/>
          </a:stretch>
        </p:blipFill>
        <p:spPr>
          <a:xfrm>
            <a:off x="10925171" y="3255071"/>
            <a:ext cx="533957" cy="516450"/>
          </a:xfrm>
          <a:prstGeom prst="rect">
            <a:avLst/>
          </a:prstGeom>
        </p:spPr>
      </p:pic>
      <p:pic>
        <p:nvPicPr>
          <p:cNvPr id="16" name="Image 15">
            <a:extLst>
              <a:ext uri="{FF2B5EF4-FFF2-40B4-BE49-F238E27FC236}">
                <a16:creationId xmlns:a16="http://schemas.microsoft.com/office/drawing/2014/main" id="{B33D3D21-E7FB-426B-AFCE-C935DCF18C1F}"/>
              </a:ext>
            </a:extLst>
          </p:cNvPr>
          <p:cNvPicPr>
            <a:picLocks noChangeAspect="1"/>
          </p:cNvPicPr>
          <p:nvPr/>
        </p:nvPicPr>
        <p:blipFill>
          <a:blip r:embed="rId10"/>
          <a:stretch>
            <a:fillRect/>
          </a:stretch>
        </p:blipFill>
        <p:spPr>
          <a:xfrm>
            <a:off x="10429940" y="2206108"/>
            <a:ext cx="533956" cy="543492"/>
          </a:xfrm>
          <a:prstGeom prst="rect">
            <a:avLst/>
          </a:prstGeom>
        </p:spPr>
      </p:pic>
      <p:pic>
        <p:nvPicPr>
          <p:cNvPr id="3" name="Picture 2">
            <a:extLst>
              <a:ext uri="{FF2B5EF4-FFF2-40B4-BE49-F238E27FC236}">
                <a16:creationId xmlns:a16="http://schemas.microsoft.com/office/drawing/2014/main" id="{C20597CF-52E3-E10D-64DD-B4183F404DCF}"/>
              </a:ext>
            </a:extLst>
          </p:cNvPr>
          <p:cNvPicPr>
            <a:picLocks noChangeAspect="1"/>
          </p:cNvPicPr>
          <p:nvPr/>
        </p:nvPicPr>
        <p:blipFill>
          <a:blip r:embed="rId11"/>
          <a:stretch>
            <a:fillRect/>
          </a:stretch>
        </p:blipFill>
        <p:spPr>
          <a:xfrm>
            <a:off x="0" y="5524051"/>
            <a:ext cx="1435174" cy="1168460"/>
          </a:xfrm>
          <a:prstGeom prst="rect">
            <a:avLst/>
          </a:prstGeom>
        </p:spPr>
      </p:pic>
    </p:spTree>
    <p:extLst>
      <p:ext uri="{BB962C8B-B14F-4D97-AF65-F5344CB8AC3E}">
        <p14:creationId xmlns:p14="http://schemas.microsoft.com/office/powerpoint/2010/main" val="2576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Espace réservé du contenu 10">
            <a:extLst>
              <a:ext uri="{FF2B5EF4-FFF2-40B4-BE49-F238E27FC236}">
                <a16:creationId xmlns:a16="http://schemas.microsoft.com/office/drawing/2014/main" id="{7A6AC4B5-7717-4E03-9444-B72C4FEF7151}"/>
              </a:ext>
            </a:extLst>
          </p:cNvPr>
          <p:cNvSpPr>
            <a:spLocks noGrp="1"/>
          </p:cNvSpPr>
          <p:nvPr>
            <p:ph sz="half" idx="1"/>
          </p:nvPr>
        </p:nvSpPr>
        <p:spPr>
          <a:xfrm>
            <a:off x="700391" y="1738166"/>
            <a:ext cx="5214910" cy="3381667"/>
          </a:xfrm>
        </p:spPr>
        <p:txBody>
          <a:bodyPr>
            <a:normAutofit/>
          </a:bodyPr>
          <a:lstStyle/>
          <a:p>
            <a:pPr marL="50800" indent="0">
              <a:buNone/>
            </a:pPr>
            <a:r>
              <a:rPr lang="en-US" dirty="0">
                <a:solidFill>
                  <a:schemeClr val="bg2"/>
                </a:solidFill>
              </a:rPr>
              <a:t>“</a:t>
            </a:r>
            <a:r>
              <a:rPr lang="en-US" dirty="0"/>
              <a:t>All children have access to quality education that is protective and inclusive and that promotes dignity and participation throughout all essential activities.”</a:t>
            </a:r>
            <a:endParaRPr lang="fr-FR" dirty="0">
              <a:solidFill>
                <a:schemeClr val="bg2"/>
              </a:solidFill>
            </a:endParaRPr>
          </a:p>
        </p:txBody>
      </p:sp>
      <p:sp>
        <p:nvSpPr>
          <p:cNvPr id="21" name="Espace réservé du contenu 3">
            <a:extLst>
              <a:ext uri="{FF2B5EF4-FFF2-40B4-BE49-F238E27FC236}">
                <a16:creationId xmlns:a16="http://schemas.microsoft.com/office/drawing/2014/main" id="{B26FEA30-FD37-4055-ADFD-96A8F41929F2}"/>
              </a:ext>
            </a:extLst>
          </p:cNvPr>
          <p:cNvSpPr>
            <a:spLocks noGrp="1"/>
          </p:cNvSpPr>
          <p:nvPr>
            <p:ph sz="half" idx="2"/>
          </p:nvPr>
        </p:nvSpPr>
        <p:spPr>
          <a:xfrm>
            <a:off x="6096000" y="1738166"/>
            <a:ext cx="5679610" cy="4399662"/>
          </a:xfrm>
        </p:spPr>
        <p:txBody>
          <a:bodyPr>
            <a:normAutofit/>
          </a:bodyPr>
          <a:lstStyle/>
          <a:p>
            <a:r>
              <a:rPr lang="fr-FR" dirty="0" err="1"/>
              <a:t>Resilience</a:t>
            </a:r>
            <a:endParaRPr lang="fr-FR" dirty="0"/>
          </a:p>
          <a:p>
            <a:r>
              <a:rPr lang="en-US" dirty="0"/>
              <a:t>Development</a:t>
            </a:r>
          </a:p>
          <a:p>
            <a:r>
              <a:rPr lang="en-US" dirty="0"/>
              <a:t>Risk mitigation</a:t>
            </a:r>
          </a:p>
          <a:p>
            <a:r>
              <a:rPr lang="en-US" dirty="0"/>
              <a:t>Relationships and cohesion</a:t>
            </a:r>
          </a:p>
          <a:p>
            <a:r>
              <a:rPr lang="en-US" dirty="0"/>
              <a:t>Life skills </a:t>
            </a:r>
          </a:p>
          <a:p>
            <a:r>
              <a:rPr lang="en-US" dirty="0"/>
              <a:t>Out of school children identification</a:t>
            </a:r>
          </a:p>
          <a:p>
            <a:r>
              <a:rPr lang="en-US" dirty="0"/>
              <a:t>Identification &amp; Safe referral</a:t>
            </a:r>
          </a:p>
          <a:p>
            <a:endParaRPr lang="en-US" dirty="0"/>
          </a:p>
        </p:txBody>
      </p:sp>
      <p:pic>
        <p:nvPicPr>
          <p:cNvPr id="3" name="Image 2">
            <a:extLst>
              <a:ext uri="{FF2B5EF4-FFF2-40B4-BE49-F238E27FC236}">
                <a16:creationId xmlns:a16="http://schemas.microsoft.com/office/drawing/2014/main" id="{BCA655F3-A71F-4F41-AE1E-CB78766E3B9E}"/>
              </a:ext>
            </a:extLst>
          </p:cNvPr>
          <p:cNvPicPr>
            <a:picLocks noChangeAspect="1"/>
          </p:cNvPicPr>
          <p:nvPr/>
        </p:nvPicPr>
        <p:blipFill>
          <a:blip r:embed="rId3"/>
          <a:stretch>
            <a:fillRect/>
          </a:stretch>
        </p:blipFill>
        <p:spPr>
          <a:xfrm>
            <a:off x="2326720" y="687169"/>
            <a:ext cx="1962251" cy="533427"/>
          </a:xfrm>
          <a:prstGeom prst="rect">
            <a:avLst/>
          </a:prstGeom>
        </p:spPr>
      </p:pic>
      <p:pic>
        <p:nvPicPr>
          <p:cNvPr id="6" name="Image 5">
            <a:extLst>
              <a:ext uri="{FF2B5EF4-FFF2-40B4-BE49-F238E27FC236}">
                <a16:creationId xmlns:a16="http://schemas.microsoft.com/office/drawing/2014/main" id="{001499D1-072D-452F-96A0-0572E2D91533}"/>
              </a:ext>
            </a:extLst>
          </p:cNvPr>
          <p:cNvPicPr>
            <a:picLocks noChangeAspect="1"/>
          </p:cNvPicPr>
          <p:nvPr/>
        </p:nvPicPr>
        <p:blipFill>
          <a:blip r:embed="rId4">
            <a:duotone>
              <a:schemeClr val="accent2">
                <a:shade val="45000"/>
                <a:satMod val="135000"/>
              </a:schemeClr>
              <a:prstClr val="white"/>
            </a:duotone>
          </a:blip>
          <a:stretch>
            <a:fillRect/>
          </a:stretch>
        </p:blipFill>
        <p:spPr>
          <a:xfrm>
            <a:off x="7518050" y="448724"/>
            <a:ext cx="1641946" cy="1010316"/>
          </a:xfrm>
          <a:prstGeom prst="rect">
            <a:avLst/>
          </a:prstGeom>
        </p:spPr>
      </p:pic>
      <p:pic>
        <p:nvPicPr>
          <p:cNvPr id="4" name="Picture 3">
            <a:extLst>
              <a:ext uri="{FF2B5EF4-FFF2-40B4-BE49-F238E27FC236}">
                <a16:creationId xmlns:a16="http://schemas.microsoft.com/office/drawing/2014/main" id="{1B65FFB3-15EF-37D9-9D0D-6A10BE02E46E}"/>
              </a:ext>
            </a:extLst>
          </p:cNvPr>
          <p:cNvPicPr>
            <a:picLocks noChangeAspect="1"/>
          </p:cNvPicPr>
          <p:nvPr/>
        </p:nvPicPr>
        <p:blipFill>
          <a:blip r:embed="rId5"/>
          <a:stretch>
            <a:fillRect/>
          </a:stretch>
        </p:blipFill>
        <p:spPr>
          <a:xfrm>
            <a:off x="0" y="5553598"/>
            <a:ext cx="1435174" cy="1168460"/>
          </a:xfrm>
          <a:prstGeom prst="rect">
            <a:avLst/>
          </a:prstGeom>
        </p:spPr>
      </p:pic>
      <p:pic>
        <p:nvPicPr>
          <p:cNvPr id="8" name="Google Shape;472;p25">
            <a:extLst>
              <a:ext uri="{FF2B5EF4-FFF2-40B4-BE49-F238E27FC236}">
                <a16:creationId xmlns:a16="http://schemas.microsoft.com/office/drawing/2014/main" id="{8A3E3A88-6FEE-CA53-38DC-5B2CC1DB35DC}"/>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2665262" y="4589483"/>
            <a:ext cx="1285166" cy="1765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A29498CB-C595-4B84-8721-23C1E1014474}"/>
              </a:ext>
            </a:extLst>
          </p:cNvPr>
          <p:cNvSpPr>
            <a:spLocks noGrp="1"/>
          </p:cNvSpPr>
          <p:nvPr>
            <p:ph type="title"/>
          </p:nvPr>
        </p:nvSpPr>
        <p:spPr>
          <a:xfrm>
            <a:off x="838200" y="365125"/>
            <a:ext cx="9356725" cy="1325563"/>
          </a:xfrm>
        </p:spPr>
        <p:txBody>
          <a:bodyPr>
            <a:normAutofit/>
          </a:bodyPr>
          <a:lstStyle/>
          <a:p>
            <a:r>
              <a:rPr lang="en-US" dirty="0"/>
              <a:t>Joint response actions</a:t>
            </a:r>
            <a:endParaRPr lang="fr-FR" dirty="0"/>
          </a:p>
        </p:txBody>
      </p:sp>
      <p:sp>
        <p:nvSpPr>
          <p:cNvPr id="6" name="Espace réservé du contenu 2">
            <a:extLst>
              <a:ext uri="{FF2B5EF4-FFF2-40B4-BE49-F238E27FC236}">
                <a16:creationId xmlns:a16="http://schemas.microsoft.com/office/drawing/2014/main" id="{4400633B-481F-4A4F-8BF1-151B483CB122}"/>
              </a:ext>
            </a:extLst>
          </p:cNvPr>
          <p:cNvSpPr txBox="1">
            <a:spLocks/>
          </p:cNvSpPr>
          <p:nvPr/>
        </p:nvSpPr>
        <p:spPr>
          <a:xfrm>
            <a:off x="6693222" y="1843473"/>
            <a:ext cx="5181600"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Education personnel’s training and well-being</a:t>
            </a:r>
            <a:endParaRPr lang="fr-FR" dirty="0"/>
          </a:p>
          <a:p>
            <a:r>
              <a:rPr lang="fr-FR" dirty="0" err="1"/>
              <a:t>Flexibility</a:t>
            </a:r>
            <a:r>
              <a:rPr lang="fr-FR" dirty="0"/>
              <a:t> and adaptation</a:t>
            </a:r>
          </a:p>
          <a:p>
            <a:endParaRPr lang="fr-FR" dirty="0"/>
          </a:p>
        </p:txBody>
      </p:sp>
      <p:pic>
        <p:nvPicPr>
          <p:cNvPr id="4" name="Image 3">
            <a:extLst>
              <a:ext uri="{FF2B5EF4-FFF2-40B4-BE49-F238E27FC236}">
                <a16:creationId xmlns:a16="http://schemas.microsoft.com/office/drawing/2014/main" id="{4C58B721-0236-4615-89AF-12F448FB078A}"/>
              </a:ext>
            </a:extLst>
          </p:cNvPr>
          <p:cNvPicPr>
            <a:picLocks noChangeAspect="1"/>
          </p:cNvPicPr>
          <p:nvPr/>
        </p:nvPicPr>
        <p:blipFill>
          <a:blip r:embed="rId3"/>
          <a:stretch>
            <a:fillRect/>
          </a:stretch>
        </p:blipFill>
        <p:spPr>
          <a:xfrm>
            <a:off x="8058558" y="3570514"/>
            <a:ext cx="2450928" cy="3157905"/>
          </a:xfrm>
          <a:prstGeom prst="rect">
            <a:avLst/>
          </a:prstGeom>
          <a:effectLst>
            <a:outerShdw blurRad="63500" sx="102000" sy="102000" algn="ctr" rotWithShape="0">
              <a:schemeClr val="tx2">
                <a:lumMod val="90000"/>
                <a:alpha val="60000"/>
              </a:schemeClr>
            </a:outerShdw>
          </a:effectLst>
        </p:spPr>
      </p:pic>
      <p:pic>
        <p:nvPicPr>
          <p:cNvPr id="7" name="Picture 6">
            <a:extLst>
              <a:ext uri="{FF2B5EF4-FFF2-40B4-BE49-F238E27FC236}">
                <a16:creationId xmlns:a16="http://schemas.microsoft.com/office/drawing/2014/main" id="{7A44E2D6-2BC5-D17F-20BD-722B6C907D7F}"/>
              </a:ext>
            </a:extLst>
          </p:cNvPr>
          <p:cNvPicPr>
            <a:picLocks noChangeAspect="1"/>
          </p:cNvPicPr>
          <p:nvPr/>
        </p:nvPicPr>
        <p:blipFill>
          <a:blip r:embed="rId4"/>
          <a:stretch>
            <a:fillRect/>
          </a:stretch>
        </p:blipFill>
        <p:spPr>
          <a:xfrm>
            <a:off x="0" y="5559959"/>
            <a:ext cx="1435174" cy="1168460"/>
          </a:xfrm>
          <a:prstGeom prst="rect">
            <a:avLst/>
          </a:prstGeom>
        </p:spPr>
      </p:pic>
      <p:sp>
        <p:nvSpPr>
          <p:cNvPr id="8" name="Marcador de contenido 7">
            <a:extLst>
              <a:ext uri="{FF2B5EF4-FFF2-40B4-BE49-F238E27FC236}">
                <a16:creationId xmlns:a16="http://schemas.microsoft.com/office/drawing/2014/main" id="{049508F2-B36A-2A3D-A834-24485C7F234F}"/>
              </a:ext>
            </a:extLst>
          </p:cNvPr>
          <p:cNvSpPr>
            <a:spLocks noGrp="1"/>
          </p:cNvSpPr>
          <p:nvPr>
            <p:ph sz="half" idx="1"/>
          </p:nvPr>
        </p:nvSpPr>
        <p:spPr/>
        <p:txBody>
          <a:bodyPr>
            <a:normAutofit lnSpcReduction="10000"/>
          </a:bodyPr>
          <a:lstStyle/>
          <a:p>
            <a:r>
              <a:rPr lang="es-ES_tradnl" dirty="0"/>
              <a:t>Child-</a:t>
            </a:r>
            <a:r>
              <a:rPr lang="es-ES_tradnl" dirty="0" err="1"/>
              <a:t>friendly</a:t>
            </a:r>
            <a:r>
              <a:rPr lang="es-ES_tradnl" dirty="0"/>
              <a:t> </a:t>
            </a:r>
            <a:r>
              <a:rPr lang="es-ES_tradnl" dirty="0" err="1"/>
              <a:t>measures</a:t>
            </a:r>
            <a:endParaRPr lang="es-ES_tradnl" dirty="0"/>
          </a:p>
          <a:p>
            <a:r>
              <a:rPr lang="es-ES_tradnl" dirty="0" err="1"/>
              <a:t>Feedback</a:t>
            </a:r>
            <a:r>
              <a:rPr lang="es-ES_tradnl" dirty="0"/>
              <a:t> and </a:t>
            </a:r>
            <a:r>
              <a:rPr lang="es-ES_tradnl" dirty="0" err="1"/>
              <a:t>reporting</a:t>
            </a:r>
            <a:r>
              <a:rPr lang="es-ES_tradnl" dirty="0"/>
              <a:t> </a:t>
            </a:r>
            <a:r>
              <a:rPr lang="es-ES_tradnl" dirty="0" err="1"/>
              <a:t>mechanisms</a:t>
            </a:r>
            <a:endParaRPr lang="es-ES_tradnl" dirty="0"/>
          </a:p>
          <a:p>
            <a:r>
              <a:rPr lang="es-ES_tradnl" dirty="0" err="1"/>
              <a:t>Barriers</a:t>
            </a:r>
            <a:r>
              <a:rPr lang="es-ES_tradnl" dirty="0"/>
              <a:t> </a:t>
            </a:r>
            <a:r>
              <a:rPr lang="es-ES_tradnl" dirty="0" err="1"/>
              <a:t>to</a:t>
            </a:r>
            <a:r>
              <a:rPr lang="es-ES_tradnl" dirty="0"/>
              <a:t> </a:t>
            </a:r>
            <a:r>
              <a:rPr lang="es-ES_tradnl" dirty="0" err="1"/>
              <a:t>accessing</a:t>
            </a:r>
            <a:r>
              <a:rPr lang="es-ES_tradnl" dirty="0"/>
              <a:t> </a:t>
            </a:r>
            <a:r>
              <a:rPr lang="es-ES_tradnl" dirty="0" err="1"/>
              <a:t>education</a:t>
            </a:r>
            <a:r>
              <a:rPr lang="es-ES_tradnl" dirty="0"/>
              <a:t> </a:t>
            </a:r>
            <a:r>
              <a:rPr lang="es-ES_tradnl" dirty="0" err="1"/>
              <a:t>removal</a:t>
            </a:r>
            <a:r>
              <a:rPr lang="es-ES_tradnl" dirty="0"/>
              <a:t>, </a:t>
            </a:r>
            <a:r>
              <a:rPr lang="es-ES_tradnl" dirty="0" err="1"/>
              <a:t>including</a:t>
            </a:r>
            <a:r>
              <a:rPr lang="es-ES_tradnl" dirty="0"/>
              <a:t> </a:t>
            </a:r>
            <a:r>
              <a:rPr lang="es-ES_tradnl" dirty="0" err="1"/>
              <a:t>protection</a:t>
            </a:r>
            <a:r>
              <a:rPr lang="es-ES_tradnl" dirty="0"/>
              <a:t> </a:t>
            </a:r>
            <a:r>
              <a:rPr lang="es-ES_tradnl" dirty="0" err="1"/>
              <a:t>concerns</a:t>
            </a:r>
            <a:endParaRPr lang="es-ES_tradnl" dirty="0"/>
          </a:p>
          <a:p>
            <a:r>
              <a:rPr lang="es-ES_tradnl" dirty="0" err="1"/>
              <a:t>Caregivers</a:t>
            </a:r>
            <a:r>
              <a:rPr lang="es-ES_tradnl" dirty="0"/>
              <a:t>, </a:t>
            </a:r>
            <a:r>
              <a:rPr lang="es-ES_tradnl" dirty="0" err="1"/>
              <a:t>parent-teacher</a:t>
            </a:r>
            <a:r>
              <a:rPr lang="es-ES_tradnl" dirty="0"/>
              <a:t> </a:t>
            </a:r>
            <a:r>
              <a:rPr lang="es-ES_tradnl" dirty="0" err="1"/>
              <a:t>associations</a:t>
            </a:r>
            <a:r>
              <a:rPr lang="es-ES_tradnl" dirty="0"/>
              <a:t> and </a:t>
            </a:r>
            <a:r>
              <a:rPr lang="es-ES_tradnl" dirty="0" err="1"/>
              <a:t>other</a:t>
            </a:r>
            <a:r>
              <a:rPr lang="es-ES_tradnl" dirty="0"/>
              <a:t> </a:t>
            </a:r>
            <a:r>
              <a:rPr lang="es-ES_tradnl" dirty="0" err="1"/>
              <a:t>educators</a:t>
            </a:r>
            <a:r>
              <a:rPr lang="es-ES_tradnl" dirty="0"/>
              <a:t> </a:t>
            </a:r>
            <a:r>
              <a:rPr lang="es-ES_tradnl" dirty="0" err="1"/>
              <a:t>groups</a:t>
            </a:r>
            <a:endParaRPr lang="es-ES_tradnl" dirty="0"/>
          </a:p>
          <a:p>
            <a:endParaRPr lang="es-ES_tradnl" dirty="0"/>
          </a:p>
          <a:p>
            <a:endParaRPr lang="es-ES_tradnl" dirty="0"/>
          </a:p>
        </p:txBody>
      </p:sp>
    </p:spTree>
    <p:extLst>
      <p:ext uri="{BB962C8B-B14F-4D97-AF65-F5344CB8AC3E}">
        <p14:creationId xmlns:p14="http://schemas.microsoft.com/office/powerpoint/2010/main" val="128956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E3B9CD1-D75D-4391-8D9D-16496C76D0EC}"/>
              </a:ext>
            </a:extLst>
          </p:cNvPr>
          <p:cNvSpPr>
            <a:spLocks noGrp="1"/>
          </p:cNvSpPr>
          <p:nvPr>
            <p:ph sz="half" idx="1"/>
          </p:nvPr>
        </p:nvSpPr>
        <p:spPr/>
        <p:txBody>
          <a:bodyPr>
            <a:normAutofit/>
          </a:bodyPr>
          <a:lstStyle/>
          <a:p>
            <a:r>
              <a:rPr lang="en-US" dirty="0"/>
              <a:t>Educational facilities improvement</a:t>
            </a:r>
          </a:p>
          <a:p>
            <a:r>
              <a:rPr lang="en-US" dirty="0"/>
              <a:t>CP topics and positive discipline </a:t>
            </a:r>
          </a:p>
          <a:p>
            <a:r>
              <a:rPr lang="en-US" dirty="0"/>
              <a:t>Joint work on MHPSS </a:t>
            </a:r>
          </a:p>
          <a:p>
            <a:r>
              <a:rPr lang="en-US" dirty="0"/>
              <a:t>Making schools a safe environment</a:t>
            </a:r>
          </a:p>
          <a:p>
            <a:r>
              <a:rPr lang="en-US" dirty="0"/>
              <a:t>Promoting equity</a:t>
            </a:r>
            <a:endParaRPr lang="es-ES" dirty="0"/>
          </a:p>
        </p:txBody>
      </p:sp>
      <p:sp>
        <p:nvSpPr>
          <p:cNvPr id="4" name="Espace réservé du contenu 3">
            <a:extLst>
              <a:ext uri="{FF2B5EF4-FFF2-40B4-BE49-F238E27FC236}">
                <a16:creationId xmlns:a16="http://schemas.microsoft.com/office/drawing/2014/main" id="{71D6B492-DB3F-4F2F-8160-6787B89A5783}"/>
              </a:ext>
            </a:extLst>
          </p:cNvPr>
          <p:cNvSpPr>
            <a:spLocks noGrp="1"/>
          </p:cNvSpPr>
          <p:nvPr>
            <p:ph sz="half" idx="2"/>
          </p:nvPr>
        </p:nvSpPr>
        <p:spPr>
          <a:xfrm>
            <a:off x="6340690" y="1520626"/>
            <a:ext cx="5181600" cy="4351338"/>
          </a:xfrm>
        </p:spPr>
        <p:txBody>
          <a:bodyPr>
            <a:normAutofit/>
          </a:bodyPr>
          <a:lstStyle/>
          <a:p>
            <a:pPr marL="50800" indent="0">
              <a:buNone/>
            </a:pPr>
            <a:endParaRPr lang="en-US" dirty="0"/>
          </a:p>
          <a:p>
            <a:pPr marL="50800" indent="0">
              <a:buNone/>
            </a:pPr>
            <a:endParaRPr lang="en-US" dirty="0"/>
          </a:p>
          <a:p>
            <a:pPr marL="50800" indent="0">
              <a:buNone/>
            </a:pPr>
            <a:endParaRPr lang="en-US" dirty="0"/>
          </a:p>
          <a:p>
            <a:pPr marL="50800" indent="0">
              <a:buNone/>
            </a:pPr>
            <a:r>
              <a:rPr lang="en-US" dirty="0"/>
              <a:t>Coordinate with both cluster/sector/working groups to determine how the two sectors can best work together</a:t>
            </a:r>
            <a:endParaRPr lang="es-ES" dirty="0"/>
          </a:p>
        </p:txBody>
      </p:sp>
      <p:sp>
        <p:nvSpPr>
          <p:cNvPr id="5" name="Titre 1">
            <a:extLst>
              <a:ext uri="{FF2B5EF4-FFF2-40B4-BE49-F238E27FC236}">
                <a16:creationId xmlns:a16="http://schemas.microsoft.com/office/drawing/2014/main" id="{1ED64386-1501-4135-925C-42C800B5CEE4}"/>
              </a:ext>
            </a:extLst>
          </p:cNvPr>
          <p:cNvSpPr>
            <a:spLocks noGrp="1"/>
          </p:cNvSpPr>
          <p:nvPr>
            <p:ph type="title"/>
          </p:nvPr>
        </p:nvSpPr>
        <p:spPr>
          <a:xfrm>
            <a:off x="838200" y="365125"/>
            <a:ext cx="9356725" cy="1325563"/>
          </a:xfrm>
        </p:spPr>
        <p:txBody>
          <a:bodyPr>
            <a:normAutofit/>
          </a:bodyPr>
          <a:lstStyle/>
          <a:p>
            <a:r>
              <a:rPr lang="en-US" sz="4000" dirty="0"/>
              <a:t>Joint response actions /2</a:t>
            </a:r>
            <a:endParaRPr lang="fr-FR" sz="4000" dirty="0"/>
          </a:p>
        </p:txBody>
      </p:sp>
      <p:sp>
        <p:nvSpPr>
          <p:cNvPr id="8" name="Phylactère : pensées 7">
            <a:extLst>
              <a:ext uri="{FF2B5EF4-FFF2-40B4-BE49-F238E27FC236}">
                <a16:creationId xmlns:a16="http://schemas.microsoft.com/office/drawing/2014/main" id="{0AAF7971-54D2-4398-8CA1-06DDB593153D}"/>
              </a:ext>
            </a:extLst>
          </p:cNvPr>
          <p:cNvSpPr/>
          <p:nvPr/>
        </p:nvSpPr>
        <p:spPr>
          <a:xfrm>
            <a:off x="7646935" y="1027906"/>
            <a:ext cx="2225616" cy="1325563"/>
          </a:xfrm>
          <a:prstGeom prst="cloudCallout">
            <a:avLst>
              <a:gd name="adj1" fmla="val 32932"/>
              <a:gd name="adj2" fmla="val 1009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Remember</a:t>
            </a:r>
            <a:endParaRPr lang="es-ES" sz="1800" b="1" dirty="0"/>
          </a:p>
        </p:txBody>
      </p:sp>
      <p:grpSp>
        <p:nvGrpSpPr>
          <p:cNvPr id="9" name="Groupe 8">
            <a:extLst>
              <a:ext uri="{FF2B5EF4-FFF2-40B4-BE49-F238E27FC236}">
                <a16:creationId xmlns:a16="http://schemas.microsoft.com/office/drawing/2014/main" id="{BE12A5DC-1BC2-41B0-A761-F956F890A936}"/>
              </a:ext>
            </a:extLst>
          </p:cNvPr>
          <p:cNvGrpSpPr/>
          <p:nvPr/>
        </p:nvGrpSpPr>
        <p:grpSpPr>
          <a:xfrm rot="1415781">
            <a:off x="11045341" y="5540250"/>
            <a:ext cx="979340" cy="1040548"/>
            <a:chOff x="10883591" y="5571442"/>
            <a:chExt cx="979340" cy="1040548"/>
          </a:xfrm>
        </p:grpSpPr>
        <p:pic>
          <p:nvPicPr>
            <p:cNvPr id="10" name="Image 9">
              <a:extLst>
                <a:ext uri="{FF2B5EF4-FFF2-40B4-BE49-F238E27FC236}">
                  <a16:creationId xmlns:a16="http://schemas.microsoft.com/office/drawing/2014/main" id="{8C7F60DB-277B-4ECF-A9A6-964D24E98CAD}"/>
                </a:ext>
              </a:extLst>
            </p:cNvPr>
            <p:cNvPicPr>
              <a:picLocks noChangeAspect="1"/>
            </p:cNvPicPr>
            <p:nvPr/>
          </p:nvPicPr>
          <p:blipFill>
            <a:blip r:embed="rId3"/>
            <a:stretch>
              <a:fillRect/>
            </a:stretch>
          </p:blipFill>
          <p:spPr>
            <a:xfrm>
              <a:off x="10883591" y="5571442"/>
              <a:ext cx="979340" cy="1040548"/>
            </a:xfrm>
            <a:prstGeom prst="rect">
              <a:avLst/>
            </a:prstGeom>
          </p:spPr>
        </p:pic>
        <p:pic>
          <p:nvPicPr>
            <p:cNvPr id="11" name="Graphique 10" descr="Point d’interrogation">
              <a:extLst>
                <a:ext uri="{FF2B5EF4-FFF2-40B4-BE49-F238E27FC236}">
                  <a16:creationId xmlns:a16="http://schemas.microsoft.com/office/drawing/2014/main" id="{8D81F539-E215-4131-B413-8479A6B526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05748" y="5727562"/>
              <a:ext cx="735026" cy="735026"/>
            </a:xfrm>
            <a:prstGeom prst="rect">
              <a:avLst/>
            </a:prstGeom>
          </p:spPr>
        </p:pic>
      </p:grpSp>
      <p:sp>
        <p:nvSpPr>
          <p:cNvPr id="12" name="ZoneTexte 11">
            <a:extLst>
              <a:ext uri="{FF2B5EF4-FFF2-40B4-BE49-F238E27FC236}">
                <a16:creationId xmlns:a16="http://schemas.microsoft.com/office/drawing/2014/main" id="{519A0629-D932-4020-83E5-EAF4C3974C50}"/>
              </a:ext>
            </a:extLst>
          </p:cNvPr>
          <p:cNvSpPr txBox="1"/>
          <p:nvPr/>
        </p:nvSpPr>
        <p:spPr>
          <a:xfrm>
            <a:off x="4944141" y="5701901"/>
            <a:ext cx="6019756" cy="830997"/>
          </a:xfrm>
          <a:prstGeom prst="rect">
            <a:avLst/>
          </a:prstGeom>
          <a:noFill/>
        </p:spPr>
        <p:txBody>
          <a:bodyPr wrap="square">
            <a:spAutoFit/>
          </a:bodyPr>
          <a:lstStyle/>
          <a:p>
            <a:pPr algn="r"/>
            <a:r>
              <a:rPr lang="en-US" sz="2400" dirty="0">
                <a:latin typeface="Ink Free" panose="03080402000500000000" pitchFamily="66" charset="0"/>
              </a:rPr>
              <a:t>In what ways can education be adjusted to promote equity in a humanitarian setting? </a:t>
            </a:r>
          </a:p>
        </p:txBody>
      </p:sp>
      <p:pic>
        <p:nvPicPr>
          <p:cNvPr id="6" name="Picture 5">
            <a:extLst>
              <a:ext uri="{FF2B5EF4-FFF2-40B4-BE49-F238E27FC236}">
                <a16:creationId xmlns:a16="http://schemas.microsoft.com/office/drawing/2014/main" id="{7E946B40-4BA3-3A7E-AF5D-19BF97DB7FE2}"/>
              </a:ext>
            </a:extLst>
          </p:cNvPr>
          <p:cNvPicPr>
            <a:picLocks noChangeAspect="1"/>
          </p:cNvPicPr>
          <p:nvPr/>
        </p:nvPicPr>
        <p:blipFill>
          <a:blip r:embed="rId6"/>
          <a:stretch>
            <a:fillRect/>
          </a:stretch>
        </p:blipFill>
        <p:spPr>
          <a:xfrm>
            <a:off x="34740" y="5564848"/>
            <a:ext cx="1435174" cy="1168460"/>
          </a:xfrm>
          <a:prstGeom prst="rect">
            <a:avLst/>
          </a:prstGeom>
        </p:spPr>
      </p:pic>
    </p:spTree>
    <p:extLst>
      <p:ext uri="{BB962C8B-B14F-4D97-AF65-F5344CB8AC3E}">
        <p14:creationId xmlns:p14="http://schemas.microsoft.com/office/powerpoint/2010/main" val="55018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P spid="8"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729B3-82FC-314D-A205-F7428223F3E8}"/>
              </a:ext>
            </a:extLst>
          </p:cNvPr>
          <p:cNvSpPr>
            <a:spLocks noGrp="1"/>
          </p:cNvSpPr>
          <p:nvPr>
            <p:ph type="title"/>
          </p:nvPr>
        </p:nvSpPr>
        <p:spPr>
          <a:xfrm>
            <a:off x="771276" y="264035"/>
            <a:ext cx="10515600" cy="1325563"/>
          </a:xfrm>
        </p:spPr>
        <p:txBody>
          <a:bodyPr/>
          <a:lstStyle/>
          <a:p>
            <a:r>
              <a:rPr lang="en-GB" dirty="0"/>
              <a:t>Examples from the Region</a:t>
            </a:r>
          </a:p>
        </p:txBody>
      </p:sp>
      <p:sp>
        <p:nvSpPr>
          <p:cNvPr id="3" name="TextBox 2">
            <a:extLst>
              <a:ext uri="{FF2B5EF4-FFF2-40B4-BE49-F238E27FC236}">
                <a16:creationId xmlns:a16="http://schemas.microsoft.com/office/drawing/2014/main" id="{9752340E-A3E7-AB4C-BA0B-7E84A308FB1E}"/>
              </a:ext>
            </a:extLst>
          </p:cNvPr>
          <p:cNvSpPr txBox="1"/>
          <p:nvPr/>
        </p:nvSpPr>
        <p:spPr>
          <a:xfrm>
            <a:off x="4539980" y="4115301"/>
            <a:ext cx="2978193" cy="1815882"/>
          </a:xfrm>
          <a:prstGeom prst="rect">
            <a:avLst/>
          </a:prstGeom>
          <a:noFill/>
        </p:spPr>
        <p:txBody>
          <a:bodyPr wrap="square" rtlCol="0">
            <a:spAutoFit/>
          </a:bodyPr>
          <a:lstStyle/>
          <a:p>
            <a:pPr algn="ctr"/>
            <a:r>
              <a:rPr lang="en-GB" dirty="0"/>
              <a:t>[ COUNTRY NAME] </a:t>
            </a:r>
            <a:br>
              <a:rPr lang="en-GB" dirty="0"/>
            </a:br>
            <a:endParaRPr lang="en-GB" dirty="0"/>
          </a:p>
          <a:p>
            <a:pPr marL="285750" indent="-285750">
              <a:buFont typeface="Arial" panose="020B0604020202020204" pitchFamily="34" charset="0"/>
              <a:buChar char="•"/>
            </a:pPr>
            <a:r>
              <a:rPr lang="en-GB" dirty="0"/>
              <a:t>Add key presentation sentence about a specific program/project using Standard 23</a:t>
            </a:r>
          </a:p>
          <a:p>
            <a:pPr marL="285750" indent="-285750">
              <a:buFont typeface="Arial" panose="020B0604020202020204" pitchFamily="34" charset="0"/>
              <a:buChar char="•"/>
            </a:pPr>
            <a:r>
              <a:rPr lang="en-GB" dirty="0"/>
              <a:t>Add name of organisations</a:t>
            </a:r>
          </a:p>
          <a:p>
            <a:pPr marL="285750" indent="-285750">
              <a:buFont typeface="Arial" panose="020B0604020202020204" pitchFamily="34" charset="0"/>
              <a:buChar char="•"/>
            </a:pPr>
            <a:r>
              <a:rPr lang="en-GB" dirty="0"/>
              <a:t>Add key message / numbers</a:t>
            </a:r>
          </a:p>
        </p:txBody>
      </p:sp>
      <p:pic>
        <p:nvPicPr>
          <p:cNvPr id="4098" name="Picture 2" descr="Indonesia outline map vector illustration">
            <a:extLst>
              <a:ext uri="{FF2B5EF4-FFF2-40B4-BE49-F238E27FC236}">
                <a16:creationId xmlns:a16="http://schemas.microsoft.com/office/drawing/2014/main" id="{6B39CE52-5A3E-C846-8C42-7FB5C8199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43" b="14100"/>
          <a:stretch/>
        </p:blipFill>
        <p:spPr bwMode="auto">
          <a:xfrm>
            <a:off x="8114210" y="1956428"/>
            <a:ext cx="3344092" cy="13728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4B64C4-5BF2-AE41-AF73-C3A91C2237FD}"/>
              </a:ext>
            </a:extLst>
          </p:cNvPr>
          <p:cNvSpPr txBox="1"/>
          <p:nvPr/>
        </p:nvSpPr>
        <p:spPr>
          <a:xfrm>
            <a:off x="7766074" y="3804819"/>
            <a:ext cx="4153989" cy="1384995"/>
          </a:xfrm>
          <a:prstGeom prst="rect">
            <a:avLst/>
          </a:prstGeom>
          <a:noFill/>
        </p:spPr>
        <p:txBody>
          <a:bodyPr wrap="square" rtlCol="0">
            <a:spAutoFit/>
          </a:bodyPr>
          <a:lstStyle/>
          <a:p>
            <a:pPr algn="ctr"/>
            <a:r>
              <a:rPr lang="en-GB" dirty="0"/>
              <a:t>[ COUNTRY NAME] </a:t>
            </a:r>
            <a:br>
              <a:rPr lang="en-GB" dirty="0"/>
            </a:br>
            <a:endParaRPr lang="en-GB" dirty="0"/>
          </a:p>
          <a:p>
            <a:pPr marL="285750" indent="-285750">
              <a:buFont typeface="Arial" panose="020B0604020202020204" pitchFamily="34" charset="0"/>
              <a:buChar char="•"/>
            </a:pPr>
            <a:r>
              <a:rPr lang="en-GB" dirty="0"/>
              <a:t>Add key presentation sentence about a specific program/project using Standard 23</a:t>
            </a:r>
          </a:p>
          <a:p>
            <a:pPr marL="285750" indent="-285750">
              <a:buFont typeface="Arial" panose="020B0604020202020204" pitchFamily="34" charset="0"/>
              <a:buChar char="•"/>
            </a:pPr>
            <a:r>
              <a:rPr lang="en-GB" dirty="0"/>
              <a:t>Add name of organisations</a:t>
            </a:r>
          </a:p>
          <a:p>
            <a:pPr marL="285750" indent="-285750">
              <a:buFont typeface="Arial" panose="020B0604020202020204" pitchFamily="34" charset="0"/>
              <a:buChar char="•"/>
            </a:pPr>
            <a:r>
              <a:rPr lang="en-GB" dirty="0"/>
              <a:t>Add key message / numbers</a:t>
            </a:r>
          </a:p>
        </p:txBody>
      </p:sp>
      <p:pic>
        <p:nvPicPr>
          <p:cNvPr id="4102" name="Picture 6" descr="Nepal Map Outline Png #1438897 - PNG Images - PNGio">
            <a:extLst>
              <a:ext uri="{FF2B5EF4-FFF2-40B4-BE49-F238E27FC236}">
                <a16:creationId xmlns:a16="http://schemas.microsoft.com/office/drawing/2014/main" id="{51F77D7A-9812-1B49-A2DE-3B2CA1819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637" y="1711264"/>
            <a:ext cx="3235962" cy="16179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A1A334-6B7B-4644-A374-008FFE228989}"/>
              </a:ext>
            </a:extLst>
          </p:cNvPr>
          <p:cNvSpPr txBox="1"/>
          <p:nvPr/>
        </p:nvSpPr>
        <p:spPr>
          <a:xfrm>
            <a:off x="566421" y="3429000"/>
            <a:ext cx="3457668" cy="1600438"/>
          </a:xfrm>
          <a:prstGeom prst="rect">
            <a:avLst/>
          </a:prstGeom>
          <a:noFill/>
        </p:spPr>
        <p:txBody>
          <a:bodyPr wrap="square" rtlCol="0">
            <a:spAutoFit/>
          </a:bodyPr>
          <a:lstStyle/>
          <a:p>
            <a:pPr algn="ctr"/>
            <a:r>
              <a:rPr lang="en-GB" dirty="0"/>
              <a:t>[COUNTRY NAME] </a:t>
            </a:r>
            <a:br>
              <a:rPr lang="en-GB" dirty="0"/>
            </a:br>
            <a:endParaRPr lang="en-GB" dirty="0"/>
          </a:p>
          <a:p>
            <a:pPr marL="285750" indent="-285750">
              <a:buFont typeface="Arial" panose="020B0604020202020204" pitchFamily="34" charset="0"/>
              <a:buChar char="•"/>
            </a:pPr>
            <a:r>
              <a:rPr lang="en-GB" dirty="0"/>
              <a:t>Add key presentation sentence about a specific program/project using Standard 23</a:t>
            </a:r>
          </a:p>
          <a:p>
            <a:pPr marL="285750" indent="-285750">
              <a:buFont typeface="Arial" panose="020B0604020202020204" pitchFamily="34" charset="0"/>
              <a:buChar char="•"/>
            </a:pPr>
            <a:r>
              <a:rPr lang="en-GB" dirty="0"/>
              <a:t>Add name of organisations</a:t>
            </a:r>
          </a:p>
          <a:p>
            <a:pPr marL="285750" indent="-285750">
              <a:buFont typeface="Arial" panose="020B0604020202020204" pitchFamily="34" charset="0"/>
              <a:buChar char="•"/>
            </a:pPr>
            <a:r>
              <a:rPr lang="en-GB" dirty="0"/>
              <a:t>Add key message / numbers</a:t>
            </a:r>
          </a:p>
        </p:txBody>
      </p:sp>
      <p:pic>
        <p:nvPicPr>
          <p:cNvPr id="4104" name="Picture 8" descr="Outline Map of Myanmar | Free Vector Maps">
            <a:extLst>
              <a:ext uri="{FF2B5EF4-FFF2-40B4-BE49-F238E27FC236}">
                <a16:creationId xmlns:a16="http://schemas.microsoft.com/office/drawing/2014/main" id="{E53636B5-7DFF-A642-8E1C-805CAF37BD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619" r="22095"/>
          <a:stretch/>
        </p:blipFill>
        <p:spPr bwMode="auto">
          <a:xfrm>
            <a:off x="5134563" y="1217419"/>
            <a:ext cx="2135710" cy="2845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153235"/>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6774</TotalTime>
  <Words>3052</Words>
  <Application>Microsoft Office PowerPoint</Application>
  <PresentationFormat>Widescreen</PresentationFormat>
  <Paragraphs>223</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HelveticaNeue-Roman-Identity-H</vt:lpstr>
      <vt:lpstr>-apple-system</vt:lpstr>
      <vt:lpstr>Wingdings</vt:lpstr>
      <vt:lpstr>Ink Free</vt:lpstr>
      <vt:lpstr>Calibri</vt:lpstr>
      <vt:lpstr>HelveticaNeue-Light-Identity-H</vt:lpstr>
      <vt:lpstr>Helvetica Neue</vt:lpstr>
      <vt:lpstr>Office Theme</vt:lpstr>
      <vt:lpstr>The Minimum Standards for Child Protection in Humanitarian Action  CPMS</vt:lpstr>
      <vt:lpstr>Aim of the Standards </vt:lpstr>
      <vt:lpstr>PowerPoint Presentation</vt:lpstr>
      <vt:lpstr>Working Together</vt:lpstr>
      <vt:lpstr>An introduction to Standard 23</vt:lpstr>
      <vt:lpstr>PowerPoint Presentation</vt:lpstr>
      <vt:lpstr>Joint response actions</vt:lpstr>
      <vt:lpstr>Joint response actions /2</vt:lpstr>
      <vt:lpstr>Examples from the Region</vt:lpstr>
      <vt:lpstr>Need more than the hard copy?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Colleen Fitzgerald</dc:creator>
  <cp:lastModifiedBy>Joanna Wedge</cp:lastModifiedBy>
  <cp:revision>215</cp:revision>
  <dcterms:created xsi:type="dcterms:W3CDTF">2017-12-20T18:51:03Z</dcterms:created>
  <dcterms:modified xsi:type="dcterms:W3CDTF">2022-07-07T23:23:22Z</dcterms:modified>
</cp:coreProperties>
</file>