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Helvetica Neue" panose="020B0604020202020204" charset="0"/>
      <p:regular r:id="rId15"/>
      <p:bold r:id="rId16"/>
      <p:italic r:id="rId17"/>
      <p:boldItalic r:id="rId18"/>
    </p:embeddedFont>
    <p:embeddedFont>
      <p:font typeface="Helvetica Neue Light"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hpSDW0IuwmXzn7ng17nevaawti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6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customschemas.google.com/relationships/presentationmetadata" Target="meta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andbook.spherestandards.org/en/cpms/#ch002_01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Facilitators:</a:t>
            </a:r>
            <a:endParaRPr/>
          </a:p>
          <a:p>
            <a:pPr marL="0" lvl="0" indent="0" algn="l" rtl="0">
              <a:lnSpc>
                <a:spcPct val="100000"/>
              </a:lnSpc>
              <a:spcBef>
                <a:spcPts val="0"/>
              </a:spcBef>
              <a:spcAft>
                <a:spcPts val="0"/>
              </a:spcAft>
              <a:buSzPts val="1400"/>
              <a:buNone/>
            </a:pPr>
            <a:r>
              <a:rPr lang="en-US" i="1"/>
              <a:t>This briefing is </a:t>
            </a:r>
            <a:r>
              <a:rPr lang="en-US" i="1" u="sng"/>
              <a:t>for any potential user </a:t>
            </a:r>
            <a:r>
              <a:rPr lang="en-US" i="1"/>
              <a:t>of the CPMS. It is geared primarily toward child protection staff, so consider broadening some questions or providing more detail, if colleagues from other sectors join you.</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It is assumed that the group is about 20 people and that everyone in the room knows each other (perhaps colleagues from your agency or the CP coordination group). if not, add 5 minutes for quick introductions.</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latin typeface="Calibri"/>
                <a:ea typeface="Calibri"/>
                <a:cs typeface="Calibri"/>
                <a:sym typeface="Calibri"/>
              </a:rPr>
              <a:t>PREPARE: a flipchart with the </a:t>
            </a:r>
            <a:r>
              <a:rPr lang="en-US" b="1" i="1">
                <a:latin typeface="Calibri"/>
                <a:ea typeface="Calibri"/>
                <a:cs typeface="Calibri"/>
                <a:sym typeface="Calibri"/>
              </a:rPr>
              <a:t>objectives</a:t>
            </a:r>
            <a:r>
              <a:rPr lang="en-US" i="1">
                <a:latin typeface="Calibri"/>
                <a:ea typeface="Calibri"/>
                <a:cs typeface="Calibri"/>
                <a:sym typeface="Calibri"/>
              </a:rPr>
              <a:t> of the session</a:t>
            </a:r>
            <a:endParaRPr/>
          </a:p>
          <a:p>
            <a:pPr marL="0" lvl="0" indent="0" algn="l" rtl="0">
              <a:lnSpc>
                <a:spcPct val="100000"/>
              </a:lnSpc>
              <a:spcBef>
                <a:spcPts val="0"/>
              </a:spcBef>
              <a:spcAft>
                <a:spcPts val="0"/>
              </a:spcAft>
              <a:buSzPts val="1400"/>
              <a:buNone/>
            </a:pPr>
            <a:r>
              <a:rPr lang="en-US" b="0" i="0">
                <a:solidFill>
                  <a:srgbClr val="1B2733"/>
                </a:solidFill>
                <a:latin typeface="Calibri"/>
                <a:ea typeface="Calibri"/>
                <a:cs typeface="Calibri"/>
                <a:sym typeface="Calibri"/>
              </a:rPr>
              <a:t>By the end of the session, participants will be able to:</a:t>
            </a:r>
            <a:endParaRPr>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Describe the content of Standard 24</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Explain &amp; Share its key messages</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Demonstrate how &amp; why to use the handbook</a:t>
            </a:r>
            <a:endParaRPr/>
          </a:p>
          <a:p>
            <a:pPr marL="17145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a:t>NOTE: if you have already done a Session on Pillar(s), Principles or other Standard(s), skip slide 2 &amp; 7</a:t>
            </a:r>
            <a:endParaRPr/>
          </a:p>
          <a:p>
            <a:pPr marL="0" lvl="0" indent="0" algn="l" rtl="0">
              <a:lnSpc>
                <a:spcPct val="100000"/>
              </a:lnSpc>
              <a:spcBef>
                <a:spcPts val="0"/>
              </a:spcBef>
              <a:spcAft>
                <a:spcPts val="0"/>
              </a:spcAft>
              <a:buClr>
                <a:schemeClr val="dk1"/>
              </a:buClr>
              <a:buSzPts val="1200"/>
              <a:buFont typeface="Arial"/>
              <a:buNone/>
            </a:pPr>
            <a:endParaRPr/>
          </a:p>
          <a:p>
            <a:pPr marL="457200" marR="0" lvl="0" indent="-228600" algn="l" rtl="0">
              <a:lnSpc>
                <a:spcPct val="100000"/>
              </a:lnSpc>
              <a:spcBef>
                <a:spcPts val="0"/>
              </a:spcBef>
              <a:spcAft>
                <a:spcPts val="0"/>
              </a:spcAft>
              <a:buSzPts val="1400"/>
              <a:buNone/>
            </a:pPr>
            <a:r>
              <a:rPr lang="en-US" b="1"/>
              <a:t>TIP: Slides are animated </a:t>
            </a:r>
            <a:r>
              <a:rPr lang="en-US"/>
              <a:t>-&gt; for each click you’ll make, some few words, a title or an image will appear on the slide. </a:t>
            </a:r>
            <a:endParaRPr/>
          </a:p>
          <a:p>
            <a:pPr marL="457200" marR="0" lvl="0" indent="-228600" algn="l" rtl="0">
              <a:lnSpc>
                <a:spcPct val="100000"/>
              </a:lnSpc>
              <a:spcBef>
                <a:spcPts val="0"/>
              </a:spcBef>
              <a:spcAft>
                <a:spcPts val="0"/>
              </a:spcAft>
              <a:buSzPts val="1400"/>
              <a:buNone/>
            </a:pPr>
            <a:r>
              <a:rPr lang="en-US"/>
              <a:t>Read the corresponding notes from the facilitators notes, before showing the following content, so participants have time to process what you say, and read each point. </a:t>
            </a:r>
            <a:endParaRPr/>
          </a:p>
          <a:p>
            <a:pPr marL="0" lvl="0" indent="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Donors, local governments, colleagues in other sectors and our beneficiaries themselves want to know what we are doing and why. The CPMS is our benchmark. They are the key way to operationalise or make real children's rights in the practice of humanitarian response. </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100"/>
              <a:buNone/>
            </a:pPr>
            <a:r>
              <a:rPr lang="en-US"/>
              <a:t>They are a collaborative, inter-agency tool, that links with other initiatives, such as the Core Humanitarian Standard and the Humanitarian Inclusion Standards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Contextualisation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youtube channel.</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BOX: The CPMS aim at improving the quality and accountability of our programing and increasing impact for children’s protection and well-being in humanitarian action (</a:t>
            </a:r>
            <a:r>
              <a:rPr lang="en-US" sz="1800" b="0" i="0" u="none" strike="noStrike">
                <a:latin typeface="Helvetica Neue Light"/>
                <a:ea typeface="Helvetica Neue Light"/>
                <a:cs typeface="Helvetica Neue Light"/>
                <a:sym typeface="Helvetica Neue Light"/>
              </a:rPr>
              <a:t>internal displacement and refugee contexts)</a:t>
            </a:r>
            <a:r>
              <a:rPr lang="en-US"/>
              <a:t>, by establishing common principles, </a:t>
            </a:r>
            <a:r>
              <a:rPr lang="en-US" sz="1800" b="0" i="0" u="none" strike="noStrike">
                <a:latin typeface="Helvetica Neue Light"/>
                <a:ea typeface="Helvetica Neue Light"/>
                <a:cs typeface="Helvetica Neue Light"/>
                <a:sym typeface="Helvetica Neue Light"/>
              </a:rPr>
              <a:t>evidence, prevention</a:t>
            </a:r>
            <a:r>
              <a:rPr lang="en-US"/>
              <a:t> and goals to achieve. They provide a synthesis of good practice and learning to date.</a:t>
            </a:r>
            <a:endParaRPr/>
          </a:p>
          <a:p>
            <a:pPr marL="0" lvl="0" indent="0" algn="l" rtl="0">
              <a:lnSpc>
                <a:spcPct val="100000"/>
              </a:lnSpc>
              <a:spcBef>
                <a:spcPts val="0"/>
              </a:spcBef>
              <a:spcAft>
                <a:spcPts val="0"/>
              </a:spcAft>
              <a:buSzPts val="1400"/>
              <a:buNone/>
            </a:pPr>
            <a:endParaRPr/>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an overview of the CPMS structure: there are 28 Standards across 4 pillars and 10 CPHA principles threaded throughout. </a:t>
            </a:r>
            <a:endParaRPr/>
          </a:p>
          <a:p>
            <a:pPr marL="0" lvl="0" indent="0" algn="l" rtl="0">
              <a:lnSpc>
                <a:spcPct val="100000"/>
              </a:lnSpc>
              <a:spcBef>
                <a:spcPts val="0"/>
              </a:spcBef>
              <a:spcAft>
                <a:spcPts val="0"/>
              </a:spcAft>
              <a:buSzPts val="1400"/>
              <a:buNone/>
            </a:pPr>
            <a:r>
              <a:rPr lang="en-US"/>
              <a:t>You can find this overview on the back of the CPMS handbook or in the online handbook; it’s a practical way of locating quickly a specific topic.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presentation focuses on Standard 24: Health &amp; Child Protection</a:t>
            </a:r>
            <a:endParaRPr/>
          </a:p>
          <a:p>
            <a:pPr marL="0" lvl="0" indent="0" algn="l" rtl="0">
              <a:lnSpc>
                <a:spcPct val="100000"/>
              </a:lnSpc>
              <a:spcBef>
                <a:spcPts val="0"/>
              </a:spcBef>
              <a:spcAft>
                <a:spcPts val="0"/>
              </a:spcAft>
              <a:buSzPts val="1400"/>
              <a:buNone/>
            </a:pPr>
            <a:endParaRPr/>
          </a:p>
        </p:txBody>
      </p:sp>
      <p:sp>
        <p:nvSpPr>
          <p:cNvPr id="198" name="Google Shape;1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46adba2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46adba24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The CPMS have a complete section devoted to Child Protection personnel working with and learning from other humanitarian actors to improve protection and well-being outcomes for children.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approaches reflect the interconnected needs of children and emphasise </a:t>
            </a:r>
            <a:endParaRPr/>
          </a:p>
          <a:p>
            <a:pPr marL="171450" marR="0" lvl="0" indent="-171450" algn="l" rtl="0">
              <a:lnSpc>
                <a:spcPct val="100000"/>
              </a:lnSpc>
              <a:spcBef>
                <a:spcPts val="0"/>
              </a:spcBef>
              <a:spcAft>
                <a:spcPts val="0"/>
              </a:spcAft>
              <a:buClr>
                <a:schemeClr val="dk1"/>
              </a:buClr>
              <a:buSzPts val="1200"/>
              <a:buFont typeface="Arial"/>
              <a:buChar char="•"/>
            </a:pPr>
            <a:r>
              <a:rPr lang="en-US"/>
              <a:t>CLICK: all humanitarian actors’ collective responsibility to protect children and their families. Children’s protection risks are closely linked with the work of humanitarian actors because they have needs that fall under all sectors. </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programming - that includes and addresses child protection considerations (such as children’s particular risks, vulnerabilities, developmental stages, etc.) can be an effective way to achieve real, higher quality outcomes for both / all sectors.</a:t>
            </a:r>
            <a:endParaRPr/>
          </a:p>
          <a:p>
            <a:pPr marL="171450" marR="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i="1"/>
              <a:t>CLICK: Working Together</a:t>
            </a:r>
            <a:r>
              <a:rPr lang="en-US"/>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endParaRPr/>
          </a:p>
          <a:p>
            <a:pPr marL="171450" marR="0" lvl="0" indent="-171450" algn="l" rtl="0">
              <a:lnSpc>
                <a:spcPct val="100000"/>
              </a:lnSpc>
              <a:spcBef>
                <a:spcPts val="0"/>
              </a:spcBef>
              <a:spcAft>
                <a:spcPts val="0"/>
              </a:spcAft>
              <a:buClr>
                <a:schemeClr val="dk1"/>
              </a:buClr>
              <a:buSzPts val="1200"/>
              <a:buFont typeface="Arial"/>
              <a:buChar char="•"/>
            </a:pPr>
            <a:r>
              <a:rPr lang="en-US"/>
              <a:t>CLICK: Check out the microsite for the global Working across Sectors initiative and the sector-specific resource folders.</a:t>
            </a:r>
            <a:endParaRPr/>
          </a:p>
          <a:p>
            <a:pPr marL="457200" marR="0" lvl="0" indent="-228600" algn="l" rtl="0">
              <a:lnSpc>
                <a:spcPct val="100000"/>
              </a:lnSpc>
              <a:spcBef>
                <a:spcPts val="0"/>
              </a:spcBef>
              <a:spcAft>
                <a:spcPts val="0"/>
              </a:spcAft>
              <a:buSzPts val="1400"/>
              <a:buNone/>
            </a:pPr>
            <a:endParaRPr/>
          </a:p>
        </p:txBody>
      </p:sp>
      <p:sp>
        <p:nvSpPr>
          <p:cNvPr id="206" name="Google Shape;206;g13546adba24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This Standard is part of the fourth Pillar of Standards related to Working across Sectors. </a:t>
            </a: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a:t>Multisectoral approaches reflect the interconnected needs of children and emphasise all humanitarian actors’ collective responsibility to protect children and their families. Child protection risks are closely linked with the work of other sectors because children have needs that fall under all sectors. </a:t>
            </a:r>
            <a:endParaRPr/>
          </a:p>
          <a:p>
            <a:pPr marL="171450" marR="0" lvl="0" indent="-171450" algn="l" rtl="0">
              <a:lnSpc>
                <a:spcPct val="100000"/>
              </a:lnSpc>
              <a:spcBef>
                <a:spcPts val="0"/>
              </a:spcBef>
              <a:spcAft>
                <a:spcPts val="0"/>
              </a:spcAft>
              <a:buClr>
                <a:schemeClr val="dk1"/>
              </a:buClr>
              <a:buSzPts val="1200"/>
              <a:buFont typeface="Arial"/>
              <a:buChar char="•"/>
            </a:pPr>
            <a:r>
              <a:rPr lang="en-US"/>
              <a:t>One very effective way towards real &amp; higher quality impact is multisectoral programming that includes and addresses child protection considerations (such as children’s particular risks, vulnerabilities, developmental stages, etc.).</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SzPts val="1400"/>
              <a:buFont typeface="Arial"/>
              <a:buChar char="•"/>
            </a:pPr>
            <a:r>
              <a:rPr lang="en-US"/>
              <a:t>Supporting children’s health increases children’s protective factors, while supporting children’s protection can, and should, improve children’s physical health and well-being.</a:t>
            </a:r>
            <a:endParaRPr/>
          </a:p>
          <a:p>
            <a:pPr marL="1714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An integrated approach to </a:t>
            </a:r>
            <a:r>
              <a:rPr lang="en-US"/>
              <a:t>health and child protection should be : Safe; Protective; Inclusive; Systematic; Complementary; Valid for all sectors; and Participatory</a:t>
            </a:r>
            <a:endParaRPr/>
          </a:p>
          <a:p>
            <a:pPr marL="171450" marR="0" lvl="0" indent="-171450" algn="l" rtl="0">
              <a:lnSpc>
                <a:spcPct val="100000"/>
              </a:lnSpc>
              <a:spcBef>
                <a:spcPts val="0"/>
              </a:spcBef>
              <a:spcAft>
                <a:spcPts val="0"/>
              </a:spcAft>
              <a:buClr>
                <a:srgbClr val="000000"/>
              </a:buClr>
              <a:buSzPts val="1400"/>
              <a:buFont typeface="Arial"/>
              <a:buChar char="•"/>
            </a:pPr>
            <a:r>
              <a:rPr lang="en-US"/>
              <a:t>An integrated approach to health and child protection should include a coordination systems to allow referral mechanisms, safe and confidential protocols and information sharing between the two sectors </a:t>
            </a:r>
            <a:r>
              <a:rPr lang="en-US" i="1"/>
              <a:t>[</a:t>
            </a:r>
            <a:r>
              <a:rPr lang="en-US" i="1">
                <a:latin typeface="Arial"/>
                <a:ea typeface="Arial"/>
                <a:cs typeface="Arial"/>
                <a:sym typeface="Arial"/>
              </a:rPr>
              <a:t>🡪 the </a:t>
            </a:r>
            <a:r>
              <a:rPr lang="en-US" b="1" i="1">
                <a:latin typeface="Arial"/>
                <a:ea typeface="Arial"/>
                <a:cs typeface="Arial"/>
                <a:sym typeface="Arial"/>
              </a:rPr>
              <a:t>case management</a:t>
            </a:r>
            <a:r>
              <a:rPr lang="en-US" i="1">
                <a:latin typeface="Arial"/>
                <a:ea typeface="Arial"/>
                <a:cs typeface="Arial"/>
                <a:sym typeface="Arial"/>
              </a:rPr>
              <a:t> icon</a:t>
            </a:r>
            <a:r>
              <a:rPr lang="en-US" i="1"/>
              <a:t>]</a:t>
            </a:r>
            <a:endParaRPr/>
          </a:p>
          <a:p>
            <a:pPr marL="171450" marR="0" lvl="0" indent="-82550" algn="l" rtl="0">
              <a:lnSpc>
                <a:spcPct val="100000"/>
              </a:lnSpc>
              <a:spcBef>
                <a:spcPts val="0"/>
              </a:spcBef>
              <a:spcAft>
                <a:spcPts val="0"/>
              </a:spcAft>
              <a:buClr>
                <a:srgbClr val="000000"/>
              </a:buClr>
              <a:buSzPts val="1400"/>
              <a:buFont typeface="Arial"/>
              <a:buNone/>
            </a:pPr>
            <a:endParaRPr/>
          </a:p>
          <a:p>
            <a:pPr marL="171450" marR="0" lvl="0" indent="-171450" algn="l" rtl="0">
              <a:lnSpc>
                <a:spcPct val="100000"/>
              </a:lnSpc>
              <a:spcBef>
                <a:spcPts val="0"/>
              </a:spcBef>
              <a:spcAft>
                <a:spcPts val="0"/>
              </a:spcAft>
              <a:buClr>
                <a:srgbClr val="000000"/>
              </a:buClr>
              <a:buSzPts val="1400"/>
              <a:buFont typeface="Arial"/>
              <a:buChar char="•"/>
            </a:pPr>
            <a:r>
              <a:rPr lang="en-US" b="0"/>
              <a:t>Icon: Many linkages w/</a:t>
            </a:r>
            <a:r>
              <a:rPr lang="en-US" b="1"/>
              <a:t>prevention</a:t>
            </a:r>
            <a:r>
              <a:rPr lang="en-US" b="0"/>
              <a:t>, by including </a:t>
            </a:r>
            <a:r>
              <a:rPr lang="en-US"/>
              <a:t>concerns, principles and approaches so actors can correctly prevent, identify, and/or mitigate child protection cases, and avoid family separation during referrals and admissions. This standard is also especially relevant </a:t>
            </a:r>
            <a:r>
              <a:rPr lang="en-US" b="1"/>
              <a:t>in Infectious Disease Outbreaks</a:t>
            </a:r>
            <a:r>
              <a:rPr lang="en-US"/>
              <a:t>!</a:t>
            </a:r>
            <a:endParaRPr b="1">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Font typeface="Arial"/>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1" u="none" strike="noStrik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latin typeface="Arial"/>
                <a:ea typeface="Arial"/>
                <a:cs typeface="Arial"/>
                <a:sym typeface="Arial"/>
              </a:rPr>
              <a:t>Standard 24 states: </a:t>
            </a:r>
            <a:r>
              <a:rPr lang="en-US"/>
              <a:t>“All children have access to quality protective health services that reflect their views, ages and developmental needs.” </a:t>
            </a:r>
            <a:endParaRPr>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b="1">
                <a:latin typeface="Arial"/>
                <a:ea typeface="Arial"/>
                <a:cs typeface="Arial"/>
                <a:sym typeface="Arial"/>
              </a:rPr>
              <a:t>Discussion Prompt: </a:t>
            </a:r>
            <a:r>
              <a:rPr lang="en-US" sz="1200">
                <a:latin typeface="Arial"/>
                <a:ea typeface="Arial"/>
                <a:cs typeface="Arial"/>
                <a:sym typeface="Arial"/>
              </a:rPr>
              <a:t>Which children </a:t>
            </a:r>
            <a:r>
              <a:rPr lang="en-US">
                <a:latin typeface="Arial"/>
                <a:ea typeface="Arial"/>
                <a:cs typeface="Arial"/>
                <a:sym typeface="Arial"/>
              </a:rPr>
              <a:t>may be</a:t>
            </a:r>
            <a:r>
              <a:rPr lang="en-US" sz="1200">
                <a:latin typeface="Arial"/>
                <a:ea typeface="Arial"/>
                <a:cs typeface="Arial"/>
                <a:sym typeface="Arial"/>
              </a:rPr>
              <a:t> most vulnerable to health risks or face the greatest barriers to accessing health care?</a:t>
            </a:r>
            <a:endParaRPr/>
          </a:p>
          <a:p>
            <a:pPr marL="0" marR="0" lvl="0" indent="0" algn="l" rtl="0">
              <a:lnSpc>
                <a:spcPct val="100000"/>
              </a:lnSpc>
              <a:spcBef>
                <a:spcPts val="0"/>
              </a:spcBef>
              <a:spcAft>
                <a:spcPts val="0"/>
              </a:spcAft>
              <a:buClr>
                <a:schemeClr val="dk1"/>
              </a:buClr>
              <a:buSzPts val="1200"/>
              <a:buFont typeface="Arial"/>
              <a:buNone/>
            </a:pPr>
            <a:r>
              <a:rPr lang="en-US"/>
              <a:t>-&gt; Children who are most vulnerable to health risks or who face the greatest barriers to accessing health care might include children who are unaccompanied, separated or in alternative care arrangements; children with disabilities; children engaged in the worst forms of child labour (WFCL); children who identify as a sexual/gender minority (lesbian, gay, bisexual, transgender and intersex [LGBTI]); children associated with armed forces or armed groups; and girls, including those living in child marriages. </a:t>
            </a:r>
            <a:endParaRPr/>
          </a:p>
          <a:p>
            <a:pPr marL="0" marR="0" lvl="0" indent="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Child protection and health care workers should coordinate efforts to identify </a:t>
            </a:r>
            <a:r>
              <a:rPr lang="en-US" u="sng">
                <a:solidFill>
                  <a:schemeClr val="hlink"/>
                </a:solidFill>
                <a:hlinkClick r:id="rId3"/>
              </a:rPr>
              <a:t>children at risk</a:t>
            </a:r>
            <a:r>
              <a:rPr lang="en-US"/>
              <a:t> of abuse, neglect, exploitation or violence and common areas of concern to health and child protection</a:t>
            </a:r>
            <a:endParaRPr/>
          </a:p>
          <a:p>
            <a:pPr marL="171450" marR="0" lvl="0" indent="-171450" algn="l" rtl="0">
              <a:lnSpc>
                <a:spcPct val="100000"/>
              </a:lnSpc>
              <a:spcBef>
                <a:spcPts val="0"/>
              </a:spcBef>
              <a:spcAft>
                <a:spcPts val="0"/>
              </a:spcAft>
              <a:buClr>
                <a:schemeClr val="dk1"/>
              </a:buClr>
              <a:buSzPts val="1200"/>
              <a:buFont typeface="Arial"/>
              <a:buChar char="•"/>
            </a:pPr>
            <a:r>
              <a:rPr lang="en-US"/>
              <a:t>Child survivors of abuse, neglect, exploitation or violence must receive individualised health services. Female health care providers should be available for children who prefer (or are culturally required) to interact with female service providers.</a:t>
            </a:r>
            <a:endParaRPr/>
          </a:p>
          <a:p>
            <a:pPr marL="171450" marR="0" lvl="0" indent="-171450" algn="l" rtl="0">
              <a:lnSpc>
                <a:spcPct val="100000"/>
              </a:lnSpc>
              <a:spcBef>
                <a:spcPts val="0"/>
              </a:spcBef>
              <a:spcAft>
                <a:spcPts val="0"/>
              </a:spcAft>
              <a:buClr>
                <a:schemeClr val="dk1"/>
              </a:buClr>
              <a:buSzPts val="1200"/>
              <a:buFont typeface="Arial"/>
              <a:buChar char="•"/>
            </a:pPr>
            <a:r>
              <a:rPr lang="en-US"/>
              <a:t>All health-related facilities and services should be accessible, appropriate and inclusive for all children and should typically include child-appropriate emergency contraception, post-exposure prophylaxis, first aid supplies and family planning services</a:t>
            </a:r>
            <a:endParaRPr/>
          </a:p>
          <a:p>
            <a:pPr marL="171450" marR="0" lvl="0" indent="-171450" algn="l" rtl="0">
              <a:lnSpc>
                <a:spcPct val="100000"/>
              </a:lnSpc>
              <a:spcBef>
                <a:spcPts val="0"/>
              </a:spcBef>
              <a:spcAft>
                <a:spcPts val="0"/>
              </a:spcAft>
              <a:buClr>
                <a:schemeClr val="dk1"/>
              </a:buClr>
              <a:buSzPts val="1200"/>
              <a:buFont typeface="Arial"/>
              <a:buChar char="•"/>
            </a:pPr>
            <a:r>
              <a:rPr lang="en-US"/>
              <a:t>An integrated approach to health and child protection should include protocols that ensure safe, confidential referral and information sharing between the two sectors. This close coordination and collaboration is especially relevant in infectious disease outbreaks (i.e: for alternative care arrangements, mental health and psychosocial support in observation or treatment centres, quarantine or isolation…)</a:t>
            </a:r>
            <a:endParaRPr/>
          </a:p>
          <a:p>
            <a:pPr marL="171450" marR="0" lvl="0" indent="-171450" algn="l" rtl="0">
              <a:lnSpc>
                <a:spcPct val="100000"/>
              </a:lnSpc>
              <a:spcBef>
                <a:spcPts val="0"/>
              </a:spcBef>
              <a:spcAft>
                <a:spcPts val="0"/>
              </a:spcAft>
              <a:buClr>
                <a:schemeClr val="dk1"/>
              </a:buClr>
              <a:buSzPts val="1200"/>
              <a:buFont typeface="Arial"/>
              <a:buChar char="•"/>
            </a:pPr>
            <a:r>
              <a:rPr lang="en-US"/>
              <a:t>We should also train child protection staff on health concerns, principles and approaches so they can correctly prevent, identify, mitigate and/or refer health issues (and reciprocally health staff on CP concerns, principles and approaches!)</a:t>
            </a:r>
            <a:endParaRPr/>
          </a:p>
        </p:txBody>
      </p:sp>
      <p:sp>
        <p:nvSpPr>
          <p:cNvPr id="230" name="Google Shape;2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i="1" u="none"/>
              <a:t>Depending on the time you have for facilitation, consider adding here examples from the Region/ Country/ Response, of programming that meets the standards.</a:t>
            </a:r>
            <a:endParaRPr/>
          </a:p>
          <a:p>
            <a:pPr marL="457200" marR="0" lvl="0" indent="-228600" algn="l" rtl="0">
              <a:lnSpc>
                <a:spcPct val="100000"/>
              </a:lnSpc>
              <a:spcBef>
                <a:spcPts val="0"/>
              </a:spcBef>
              <a:spcAft>
                <a:spcPts val="0"/>
              </a:spcAft>
              <a:buSzPts val="1400"/>
              <a:buNone/>
            </a:pPr>
            <a:r>
              <a:rPr lang="en-US" b="0" i="1" u="none"/>
              <a:t>This could be a draft slide that you could update or remove if necessary. </a:t>
            </a:r>
            <a:endParaRPr/>
          </a:p>
          <a:p>
            <a:pPr marL="457200" marR="0" lvl="0" indent="-228600" algn="l" rtl="0">
              <a:lnSpc>
                <a:spcPct val="100000"/>
              </a:lnSpc>
              <a:spcBef>
                <a:spcPts val="0"/>
              </a:spcBef>
              <a:spcAft>
                <a:spcPts val="0"/>
              </a:spcAft>
              <a:buSzPts val="1400"/>
              <a:buNone/>
            </a:pPr>
            <a:r>
              <a:rPr lang="en-US" b="0" i="1" u="none"/>
              <a:t>For each example, you could add: </a:t>
            </a:r>
            <a:endParaRPr/>
          </a:p>
          <a:p>
            <a:pPr marL="285750" lvl="0" indent="-285750" algn="l" rtl="0">
              <a:lnSpc>
                <a:spcPct val="100000"/>
              </a:lnSpc>
              <a:spcBef>
                <a:spcPts val="0"/>
              </a:spcBef>
              <a:spcAft>
                <a:spcPts val="0"/>
              </a:spcAft>
              <a:buSzPts val="1400"/>
              <a:buFont typeface="Arial"/>
              <a:buChar char="•"/>
            </a:pPr>
            <a:r>
              <a:rPr lang="en-US" b="0" i="1" u="none"/>
              <a:t>A short, concise, </a:t>
            </a:r>
            <a:r>
              <a:rPr lang="en-US" i="1"/>
              <a:t>key presentation sentence about the specific program/project using Standard 24</a:t>
            </a:r>
            <a:endParaRPr/>
          </a:p>
          <a:p>
            <a:pPr marL="285750" lvl="0" indent="-285750" algn="l" rtl="0">
              <a:lnSpc>
                <a:spcPct val="100000"/>
              </a:lnSpc>
              <a:spcBef>
                <a:spcPts val="0"/>
              </a:spcBef>
              <a:spcAft>
                <a:spcPts val="0"/>
              </a:spcAft>
              <a:buSzPts val="1400"/>
              <a:buFont typeface="Arial"/>
              <a:buChar char="•"/>
            </a:pPr>
            <a:r>
              <a:rPr lang="en-US" i="1"/>
              <a:t>Add the name of organisations and partners involved </a:t>
            </a:r>
            <a:endParaRPr/>
          </a:p>
          <a:p>
            <a:pPr marL="285750" lvl="0" indent="-285750" algn="l" rtl="0">
              <a:lnSpc>
                <a:spcPct val="100000"/>
              </a:lnSpc>
              <a:spcBef>
                <a:spcPts val="0"/>
              </a:spcBef>
              <a:spcAft>
                <a:spcPts val="0"/>
              </a:spcAft>
              <a:buSzPts val="1400"/>
              <a:buFont typeface="Arial"/>
              <a:buChar char="•"/>
            </a:pPr>
            <a:r>
              <a:rPr lang="en-US" i="1"/>
              <a:t>Add practical lessons learnt, key actions, message or numbers, that will attract interest of your audience</a:t>
            </a:r>
            <a:endParaRPr/>
          </a:p>
          <a:p>
            <a:pPr marL="457200" marR="0" lvl="0" indent="-228600" algn="l" rtl="0">
              <a:lnSpc>
                <a:spcPct val="100000"/>
              </a:lnSpc>
              <a:spcBef>
                <a:spcPts val="0"/>
              </a:spcBef>
              <a:spcAft>
                <a:spcPts val="0"/>
              </a:spcAft>
              <a:buSzPts val="1400"/>
              <a:buNone/>
            </a:pPr>
            <a:endParaRPr b="0" i="1" u="none"/>
          </a:p>
          <a:p>
            <a:pPr marL="0" marR="0" lvl="0" indent="0" algn="l" rtl="0">
              <a:lnSpc>
                <a:spcPct val="100000"/>
              </a:lnSpc>
              <a:spcBef>
                <a:spcPts val="0"/>
              </a:spcBef>
              <a:spcAft>
                <a:spcPts val="0"/>
              </a:spcAft>
              <a:buClr>
                <a:srgbClr val="000000"/>
              </a:buClr>
              <a:buSzPts val="1400"/>
              <a:buFont typeface="Arial"/>
              <a:buNone/>
            </a:pPr>
            <a:r>
              <a:rPr lang="en-US" i="1"/>
              <a:t>Another option, if you have a longer facilitation span (and also depending on the audience you have), this slide can be completed in an interactive way during the session. </a:t>
            </a:r>
            <a:endParaRPr/>
          </a:p>
          <a:p>
            <a:pPr marL="0" marR="0" lvl="0" indent="0" algn="l" rtl="0">
              <a:lnSpc>
                <a:spcPct val="100000"/>
              </a:lnSpc>
              <a:spcBef>
                <a:spcPts val="0"/>
              </a:spcBef>
              <a:spcAft>
                <a:spcPts val="0"/>
              </a:spcAft>
              <a:buClr>
                <a:srgbClr val="000000"/>
              </a:buClr>
              <a:buSzPts val="1400"/>
              <a:buFont typeface="Arial"/>
              <a:buNone/>
            </a:pPr>
            <a:r>
              <a:rPr lang="en-US" i="1"/>
              <a:t>In that case, you could:</a:t>
            </a:r>
            <a:endParaRPr/>
          </a:p>
          <a:p>
            <a:pPr marL="171450" marR="0" lvl="0" indent="-171450" algn="l" rtl="0">
              <a:lnSpc>
                <a:spcPct val="100000"/>
              </a:lnSpc>
              <a:spcBef>
                <a:spcPts val="0"/>
              </a:spcBef>
              <a:spcAft>
                <a:spcPts val="0"/>
              </a:spcAft>
              <a:buClr>
                <a:srgbClr val="000000"/>
              </a:buClr>
              <a:buSzPts val="1400"/>
              <a:buFont typeface="Calibri"/>
              <a:buChar char="-"/>
            </a:pPr>
            <a:r>
              <a:rPr lang="en-US" i="1"/>
              <a:t>split the groups into 2 or 3 smaller groups, </a:t>
            </a:r>
            <a:endParaRPr/>
          </a:p>
          <a:p>
            <a:pPr marL="171450" marR="0" lvl="0" indent="-171450" algn="l" rtl="0">
              <a:lnSpc>
                <a:spcPct val="100000"/>
              </a:lnSpc>
              <a:spcBef>
                <a:spcPts val="0"/>
              </a:spcBef>
              <a:spcAft>
                <a:spcPts val="0"/>
              </a:spcAft>
              <a:buClr>
                <a:srgbClr val="000000"/>
              </a:buClr>
              <a:buSzPts val="1400"/>
              <a:buFont typeface="Calibri"/>
              <a:buChar char="-"/>
            </a:pPr>
            <a:r>
              <a:rPr lang="en-US" i="1"/>
              <a:t>allow 15 – 20 min for them to prepare a short presentation of an </a:t>
            </a:r>
            <a:r>
              <a:rPr lang="en-US" b="0" i="1" u="none"/>
              <a:t>example from the Region/ Country/ Response, of programming that meets the standard</a:t>
            </a:r>
            <a:endParaRPr/>
          </a:p>
          <a:p>
            <a:pPr marL="171450" marR="0" lvl="0" indent="-171450" algn="l" rtl="0">
              <a:lnSpc>
                <a:spcPct val="100000"/>
              </a:lnSpc>
              <a:spcBef>
                <a:spcPts val="0"/>
              </a:spcBef>
              <a:spcAft>
                <a:spcPts val="0"/>
              </a:spcAft>
              <a:buClr>
                <a:srgbClr val="000000"/>
              </a:buClr>
              <a:buSzPts val="1400"/>
              <a:buFont typeface="Calibri"/>
              <a:buChar char="-"/>
            </a:pPr>
            <a:r>
              <a:rPr lang="en-US" b="0" i="1" u="none"/>
              <a:t>in plenary, have the groups present their examples, and discuss /compare lessons learnt out of them. </a:t>
            </a:r>
            <a:endParaRPr/>
          </a:p>
          <a:p>
            <a:pPr marL="0" marR="0" lvl="0" indent="0" algn="l" rtl="0">
              <a:lnSpc>
                <a:spcPct val="100000"/>
              </a:lnSpc>
              <a:spcBef>
                <a:spcPts val="0"/>
              </a:spcBef>
              <a:spcAft>
                <a:spcPts val="0"/>
              </a:spcAft>
              <a:buClr>
                <a:srgbClr val="000000"/>
              </a:buClr>
              <a:buSzPts val="1400"/>
              <a:buFont typeface="Calibri"/>
              <a:buNone/>
            </a:pPr>
            <a:r>
              <a:rPr lang="en-US" b="0" i="1" u="none"/>
              <a:t>If you will be sending this presentation to the participants after the training, you can fill up this slide, to keep records of the presentations.</a:t>
            </a:r>
            <a:endParaRPr/>
          </a:p>
          <a:p>
            <a:pPr marL="457200" marR="0" lvl="0" indent="-228600" algn="l" rtl="0">
              <a:lnSpc>
                <a:spcPct val="100000"/>
              </a:lnSpc>
              <a:spcBef>
                <a:spcPts val="0"/>
              </a:spcBef>
              <a:spcAft>
                <a:spcPts val="0"/>
              </a:spcAft>
              <a:buSzPts val="1400"/>
              <a:buNone/>
            </a:pPr>
            <a:endParaRPr b="0" i="1" u="none"/>
          </a:p>
          <a:p>
            <a:pPr marL="457200" marR="0" lvl="0" indent="-228600" algn="l" rtl="0">
              <a:lnSpc>
                <a:spcPct val="100000"/>
              </a:lnSpc>
              <a:spcBef>
                <a:spcPts val="0"/>
              </a:spcBef>
              <a:spcAft>
                <a:spcPts val="0"/>
              </a:spcAft>
              <a:buClr>
                <a:srgbClr val="000000"/>
              </a:buClr>
              <a:buSzPts val="1400"/>
              <a:buFont typeface="Arial"/>
              <a:buNone/>
            </a:pPr>
            <a:r>
              <a:rPr lang="en-US" b="1" i="1" u="none"/>
              <a:t>TIP</a:t>
            </a:r>
            <a:r>
              <a:rPr lang="en-US" b="0" i="1" u="none"/>
              <a:t>: you can use https://thenounproject.com/ to get map outlines like those.</a:t>
            </a:r>
            <a:endParaRPr/>
          </a:p>
          <a:p>
            <a:pPr marL="457200" marR="0" lvl="0" indent="-228600" algn="l" rtl="0">
              <a:lnSpc>
                <a:spcPct val="100000"/>
              </a:lnSpc>
              <a:spcBef>
                <a:spcPts val="0"/>
              </a:spcBef>
              <a:spcAft>
                <a:spcPts val="0"/>
              </a:spcAft>
              <a:buSzPts val="1400"/>
              <a:buNone/>
            </a:pPr>
            <a:endParaRPr b="0" i="1" u="none"/>
          </a:p>
        </p:txBody>
      </p:sp>
      <p:sp>
        <p:nvSpPr>
          <p:cNvPr id="245" name="Google Shape;2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46e014c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346e014c8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[Facilitators - if you can project from the internet, then we suggest you navigate people there and show them]</a:t>
            </a:r>
            <a:r>
              <a:rPr lang="en-US" i="1" u="sng">
                <a:solidFill>
                  <a:schemeClr val="hlink"/>
                </a:solidFill>
                <a:hlinkClick r:id="rId3"/>
              </a:rPr>
              <a:t> </a:t>
            </a:r>
            <a:endParaRPr i="1" u="sng">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a:t> </a:t>
            </a:r>
            <a:endParaRPr/>
          </a:p>
          <a:p>
            <a:pPr marL="0" marR="0" lvl="0" indent="0" algn="l" rtl="0">
              <a:lnSpc>
                <a:spcPct val="100000"/>
              </a:lnSpc>
              <a:spcBef>
                <a:spcPts val="0"/>
              </a:spcBef>
              <a:spcAft>
                <a:spcPts val="0"/>
              </a:spcAft>
              <a:buClr>
                <a:schemeClr val="dk1"/>
              </a:buClr>
              <a:buSzPts val="1200"/>
              <a:buFont typeface="Calibri"/>
              <a:buNone/>
            </a:pPr>
            <a:r>
              <a:rPr lang="en-US" b="1" u="none"/>
              <a:t>HSP:</a:t>
            </a:r>
            <a:endParaRPr/>
          </a:p>
          <a:p>
            <a:pPr marL="0" marR="0" lvl="0" indent="0" algn="l" rtl="0">
              <a:lnSpc>
                <a:spcPct val="100000"/>
              </a:lnSpc>
              <a:spcBef>
                <a:spcPts val="0"/>
              </a:spcBef>
              <a:spcAft>
                <a:spcPts val="0"/>
              </a:spcAft>
              <a:buClr>
                <a:schemeClr val="dk1"/>
              </a:buClr>
              <a:buSzPts val="1200"/>
              <a:buFont typeface="Calibri"/>
              <a:buNone/>
            </a:pPr>
            <a:r>
              <a:rPr lang="en-US" u="sng"/>
              <a:t>1. Online handbook</a:t>
            </a:r>
            <a:endParaRPr/>
          </a:p>
          <a:p>
            <a:pPr marL="0" lvl="0" indent="0" algn="l" rtl="0">
              <a:lnSpc>
                <a:spcPct val="100000"/>
              </a:lnSpc>
              <a:spcBef>
                <a:spcPts val="0"/>
              </a:spcBef>
              <a:spcAft>
                <a:spcPts val="0"/>
              </a:spcAft>
              <a:buSzPts val="1400"/>
              <a:buNone/>
            </a:pPr>
            <a:r>
              <a:rPr lang="en-US" u="sng"/>
              <a:t>2. The Humanitarian Standards Partnership App </a:t>
            </a:r>
            <a:endParaRPr/>
          </a:p>
          <a:p>
            <a:pPr marL="0" lvl="0" indent="0" algn="l" rtl="0">
              <a:lnSpc>
                <a:spcPct val="100000"/>
              </a:lnSpc>
              <a:spcBef>
                <a:spcPts val="0"/>
              </a:spcBef>
              <a:spcAft>
                <a:spcPts val="0"/>
              </a:spcAft>
              <a:buSzPts val="1400"/>
              <a:buNone/>
            </a:pPr>
            <a:r>
              <a:rPr lang="en-US"/>
              <a:t>– It is the 2</a:t>
            </a:r>
            <a:r>
              <a:rPr lang="en-US" baseline="30000"/>
              <a:t>nd</a:t>
            </a:r>
            <a:r>
              <a:rPr lang="en-US"/>
              <a:t> most popular app on that site after Sphere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u="none"/>
              <a:t>CPMS page:</a:t>
            </a:r>
            <a:endParaRPr/>
          </a:p>
          <a:p>
            <a:pPr marL="0" marR="0" lvl="0" indent="0" algn="l" rtl="0">
              <a:lnSpc>
                <a:spcPct val="100000"/>
              </a:lnSpc>
              <a:spcBef>
                <a:spcPts val="0"/>
              </a:spcBef>
              <a:spcAft>
                <a:spcPts val="0"/>
              </a:spcAft>
              <a:buClr>
                <a:srgbClr val="000000"/>
              </a:buClr>
              <a:buSzPts val="1400"/>
              <a:buFont typeface="Arial"/>
              <a:buNone/>
            </a:pPr>
            <a:r>
              <a:rPr lang="en-US" u="sng"/>
              <a:t>1. Interactive handbook </a:t>
            </a:r>
            <a:r>
              <a:rPr lang="en-US"/>
              <a:t>– our greatest resource</a:t>
            </a:r>
            <a:endParaRPr/>
          </a:p>
          <a:p>
            <a:pPr marL="0" marR="0" lvl="0" indent="0" algn="l" rtl="0">
              <a:lnSpc>
                <a:spcPct val="100000"/>
              </a:lnSpc>
              <a:spcBef>
                <a:spcPts val="0"/>
              </a:spcBef>
              <a:spcAft>
                <a:spcPts val="0"/>
              </a:spcAft>
              <a:buClr>
                <a:srgbClr val="000000"/>
              </a:buClr>
              <a:buSzPts val="1400"/>
              <a:buFont typeface="Arial"/>
              <a:buNone/>
            </a:pPr>
            <a:r>
              <a:rPr lang="en-US"/>
              <a:t>2. </a:t>
            </a:r>
            <a:r>
              <a:rPr lang="en-US" u="sng"/>
              <a:t>A Summary: </a:t>
            </a:r>
            <a:r>
              <a:rPr lang="en-US"/>
              <a:t>At just 32 pages, it means that it is topline but can be used to introduce the idea of minimum standards or start child protection discussions with government colleagues or other humanitarians without overwhelming them with the huge handbook.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Alliance website: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PDF</a:t>
            </a:r>
            <a:r>
              <a:rPr lang="en-US"/>
              <a:t> &amp; all materials available can be downloaded if people want to print just portions of the CPMS, on the Alliance 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Introduction to CPMS” Briefing Pack </a:t>
            </a:r>
            <a:r>
              <a:rPr lang="en-US"/>
              <a:t>contains this PPT and facilitation notes, plus the 2 page Introduction handout.</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A gallery of </a:t>
            </a:r>
            <a:r>
              <a:rPr lang="en-US" u="sng"/>
              <a:t>illustrated</a:t>
            </a:r>
            <a:r>
              <a:rPr lang="en-US"/>
              <a:t> Standards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Discover our </a:t>
            </a:r>
            <a:r>
              <a:rPr lang="en-US" sz="1200" u="sng"/>
              <a:t>free CPMS e-course </a:t>
            </a:r>
            <a:r>
              <a:rPr lang="en-US" sz="1200"/>
              <a:t>with a range of modules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Videos on the Alliance Youtube channel</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ASK: What should our next steps as a team/agency/individual be?</a:t>
            </a:r>
            <a:endParaRPr/>
          </a:p>
          <a:p>
            <a:pPr marL="0" lvl="0" indent="0" algn="l" rtl="0">
              <a:lnSpc>
                <a:spcPct val="100000"/>
              </a:lnSpc>
              <a:spcBef>
                <a:spcPts val="0"/>
              </a:spcBef>
              <a:spcAft>
                <a:spcPts val="0"/>
              </a:spcAft>
              <a:buSzPts val="1400"/>
              <a:buNone/>
            </a:pPr>
            <a:r>
              <a:rPr lang="en-US" i="1"/>
              <a:t>(i.e. you might schedule a longer meeting to digest the changes and create a plan; or ask colleagues to present certain new/revised standards and their implications for the programme; or set up a training or ask Senior Management for a meeting to discuss accountability to children, etc)</a:t>
            </a:r>
            <a:endParaRPr/>
          </a:p>
          <a:p>
            <a:pPr marL="0" lvl="0" indent="0" algn="l" rtl="0">
              <a:lnSpc>
                <a:spcPct val="100000"/>
              </a:lnSpc>
              <a:spcBef>
                <a:spcPts val="0"/>
              </a:spcBef>
              <a:spcAft>
                <a:spcPts val="0"/>
              </a:spcAft>
              <a:buSzPts val="1400"/>
              <a:buNone/>
            </a:pPr>
            <a:r>
              <a:rPr lang="en-US"/>
              <a:t> </a:t>
            </a:r>
            <a:endParaRPr i="1"/>
          </a:p>
          <a:p>
            <a:pPr marL="0" marR="0" lvl="0" indent="0" algn="l" rtl="0">
              <a:lnSpc>
                <a:spcPct val="100000"/>
              </a:lnSpc>
              <a:spcBef>
                <a:spcPts val="0"/>
              </a:spcBef>
              <a:spcAft>
                <a:spcPts val="0"/>
              </a:spcAft>
              <a:buClr>
                <a:schemeClr val="dk1"/>
              </a:buClr>
              <a:buSzPts val="1200"/>
              <a:buFont typeface="Calibri"/>
              <a:buNone/>
            </a:pPr>
            <a:r>
              <a:rPr lang="en-US" i="1"/>
              <a:t>[Facilitators - </a:t>
            </a:r>
            <a:r>
              <a:rPr lang="en-US" i="1" u="sng"/>
              <a:t>Printed copies </a:t>
            </a:r>
            <a:r>
              <a:rPr lang="en-US" i="1"/>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US"/>
              <a:t>Thank you so much for coming together and starting to explore the CPMS. I will follow up on the next steps we discussed. And that’s the key – the CPMS is a gift that just keeps on giving every time you open it!</a:t>
            </a:r>
            <a:endParaRPr/>
          </a:p>
          <a:p>
            <a:pPr marL="0" marR="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SzPts val="1400"/>
              <a:buNone/>
            </a:pPr>
            <a:endParaRPr/>
          </a:p>
        </p:txBody>
      </p:sp>
      <p:sp>
        <p:nvSpPr>
          <p:cNvPr id="257" name="Google Shape;257;g1346e014c8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58"/>
          <p:cNvSpPr txBox="1">
            <a:spLocks noGrp="1"/>
          </p:cNvSpPr>
          <p:nvPr>
            <p:ph type="ctrTitle"/>
          </p:nvPr>
        </p:nvSpPr>
        <p:spPr>
          <a:xfrm>
            <a:off x="5210339" y="1180054"/>
            <a:ext cx="6631372"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SzPts val="4400"/>
              <a:buNone/>
              <a:defRPr sz="5000"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8"/>
          <p:cNvSpPr txBox="1">
            <a:spLocks noGrp="1"/>
          </p:cNvSpPr>
          <p:nvPr>
            <p:ph type="subTitle" idx="1"/>
          </p:nvPr>
        </p:nvSpPr>
        <p:spPr>
          <a:xfrm>
            <a:off x="5210338" y="3659729"/>
            <a:ext cx="6631373"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grpSp>
        <p:nvGrpSpPr>
          <p:cNvPr id="15" name="Google Shape;15;p58"/>
          <p:cNvGrpSpPr/>
          <p:nvPr/>
        </p:nvGrpSpPr>
        <p:grpSpPr>
          <a:xfrm>
            <a:off x="0" y="-1"/>
            <a:ext cx="7876133" cy="6873467"/>
            <a:chOff x="0" y="0"/>
            <a:chExt cx="9161786" cy="7995450"/>
          </a:xfrm>
        </p:grpSpPr>
        <p:sp>
          <p:nvSpPr>
            <p:cNvPr id="16" name="Google Shape;16;p58"/>
            <p:cNvSpPr/>
            <p:nvPr/>
          </p:nvSpPr>
          <p:spPr>
            <a:xfrm>
              <a:off x="5155957" y="4728538"/>
              <a:ext cx="682625" cy="682625"/>
            </a:xfrm>
            <a:custGeom>
              <a:avLst/>
              <a:gdLst/>
              <a:ahLst/>
              <a:cxnLst/>
              <a:rect l="l" t="t" r="r" b="b"/>
              <a:pathLst>
                <a:path w="682625" h="682625" extrusionOk="0">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 name="Google Shape;17;p58"/>
            <p:cNvPicPr preferRelativeResize="0"/>
            <p:nvPr/>
          </p:nvPicPr>
          <p:blipFill rotWithShape="1">
            <a:blip r:embed="rId2">
              <a:alphaModFix/>
            </a:blip>
            <a:srcRect/>
            <a:stretch/>
          </p:blipFill>
          <p:spPr>
            <a:xfrm>
              <a:off x="0" y="0"/>
              <a:ext cx="9161786" cy="7995450"/>
            </a:xfrm>
            <a:prstGeom prst="rect">
              <a:avLst/>
            </a:prstGeom>
            <a:noFill/>
            <a:ln>
              <a:noFill/>
            </a:ln>
          </p:spPr>
        </p:pic>
        <p:sp>
          <p:nvSpPr>
            <p:cNvPr id="18" name="Google Shape;18;p58"/>
            <p:cNvSpPr/>
            <p:nvPr/>
          </p:nvSpPr>
          <p:spPr>
            <a:xfrm>
              <a:off x="6989405" y="6285375"/>
              <a:ext cx="319405" cy="319405"/>
            </a:xfrm>
            <a:custGeom>
              <a:avLst/>
              <a:gdLst/>
              <a:ahLst/>
              <a:cxnLst/>
              <a:rect l="l" t="t" r="r" b="b"/>
              <a:pathLst>
                <a:path w="319404" h="319404" extrusionOk="0">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9" name="Google Shape;19;p58"/>
          <p:cNvPicPr preferRelativeResize="0"/>
          <p:nvPr/>
        </p:nvPicPr>
        <p:blipFill rotWithShape="1">
          <a:blip r:embed="rId3">
            <a:alphaModFix/>
          </a:blip>
          <a:srcRect/>
          <a:stretch/>
        </p:blipFill>
        <p:spPr>
          <a:xfrm>
            <a:off x="7985248" y="5540654"/>
            <a:ext cx="3856463" cy="11034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1" name="Google Shape;101;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4"/>
        <p:cNvGrpSpPr/>
        <p:nvPr/>
      </p:nvGrpSpPr>
      <p:grpSpPr>
        <a:xfrm>
          <a:off x="0" y="0"/>
          <a:ext cx="0" cy="0"/>
          <a:chOff x="0" y="0"/>
          <a:chExt cx="0" cy="0"/>
        </a:xfrm>
      </p:grpSpPr>
      <p:sp>
        <p:nvSpPr>
          <p:cNvPr id="105" name="Google Shape;105;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6" name="Google Shape;106;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07" name="Google Shape;107;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3" name="Google Shape;113;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 name="Google Shape;118;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19" name="Google Shape;119;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2"/>
        <p:cNvGrpSpPr/>
        <p:nvPr/>
      </p:nvGrpSpPr>
      <p:grpSpPr>
        <a:xfrm>
          <a:off x="0" y="0"/>
          <a:ext cx="0" cy="0"/>
          <a:chOff x="0" y="0"/>
          <a:chExt cx="0" cy="0"/>
        </a:xfrm>
      </p:grpSpPr>
      <p:grpSp>
        <p:nvGrpSpPr>
          <p:cNvPr id="123" name="Google Shape;123;p46"/>
          <p:cNvGrpSpPr/>
          <p:nvPr/>
        </p:nvGrpSpPr>
        <p:grpSpPr>
          <a:xfrm>
            <a:off x="0" y="5303521"/>
            <a:ext cx="12192000" cy="1639827"/>
            <a:chOff x="0" y="5303521"/>
            <a:chExt cx="12192000" cy="1639827"/>
          </a:xfrm>
        </p:grpSpPr>
        <p:pic>
          <p:nvPicPr>
            <p:cNvPr id="124" name="Google Shape;124;p4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5" name="Google Shape;125;p4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6" name="Google Shape;126;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 name="Google Shape;133;p47"/>
          <p:cNvGrpSpPr/>
          <p:nvPr/>
        </p:nvGrpSpPr>
        <p:grpSpPr>
          <a:xfrm>
            <a:off x="0" y="5303521"/>
            <a:ext cx="12192000" cy="1639827"/>
            <a:chOff x="0" y="5303521"/>
            <a:chExt cx="12192000" cy="1639827"/>
          </a:xfrm>
        </p:grpSpPr>
        <p:pic>
          <p:nvPicPr>
            <p:cNvPr id="134" name="Google Shape;134;p4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5" name="Google Shape;135;p4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36"/>
        <p:cNvGrpSpPr/>
        <p:nvPr/>
      </p:nvGrpSpPr>
      <p:grpSpPr>
        <a:xfrm>
          <a:off x="0" y="0"/>
          <a:ext cx="0" cy="0"/>
          <a:chOff x="0" y="0"/>
          <a:chExt cx="0" cy="0"/>
        </a:xfrm>
      </p:grpSpPr>
      <p:sp>
        <p:nvSpPr>
          <p:cNvPr id="137" name="Google Shape;137;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51"/>
          <p:cNvGrpSpPr/>
          <p:nvPr/>
        </p:nvGrpSpPr>
        <p:grpSpPr>
          <a:xfrm>
            <a:off x="-208789" y="0"/>
            <a:ext cx="12609575" cy="2174491"/>
            <a:chOff x="-1" y="5043119"/>
            <a:chExt cx="12192000" cy="1814883"/>
          </a:xfrm>
        </p:grpSpPr>
        <p:pic>
          <p:nvPicPr>
            <p:cNvPr id="139" name="Google Shape;139;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0" name="Google Shape;140;p5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41" name="Google Shape;141;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2" name="Google Shape;142;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49"/>
        <p:cNvGrpSpPr/>
        <p:nvPr/>
      </p:nvGrpSpPr>
      <p:grpSpPr>
        <a:xfrm>
          <a:off x="0" y="0"/>
          <a:ext cx="0" cy="0"/>
          <a:chOff x="0" y="0"/>
          <a:chExt cx="0" cy="0"/>
        </a:xfrm>
      </p:grpSpPr>
      <p:sp>
        <p:nvSpPr>
          <p:cNvPr id="150" name="Google Shape;150;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5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54" name="Google Shape;154;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56"/>
        <p:cNvGrpSpPr/>
        <p:nvPr/>
      </p:nvGrpSpPr>
      <p:grpSpPr>
        <a:xfrm>
          <a:off x="0" y="0"/>
          <a:ext cx="0" cy="0"/>
          <a:chOff x="0" y="0"/>
          <a:chExt cx="0" cy="0"/>
        </a:xfrm>
      </p:grpSpPr>
      <p:sp>
        <p:nvSpPr>
          <p:cNvPr id="157" name="Google Shape;157;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5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1" name="Google Shape;161;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63"/>
        <p:cNvGrpSpPr/>
        <p:nvPr/>
      </p:nvGrpSpPr>
      <p:grpSpPr>
        <a:xfrm>
          <a:off x="0" y="0"/>
          <a:ext cx="0" cy="0"/>
          <a:chOff x="0" y="0"/>
          <a:chExt cx="0" cy="0"/>
        </a:xfrm>
      </p:grpSpPr>
      <p:sp>
        <p:nvSpPr>
          <p:cNvPr id="164" name="Google Shape;164;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5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8" name="Google Shape;168;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titleOnly">
  <p:cSld name="TITLE_ONLY">
    <p:spTree>
      <p:nvGrpSpPr>
        <p:cNvPr id="1" name="Shape 20"/>
        <p:cNvGrpSpPr/>
        <p:nvPr/>
      </p:nvGrpSpPr>
      <p:grpSpPr>
        <a:xfrm>
          <a:off x="0" y="0"/>
          <a:ext cx="0" cy="0"/>
          <a:chOff x="0" y="0"/>
          <a:chExt cx="0" cy="0"/>
        </a:xfrm>
      </p:grpSpPr>
      <p:sp>
        <p:nvSpPr>
          <p:cNvPr id="21" name="Google Shape;21;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 name="Google Shape;22;p59"/>
          <p:cNvGrpSpPr/>
          <p:nvPr/>
        </p:nvGrpSpPr>
        <p:grpSpPr>
          <a:xfrm>
            <a:off x="114714" y="5834381"/>
            <a:ext cx="11955892" cy="1023226"/>
            <a:chOff x="129463" y="5834381"/>
            <a:chExt cx="11955892" cy="1023226"/>
          </a:xfrm>
        </p:grpSpPr>
        <p:pic>
          <p:nvPicPr>
            <p:cNvPr id="23" name="Google Shape;23;p59"/>
            <p:cNvPicPr preferRelativeResize="0"/>
            <p:nvPr/>
          </p:nvPicPr>
          <p:blipFill rotWithShape="1">
            <a:blip r:embed="rId2">
              <a:alphaModFix/>
            </a:blip>
            <a:srcRect/>
            <a:stretch/>
          </p:blipFill>
          <p:spPr>
            <a:xfrm>
              <a:off x="2286730" y="6724373"/>
              <a:ext cx="196087" cy="132623"/>
            </a:xfrm>
            <a:prstGeom prst="rect">
              <a:avLst/>
            </a:prstGeom>
            <a:noFill/>
            <a:ln>
              <a:noFill/>
            </a:ln>
          </p:spPr>
        </p:pic>
        <p:sp>
          <p:nvSpPr>
            <p:cNvPr id="24" name="Google Shape;24;p59"/>
            <p:cNvSpPr/>
            <p:nvPr/>
          </p:nvSpPr>
          <p:spPr>
            <a:xfrm>
              <a:off x="1854177" y="5834381"/>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59"/>
            <p:cNvSpPr/>
            <p:nvPr/>
          </p:nvSpPr>
          <p:spPr>
            <a:xfrm>
              <a:off x="3597898" y="6424361"/>
              <a:ext cx="734695" cy="433070"/>
            </a:xfrm>
            <a:custGeom>
              <a:avLst/>
              <a:gdLst/>
              <a:ahLst/>
              <a:cxnLst/>
              <a:rect l="l" t="t" r="r" b="b"/>
              <a:pathLst>
                <a:path w="734695" h="433070" extrusionOk="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59"/>
            <p:cNvSpPr/>
            <p:nvPr/>
          </p:nvSpPr>
          <p:spPr>
            <a:xfrm>
              <a:off x="4543957" y="6017589"/>
              <a:ext cx="1167130" cy="839469"/>
            </a:xfrm>
            <a:custGeom>
              <a:avLst/>
              <a:gdLst/>
              <a:ahLst/>
              <a:cxnLst/>
              <a:rect l="l" t="t" r="r" b="b"/>
              <a:pathLst>
                <a:path w="1167129" h="839470" extrusionOk="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59"/>
            <p:cNvSpPr/>
            <p:nvPr/>
          </p:nvSpPr>
          <p:spPr>
            <a:xfrm>
              <a:off x="5662307" y="5942698"/>
              <a:ext cx="1104265" cy="914400"/>
            </a:xfrm>
            <a:custGeom>
              <a:avLst/>
              <a:gdLst/>
              <a:ahLst/>
              <a:cxnLst/>
              <a:rect l="l" t="t" r="r" b="b"/>
              <a:pathLst>
                <a:path w="1104265" h="914400" extrusionOk="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extrusionOk="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59"/>
            <p:cNvSpPr/>
            <p:nvPr/>
          </p:nvSpPr>
          <p:spPr>
            <a:xfrm>
              <a:off x="3402074" y="5876809"/>
              <a:ext cx="524510" cy="524510"/>
            </a:xfrm>
            <a:custGeom>
              <a:avLst/>
              <a:gdLst/>
              <a:ahLst/>
              <a:cxnLst/>
              <a:rect l="l" t="t" r="r" b="b"/>
              <a:pathLst>
                <a:path w="524510" h="524510" extrusionOk="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59"/>
            <p:cNvSpPr/>
            <p:nvPr/>
          </p:nvSpPr>
          <p:spPr>
            <a:xfrm>
              <a:off x="4132060" y="5873460"/>
              <a:ext cx="343535" cy="343535"/>
            </a:xfrm>
            <a:custGeom>
              <a:avLst/>
              <a:gdLst/>
              <a:ahLst/>
              <a:cxnLst/>
              <a:rect l="l" t="t" r="r" b="b"/>
              <a:pathLst>
                <a:path w="343535" h="343535" extrusionOk="0">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59"/>
            <p:cNvSpPr/>
            <p:nvPr/>
          </p:nvSpPr>
          <p:spPr>
            <a:xfrm>
              <a:off x="2697889" y="6375092"/>
              <a:ext cx="687070" cy="481965"/>
            </a:xfrm>
            <a:custGeom>
              <a:avLst/>
              <a:gdLst/>
              <a:ahLst/>
              <a:cxnLst/>
              <a:rect l="l" t="t" r="r" b="b"/>
              <a:pathLst>
                <a:path w="687070" h="481965" extrusionOk="0">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59"/>
            <p:cNvSpPr/>
            <p:nvPr/>
          </p:nvSpPr>
          <p:spPr>
            <a:xfrm>
              <a:off x="2967334" y="5953587"/>
              <a:ext cx="341630" cy="341630"/>
            </a:xfrm>
            <a:custGeom>
              <a:avLst/>
              <a:gdLst/>
              <a:ahLst/>
              <a:cxnLst/>
              <a:rect l="l" t="t" r="r" b="b"/>
              <a:pathLst>
                <a:path w="341629" h="341629" extrusionOk="0">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59"/>
            <p:cNvSpPr/>
            <p:nvPr/>
          </p:nvSpPr>
          <p:spPr>
            <a:xfrm>
              <a:off x="1562369" y="6544742"/>
              <a:ext cx="520700" cy="312420"/>
            </a:xfrm>
            <a:custGeom>
              <a:avLst/>
              <a:gdLst/>
              <a:ahLst/>
              <a:cxnLst/>
              <a:rect l="l" t="t" r="r" b="b"/>
              <a:pathLst>
                <a:path w="520700" h="312420" extrusionOk="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59"/>
            <p:cNvSpPr/>
            <p:nvPr/>
          </p:nvSpPr>
          <p:spPr>
            <a:xfrm>
              <a:off x="1165620" y="6273641"/>
              <a:ext cx="351155" cy="351155"/>
            </a:xfrm>
            <a:custGeom>
              <a:avLst/>
              <a:gdLst/>
              <a:ahLst/>
              <a:cxnLst/>
              <a:rect l="l" t="t" r="r" b="b"/>
              <a:pathLst>
                <a:path w="351155" h="351154" extrusionOk="0">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59"/>
            <p:cNvSpPr/>
            <p:nvPr/>
          </p:nvSpPr>
          <p:spPr>
            <a:xfrm>
              <a:off x="129463" y="5971578"/>
              <a:ext cx="1127125" cy="885825"/>
            </a:xfrm>
            <a:custGeom>
              <a:avLst/>
              <a:gdLst/>
              <a:ahLst/>
              <a:cxnLst/>
              <a:rect l="l" t="t" r="r" b="b"/>
              <a:pathLst>
                <a:path w="1127125" h="885825" extrusionOk="0">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extrusionOk="0">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5" name="Google Shape;35;p59"/>
            <p:cNvPicPr preferRelativeResize="0"/>
            <p:nvPr/>
          </p:nvPicPr>
          <p:blipFill rotWithShape="1">
            <a:blip r:embed="rId3">
              <a:alphaModFix/>
            </a:blip>
            <a:srcRect/>
            <a:stretch/>
          </p:blipFill>
          <p:spPr>
            <a:xfrm>
              <a:off x="7893903" y="6099785"/>
              <a:ext cx="196088" cy="196087"/>
            </a:xfrm>
            <a:prstGeom prst="rect">
              <a:avLst/>
            </a:prstGeom>
            <a:noFill/>
            <a:ln>
              <a:noFill/>
            </a:ln>
          </p:spPr>
        </p:pic>
        <p:sp>
          <p:nvSpPr>
            <p:cNvPr id="36" name="Google Shape;36;p59"/>
            <p:cNvSpPr/>
            <p:nvPr/>
          </p:nvSpPr>
          <p:spPr>
            <a:xfrm>
              <a:off x="7865364" y="6528677"/>
              <a:ext cx="657225" cy="328930"/>
            </a:xfrm>
            <a:custGeom>
              <a:avLst/>
              <a:gdLst/>
              <a:ahLst/>
              <a:cxnLst/>
              <a:rect l="l" t="t" r="r" b="b"/>
              <a:pathLst>
                <a:path w="657225" h="328929" extrusionOk="0">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59"/>
            <p:cNvSpPr/>
            <p:nvPr/>
          </p:nvSpPr>
          <p:spPr>
            <a:xfrm>
              <a:off x="9217532" y="6461680"/>
              <a:ext cx="734695" cy="395605"/>
            </a:xfrm>
            <a:custGeom>
              <a:avLst/>
              <a:gdLst/>
              <a:ahLst/>
              <a:cxnLst/>
              <a:rect l="l" t="t" r="r" b="b"/>
              <a:pathLst>
                <a:path w="734695" h="395604" extrusionOk="0">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59"/>
            <p:cNvSpPr/>
            <p:nvPr/>
          </p:nvSpPr>
          <p:spPr>
            <a:xfrm>
              <a:off x="10212844" y="6200900"/>
              <a:ext cx="986790" cy="656590"/>
            </a:xfrm>
            <a:custGeom>
              <a:avLst/>
              <a:gdLst/>
              <a:ahLst/>
              <a:cxnLst/>
              <a:rect l="l" t="t" r="r" b="b"/>
              <a:pathLst>
                <a:path w="986790" h="656590" extrusionOk="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59"/>
            <p:cNvSpPr/>
            <p:nvPr/>
          </p:nvSpPr>
          <p:spPr>
            <a:xfrm>
              <a:off x="11469405" y="6180409"/>
              <a:ext cx="615950" cy="615950"/>
            </a:xfrm>
            <a:custGeom>
              <a:avLst/>
              <a:gdLst/>
              <a:ahLst/>
              <a:cxnLst/>
              <a:rect l="l" t="t" r="r" b="b"/>
              <a:pathLst>
                <a:path w="615950" h="615950" extrusionOk="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59"/>
            <p:cNvSpPr/>
            <p:nvPr/>
          </p:nvSpPr>
          <p:spPr>
            <a:xfrm>
              <a:off x="9216411" y="6041537"/>
              <a:ext cx="297180" cy="297180"/>
            </a:xfrm>
            <a:custGeom>
              <a:avLst/>
              <a:gdLst/>
              <a:ahLst/>
              <a:cxnLst/>
              <a:rect l="l" t="t" r="r" b="b"/>
              <a:pathLst>
                <a:path w="297179" h="297179" extrusionOk="0">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59"/>
            <p:cNvSpPr/>
            <p:nvPr/>
          </p:nvSpPr>
          <p:spPr>
            <a:xfrm>
              <a:off x="9716972" y="6087973"/>
              <a:ext cx="343535" cy="343535"/>
            </a:xfrm>
            <a:custGeom>
              <a:avLst/>
              <a:gdLst/>
              <a:ahLst/>
              <a:cxnLst/>
              <a:rect l="l" t="t" r="r" b="b"/>
              <a:pathLst>
                <a:path w="343534" h="343535" extrusionOk="0">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59"/>
            <p:cNvSpPr/>
            <p:nvPr/>
          </p:nvSpPr>
          <p:spPr>
            <a:xfrm>
              <a:off x="8365637" y="5918779"/>
              <a:ext cx="687070" cy="687070"/>
            </a:xfrm>
            <a:custGeom>
              <a:avLst/>
              <a:gdLst/>
              <a:ahLst/>
              <a:cxnLst/>
              <a:rect l="l" t="t" r="r" b="b"/>
              <a:pathLst>
                <a:path w="687070" h="687070" extrusionOk="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59"/>
            <p:cNvSpPr/>
            <p:nvPr/>
          </p:nvSpPr>
          <p:spPr>
            <a:xfrm>
              <a:off x="7025197" y="6143323"/>
              <a:ext cx="708660" cy="708660"/>
            </a:xfrm>
            <a:custGeom>
              <a:avLst/>
              <a:gdLst/>
              <a:ahLst/>
              <a:cxnLst/>
              <a:rect l="l" t="t" r="r" b="b"/>
              <a:pathLst>
                <a:path w="708659" h="708659" extrusionOk="0">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170"/>
        <p:cNvGrpSpPr/>
        <p:nvPr/>
      </p:nvGrpSpPr>
      <p:grpSpPr>
        <a:xfrm>
          <a:off x="0" y="0"/>
          <a:ext cx="0" cy="0"/>
          <a:chOff x="0" y="0"/>
          <a:chExt cx="0" cy="0"/>
        </a:xfrm>
      </p:grpSpPr>
      <p:sp>
        <p:nvSpPr>
          <p:cNvPr id="171" name="Google Shape;171;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5"/>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75" name="Google Shape;175;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0"/>
          <p:cNvGrpSpPr/>
          <p:nvPr/>
        </p:nvGrpSpPr>
        <p:grpSpPr>
          <a:xfrm>
            <a:off x="0" y="118224"/>
            <a:ext cx="1313073" cy="6650279"/>
            <a:chOff x="0" y="118224"/>
            <a:chExt cx="1313073" cy="6650279"/>
          </a:xfrm>
        </p:grpSpPr>
        <p:pic>
          <p:nvPicPr>
            <p:cNvPr id="48" name="Google Shape;48;p60"/>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0"/>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0"/>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0"/>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0"/>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0"/>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0"/>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0"/>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0"/>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0"/>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0"/>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0"/>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0"/>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objects2" type="twoObj">
  <p:cSld name="TWO_OBJECTS">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1"/>
          <p:cNvGrpSpPr/>
          <p:nvPr/>
        </p:nvGrpSpPr>
        <p:grpSpPr>
          <a:xfrm rot="-5713666">
            <a:off x="10623557" y="78627"/>
            <a:ext cx="1765287" cy="1591083"/>
            <a:chOff x="65562" y="75628"/>
            <a:chExt cx="1385843" cy="1249083"/>
          </a:xfrm>
        </p:grpSpPr>
        <p:sp>
          <p:nvSpPr>
            <p:cNvPr id="66" name="Google Shape;66;p61"/>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1"/>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1"/>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1"/>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1"/>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1"/>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objects3">
  <p:cSld name="Text and objects3">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838200" y="365125"/>
            <a:ext cx="72276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5" name="Google Shape;75;p62"/>
          <p:cNvPicPr preferRelativeResize="0"/>
          <p:nvPr/>
        </p:nvPicPr>
        <p:blipFill rotWithShape="1">
          <a:blip r:embed="rId2">
            <a:alphaModFix/>
          </a:blip>
          <a:srcRect l="70610" t="10304" r="11371" b="9397"/>
          <a:stretch/>
        </p:blipFill>
        <p:spPr>
          <a:xfrm>
            <a:off x="8303342" y="0"/>
            <a:ext cx="388865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6"/>
        <p:cNvGrpSpPr/>
        <p:nvPr/>
      </p:nvGrpSpPr>
      <p:grpSpPr>
        <a:xfrm>
          <a:off x="0" y="0"/>
          <a:ext cx="0" cy="0"/>
          <a:chOff x="0" y="0"/>
          <a:chExt cx="0" cy="0"/>
        </a:xfrm>
      </p:grpSpPr>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9" name="Google Shape;79;p3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0" name="Google Shape;80;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39"/>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gif"/></Relationships>
</file>

<file path=ppt/slides/_rels/slide8.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15.jp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ubTitle" idx="1"/>
          </p:nvPr>
        </p:nvSpPr>
        <p:spPr>
          <a:xfrm>
            <a:off x="5210338" y="4240754"/>
            <a:ext cx="6631373"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3200"/>
              <a:t>SLIDE DECK</a:t>
            </a:r>
            <a:endParaRPr/>
          </a:p>
        </p:txBody>
      </p:sp>
      <p:sp>
        <p:nvSpPr>
          <p:cNvPr id="184" name="Google Shape;184;p10"/>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The Minimum Standards for Child Protection in Humanitarian Action </a:t>
            </a:r>
            <a:endParaRPr sz="4800" b="0">
              <a:solidFill>
                <a:srgbClr val="A5A5A5"/>
              </a:solidFill>
              <a:latin typeface="Calibri"/>
              <a:ea typeface="Calibri"/>
              <a:cs typeface="Calibri"/>
              <a:sym typeface="Calibri"/>
            </a:endParaRPr>
          </a:p>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CPMS</a:t>
            </a:r>
            <a:endParaRPr sz="4800" b="0">
              <a:solidFill>
                <a:srgbClr val="A5A5A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838200" y="5845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014969"/>
                </a:solidFill>
              </a:rPr>
              <a:t>Aim of the Standards</a:t>
            </a:r>
            <a:br>
              <a:rPr lang="en-US"/>
            </a:br>
            <a:endParaRPr/>
          </a:p>
        </p:txBody>
      </p:sp>
      <p:sp>
        <p:nvSpPr>
          <p:cNvPr id="191" name="Google Shape;191;p7"/>
          <p:cNvSpPr txBox="1">
            <a:spLocks noGrp="1"/>
          </p:cNvSpPr>
          <p:nvPr>
            <p:ph type="body"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SzPts val="2600"/>
              <a:buChar char="●"/>
            </a:pPr>
            <a:r>
              <a:rPr lang="en-US" sz="2600">
                <a:solidFill>
                  <a:schemeClr val="dk2"/>
                </a:solidFill>
              </a:rPr>
              <a:t>Benchmark for CPHA.</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Collaborative, inter-agency tool</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Links with Core Humanitarian Standard</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Contextualisation for local ownership</a:t>
            </a:r>
            <a:endParaRPr sz="2600">
              <a:solidFill>
                <a:schemeClr val="dk2"/>
              </a:solidFill>
            </a:endParaRPr>
          </a:p>
          <a:p>
            <a:pPr marL="0" lvl="0" indent="0" algn="l" rtl="0">
              <a:lnSpc>
                <a:spcPct val="90000"/>
              </a:lnSpc>
              <a:spcBef>
                <a:spcPts val="1000"/>
              </a:spcBef>
              <a:spcAft>
                <a:spcPts val="0"/>
              </a:spcAft>
              <a:buSzPts val="2800"/>
              <a:buNone/>
            </a:pPr>
            <a:endParaRPr sz="2600">
              <a:solidFill>
                <a:schemeClr val="dk2"/>
              </a:solidFill>
            </a:endParaRPr>
          </a:p>
          <a:p>
            <a:pPr marL="228600" lvl="0" indent="-215900" algn="l" rtl="0">
              <a:lnSpc>
                <a:spcPct val="90000"/>
              </a:lnSpc>
              <a:spcBef>
                <a:spcPts val="1000"/>
              </a:spcBef>
              <a:spcAft>
                <a:spcPts val="0"/>
              </a:spcAft>
              <a:buSzPts val="2600"/>
              <a:buChar char="●"/>
            </a:pPr>
            <a:r>
              <a:rPr lang="en-US" sz="2600">
                <a:solidFill>
                  <a:schemeClr val="dk2"/>
                </a:solidFill>
              </a:rPr>
              <a:t>Purpose:</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quality and accountability</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impact for children’s protection and well-being</a:t>
            </a:r>
            <a:endParaRPr sz="2600">
              <a:solidFill>
                <a:schemeClr val="dk2"/>
              </a:solidFill>
            </a:endParaRPr>
          </a:p>
          <a:p>
            <a:pPr marL="228600" lvl="0" indent="-50800" algn="l" rtl="0">
              <a:lnSpc>
                <a:spcPct val="90000"/>
              </a:lnSpc>
              <a:spcBef>
                <a:spcPts val="1000"/>
              </a:spcBef>
              <a:spcAft>
                <a:spcPts val="0"/>
              </a:spcAft>
              <a:buClr>
                <a:schemeClr val="accent1"/>
              </a:buClr>
              <a:buSzPts val="2800"/>
              <a:buNone/>
            </a:pPr>
            <a:endParaRPr>
              <a:solidFill>
                <a:schemeClr val="dk2"/>
              </a:solidFill>
            </a:endParaRPr>
          </a:p>
        </p:txBody>
      </p:sp>
      <p:pic>
        <p:nvPicPr>
          <p:cNvPr id="192" name="Google Shape;192;p7"/>
          <p:cNvPicPr preferRelativeResize="0"/>
          <p:nvPr/>
        </p:nvPicPr>
        <p:blipFill rotWithShape="1">
          <a:blip r:embed="rId3">
            <a:alphaModFix/>
          </a:blip>
          <a:srcRect/>
          <a:stretch/>
        </p:blipFill>
        <p:spPr>
          <a:xfrm>
            <a:off x="10210800" y="0"/>
            <a:ext cx="1981200" cy="1771650"/>
          </a:xfrm>
          <a:prstGeom prst="rect">
            <a:avLst/>
          </a:prstGeom>
          <a:noFill/>
          <a:ln>
            <a:noFill/>
          </a:ln>
        </p:spPr>
      </p:pic>
      <p:pic>
        <p:nvPicPr>
          <p:cNvPr id="193" name="Google Shape;193;p7"/>
          <p:cNvPicPr preferRelativeResize="0"/>
          <p:nvPr/>
        </p:nvPicPr>
        <p:blipFill rotWithShape="1">
          <a:blip r:embed="rId4">
            <a:alphaModFix/>
          </a:blip>
          <a:srcRect/>
          <a:stretch/>
        </p:blipFill>
        <p:spPr>
          <a:xfrm>
            <a:off x="4127088" y="4761996"/>
            <a:ext cx="7057055" cy="879996"/>
          </a:xfrm>
          <a:prstGeom prst="rect">
            <a:avLst/>
          </a:prstGeom>
          <a:noFill/>
          <a:ln>
            <a:noFill/>
          </a:ln>
        </p:spPr>
      </p:pic>
      <p:pic>
        <p:nvPicPr>
          <p:cNvPr id="194" name="Google Shape;194;p7"/>
          <p:cNvPicPr preferRelativeResize="0"/>
          <p:nvPr/>
        </p:nvPicPr>
        <p:blipFill rotWithShape="1">
          <a:blip r:embed="rId5">
            <a:alphaModFix/>
          </a:blip>
          <a:srcRect/>
          <a:stretch/>
        </p:blipFill>
        <p:spPr>
          <a:xfrm>
            <a:off x="838200" y="2173987"/>
            <a:ext cx="1981199" cy="28231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Screen Shot 2019-10-07 at 9.08.18 PM.png"/>
          <p:cNvPicPr preferRelativeResize="0"/>
          <p:nvPr/>
        </p:nvPicPr>
        <p:blipFill rotWithShape="1">
          <a:blip r:embed="rId3">
            <a:alphaModFix/>
          </a:blip>
          <a:srcRect/>
          <a:stretch/>
        </p:blipFill>
        <p:spPr>
          <a:xfrm>
            <a:off x="2334650" y="16050"/>
            <a:ext cx="9857350" cy="6858001"/>
          </a:xfrm>
          <a:prstGeom prst="rect">
            <a:avLst/>
          </a:prstGeom>
          <a:noFill/>
          <a:ln>
            <a:noFill/>
          </a:ln>
        </p:spPr>
      </p:pic>
      <p:sp>
        <p:nvSpPr>
          <p:cNvPr id="201" name="Google Shape;201;p12"/>
          <p:cNvSpPr txBox="1"/>
          <p:nvPr/>
        </p:nvSpPr>
        <p:spPr>
          <a:xfrm rot="-5400000">
            <a:off x="498431" y="2758750"/>
            <a:ext cx="2503200" cy="769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chemeClr val="accent5"/>
                </a:solidFill>
                <a:latin typeface="Helvetica Neue"/>
                <a:ea typeface="Helvetica Neue"/>
                <a:cs typeface="Helvetica Neue"/>
                <a:sym typeface="Helvetica Neue"/>
              </a:rPr>
              <a:t>Overview</a:t>
            </a:r>
            <a:endParaRPr sz="1400" b="0" i="0" u="none" strike="noStrike" cap="none">
              <a:solidFill>
                <a:srgbClr val="000000"/>
              </a:solidFill>
              <a:latin typeface="Arial"/>
              <a:ea typeface="Arial"/>
              <a:cs typeface="Arial"/>
              <a:sym typeface="Arial"/>
            </a:endParaRPr>
          </a:p>
        </p:txBody>
      </p:sp>
      <p:sp>
        <p:nvSpPr>
          <p:cNvPr id="202" name="Google Shape;202;p12"/>
          <p:cNvSpPr/>
          <p:nvPr/>
        </p:nvSpPr>
        <p:spPr>
          <a:xfrm>
            <a:off x="9509950" y="3149700"/>
            <a:ext cx="1730100" cy="5586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46adba24_0_8"/>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Working Together</a:t>
            </a:r>
            <a:endParaRPr/>
          </a:p>
        </p:txBody>
      </p:sp>
      <p:sp>
        <p:nvSpPr>
          <p:cNvPr id="209" name="Google Shape;209;g13546adba24_0_8"/>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85000" lnSpcReduction="10000"/>
          </a:bodyPr>
          <a:lstStyle/>
          <a:p>
            <a:pPr marL="457200" lvl="0" indent="-391983" algn="l" rtl="0">
              <a:lnSpc>
                <a:spcPct val="90000"/>
              </a:lnSpc>
              <a:spcBef>
                <a:spcPts val="1000"/>
              </a:spcBef>
              <a:spcAft>
                <a:spcPts val="0"/>
              </a:spcAft>
              <a:buSzPct val="108108"/>
              <a:buChar char="•"/>
            </a:pPr>
            <a:r>
              <a:rPr lang="en-US">
                <a:solidFill>
                  <a:schemeClr val="dk2"/>
                </a:solidFill>
              </a:rPr>
              <a:t>Interconnected needs of children</a:t>
            </a:r>
            <a:endParaRPr>
              <a:solidFill>
                <a:schemeClr val="dk2"/>
              </a:solidFill>
            </a:endParaRPr>
          </a:p>
          <a:p>
            <a:pPr marL="457200" lvl="0" indent="-391983" algn="l" rtl="0">
              <a:lnSpc>
                <a:spcPct val="90000"/>
              </a:lnSpc>
              <a:spcBef>
                <a:spcPts val="1000"/>
              </a:spcBef>
              <a:spcAft>
                <a:spcPts val="0"/>
              </a:spcAft>
              <a:buSzPct val="108108"/>
              <a:buChar char="•"/>
            </a:pPr>
            <a:r>
              <a:rPr lang="en-US">
                <a:solidFill>
                  <a:schemeClr val="dk2"/>
                </a:solidFill>
              </a:rPr>
              <a:t>Collective responsibility = Centrality of Protection</a:t>
            </a:r>
            <a:endParaRPr/>
          </a:p>
          <a:p>
            <a:pPr marL="457200" lvl="0" indent="-391983" algn="l" rtl="0">
              <a:lnSpc>
                <a:spcPct val="90000"/>
              </a:lnSpc>
              <a:spcBef>
                <a:spcPts val="1000"/>
              </a:spcBef>
              <a:spcAft>
                <a:spcPts val="0"/>
              </a:spcAft>
              <a:buSzPct val="108108"/>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ct val="108108"/>
              <a:buNone/>
            </a:pPr>
            <a:endParaRPr/>
          </a:p>
        </p:txBody>
      </p:sp>
      <p:pic>
        <p:nvPicPr>
          <p:cNvPr id="210" name="Google Shape;210;g13546adba24_0_8" descr="Imagen que contiene botella, exterior, firmar, parada&#10;&#10;Descripción generada automáticamente"/>
          <p:cNvPicPr preferRelativeResize="0"/>
          <p:nvPr/>
        </p:nvPicPr>
        <p:blipFill rotWithShape="1">
          <a:blip r:embed="rId3">
            <a:alphaModFix/>
          </a:blip>
          <a:srcRect/>
          <a:stretch/>
        </p:blipFill>
        <p:spPr>
          <a:xfrm>
            <a:off x="1686257" y="5625454"/>
            <a:ext cx="4256793" cy="867421"/>
          </a:xfrm>
          <a:prstGeom prst="rect">
            <a:avLst/>
          </a:prstGeom>
          <a:noFill/>
          <a:ln>
            <a:noFill/>
          </a:ln>
        </p:spPr>
      </p:pic>
      <p:pic>
        <p:nvPicPr>
          <p:cNvPr id="211" name="Google Shape;211;g13546adba24_0_8" descr="Interfaz de usuario gráfica, Texto, Aplicación, Chat o mensaje de texto&#10;&#10;Descripción generada automáticamente"/>
          <p:cNvPicPr preferRelativeResize="0"/>
          <p:nvPr/>
        </p:nvPicPr>
        <p:blipFill rotWithShape="1">
          <a:blip r:embed="rId4">
            <a:alphaModFix/>
          </a:blip>
          <a:srcRect/>
          <a:stretch/>
        </p:blipFill>
        <p:spPr>
          <a:xfrm>
            <a:off x="6498489" y="3688080"/>
            <a:ext cx="5302718" cy="2804794"/>
          </a:xfrm>
          <a:prstGeom prst="rect">
            <a:avLst/>
          </a:prstGeom>
          <a:noFill/>
          <a:ln>
            <a:noFill/>
          </a:ln>
        </p:spPr>
      </p:pic>
      <p:pic>
        <p:nvPicPr>
          <p:cNvPr id="212" name="Google Shape;212;g13546adba24_0_8" descr="Imagen de la pantalla de un celular en la mano&#10;&#10;Descripción generada automáticamente con confianza baja"/>
          <p:cNvPicPr preferRelativeResize="0"/>
          <p:nvPr/>
        </p:nvPicPr>
        <p:blipFill rotWithShape="1">
          <a:blip r:embed="rId5">
            <a:alphaModFix/>
          </a:blip>
          <a:srcRect t="13035" r="-50" b="-13075"/>
          <a:stretch/>
        </p:blipFill>
        <p:spPr>
          <a:xfrm>
            <a:off x="6498489" y="2202686"/>
            <a:ext cx="2757600" cy="1550343"/>
          </a:xfrm>
          <a:prstGeom prst="rect">
            <a:avLst/>
          </a:prstGeom>
          <a:noFill/>
          <a:ln>
            <a:noFill/>
          </a:ln>
        </p:spPr>
      </p:pic>
      <p:pic>
        <p:nvPicPr>
          <p:cNvPr id="213" name="Google Shape;213;g13546adba24_0_8" descr="Persona con playera verde&#10;&#10;Descripción generada automáticamente con confianza baja"/>
          <p:cNvPicPr preferRelativeResize="0"/>
          <p:nvPr/>
        </p:nvPicPr>
        <p:blipFill rotWithShape="1">
          <a:blip r:embed="rId6">
            <a:alphaModFix/>
          </a:blip>
          <a:srcRect t="3830" b="2060"/>
          <a:stretch/>
        </p:blipFill>
        <p:spPr>
          <a:xfrm>
            <a:off x="6496578" y="237146"/>
            <a:ext cx="2759510" cy="1836001"/>
          </a:xfrm>
          <a:prstGeom prst="rect">
            <a:avLst/>
          </a:prstGeom>
          <a:noFill/>
          <a:ln>
            <a:noFill/>
          </a:ln>
        </p:spPr>
      </p:pic>
      <p:pic>
        <p:nvPicPr>
          <p:cNvPr id="214" name="Google Shape;214;g13546adba24_0_8" descr="Imagen que contiene persona, murciélago, sostener, béisbol&#10;&#10;Descripción generada automáticamente"/>
          <p:cNvPicPr preferRelativeResize="0"/>
          <p:nvPr/>
        </p:nvPicPr>
        <p:blipFill rotWithShape="1">
          <a:blip r:embed="rId7">
            <a:alphaModFix/>
          </a:blip>
          <a:srcRect l="-3768" r="5129"/>
          <a:stretch/>
        </p:blipFill>
        <p:spPr>
          <a:xfrm>
            <a:off x="9281209" y="237146"/>
            <a:ext cx="2519997" cy="3311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p:tgtEl>
                                          <p:spTgt spid="2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base">
                                        <p:cTn id="2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1"/>
                                        </p:tgtEl>
                                        <p:attrNameLst>
                                          <p:attrName>style.visibility</p:attrName>
                                        </p:attrNameLst>
                                      </p:cBhvr>
                                      <p:to>
                                        <p:strVal val="visible"/>
                                      </p:to>
                                    </p:set>
                                    <p:anim calcmode="lin" valueType="num">
                                      <p:cBhvr additive="base">
                                        <p:cTn id="33"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a:t>An introduction to Standard 24</a:t>
            </a:r>
            <a:endParaRPr/>
          </a:p>
        </p:txBody>
      </p:sp>
      <p:sp>
        <p:nvSpPr>
          <p:cNvPr id="221" name="Google Shape;221;p11"/>
          <p:cNvSpPr txBox="1">
            <a:spLocks noGrp="1"/>
          </p:cNvSpPr>
          <p:nvPr>
            <p:ph type="body" idx="1"/>
          </p:nvPr>
        </p:nvSpPr>
        <p:spPr>
          <a:xfrm>
            <a:off x="838200" y="1825625"/>
            <a:ext cx="110490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solidFill>
                  <a:schemeClr val="dk2"/>
                </a:solidFill>
              </a:rPr>
              <a:t>Interconnected needs of children</a:t>
            </a:r>
            <a:endParaRPr>
              <a:solidFill>
                <a:schemeClr val="dk2"/>
              </a:solidFill>
            </a:endParaRPr>
          </a:p>
          <a:p>
            <a:pPr marL="457200" lvl="0" indent="-406400" algn="l" rtl="0">
              <a:lnSpc>
                <a:spcPct val="90000"/>
              </a:lnSpc>
              <a:spcBef>
                <a:spcPts val="1000"/>
              </a:spcBef>
              <a:spcAft>
                <a:spcPts val="0"/>
              </a:spcAft>
              <a:buSzPts val="2800"/>
              <a:buChar char="•"/>
            </a:pPr>
            <a:r>
              <a:rPr lang="en-US">
                <a:solidFill>
                  <a:schemeClr val="dk2"/>
                </a:solidFill>
              </a:rPr>
              <a:t>Collective responsibility = Centrality of Protection</a:t>
            </a:r>
            <a:endParaRPr/>
          </a:p>
          <a:p>
            <a:pPr marL="457200" lvl="0" indent="-406400" algn="l" rtl="0">
              <a:lnSpc>
                <a:spcPct val="90000"/>
              </a:lnSpc>
              <a:spcBef>
                <a:spcPts val="1000"/>
              </a:spcBef>
              <a:spcAft>
                <a:spcPts val="0"/>
              </a:spcAft>
              <a:buSzPts val="2800"/>
              <a:buChar char="•"/>
            </a:pPr>
            <a:r>
              <a:rPr lang="en-US">
                <a:solidFill>
                  <a:schemeClr val="dk2"/>
                </a:solidFill>
              </a:rPr>
              <a:t>Higher-quality impact</a:t>
            </a:r>
            <a:endParaRPr>
              <a:solidFill>
                <a:schemeClr val="dk2"/>
              </a:solidFill>
            </a:endParaRPr>
          </a:p>
          <a:p>
            <a:pPr marL="457200" lvl="0" indent="-279400" algn="l" rtl="0">
              <a:lnSpc>
                <a:spcPct val="90000"/>
              </a:lnSpc>
              <a:spcBef>
                <a:spcPts val="0"/>
              </a:spcBef>
              <a:spcAft>
                <a:spcPts val="0"/>
              </a:spcAft>
              <a:buClr>
                <a:schemeClr val="accent3"/>
              </a:buClr>
              <a:buSzPts val="2800"/>
              <a:buNone/>
            </a:pPr>
            <a:endParaRPr sz="2800">
              <a:solidFill>
                <a:schemeClr val="dk2"/>
              </a:solidFill>
            </a:endParaRPr>
          </a:p>
          <a:p>
            <a:pPr marL="457200" lvl="0" indent="-279400" algn="l" rtl="0">
              <a:lnSpc>
                <a:spcPct val="90000"/>
              </a:lnSpc>
              <a:spcBef>
                <a:spcPts val="0"/>
              </a:spcBef>
              <a:spcAft>
                <a:spcPts val="0"/>
              </a:spcAft>
              <a:buClr>
                <a:schemeClr val="accent3"/>
              </a:buClr>
              <a:buSzPts val="2800"/>
              <a:buNone/>
            </a:pPr>
            <a:endParaRPr>
              <a:solidFill>
                <a:schemeClr val="dk2"/>
              </a:solidFill>
            </a:endParaRPr>
          </a:p>
          <a:p>
            <a:pPr marL="457200" lvl="0" indent="-457200" algn="l" rtl="0">
              <a:lnSpc>
                <a:spcPct val="90000"/>
              </a:lnSpc>
              <a:spcBef>
                <a:spcPts val="0"/>
              </a:spcBef>
              <a:spcAft>
                <a:spcPts val="0"/>
              </a:spcAft>
              <a:buClr>
                <a:schemeClr val="accent3"/>
              </a:buClr>
              <a:buSzPts val="2800"/>
              <a:buChar char="•"/>
            </a:pPr>
            <a:r>
              <a:rPr lang="en-US" sz="2800">
                <a:solidFill>
                  <a:schemeClr val="dk2"/>
                </a:solidFill>
              </a:rPr>
              <a:t>Mutual impact on safety/protection and well-being</a:t>
            </a:r>
            <a:endParaRPr/>
          </a:p>
          <a:p>
            <a:pPr marL="457200" lvl="0" indent="-457200" algn="l" rtl="0">
              <a:lnSpc>
                <a:spcPct val="90000"/>
              </a:lnSpc>
              <a:spcBef>
                <a:spcPts val="0"/>
              </a:spcBef>
              <a:spcAft>
                <a:spcPts val="0"/>
              </a:spcAft>
              <a:buClr>
                <a:schemeClr val="accent3"/>
              </a:buClr>
              <a:buSzPts val="2800"/>
              <a:buChar char="•"/>
            </a:pPr>
            <a:r>
              <a:rPr lang="en-US" sz="2800">
                <a:solidFill>
                  <a:schemeClr val="dk2"/>
                </a:solidFill>
              </a:rPr>
              <a:t>Characteristic of integrated approach</a:t>
            </a:r>
            <a:endParaRPr/>
          </a:p>
          <a:p>
            <a:pPr marL="457200" lvl="0" indent="-457200" algn="l" rtl="0">
              <a:lnSpc>
                <a:spcPct val="90000"/>
              </a:lnSpc>
              <a:spcBef>
                <a:spcPts val="0"/>
              </a:spcBef>
              <a:spcAft>
                <a:spcPts val="0"/>
              </a:spcAft>
              <a:buClr>
                <a:schemeClr val="accent3"/>
              </a:buClr>
              <a:buSzPts val="2800"/>
              <a:buChar char="•"/>
            </a:pPr>
            <a:r>
              <a:rPr lang="en-US" sz="2800">
                <a:solidFill>
                  <a:schemeClr val="dk2"/>
                </a:solidFill>
              </a:rPr>
              <a:t>Multisectoral coordination system, care referral mechanisms </a:t>
            </a:r>
            <a:br>
              <a:rPr lang="en-US" sz="2800"/>
            </a:br>
            <a:endParaRPr sz="2800"/>
          </a:p>
          <a:p>
            <a:pPr marL="457200" lvl="0" indent="-228600" algn="l" rtl="0">
              <a:lnSpc>
                <a:spcPct val="90000"/>
              </a:lnSpc>
              <a:spcBef>
                <a:spcPts val="1000"/>
              </a:spcBef>
              <a:spcAft>
                <a:spcPts val="0"/>
              </a:spcAft>
              <a:buSzPts val="2800"/>
              <a:buNone/>
            </a:pPr>
            <a:endParaRPr/>
          </a:p>
        </p:txBody>
      </p:sp>
      <p:pic>
        <p:nvPicPr>
          <p:cNvPr id="222" name="Google Shape;222;p11"/>
          <p:cNvPicPr preferRelativeResize="0"/>
          <p:nvPr/>
        </p:nvPicPr>
        <p:blipFill rotWithShape="1">
          <a:blip r:embed="rId3">
            <a:alphaModFix/>
          </a:blip>
          <a:srcRect/>
          <a:stretch/>
        </p:blipFill>
        <p:spPr>
          <a:xfrm>
            <a:off x="8823159" y="1226543"/>
            <a:ext cx="1563802" cy="928290"/>
          </a:xfrm>
          <a:prstGeom prst="rect">
            <a:avLst/>
          </a:prstGeom>
          <a:noFill/>
          <a:ln>
            <a:noFill/>
          </a:ln>
        </p:spPr>
      </p:pic>
      <p:pic>
        <p:nvPicPr>
          <p:cNvPr id="223" name="Google Shape;223;p11"/>
          <p:cNvPicPr preferRelativeResize="0"/>
          <p:nvPr/>
        </p:nvPicPr>
        <p:blipFill rotWithShape="1">
          <a:blip r:embed="rId4">
            <a:alphaModFix/>
          </a:blip>
          <a:srcRect/>
          <a:stretch/>
        </p:blipFill>
        <p:spPr>
          <a:xfrm>
            <a:off x="4728208" y="5492600"/>
            <a:ext cx="891805" cy="1023383"/>
          </a:xfrm>
          <a:prstGeom prst="rect">
            <a:avLst/>
          </a:prstGeom>
          <a:noFill/>
          <a:ln>
            <a:noFill/>
          </a:ln>
        </p:spPr>
      </p:pic>
      <p:pic>
        <p:nvPicPr>
          <p:cNvPr id="224" name="Google Shape;224;p11"/>
          <p:cNvPicPr preferRelativeResize="0"/>
          <p:nvPr/>
        </p:nvPicPr>
        <p:blipFill rotWithShape="1">
          <a:blip r:embed="rId5">
            <a:alphaModFix/>
          </a:blip>
          <a:srcRect t="21240"/>
          <a:stretch/>
        </p:blipFill>
        <p:spPr>
          <a:xfrm>
            <a:off x="11064864" y="5164133"/>
            <a:ext cx="822336" cy="734676"/>
          </a:xfrm>
          <a:prstGeom prst="rect">
            <a:avLst/>
          </a:prstGeom>
          <a:noFill/>
          <a:ln>
            <a:noFill/>
          </a:ln>
        </p:spPr>
      </p:pic>
      <p:pic>
        <p:nvPicPr>
          <p:cNvPr id="225" name="Google Shape;225;p11"/>
          <p:cNvPicPr preferRelativeResize="0"/>
          <p:nvPr/>
        </p:nvPicPr>
        <p:blipFill rotWithShape="1">
          <a:blip r:embed="rId6">
            <a:alphaModFix/>
          </a:blip>
          <a:srcRect/>
          <a:stretch/>
        </p:blipFill>
        <p:spPr>
          <a:xfrm>
            <a:off x="5576626" y="5492600"/>
            <a:ext cx="1038747" cy="1000275"/>
          </a:xfrm>
          <a:prstGeom prst="rect">
            <a:avLst/>
          </a:prstGeom>
          <a:noFill/>
          <a:ln>
            <a:noFill/>
          </a:ln>
        </p:spPr>
      </p:pic>
      <p:pic>
        <p:nvPicPr>
          <p:cNvPr id="226" name="Google Shape;226;p11"/>
          <p:cNvPicPr preferRelativeResize="0"/>
          <p:nvPr/>
        </p:nvPicPr>
        <p:blipFill rotWithShape="1">
          <a:blip r:embed="rId7">
            <a:alphaModFix/>
          </a:blip>
          <a:srcRect/>
          <a:stretch/>
        </p:blipFill>
        <p:spPr>
          <a:xfrm>
            <a:off x="0" y="5524051"/>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6"/>
          <p:cNvSpPr txBox="1">
            <a:spLocks noGrp="1"/>
          </p:cNvSpPr>
          <p:nvPr>
            <p:ph type="body" idx="1"/>
          </p:nvPr>
        </p:nvSpPr>
        <p:spPr>
          <a:xfrm>
            <a:off x="1187693" y="1374336"/>
            <a:ext cx="4727608" cy="3381667"/>
          </a:xfrm>
          <a:prstGeom prst="rect">
            <a:avLst/>
          </a:prstGeom>
          <a:noFill/>
          <a:ln>
            <a:noFill/>
          </a:ln>
        </p:spPr>
        <p:txBody>
          <a:bodyPr spcFirstLastPara="1" wrap="square" lIns="91425" tIns="45700" rIns="91425" bIns="45700" anchor="t" anchorCtr="0">
            <a:normAutofit/>
          </a:bodyPr>
          <a:lstStyle/>
          <a:p>
            <a:pPr marL="50800" lvl="0" indent="0" algn="ctr" rtl="0">
              <a:lnSpc>
                <a:spcPct val="90000"/>
              </a:lnSpc>
              <a:spcBef>
                <a:spcPts val="1000"/>
              </a:spcBef>
              <a:spcAft>
                <a:spcPts val="0"/>
              </a:spcAft>
              <a:buSzPts val="2800"/>
              <a:buNone/>
            </a:pPr>
            <a:r>
              <a:rPr lang="en-US" sz="2400">
                <a:solidFill>
                  <a:schemeClr val="dk2"/>
                </a:solidFill>
              </a:rPr>
              <a:t>“</a:t>
            </a:r>
            <a:r>
              <a:rPr lang="en-US" sz="2400"/>
              <a:t>All children have access to quality protective health services that reflect their views, ages and developmental needs.”</a:t>
            </a:r>
            <a:endParaRPr sz="2400">
              <a:solidFill>
                <a:schemeClr val="dk2"/>
              </a:solidFill>
            </a:endParaRPr>
          </a:p>
        </p:txBody>
      </p:sp>
      <p:sp>
        <p:nvSpPr>
          <p:cNvPr id="233" name="Google Shape;233;p6"/>
          <p:cNvSpPr txBox="1">
            <a:spLocks noGrp="1"/>
          </p:cNvSpPr>
          <p:nvPr>
            <p:ph type="body" idx="2"/>
          </p:nvPr>
        </p:nvSpPr>
        <p:spPr>
          <a:xfrm>
            <a:off x="6307654" y="2281759"/>
            <a:ext cx="5679610" cy="433065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Identification</a:t>
            </a:r>
            <a:endParaRPr/>
          </a:p>
          <a:p>
            <a:pPr marL="457200" lvl="0" indent="-406400" algn="l" rtl="0">
              <a:lnSpc>
                <a:spcPct val="90000"/>
              </a:lnSpc>
              <a:spcBef>
                <a:spcPts val="1000"/>
              </a:spcBef>
              <a:spcAft>
                <a:spcPts val="0"/>
              </a:spcAft>
              <a:buSzPts val="2800"/>
              <a:buChar char="•"/>
            </a:pPr>
            <a:r>
              <a:rPr lang="en-US"/>
              <a:t>Individualised health service</a:t>
            </a:r>
            <a:endParaRPr/>
          </a:p>
          <a:p>
            <a:pPr marL="457200" lvl="0" indent="-406400" algn="l" rtl="0">
              <a:lnSpc>
                <a:spcPct val="90000"/>
              </a:lnSpc>
              <a:spcBef>
                <a:spcPts val="1000"/>
              </a:spcBef>
              <a:spcAft>
                <a:spcPts val="0"/>
              </a:spcAft>
              <a:buSzPts val="2800"/>
              <a:buChar char="•"/>
            </a:pPr>
            <a:r>
              <a:rPr lang="en-US"/>
              <a:t>Accessible, appropriate and inclusive facilities &amp; services</a:t>
            </a:r>
            <a:endParaRPr/>
          </a:p>
          <a:p>
            <a:pPr marL="457200" lvl="0" indent="-406400" algn="l" rtl="0">
              <a:lnSpc>
                <a:spcPct val="90000"/>
              </a:lnSpc>
              <a:spcBef>
                <a:spcPts val="1000"/>
              </a:spcBef>
              <a:spcAft>
                <a:spcPts val="0"/>
              </a:spcAft>
              <a:buSzPts val="2800"/>
              <a:buChar char="•"/>
            </a:pPr>
            <a:r>
              <a:rPr lang="en-US"/>
              <a:t>Referral and information sharing</a:t>
            </a:r>
            <a:endParaRPr/>
          </a:p>
          <a:p>
            <a:pPr marL="457200" lvl="0" indent="-406400" algn="l" rtl="0">
              <a:lnSpc>
                <a:spcPct val="90000"/>
              </a:lnSpc>
              <a:spcBef>
                <a:spcPts val="1000"/>
              </a:spcBef>
              <a:spcAft>
                <a:spcPts val="0"/>
              </a:spcAft>
              <a:buSzPts val="2800"/>
              <a:buChar char="•"/>
            </a:pPr>
            <a:r>
              <a:rPr lang="en-US"/>
              <a:t>Mutual training on health/CP concerns, principles and approaches</a:t>
            </a:r>
            <a:endParaRPr/>
          </a:p>
        </p:txBody>
      </p:sp>
      <p:sp>
        <p:nvSpPr>
          <p:cNvPr id="234" name="Google Shape;234;p6"/>
          <p:cNvSpPr txBox="1">
            <a:spLocks noGrp="1"/>
          </p:cNvSpPr>
          <p:nvPr>
            <p:ph type="title"/>
          </p:nvPr>
        </p:nvSpPr>
        <p:spPr>
          <a:xfrm>
            <a:off x="6372148" y="1269009"/>
            <a:ext cx="54034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Actions</a:t>
            </a:r>
            <a:endParaRPr sz="3200"/>
          </a:p>
        </p:txBody>
      </p:sp>
      <p:grpSp>
        <p:nvGrpSpPr>
          <p:cNvPr id="235" name="Google Shape;235;p6"/>
          <p:cNvGrpSpPr/>
          <p:nvPr/>
        </p:nvGrpSpPr>
        <p:grpSpPr>
          <a:xfrm rot="-2019763">
            <a:off x="339530" y="5579744"/>
            <a:ext cx="979340" cy="1040548"/>
            <a:chOff x="10883591" y="5571442"/>
            <a:chExt cx="979340" cy="1040548"/>
          </a:xfrm>
        </p:grpSpPr>
        <p:pic>
          <p:nvPicPr>
            <p:cNvPr id="236" name="Google Shape;236;p6"/>
            <p:cNvPicPr preferRelativeResize="0"/>
            <p:nvPr/>
          </p:nvPicPr>
          <p:blipFill rotWithShape="1">
            <a:blip r:embed="rId3">
              <a:alphaModFix/>
            </a:blip>
            <a:srcRect/>
            <a:stretch/>
          </p:blipFill>
          <p:spPr>
            <a:xfrm>
              <a:off x="10883591" y="5571442"/>
              <a:ext cx="979340" cy="1040548"/>
            </a:xfrm>
            <a:prstGeom prst="rect">
              <a:avLst/>
            </a:prstGeom>
            <a:noFill/>
            <a:ln>
              <a:noFill/>
            </a:ln>
          </p:spPr>
        </p:pic>
        <p:pic>
          <p:nvPicPr>
            <p:cNvPr id="237" name="Google Shape;237;p6" descr="Point d’interrogation"/>
            <p:cNvPicPr preferRelativeResize="0"/>
            <p:nvPr/>
          </p:nvPicPr>
          <p:blipFill rotWithShape="1">
            <a:blip r:embed="rId4">
              <a:alphaModFix/>
            </a:blip>
            <a:srcRect/>
            <a:stretch/>
          </p:blipFill>
          <p:spPr>
            <a:xfrm>
              <a:off x="11005748" y="5727562"/>
              <a:ext cx="735026" cy="735026"/>
            </a:xfrm>
            <a:prstGeom prst="rect">
              <a:avLst/>
            </a:prstGeom>
            <a:noFill/>
            <a:ln>
              <a:noFill/>
            </a:ln>
          </p:spPr>
        </p:pic>
      </p:grpSp>
      <p:sp>
        <p:nvSpPr>
          <p:cNvPr id="238" name="Google Shape;238;p6"/>
          <p:cNvSpPr txBox="1"/>
          <p:nvPr/>
        </p:nvSpPr>
        <p:spPr>
          <a:xfrm>
            <a:off x="1340663" y="5412086"/>
            <a:ext cx="5403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Which children a</a:t>
            </a:r>
            <a:r>
              <a:rPr lang="en-US" sz="2400"/>
              <a:t>may be </a:t>
            </a:r>
            <a:r>
              <a:rPr lang="en-US" sz="2400" b="0" i="0" u="none" strike="noStrike" cap="none">
                <a:solidFill>
                  <a:srgbClr val="000000"/>
                </a:solidFill>
                <a:latin typeface="Arial"/>
                <a:ea typeface="Arial"/>
                <a:cs typeface="Arial"/>
                <a:sym typeface="Arial"/>
              </a:rPr>
              <a:t>most vulnerable to health risks or face the greatest barriers to accessing health care?</a:t>
            </a:r>
            <a:endParaRPr/>
          </a:p>
        </p:txBody>
      </p:sp>
      <p:pic>
        <p:nvPicPr>
          <p:cNvPr id="239" name="Google Shape;239;p6"/>
          <p:cNvPicPr preferRelativeResize="0"/>
          <p:nvPr/>
        </p:nvPicPr>
        <p:blipFill rotWithShape="1">
          <a:blip r:embed="rId5">
            <a:alphaModFix/>
          </a:blip>
          <a:srcRect/>
          <a:stretch/>
        </p:blipFill>
        <p:spPr>
          <a:xfrm>
            <a:off x="2422614" y="637946"/>
            <a:ext cx="1936850" cy="444523"/>
          </a:xfrm>
          <a:prstGeom prst="rect">
            <a:avLst/>
          </a:prstGeom>
          <a:noFill/>
          <a:ln>
            <a:noFill/>
          </a:ln>
        </p:spPr>
      </p:pic>
      <p:pic>
        <p:nvPicPr>
          <p:cNvPr id="240" name="Google Shape;240;p6"/>
          <p:cNvPicPr preferRelativeResize="0"/>
          <p:nvPr/>
        </p:nvPicPr>
        <p:blipFill rotWithShape="1">
          <a:blip r:embed="rId6">
            <a:alphaModFix/>
          </a:blip>
          <a:srcRect/>
          <a:stretch/>
        </p:blipFill>
        <p:spPr>
          <a:xfrm>
            <a:off x="7832536" y="556045"/>
            <a:ext cx="1617607" cy="940567"/>
          </a:xfrm>
          <a:prstGeom prst="rect">
            <a:avLst/>
          </a:prstGeom>
          <a:noFill/>
          <a:ln>
            <a:noFill/>
          </a:ln>
        </p:spPr>
      </p:pic>
      <p:pic>
        <p:nvPicPr>
          <p:cNvPr id="241" name="Google Shape;241;p6"/>
          <p:cNvPicPr preferRelativeResize="0"/>
          <p:nvPr/>
        </p:nvPicPr>
        <p:blipFill rotWithShape="1">
          <a:blip r:embed="rId7">
            <a:alphaModFix/>
          </a:blip>
          <a:srcRect/>
          <a:stretch/>
        </p:blipFill>
        <p:spPr>
          <a:xfrm>
            <a:off x="2654876" y="2883350"/>
            <a:ext cx="1617625" cy="230509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
          <p:cNvSpPr txBox="1">
            <a:spLocks noGrp="1"/>
          </p:cNvSpPr>
          <p:nvPr>
            <p:ph type="title"/>
          </p:nvPr>
        </p:nvSpPr>
        <p:spPr>
          <a:xfrm>
            <a:off x="678402" y="147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Examples from the Region</a:t>
            </a:r>
            <a:endParaRPr/>
          </a:p>
        </p:txBody>
      </p:sp>
      <p:sp>
        <p:nvSpPr>
          <p:cNvPr id="248" name="Google Shape;248;p4"/>
          <p:cNvSpPr txBox="1"/>
          <p:nvPr/>
        </p:nvSpPr>
        <p:spPr>
          <a:xfrm>
            <a:off x="4539980" y="4115301"/>
            <a:ext cx="297819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24</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49" name="Google Shape;249;p4" descr="Indonesia outline map vector illustration"/>
          <p:cNvPicPr preferRelativeResize="0"/>
          <p:nvPr/>
        </p:nvPicPr>
        <p:blipFill rotWithShape="1">
          <a:blip r:embed="rId3">
            <a:alphaModFix/>
          </a:blip>
          <a:srcRect r="1642" b="14100"/>
          <a:stretch/>
        </p:blipFill>
        <p:spPr>
          <a:xfrm>
            <a:off x="8114210" y="1956428"/>
            <a:ext cx="3344092" cy="1372817"/>
          </a:xfrm>
          <a:prstGeom prst="rect">
            <a:avLst/>
          </a:prstGeom>
          <a:noFill/>
          <a:ln>
            <a:noFill/>
          </a:ln>
        </p:spPr>
      </p:pic>
      <p:sp>
        <p:nvSpPr>
          <p:cNvPr id="250" name="Google Shape;250;p4"/>
          <p:cNvSpPr txBox="1"/>
          <p:nvPr/>
        </p:nvSpPr>
        <p:spPr>
          <a:xfrm>
            <a:off x="7766074" y="3804819"/>
            <a:ext cx="41539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24</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1" name="Google Shape;251;p4" descr="Nepal Map Outline Png #1438897 - PNG Images - PNGio"/>
          <p:cNvPicPr preferRelativeResize="0"/>
          <p:nvPr/>
        </p:nvPicPr>
        <p:blipFill rotWithShape="1">
          <a:blip r:embed="rId4">
            <a:alphaModFix/>
          </a:blip>
          <a:srcRect/>
          <a:stretch/>
        </p:blipFill>
        <p:spPr>
          <a:xfrm>
            <a:off x="761637" y="1711264"/>
            <a:ext cx="3235962" cy="1617981"/>
          </a:xfrm>
          <a:prstGeom prst="rect">
            <a:avLst/>
          </a:prstGeom>
          <a:noFill/>
          <a:ln>
            <a:noFill/>
          </a:ln>
        </p:spPr>
      </p:pic>
      <p:sp>
        <p:nvSpPr>
          <p:cNvPr id="252" name="Google Shape;252;p4"/>
          <p:cNvSpPr txBox="1"/>
          <p:nvPr/>
        </p:nvSpPr>
        <p:spPr>
          <a:xfrm>
            <a:off x="566421" y="3429000"/>
            <a:ext cx="3457668"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24</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3" name="Google Shape;253;p4" descr="Outline Map of Myanmar | Free Vector Maps"/>
          <p:cNvPicPr preferRelativeResize="0"/>
          <p:nvPr/>
        </p:nvPicPr>
        <p:blipFill rotWithShape="1">
          <a:blip r:embed="rId5">
            <a:alphaModFix/>
          </a:blip>
          <a:srcRect l="21619" r="22094"/>
          <a:stretch/>
        </p:blipFill>
        <p:spPr>
          <a:xfrm>
            <a:off x="5134563" y="1217419"/>
            <a:ext cx="2135710" cy="28458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346e014c86_0_0"/>
          <p:cNvSpPr txBox="1">
            <a:spLocks noGrp="1"/>
          </p:cNvSpPr>
          <p:nvPr>
            <p:ph type="title"/>
          </p:nvPr>
        </p:nvSpPr>
        <p:spPr>
          <a:xfrm>
            <a:off x="680802" y="275189"/>
            <a:ext cx="972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a:t>Need more than the hard copy?</a:t>
            </a:r>
            <a:endParaRPr sz="4100"/>
          </a:p>
        </p:txBody>
      </p:sp>
      <p:sp>
        <p:nvSpPr>
          <p:cNvPr id="260" name="Google Shape;260;g1346e014c86_0_0"/>
          <p:cNvSpPr txBox="1">
            <a:spLocks noGrp="1"/>
          </p:cNvSpPr>
          <p:nvPr>
            <p:ph type="body" idx="1"/>
          </p:nvPr>
        </p:nvSpPr>
        <p:spPr>
          <a:xfrm>
            <a:off x="680802" y="1367983"/>
            <a:ext cx="8320800" cy="526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400"/>
              <a:t>On the Alliance website</a:t>
            </a:r>
            <a:endParaRPr/>
          </a:p>
          <a:p>
            <a:pPr marL="985837" lvl="1" indent="-312737" algn="l" rtl="0">
              <a:lnSpc>
                <a:spcPct val="90000"/>
              </a:lnSpc>
              <a:spcBef>
                <a:spcPts val="1700"/>
              </a:spcBef>
              <a:spcAft>
                <a:spcPts val="0"/>
              </a:spcAft>
              <a:buSzPts val="2400"/>
              <a:buFont typeface="Noto Sans Symbols"/>
              <a:buChar char="⮚"/>
            </a:pPr>
            <a:r>
              <a:rPr lang="en-US" sz="1800"/>
              <a:t>PDF version</a:t>
            </a:r>
            <a:endParaRPr/>
          </a:p>
          <a:p>
            <a:pPr marL="985837" lvl="1" indent="-312737" algn="l" rtl="0">
              <a:lnSpc>
                <a:spcPct val="90000"/>
              </a:lnSpc>
              <a:spcBef>
                <a:spcPts val="500"/>
              </a:spcBef>
              <a:spcAft>
                <a:spcPts val="0"/>
              </a:spcAft>
              <a:buSzPts val="2400"/>
              <a:buFont typeface="Noto Sans Symbols"/>
              <a:buChar char="⮚"/>
            </a:pPr>
            <a:r>
              <a:rPr lang="en-US" sz="1800"/>
              <a:t>Briefing &amp; Implementation Pack</a:t>
            </a:r>
            <a:endParaRPr/>
          </a:p>
          <a:p>
            <a:pPr marL="985837" lvl="1" indent="-312737" algn="l" rtl="0">
              <a:lnSpc>
                <a:spcPct val="90000"/>
              </a:lnSpc>
              <a:spcBef>
                <a:spcPts val="500"/>
              </a:spcBef>
              <a:spcAft>
                <a:spcPts val="0"/>
              </a:spcAft>
              <a:buSzPts val="2400"/>
              <a:buFont typeface="Noto Sans Symbols"/>
              <a:buChar char="⮚"/>
            </a:pPr>
            <a:r>
              <a:rPr lang="en-US" sz="1800"/>
              <a:t>25-page Summary</a:t>
            </a:r>
            <a:endParaRPr/>
          </a:p>
          <a:p>
            <a:pPr marL="985837" lvl="1" indent="-312737" algn="l" rtl="0">
              <a:lnSpc>
                <a:spcPct val="90000"/>
              </a:lnSpc>
              <a:spcBef>
                <a:spcPts val="500"/>
              </a:spcBef>
              <a:spcAft>
                <a:spcPts val="0"/>
              </a:spcAft>
              <a:buSzPts val="2400"/>
              <a:buFont typeface="Noto Sans Symbols"/>
              <a:buChar char="⮚"/>
            </a:pPr>
            <a:r>
              <a:rPr lang="en-US" sz="1800"/>
              <a:t>E-course </a:t>
            </a:r>
            <a:endParaRPr/>
          </a:p>
          <a:p>
            <a:pPr marL="985837" lvl="1" indent="-312737" algn="l" rtl="0">
              <a:lnSpc>
                <a:spcPct val="90000"/>
              </a:lnSpc>
              <a:spcBef>
                <a:spcPts val="500"/>
              </a:spcBef>
              <a:spcAft>
                <a:spcPts val="0"/>
              </a:spcAft>
              <a:buSzPts val="2400"/>
              <a:buFont typeface="Noto Sans Symbols"/>
              <a:buChar char="⮚"/>
            </a:pPr>
            <a:r>
              <a:rPr lang="en-US" sz="1800"/>
              <a:t>YouTube videos</a:t>
            </a:r>
            <a:endParaRPr/>
          </a:p>
          <a:p>
            <a:pPr marL="985837" lvl="1" indent="-312737" algn="l" rtl="0">
              <a:lnSpc>
                <a:spcPct val="90000"/>
              </a:lnSpc>
              <a:spcBef>
                <a:spcPts val="500"/>
              </a:spcBef>
              <a:spcAft>
                <a:spcPts val="0"/>
              </a:spcAft>
              <a:buSzPts val="2400"/>
              <a:buFont typeface="Noto Sans Symbols"/>
              <a:buChar char="⮚"/>
            </a:pPr>
            <a:r>
              <a:rPr lang="en-US" sz="1800"/>
              <a:t>A gallery of illustrated Standards</a:t>
            </a:r>
            <a:endParaRPr/>
          </a:p>
          <a:p>
            <a:pPr marL="9525" lvl="1" indent="0" algn="l" rtl="0">
              <a:lnSpc>
                <a:spcPct val="90000"/>
              </a:lnSpc>
              <a:spcBef>
                <a:spcPts val="1200"/>
              </a:spcBef>
              <a:spcAft>
                <a:spcPts val="0"/>
              </a:spcAft>
              <a:buSzPts val="2400"/>
              <a:buNone/>
            </a:pPr>
            <a:r>
              <a:rPr lang="en-US">
                <a:solidFill>
                  <a:srgbClr val="00B0F0"/>
                </a:solidFill>
              </a:rPr>
              <a:t>	👉</a:t>
            </a:r>
            <a:r>
              <a:rPr lang="en-US" sz="1800">
                <a:solidFill>
                  <a:srgbClr val="00B0F0"/>
                </a:solidFill>
              </a:rPr>
              <a:t>  </a:t>
            </a:r>
            <a:r>
              <a:rPr lang="en-US" sz="1800" u="sng">
                <a:solidFill>
                  <a:srgbClr val="00B0F0"/>
                </a:solidFill>
                <a:hlinkClick r:id="rId3">
                  <a:extLst>
                    <a:ext uri="{A12FA001-AC4F-418D-AE19-62706E023703}">
                      <ahyp:hlinkClr xmlns:ahyp="http://schemas.microsoft.com/office/drawing/2018/hyperlinkcolor" val="tx"/>
                    </a:ext>
                  </a:extLst>
                </a:hlinkClick>
              </a:rPr>
              <a:t>www.AllianceCPHA.org</a:t>
            </a:r>
            <a:endParaRPr sz="1800">
              <a:solidFill>
                <a:srgbClr val="00B0F0"/>
              </a:solidFill>
            </a:endParaRPr>
          </a:p>
          <a:p>
            <a:pPr marL="9525" lvl="1" indent="0" algn="l" rtl="0">
              <a:lnSpc>
                <a:spcPct val="90000"/>
              </a:lnSpc>
              <a:spcBef>
                <a:spcPts val="1200"/>
              </a:spcBef>
              <a:spcAft>
                <a:spcPts val="0"/>
              </a:spcAft>
              <a:buSzPts val="2400"/>
              <a:buNone/>
            </a:pPr>
            <a:r>
              <a:rPr lang="en-US"/>
              <a:t>On the </a:t>
            </a:r>
            <a:r>
              <a:rPr lang="en-US" sz="2400"/>
              <a:t>Humanitarian Standards Partnership website</a:t>
            </a:r>
            <a:endParaRPr/>
          </a:p>
          <a:p>
            <a:pPr marL="985837" lvl="1" indent="-322262" algn="l" rtl="0">
              <a:lnSpc>
                <a:spcPct val="90000"/>
              </a:lnSpc>
              <a:spcBef>
                <a:spcPts val="500"/>
              </a:spcBef>
              <a:spcAft>
                <a:spcPts val="0"/>
              </a:spcAft>
              <a:buSzPts val="2400"/>
              <a:buFont typeface="Noto Sans Symbols"/>
              <a:buChar char="⮚"/>
            </a:pPr>
            <a:r>
              <a:rPr lang="en-US" sz="1800"/>
              <a:t>Online, interactive version</a:t>
            </a:r>
            <a:endParaRPr/>
          </a:p>
          <a:p>
            <a:pPr marL="985837" lvl="1" indent="-322262" algn="l" rtl="0">
              <a:lnSpc>
                <a:spcPct val="90000"/>
              </a:lnSpc>
              <a:spcBef>
                <a:spcPts val="500"/>
              </a:spcBef>
              <a:spcAft>
                <a:spcPts val="0"/>
              </a:spcAft>
              <a:buSzPts val="2400"/>
              <a:buFont typeface="Noto Sans Symbols"/>
              <a:buChar char="⮚"/>
            </a:pPr>
            <a:r>
              <a:rPr lang="en-US" sz="1800"/>
              <a:t>HSP App for mobile phones and tablets </a:t>
            </a:r>
            <a:endParaRPr/>
          </a:p>
          <a:p>
            <a:pPr marL="0" lvl="0" indent="0" algn="l" rtl="0">
              <a:lnSpc>
                <a:spcPct val="90000"/>
              </a:lnSpc>
              <a:spcBef>
                <a:spcPts val="1200"/>
              </a:spcBef>
              <a:spcAft>
                <a:spcPts val="0"/>
              </a:spcAft>
              <a:buSzPts val="2800"/>
              <a:buNone/>
            </a:pPr>
            <a:r>
              <a:rPr lang="en-US" sz="1800">
                <a:solidFill>
                  <a:srgbClr val="00B0F0"/>
                </a:solidFill>
              </a:rPr>
              <a:t>	</a:t>
            </a:r>
            <a:r>
              <a:rPr lang="en-US" sz="2400">
                <a:solidFill>
                  <a:srgbClr val="00B0F0"/>
                </a:solidFill>
              </a:rPr>
              <a:t>👉</a:t>
            </a:r>
            <a:r>
              <a:rPr lang="en-US" sz="1800">
                <a:solidFill>
                  <a:srgbClr val="00B0F0"/>
                </a:solidFill>
              </a:rPr>
              <a:t>  www.HumanitarianStandardsPartnership.org</a:t>
            </a:r>
            <a:endParaRPr/>
          </a:p>
          <a:p>
            <a:pPr marL="0" lvl="0" indent="0" algn="l" rtl="0">
              <a:lnSpc>
                <a:spcPct val="90000"/>
              </a:lnSpc>
              <a:spcBef>
                <a:spcPts val="1000"/>
              </a:spcBef>
              <a:spcAft>
                <a:spcPts val="0"/>
              </a:spcAft>
              <a:buSzPts val="2800"/>
              <a:buNone/>
            </a:pPr>
            <a:endParaRPr sz="1600"/>
          </a:p>
        </p:txBody>
      </p:sp>
      <p:pic>
        <p:nvPicPr>
          <p:cNvPr id="261" name="Google Shape;261;g1346e014c86_0_0"/>
          <p:cNvPicPr preferRelativeResize="0"/>
          <p:nvPr/>
        </p:nvPicPr>
        <p:blipFill rotWithShape="1">
          <a:blip r:embed="rId4">
            <a:alphaModFix/>
          </a:blip>
          <a:srcRect/>
          <a:stretch/>
        </p:blipFill>
        <p:spPr>
          <a:xfrm>
            <a:off x="9535849" y="5258587"/>
            <a:ext cx="1400375" cy="1416533"/>
          </a:xfrm>
          <a:prstGeom prst="rect">
            <a:avLst/>
          </a:prstGeom>
          <a:noFill/>
          <a:ln>
            <a:noFill/>
          </a:ln>
        </p:spPr>
      </p:pic>
      <p:pic>
        <p:nvPicPr>
          <p:cNvPr id="262" name="Google Shape;262;g1346e014c86_0_0"/>
          <p:cNvPicPr preferRelativeResize="0"/>
          <p:nvPr/>
        </p:nvPicPr>
        <p:blipFill rotWithShape="1">
          <a:blip r:embed="rId5">
            <a:alphaModFix/>
          </a:blip>
          <a:srcRect/>
          <a:stretch/>
        </p:blipFill>
        <p:spPr>
          <a:xfrm rot="547355">
            <a:off x="6996516" y="1670472"/>
            <a:ext cx="1684004" cy="23262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63" name="Google Shape;263;g1346e014c86_0_0" descr="Imagen que contiene Icono&#10;&#10;Descripción generada automáticamente"/>
          <p:cNvPicPr preferRelativeResize="0"/>
          <p:nvPr/>
        </p:nvPicPr>
        <p:blipFill rotWithShape="1">
          <a:blip r:embed="rId6">
            <a:alphaModFix/>
          </a:blip>
          <a:srcRect/>
          <a:stretch/>
        </p:blipFill>
        <p:spPr>
          <a:xfrm>
            <a:off x="10082326" y="3298017"/>
            <a:ext cx="1977869" cy="14327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2213</Words>
  <Application>Microsoft Office PowerPoint</Application>
  <PresentationFormat>Widescreen</PresentationFormat>
  <Paragraphs>166</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Noto Sans Symbols</vt:lpstr>
      <vt:lpstr>Arial</vt:lpstr>
      <vt:lpstr>Helvetica Neue Light</vt:lpstr>
      <vt:lpstr>Helvetica Neue</vt:lpstr>
      <vt:lpstr>Calibri</vt:lpstr>
      <vt:lpstr>Office Theme</vt:lpstr>
      <vt:lpstr>The Minimum Standards for Child Protection in Humanitarian Action  CPMS</vt:lpstr>
      <vt:lpstr>Aim of the Standards </vt:lpstr>
      <vt:lpstr>PowerPoint Presentation</vt:lpstr>
      <vt:lpstr>Working Together</vt:lpstr>
      <vt:lpstr>An introduction to Standard 24</vt:lpstr>
      <vt:lpstr>Joint Actions</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Minimum Standards for Child Protection in Humanitarian Action  CPMS</dc:title>
  <dc:creator>Colleen Fitzgerald</dc:creator>
  <cp:lastModifiedBy>Joanna Wedge</cp:lastModifiedBy>
  <cp:revision>1</cp:revision>
  <dcterms:created xsi:type="dcterms:W3CDTF">2017-12-20T18:51:03Z</dcterms:created>
  <dcterms:modified xsi:type="dcterms:W3CDTF">2022-07-05T21:51:40Z</dcterms:modified>
</cp:coreProperties>
</file>