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5"/>
  </p:notesMasterIdLst>
  <p:sldIdLst>
    <p:sldId id="260" r:id="rId2"/>
    <p:sldId id="261" r:id="rId3"/>
    <p:sldId id="262" r:id="rId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jbg6sJUAjLrqMU2Z8GUu8nwxkLE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64"/>
    <p:restoredTop sz="71701" autoAdjust="0"/>
  </p:normalViewPr>
  <p:slideViewPr>
    <p:cSldViewPr snapToGrid="0">
      <p:cViewPr varScale="1">
        <p:scale>
          <a:sx n="85" d="100"/>
          <a:sy n="85" d="100"/>
        </p:scale>
        <p:origin x="1720" y="176"/>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21" Type="http://schemas.openxmlformats.org/officeDocument/2006/relationships/presProps" Target="presProps.xml"/><Relationship Id="rId2" Type="http://schemas.openxmlformats.org/officeDocument/2006/relationships/slide" Target="slides/slide1.xml"/><Relationship Id="rId20" Type="http://customschemas.google.com/relationships/presentationmetadata" Target="metadata"/><Relationship Id="rId1" Type="http://schemas.openxmlformats.org/officeDocument/2006/relationships/slideMaster" Target="slideMasters/slideMaster1.xml"/><Relationship Id="rId24" Type="http://schemas.openxmlformats.org/officeDocument/2006/relationships/tableStyles" Target="tableStyles.xml"/><Relationship Id="rId5" Type="http://schemas.openxmlformats.org/officeDocument/2006/relationships/notesMaster" Target="notesMasters/notesMaster1.xml"/><Relationship Id="rId23" Type="http://schemas.openxmlformats.org/officeDocument/2006/relationships/theme" Target="theme/theme1.xml"/><Relationship Id="rId4" Type="http://schemas.openxmlformats.org/officeDocument/2006/relationships/slide" Target="slides/slide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a:p>
            <a:pPr marL="171450" marR="0" lvl="0" indent="-171450" algn="l" rtl="0">
              <a:lnSpc>
                <a:spcPct val="100000"/>
              </a:lnSpc>
              <a:spcBef>
                <a:spcPts val="0"/>
              </a:spcBef>
              <a:spcAft>
                <a:spcPts val="0"/>
              </a:spcAft>
              <a:buClr>
                <a:schemeClr val="dk1"/>
              </a:buClr>
              <a:buSzPts val="1200"/>
              <a:buFont typeface="Arial"/>
              <a:buChar char="•"/>
            </a:pPr>
            <a:r>
              <a:rPr lang="fr-FR" noProof="0" dirty="0"/>
              <a:t>Ce Standard fait partie du quatrième pilier des Standards relatifs à la collaboration intersectorielle. </a:t>
            </a:r>
          </a:p>
          <a:p>
            <a:pPr marL="171450" marR="0" lvl="0" indent="-171450" algn="l" rtl="0">
              <a:lnSpc>
                <a:spcPct val="100000"/>
              </a:lnSpc>
              <a:spcBef>
                <a:spcPts val="0"/>
              </a:spcBef>
              <a:spcAft>
                <a:spcPts val="0"/>
              </a:spcAft>
              <a:buClr>
                <a:schemeClr val="dk1"/>
              </a:buClr>
              <a:buSzPts val="1200"/>
              <a:buFont typeface="Arial"/>
              <a:buChar char="•"/>
            </a:pPr>
            <a:r>
              <a:rPr lang="fr-FR" noProof="0" dirty="0"/>
              <a:t>Les approches multisectorielles reflètent les besoins interconnectés des enfants et soulignent la responsabilité collective de tous les acteurs humanitaires pour protéger les enfants et leurs familles. Les risques liés à la protection de l'enfance sont étroitement liés au travail des autres secteurs car les enfants ont des besoins qui relèvent de tous les secteurs. </a:t>
            </a:r>
          </a:p>
          <a:p>
            <a:pPr marL="171450" marR="0" lvl="0" indent="-171450" algn="l" rtl="0">
              <a:lnSpc>
                <a:spcPct val="100000"/>
              </a:lnSpc>
              <a:spcBef>
                <a:spcPts val="0"/>
              </a:spcBef>
              <a:spcAft>
                <a:spcPts val="0"/>
              </a:spcAft>
              <a:buClr>
                <a:schemeClr val="dk1"/>
              </a:buClr>
              <a:buSzPts val="1200"/>
              <a:buFont typeface="Arial"/>
              <a:buChar char="•"/>
            </a:pPr>
            <a:r>
              <a:rPr lang="fr-FR" noProof="0" dirty="0"/>
              <a:t>Un moyen très efficace d'obtenir un impact réel et de meilleure qualité est la programmation multisectorielle qui inclut et prend en compte les considérations relatives à la protection de l'enfance (telles que les risques particuliers, les vulnérabilités, les stades de développement, etc. des enfants).</a:t>
            </a:r>
          </a:p>
          <a:p>
            <a:pPr marL="171450" marR="0" lvl="0" indent="-95250" algn="l" rtl="0">
              <a:lnSpc>
                <a:spcPct val="100000"/>
              </a:lnSpc>
              <a:spcBef>
                <a:spcPts val="0"/>
              </a:spcBef>
              <a:spcAft>
                <a:spcPts val="0"/>
              </a:spcAft>
              <a:buClr>
                <a:schemeClr val="dk1"/>
              </a:buClr>
              <a:buSzPts val="1200"/>
              <a:buFont typeface="Arial"/>
              <a:buNone/>
            </a:pPr>
            <a:endParaRPr lang="fr-FR" noProof="0" dirty="0"/>
          </a:p>
          <a:p>
            <a:pPr marL="171450" lvl="0" indent="-171450" algn="l" rtl="0">
              <a:lnSpc>
                <a:spcPct val="100000"/>
              </a:lnSpc>
              <a:spcBef>
                <a:spcPts val="0"/>
              </a:spcBef>
              <a:spcAft>
                <a:spcPts val="0"/>
              </a:spcAft>
              <a:buSzPts val="1400"/>
              <a:buFont typeface="Arial"/>
              <a:buChar char="•"/>
            </a:pPr>
            <a:r>
              <a:rPr lang="fr-FR" noProof="0" dirty="0"/>
              <a:t>Les déséquilibres nutritionnels s'aggravent souvent en temps de crise, lorsque les personnes ayant la charge d'enfants luttent pour fournir de la nourriture, un revenu et des soins de santé à leur famille. La séparation des familles peut devenir plus probable. Les enfants ou les personnes ayant la charge d'enfants peuvent partir à la recherche d'un travail rémunéré, y compris un travail dangereux, peuvent abandonner l'école et perdre le soutien de leurs pairs. Les familles peuvent placer leurs enfants en institution pour qu'ils aient accès à de la nourriture.</a:t>
            </a:r>
          </a:p>
          <a:p>
            <a:pPr marL="171450" lvl="0" indent="-171450" algn="l" rtl="0">
              <a:lnSpc>
                <a:spcPct val="100000"/>
              </a:lnSpc>
              <a:spcBef>
                <a:spcPts val="0"/>
              </a:spcBef>
              <a:spcAft>
                <a:spcPts val="0"/>
              </a:spcAft>
              <a:buSzPts val="1400"/>
              <a:buFont typeface="Arial"/>
              <a:buChar char="•"/>
            </a:pPr>
            <a:r>
              <a:rPr lang="fr-FR" noProof="0" dirty="0">
                <a:latin typeface="Arial"/>
                <a:ea typeface="Arial"/>
                <a:cs typeface="Arial"/>
                <a:sym typeface="Arial"/>
              </a:rPr>
              <a:t>La nutrition et la protection de l'enfance ciblent des groupes similaires qui sont particulièrement vulnérables.</a:t>
            </a:r>
          </a:p>
          <a:p>
            <a:pPr marL="0" lvl="0" indent="0" algn="l" rtl="0">
              <a:lnSpc>
                <a:spcPct val="100000"/>
              </a:lnSpc>
              <a:spcBef>
                <a:spcPts val="0"/>
              </a:spcBef>
              <a:spcAft>
                <a:spcPts val="0"/>
              </a:spcAft>
              <a:buSzPts val="1400"/>
              <a:buFont typeface="Arial"/>
              <a:buNone/>
            </a:pPr>
            <a:r>
              <a:rPr lang="fr-FR" b="1" noProof="0" dirty="0">
                <a:latin typeface="Arial"/>
                <a:ea typeface="Arial"/>
                <a:cs typeface="Arial"/>
                <a:sym typeface="Arial"/>
              </a:rPr>
              <a:t>Sujet de discussion : </a:t>
            </a:r>
            <a:r>
              <a:rPr lang="fr-FR" noProof="0" dirty="0">
                <a:latin typeface="Arial"/>
                <a:ea typeface="Arial"/>
                <a:cs typeface="Arial"/>
                <a:sym typeface="Arial"/>
              </a:rPr>
              <a:t>Quels groupes sont confrontés à la fois aux risques liés à la protection de l'enfance et à la nutrition ?</a:t>
            </a:r>
            <a:endParaRPr lang="fr-FR" noProof="0" dirty="0"/>
          </a:p>
          <a:p>
            <a:pPr marL="0" lvl="0" indent="0" algn="l" rtl="0">
              <a:lnSpc>
                <a:spcPct val="100000"/>
              </a:lnSpc>
              <a:spcBef>
                <a:spcPts val="0"/>
              </a:spcBef>
              <a:spcAft>
                <a:spcPts val="0"/>
              </a:spcAft>
              <a:buSzPts val="1400"/>
              <a:buFont typeface="Arial"/>
              <a:buNone/>
            </a:pPr>
            <a:r>
              <a:rPr lang="fr-FR" noProof="0" dirty="0">
                <a:latin typeface="Arial"/>
                <a:ea typeface="Arial"/>
                <a:cs typeface="Arial"/>
                <a:sym typeface="Arial"/>
              </a:rPr>
              <a:t>--&gt; Ménages dirigés par des enfants ; Enfants sans soins parentaux ou séparés de leur famille ; Mères enceintes et allaitantes de moins de 18 ans ; Enfants handicapés ; Enfants montrant des signes d'abus physiques, sexuels ; Enfants montrant des signes de détresse mentale ; Enfants pris en charge par un parent/tuteur en détresse mentale ; Enfants pris en charge par un parent/tuteur incapable de s'occuper d'eux, etc. </a:t>
            </a:r>
            <a:endParaRPr lang="fr-FR" noProof="0" dirty="0"/>
          </a:p>
          <a:p>
            <a:pPr marL="0" lvl="0" indent="0" algn="l" rtl="0">
              <a:lnSpc>
                <a:spcPct val="100000"/>
              </a:lnSpc>
              <a:spcBef>
                <a:spcPts val="0"/>
              </a:spcBef>
              <a:spcAft>
                <a:spcPts val="0"/>
              </a:spcAft>
              <a:buSzPts val="1400"/>
              <a:buFont typeface="Arial"/>
              <a:buNone/>
            </a:pPr>
            <a:endParaRPr lang="fr-FR" noProof="0" dirty="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fr-FR" i="1" noProof="0" dirty="0"/>
              <a:t>[l'icône </a:t>
            </a:r>
            <a:r>
              <a:rPr lang="fr-FR" b="1" i="1" noProof="0" dirty="0"/>
              <a:t>Adolescent / Nourrisson</a:t>
            </a:r>
            <a:r>
              <a:rPr lang="fr-FR" i="1" noProof="0" dirty="0"/>
              <a:t>] </a:t>
            </a:r>
            <a:r>
              <a:rPr lang="fr-FR" i="0" noProof="0" dirty="0"/>
              <a:t>montrent le lien dans la programmation, c'est-à-dire : soutien à l'alimentation du nourrisson et du jeune enfant (IYCF) ; cours d'allaitement et groupes de soutien par les pairs pour les adolescentes enceintes. Les acteurs de la nutrition et de la protection de l'enfance ont des opportunités clés de collaboration, notamment au cours des trois premières années de la vie des enfants et pendant l'adolescence.</a:t>
            </a:r>
          </a:p>
          <a:p>
            <a:pPr marL="0" marR="0" lvl="0" indent="0" algn="l" rtl="0">
              <a:lnSpc>
                <a:spcPct val="100000"/>
              </a:lnSpc>
              <a:spcBef>
                <a:spcPts val="0"/>
              </a:spcBef>
              <a:spcAft>
                <a:spcPts val="0"/>
              </a:spcAft>
              <a:buClr>
                <a:srgbClr val="000000"/>
              </a:buClr>
              <a:buSzPts val="1400"/>
              <a:buFont typeface="Arial"/>
              <a:buNone/>
            </a:pPr>
            <a:endParaRPr lang="en-US" dirty="0"/>
          </a:p>
          <a:p>
            <a:pPr marL="0" lvl="0" indent="0" algn="l" rtl="0">
              <a:lnSpc>
                <a:spcPct val="100000"/>
              </a:lnSpc>
              <a:spcBef>
                <a:spcPts val="0"/>
              </a:spcBef>
              <a:spcAft>
                <a:spcPts val="0"/>
              </a:spcAft>
              <a:buSzPts val="1400"/>
              <a:buFont typeface="Arial"/>
              <a:buNone/>
            </a:pPr>
            <a:endParaRPr b="1" dirty="0">
              <a:latin typeface="Arial"/>
              <a:ea typeface="Arial"/>
              <a:cs typeface="Arial"/>
              <a:sym typeface="Arial"/>
            </a:endParaRPr>
          </a:p>
          <a:p>
            <a:pPr marL="171450" lvl="0" indent="-82550" algn="l" rtl="0">
              <a:lnSpc>
                <a:spcPct val="100000"/>
              </a:lnSpc>
              <a:spcBef>
                <a:spcPts val="0"/>
              </a:spcBef>
              <a:spcAft>
                <a:spcPts val="0"/>
              </a:spcAft>
              <a:buSzPts val="1400"/>
              <a:buFont typeface="Arial"/>
              <a:buNone/>
            </a:pP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dirty="0"/>
          </a:p>
        </p:txBody>
      </p:sp>
      <p:sp>
        <p:nvSpPr>
          <p:cNvPr id="218" name="Google Shape;21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1" u="none" strike="noStrike"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fr-FR" sz="1200" b="0" i="0" u="none" strike="noStrike" noProof="0" dirty="0">
                <a:latin typeface="Arial"/>
                <a:ea typeface="Arial"/>
                <a:cs typeface="Arial"/>
                <a:sym typeface="Arial"/>
              </a:rPr>
              <a:t>Le Standard 25 stipule : "Les enfants et les personnes ayant la charge d'enfants, en particulier les femmes et les filles enceintes et allaitantes, ont accès à des services de nutrition sûrs, adéquats et appropriés". </a:t>
            </a:r>
          </a:p>
          <a:p>
            <a:pPr marL="0" marR="0" lvl="0" indent="0" algn="l" rtl="0">
              <a:lnSpc>
                <a:spcPct val="100000"/>
              </a:lnSpc>
              <a:spcBef>
                <a:spcPts val="0"/>
              </a:spcBef>
              <a:spcAft>
                <a:spcPts val="0"/>
              </a:spcAft>
              <a:buClr>
                <a:schemeClr val="dk1"/>
              </a:buClr>
              <a:buSzPts val="1200"/>
              <a:buFont typeface="Calibri"/>
              <a:buNone/>
            </a:pPr>
            <a:endParaRPr lang="fr-FR" noProof="0" dirty="0">
              <a:latin typeface="Arial"/>
              <a:ea typeface="Arial"/>
              <a:cs typeface="Arial"/>
              <a:sym typeface="Arial"/>
            </a:endParaRPr>
          </a:p>
          <a:p>
            <a:pPr marL="171450" lvl="0" indent="-171450" algn="l" rtl="0">
              <a:lnSpc>
                <a:spcPct val="100000"/>
              </a:lnSpc>
              <a:spcBef>
                <a:spcPts val="0"/>
              </a:spcBef>
              <a:spcAft>
                <a:spcPts val="0"/>
              </a:spcAft>
              <a:buSzPts val="1400"/>
              <a:buFont typeface="Arial"/>
              <a:buChar char="•"/>
            </a:pPr>
            <a:r>
              <a:rPr lang="fr-FR" noProof="0" dirty="0"/>
              <a:t>Il existe de nombreuses possibilités d'intégrer des approches, notamment :</a:t>
            </a:r>
          </a:p>
          <a:p>
            <a:pPr marL="457200" lvl="0" indent="-228600" algn="l" rtl="0">
              <a:lnSpc>
                <a:spcPct val="100000"/>
              </a:lnSpc>
              <a:spcBef>
                <a:spcPts val="0"/>
              </a:spcBef>
              <a:spcAft>
                <a:spcPts val="0"/>
              </a:spcAft>
              <a:buSzPts val="1400"/>
              <a:buFont typeface="Arial"/>
              <a:buChar char="•"/>
            </a:pPr>
            <a:r>
              <a:rPr lang="fr-FR" u="none" noProof="0" dirty="0">
                <a:solidFill>
                  <a:schemeClr val="hlink"/>
                </a:solidFill>
              </a:rPr>
              <a:t>Les évaluations des risques : La séparation des familles est plus probable là où la malnutrition existe. Les enfants ou les personnes ayant la charge d'enfants peuvent partir pour trouver un travail rémunéré, y compris un travail dangereux. Les familles peuvent placer leurs enfants en institution pour qu'ils aient accès à la nourriture. Les enfants peuvent abandonner l'école et perdre le soutien de leurs pairs. Il est essentiel de prévenir la séparation des enfants dans les ménages à risque de malnutrition et/ou de problèmes de protection de l'enfance.</a:t>
            </a:r>
            <a:endParaRPr lang="fr-FR" noProof="0" dirty="0"/>
          </a:p>
          <a:p>
            <a:pPr marL="457200" lvl="0" indent="-228600" algn="l" rtl="0">
              <a:lnSpc>
                <a:spcPct val="100000"/>
              </a:lnSpc>
              <a:spcBef>
                <a:spcPts val="0"/>
              </a:spcBef>
              <a:spcAft>
                <a:spcPts val="0"/>
              </a:spcAft>
              <a:buSzPts val="1400"/>
              <a:buFont typeface="Arial"/>
              <a:buChar char="•"/>
            </a:pPr>
            <a:r>
              <a:rPr lang="fr-FR" noProof="0" dirty="0">
                <a:solidFill>
                  <a:srgbClr val="5F7085"/>
                </a:solidFill>
              </a:rPr>
              <a:t>Gestion conjointe des cas (surmonter les obstacles à l'accès aux services de nutrition)</a:t>
            </a:r>
          </a:p>
          <a:p>
            <a:pPr marL="457200" marR="0" lvl="0" indent="-228600" algn="l" rtl="0">
              <a:lnSpc>
                <a:spcPct val="100000"/>
              </a:lnSpc>
              <a:spcBef>
                <a:spcPts val="0"/>
              </a:spcBef>
              <a:spcAft>
                <a:spcPts val="0"/>
              </a:spcAft>
              <a:buClr>
                <a:srgbClr val="000000"/>
              </a:buClr>
              <a:buSzPts val="1400"/>
              <a:buFont typeface="Arial"/>
              <a:buChar char="•"/>
            </a:pPr>
            <a:r>
              <a:rPr lang="fr-FR" noProof="0" dirty="0">
                <a:solidFill>
                  <a:srgbClr val="5F7085"/>
                </a:solidFill>
              </a:rPr>
              <a:t>Soutien holistique pour des services accessibles (interventions nutritionnelles qui n'encouragent pas l'abandon scolaire, la séparation des familles ou le travail des enfants ; programmes de parentalité positive, de soutien psychosocial et de résilience des enfants)</a:t>
            </a:r>
          </a:p>
          <a:p>
            <a:pPr marL="457200" lvl="0" indent="-228600" algn="l" rtl="0">
              <a:lnSpc>
                <a:spcPct val="100000"/>
              </a:lnSpc>
              <a:spcBef>
                <a:spcPts val="0"/>
              </a:spcBef>
              <a:spcAft>
                <a:spcPts val="0"/>
              </a:spcAft>
              <a:buSzPts val="1400"/>
              <a:buFont typeface="Arial"/>
              <a:buChar char="•"/>
            </a:pPr>
            <a:r>
              <a:rPr lang="fr-FR" noProof="0" dirty="0">
                <a:solidFill>
                  <a:srgbClr val="5F7085"/>
                </a:solidFill>
              </a:rPr>
              <a:t>Encouragement à une prise en charge et à des soins appropriés (conseil, soutien et promotion de l'allaitement) ;</a:t>
            </a:r>
          </a:p>
          <a:p>
            <a:pPr marL="457200" lvl="0" indent="-228600" algn="l" rtl="0">
              <a:lnSpc>
                <a:spcPct val="100000"/>
              </a:lnSpc>
              <a:spcBef>
                <a:spcPts val="0"/>
              </a:spcBef>
              <a:spcAft>
                <a:spcPts val="0"/>
              </a:spcAft>
              <a:buSzPts val="1400"/>
              <a:buFont typeface="Arial"/>
              <a:buChar char="•"/>
            </a:pPr>
            <a:r>
              <a:rPr lang="fr-FR" noProof="0" dirty="0">
                <a:solidFill>
                  <a:srgbClr val="5F7085"/>
                </a:solidFill>
              </a:rPr>
              <a:t>Programmes conjoints d'alimentation thérapeutique, complémentaire ou généralisée et de parentalité positive ; et</a:t>
            </a:r>
          </a:p>
          <a:p>
            <a:pPr marL="914400" lvl="1" indent="-228600" algn="l" rtl="0">
              <a:lnSpc>
                <a:spcPct val="100000"/>
              </a:lnSpc>
              <a:spcBef>
                <a:spcPts val="0"/>
              </a:spcBef>
              <a:spcAft>
                <a:spcPts val="0"/>
              </a:spcAft>
              <a:buSzPts val="1400"/>
              <a:buFont typeface="Arial"/>
              <a:buChar char="•"/>
            </a:pPr>
            <a:r>
              <a:rPr lang="fr-FR" noProof="0" dirty="0">
                <a:solidFill>
                  <a:srgbClr val="5F7085"/>
                </a:solidFill>
              </a:rPr>
              <a:t>Des espaces multi-usages qui répondent aux besoins des deux secteurs</a:t>
            </a:r>
          </a:p>
          <a:p>
            <a:pPr marL="914400" marR="0" lvl="1" indent="-228600" algn="l" rtl="0">
              <a:lnSpc>
                <a:spcPct val="100000"/>
              </a:lnSpc>
              <a:spcBef>
                <a:spcPts val="0"/>
              </a:spcBef>
              <a:spcAft>
                <a:spcPts val="0"/>
              </a:spcAft>
              <a:buClr>
                <a:srgbClr val="000000"/>
              </a:buClr>
              <a:buSzPts val="1400"/>
              <a:buFont typeface="Arial"/>
              <a:buChar char="•"/>
            </a:pPr>
            <a:r>
              <a:rPr lang="fr-FR" noProof="0" dirty="0">
                <a:solidFill>
                  <a:schemeClr val="dk2"/>
                </a:solidFill>
              </a:rPr>
              <a:t>Le référencement vers des services appropriés et multisectoriels</a:t>
            </a:r>
          </a:p>
        </p:txBody>
      </p:sp>
      <p:sp>
        <p:nvSpPr>
          <p:cNvPr id="232" name="Google Shape;23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1400"/>
              <a:buFont typeface="Arial"/>
              <a:buNone/>
            </a:pPr>
            <a:r>
              <a:rPr lang="fr-FR" noProof="0" dirty="0"/>
              <a:t>Les interventions de réponse intégrée pour les ménages à risque de malnutrition et/ou les préoccupations de protection de l'enfance peuvent inclure :</a:t>
            </a:r>
          </a:p>
          <a:p>
            <a:pPr marL="457200" lvl="0" indent="-228600" algn="l" rtl="0">
              <a:lnSpc>
                <a:spcPct val="100000"/>
              </a:lnSpc>
              <a:spcBef>
                <a:spcPts val="0"/>
              </a:spcBef>
              <a:spcAft>
                <a:spcPts val="0"/>
              </a:spcAft>
              <a:buSzPts val="1400"/>
              <a:buFont typeface="Arial"/>
              <a:buChar char="•"/>
            </a:pPr>
            <a:r>
              <a:rPr lang="fr-FR" noProof="0" dirty="0"/>
              <a:t>La mobilisation communautaire ;</a:t>
            </a:r>
          </a:p>
          <a:p>
            <a:pPr marL="457200" lvl="0" indent="-228600" algn="l" rtl="0">
              <a:lnSpc>
                <a:spcPct val="100000"/>
              </a:lnSpc>
              <a:spcBef>
                <a:spcPts val="0"/>
              </a:spcBef>
              <a:spcAft>
                <a:spcPts val="0"/>
              </a:spcAft>
              <a:buSzPts val="1400"/>
              <a:buFont typeface="Arial"/>
              <a:buChar char="•"/>
            </a:pPr>
            <a:r>
              <a:rPr lang="fr-FR" noProof="0" dirty="0"/>
              <a:t>Des groupes de soutien entre mères dans les structures de santé et dans les communautés ;</a:t>
            </a:r>
          </a:p>
          <a:p>
            <a:pPr marL="457200" lvl="0" indent="-228600" algn="l" rtl="0">
              <a:lnSpc>
                <a:spcPct val="100000"/>
              </a:lnSpc>
              <a:spcBef>
                <a:spcPts val="0"/>
              </a:spcBef>
              <a:spcAft>
                <a:spcPts val="0"/>
              </a:spcAft>
              <a:buSzPts val="1400"/>
              <a:buFont typeface="Arial"/>
              <a:buChar char="•"/>
            </a:pPr>
            <a:r>
              <a:rPr lang="fr-FR" noProof="0" dirty="0"/>
              <a:t>Des activités de stimulation psychosociale pour les nourrissons et les jeunes enfants ;</a:t>
            </a:r>
          </a:p>
          <a:p>
            <a:pPr marL="457200" lvl="0" indent="-228600" algn="l" rtl="0">
              <a:lnSpc>
                <a:spcPct val="100000"/>
              </a:lnSpc>
              <a:spcBef>
                <a:spcPts val="0"/>
              </a:spcBef>
              <a:spcAft>
                <a:spcPts val="0"/>
              </a:spcAft>
              <a:buSzPts val="1400"/>
              <a:buFont typeface="Arial"/>
              <a:buChar char="•"/>
            </a:pPr>
            <a:r>
              <a:rPr lang="fr-FR" noProof="0" dirty="0"/>
              <a:t>Des programmes de sensibilisation à l'alimentation infantile ;</a:t>
            </a:r>
          </a:p>
          <a:p>
            <a:pPr marL="228600" lvl="0" indent="0" algn="l" rtl="0">
              <a:lnSpc>
                <a:spcPct val="100000"/>
              </a:lnSpc>
              <a:spcBef>
                <a:spcPts val="0"/>
              </a:spcBef>
              <a:spcAft>
                <a:spcPts val="0"/>
              </a:spcAft>
              <a:buSzPts val="1400"/>
              <a:buFont typeface="Arial"/>
              <a:buNone/>
            </a:pPr>
            <a:endParaRPr lang="fr-FR" noProof="0" dirty="0"/>
          </a:p>
          <a:p>
            <a:pPr marL="457200" lvl="0" indent="-228600" algn="l" rtl="0">
              <a:lnSpc>
                <a:spcPct val="100000"/>
              </a:lnSpc>
              <a:spcBef>
                <a:spcPts val="0"/>
              </a:spcBef>
              <a:spcAft>
                <a:spcPts val="0"/>
              </a:spcAft>
              <a:buSzPts val="1400"/>
              <a:buFont typeface="Arial"/>
              <a:buChar char="•"/>
            </a:pPr>
            <a:r>
              <a:rPr lang="fr-FR" noProof="0" dirty="0"/>
              <a:t>Des (a) messages de protection de l'enfant adaptés aux enfants dans les interventions nutritionnelles et (b) des messages de prévention de la malnutrition dans les activités de protection de l'enfance.</a:t>
            </a:r>
          </a:p>
          <a:p>
            <a:pPr marL="457200" lvl="0" indent="-228600" algn="l" rtl="0">
              <a:lnSpc>
                <a:spcPct val="100000"/>
              </a:lnSpc>
              <a:spcBef>
                <a:spcPts val="0"/>
              </a:spcBef>
              <a:spcAft>
                <a:spcPts val="0"/>
              </a:spcAft>
              <a:buSzPts val="1400"/>
              <a:buFont typeface="Arial"/>
              <a:buChar char="•"/>
            </a:pPr>
            <a:r>
              <a:rPr lang="fr-FR" noProof="0" dirty="0"/>
              <a:t>Rappelez-vous que la formation du personnel nutritionnel aux préoccupations, principes et approches de la protection de l'enfance est cruciale, afin qu'il puisse référer correctement les cas de protection de l'enfance signalés ou identifiés.</a:t>
            </a:r>
          </a:p>
          <a:p>
            <a:pPr marL="457200" lvl="0" indent="-228600" algn="l" rtl="0">
              <a:lnSpc>
                <a:spcPct val="100000"/>
              </a:lnSpc>
              <a:spcBef>
                <a:spcPts val="0"/>
              </a:spcBef>
              <a:spcAft>
                <a:spcPts val="0"/>
              </a:spcAft>
              <a:buSzPts val="1400"/>
              <a:buFont typeface="Arial"/>
              <a:buChar char="•"/>
            </a:pPr>
            <a:r>
              <a:rPr lang="fr-FR" noProof="0" dirty="0"/>
              <a:t>Il est important de concevoir, d'établir, de mettre en œuvre et de suivre des mécanismes conjoints, adaptés aux enfants, accessibles et confidentiels de retour d'information et de signalement des problèmes de protection de l'enfance, et de mettre en place des politiques et des procédures de sauvegarde.</a:t>
            </a:r>
          </a:p>
          <a:p>
            <a:pPr marL="457200" marR="0" lvl="0" indent="-228600" algn="l" rtl="0">
              <a:lnSpc>
                <a:spcPct val="100000"/>
              </a:lnSpc>
              <a:spcBef>
                <a:spcPts val="0"/>
              </a:spcBef>
              <a:spcAft>
                <a:spcPts val="0"/>
              </a:spcAft>
              <a:buSzPts val="1400"/>
              <a:buNone/>
            </a:pPr>
            <a:endParaRPr dirty="0"/>
          </a:p>
        </p:txBody>
      </p:sp>
      <p:sp>
        <p:nvSpPr>
          <p:cNvPr id="244" name="Google Shape;244;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xt and objects2" type="twoObj">
  <p:cSld name="TWO_OBJECTS">
    <p:spTree>
      <p:nvGrpSpPr>
        <p:cNvPr id="1" name="Shape 61"/>
        <p:cNvGrpSpPr/>
        <p:nvPr/>
      </p:nvGrpSpPr>
      <p:grpSpPr>
        <a:xfrm>
          <a:off x="0" y="0"/>
          <a:ext cx="0" cy="0"/>
          <a:chOff x="0" y="0"/>
          <a:chExt cx="0" cy="0"/>
        </a:xfrm>
      </p:grpSpPr>
      <p:sp>
        <p:nvSpPr>
          <p:cNvPr id="62" name="Google Shape;62;p62"/>
          <p:cNvSpPr txBox="1">
            <a:spLocks noGrp="1"/>
          </p:cNvSpPr>
          <p:nvPr>
            <p:ph type="title"/>
          </p:nvPr>
        </p:nvSpPr>
        <p:spPr>
          <a:xfrm>
            <a:off x="838200" y="365125"/>
            <a:ext cx="935667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4" name="Google Shape;64;p6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grpSp>
        <p:nvGrpSpPr>
          <p:cNvPr id="65" name="Google Shape;65;p62"/>
          <p:cNvGrpSpPr/>
          <p:nvPr/>
        </p:nvGrpSpPr>
        <p:grpSpPr>
          <a:xfrm rot="-5713666">
            <a:off x="10623557" y="78627"/>
            <a:ext cx="1765287" cy="1591083"/>
            <a:chOff x="65562" y="75628"/>
            <a:chExt cx="1385843" cy="1249083"/>
          </a:xfrm>
        </p:grpSpPr>
        <p:sp>
          <p:nvSpPr>
            <p:cNvPr id="66" name="Google Shape;66;p62"/>
            <p:cNvSpPr/>
            <p:nvPr/>
          </p:nvSpPr>
          <p:spPr>
            <a:xfrm>
              <a:off x="214786" y="235907"/>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62"/>
            <p:cNvSpPr/>
            <p:nvPr/>
          </p:nvSpPr>
          <p:spPr>
            <a:xfrm>
              <a:off x="922324" y="191725"/>
              <a:ext cx="341630" cy="341630"/>
            </a:xfrm>
            <a:custGeom>
              <a:avLst/>
              <a:gdLst/>
              <a:ahLst/>
              <a:cxnLst/>
              <a:rect l="l" t="t" r="r" b="b"/>
              <a:pathLst>
                <a:path w="341630" h="341630" extrusionOk="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62"/>
            <p:cNvSpPr/>
            <p:nvPr/>
          </p:nvSpPr>
          <p:spPr>
            <a:xfrm>
              <a:off x="835455" y="708761"/>
              <a:ext cx="615950" cy="615950"/>
            </a:xfrm>
            <a:custGeom>
              <a:avLst/>
              <a:gdLst/>
              <a:ahLst/>
              <a:cxnLst/>
              <a:rect l="l" t="t" r="r" b="b"/>
              <a:pathLst>
                <a:path w="615950" h="615950" extrusionOk="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69" name="Google Shape;69;p62"/>
            <p:cNvPicPr preferRelativeResize="0"/>
            <p:nvPr/>
          </p:nvPicPr>
          <p:blipFill rotWithShape="1">
            <a:blip r:embed="rId2">
              <a:alphaModFix/>
            </a:blip>
            <a:srcRect/>
            <a:stretch/>
          </p:blipFill>
          <p:spPr>
            <a:xfrm>
              <a:off x="65562" y="688900"/>
              <a:ext cx="152260" cy="152260"/>
            </a:xfrm>
            <a:prstGeom prst="rect">
              <a:avLst/>
            </a:prstGeom>
            <a:noFill/>
            <a:ln>
              <a:noFill/>
            </a:ln>
          </p:spPr>
        </p:pic>
        <p:sp>
          <p:nvSpPr>
            <p:cNvPr id="70" name="Google Shape;70;p62"/>
            <p:cNvSpPr/>
            <p:nvPr/>
          </p:nvSpPr>
          <p:spPr>
            <a:xfrm>
              <a:off x="416514" y="1005155"/>
              <a:ext cx="297180" cy="297180"/>
            </a:xfrm>
            <a:custGeom>
              <a:avLst/>
              <a:gdLst/>
              <a:ahLst/>
              <a:cxnLst/>
              <a:rect l="l" t="t" r="r" b="b"/>
              <a:pathLst>
                <a:path w="297180" h="297180" extrusionOk="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71" name="Google Shape;71;p62"/>
            <p:cNvPicPr preferRelativeResize="0"/>
            <p:nvPr/>
          </p:nvPicPr>
          <p:blipFill rotWithShape="1">
            <a:blip r:embed="rId3">
              <a:alphaModFix/>
            </a:blip>
            <a:srcRect/>
            <a:stretch/>
          </p:blipFill>
          <p:spPr>
            <a:xfrm>
              <a:off x="118451" y="75628"/>
              <a:ext cx="238142" cy="238142"/>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2"/>
        <p:cNvGrpSpPr/>
        <p:nvPr/>
      </p:nvGrpSpPr>
      <p:grpSpPr>
        <a:xfrm>
          <a:off x="0" y="0"/>
          <a:ext cx="0" cy="0"/>
          <a:chOff x="0" y="0"/>
          <a:chExt cx="0" cy="0"/>
        </a:xfrm>
      </p:grpSpPr>
      <p:grpSp>
        <p:nvGrpSpPr>
          <p:cNvPr id="123" name="Google Shape;123;p46"/>
          <p:cNvGrpSpPr/>
          <p:nvPr/>
        </p:nvGrpSpPr>
        <p:grpSpPr>
          <a:xfrm>
            <a:off x="0" y="5303521"/>
            <a:ext cx="12192000" cy="1639827"/>
            <a:chOff x="0" y="5303521"/>
            <a:chExt cx="12192000" cy="1639827"/>
          </a:xfrm>
        </p:grpSpPr>
        <p:pic>
          <p:nvPicPr>
            <p:cNvPr id="124" name="Google Shape;124;p46"/>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125" name="Google Shape;125;p46"/>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
        <p:nvSpPr>
          <p:cNvPr id="126" name="Google Shape;126;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29"/>
        <p:cNvGrpSpPr/>
        <p:nvPr/>
      </p:nvGrpSpPr>
      <p:grpSpPr>
        <a:xfrm>
          <a:off x="0" y="0"/>
          <a:ext cx="0" cy="0"/>
          <a:chOff x="0" y="0"/>
          <a:chExt cx="0" cy="0"/>
        </a:xfrm>
      </p:grpSpPr>
      <p:sp>
        <p:nvSpPr>
          <p:cNvPr id="130" name="Google Shape;130;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3" name="Google Shape;133;p47"/>
          <p:cNvGrpSpPr/>
          <p:nvPr/>
        </p:nvGrpSpPr>
        <p:grpSpPr>
          <a:xfrm>
            <a:off x="0" y="5303521"/>
            <a:ext cx="12192000" cy="1639827"/>
            <a:chOff x="0" y="5303521"/>
            <a:chExt cx="12192000" cy="1639827"/>
          </a:xfrm>
        </p:grpSpPr>
        <p:pic>
          <p:nvPicPr>
            <p:cNvPr id="134" name="Google Shape;134;p47"/>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135" name="Google Shape;135;p47"/>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36"/>
        <p:cNvGrpSpPr/>
        <p:nvPr/>
      </p:nvGrpSpPr>
      <p:grpSpPr>
        <a:xfrm>
          <a:off x="0" y="0"/>
          <a:ext cx="0" cy="0"/>
          <a:chOff x="0" y="0"/>
          <a:chExt cx="0" cy="0"/>
        </a:xfrm>
      </p:grpSpPr>
      <p:sp>
        <p:nvSpPr>
          <p:cNvPr id="137" name="Google Shape;137;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38" name="Google Shape;138;p51"/>
          <p:cNvGrpSpPr/>
          <p:nvPr/>
        </p:nvGrpSpPr>
        <p:grpSpPr>
          <a:xfrm>
            <a:off x="-208789" y="0"/>
            <a:ext cx="12609575" cy="2174491"/>
            <a:chOff x="-1" y="5043119"/>
            <a:chExt cx="12192000" cy="1814883"/>
          </a:xfrm>
        </p:grpSpPr>
        <p:pic>
          <p:nvPicPr>
            <p:cNvPr id="139" name="Google Shape;139;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40" name="Google Shape;140;p51"/>
            <p:cNvPicPr preferRelativeResize="0"/>
            <p:nvPr/>
          </p:nvPicPr>
          <p:blipFill rotWithShape="1">
            <a:blip r:embed="rId2">
              <a:alphaModFix amt="20000"/>
            </a:blip>
            <a:srcRect l="54597" t="31445" r="16825" b="9028"/>
            <a:stretch/>
          </p:blipFill>
          <p:spPr>
            <a:xfrm rot="5400000">
              <a:off x="8435259" y="3077812"/>
              <a:ext cx="1791433" cy="5722047"/>
            </a:xfrm>
            <a:prstGeom prst="rect">
              <a:avLst/>
            </a:prstGeom>
            <a:noFill/>
            <a:ln>
              <a:noFill/>
            </a:ln>
          </p:spPr>
        </p:pic>
      </p:grpSp>
      <p:cxnSp>
        <p:nvCxnSpPr>
          <p:cNvPr id="141" name="Google Shape;141;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42" name="Google Shape;142;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49"/>
        <p:cNvGrpSpPr/>
        <p:nvPr/>
      </p:nvGrpSpPr>
      <p:grpSpPr>
        <a:xfrm>
          <a:off x="0" y="0"/>
          <a:ext cx="0" cy="0"/>
          <a:chOff x="0" y="0"/>
          <a:chExt cx="0" cy="0"/>
        </a:xfrm>
      </p:grpSpPr>
      <p:sp>
        <p:nvSpPr>
          <p:cNvPr id="150" name="Google Shape;150;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 name="Google Shape;151;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3" name="Google Shape;153;p52"/>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54" name="Google Shape;154;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156"/>
        <p:cNvGrpSpPr/>
        <p:nvPr/>
      </p:nvGrpSpPr>
      <p:grpSpPr>
        <a:xfrm>
          <a:off x="0" y="0"/>
          <a:ext cx="0" cy="0"/>
          <a:chOff x="0" y="0"/>
          <a:chExt cx="0" cy="0"/>
        </a:xfrm>
      </p:grpSpPr>
      <p:sp>
        <p:nvSpPr>
          <p:cNvPr id="157" name="Google Shape;157;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0" name="Google Shape;160;p53"/>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61" name="Google Shape;161;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163"/>
        <p:cNvGrpSpPr/>
        <p:nvPr/>
      </p:nvGrpSpPr>
      <p:grpSpPr>
        <a:xfrm>
          <a:off x="0" y="0"/>
          <a:ext cx="0" cy="0"/>
          <a:chOff x="0" y="0"/>
          <a:chExt cx="0" cy="0"/>
        </a:xfrm>
      </p:grpSpPr>
      <p:sp>
        <p:nvSpPr>
          <p:cNvPr id="164" name="Google Shape;164;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7" name="Google Shape;167;p54"/>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68" name="Google Shape;168;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170"/>
        <p:cNvGrpSpPr/>
        <p:nvPr/>
      </p:nvGrpSpPr>
      <p:grpSpPr>
        <a:xfrm>
          <a:off x="0" y="0"/>
          <a:ext cx="0" cy="0"/>
          <a:chOff x="0" y="0"/>
          <a:chExt cx="0" cy="0"/>
        </a:xfrm>
      </p:grpSpPr>
      <p:sp>
        <p:nvSpPr>
          <p:cNvPr id="171" name="Google Shape;171;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4" name="Google Shape;174;p55"/>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75" name="Google Shape;175;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76"/>
        <p:cNvGrpSpPr/>
        <p:nvPr/>
      </p:nvGrpSpPr>
      <p:grpSpPr>
        <a:xfrm>
          <a:off x="0" y="0"/>
          <a:ext cx="0" cy="0"/>
          <a:chOff x="0" y="0"/>
          <a:chExt cx="0" cy="0"/>
        </a:xfrm>
      </p:grpSpPr>
      <p:sp>
        <p:nvSpPr>
          <p:cNvPr id="77" name="Google Shape;7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16794"/>
              </a:solidFill>
              <a:latin typeface="Calibri"/>
              <a:ea typeface="Calibri"/>
              <a:cs typeface="Calibri"/>
              <a:sym typeface="Calibri"/>
            </a:endParaRPr>
          </a:p>
        </p:txBody>
      </p:sp>
      <p:pic>
        <p:nvPicPr>
          <p:cNvPr id="79" name="Google Shape;79;p32"/>
          <p:cNvPicPr preferRelativeResize="0"/>
          <p:nvPr/>
        </p:nvPicPr>
        <p:blipFill rotWithShape="1">
          <a:blip r:embed="rId2">
            <a:alphaModFix amt="20000"/>
          </a:blip>
          <a:srcRect l="4826" t="9031" r="39371" b="9029"/>
          <a:stretch/>
        </p:blipFill>
        <p:spPr>
          <a:xfrm>
            <a:off x="0" y="0"/>
            <a:ext cx="3572540" cy="6858000"/>
          </a:xfrm>
          <a:prstGeom prst="rect">
            <a:avLst/>
          </a:prstGeom>
          <a:noFill/>
          <a:ln>
            <a:noFill/>
          </a:ln>
        </p:spPr>
      </p:pic>
      <p:sp>
        <p:nvSpPr>
          <p:cNvPr id="80" name="Google Shape;80;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39"/>
          <p:cNvSpPr/>
          <p:nvPr/>
        </p:nvSpPr>
        <p:spPr>
          <a:xfrm>
            <a:off x="0" y="0"/>
            <a:ext cx="12192000" cy="6858000"/>
          </a:xfrm>
          <a:prstGeom prst="rect">
            <a:avLst/>
          </a:prstGeom>
          <a:solidFill>
            <a:srgbClr val="97467D">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40"/>
          <p:cNvSpPr/>
          <p:nvPr/>
        </p:nvSpPr>
        <p:spPr>
          <a:xfrm>
            <a:off x="0" y="0"/>
            <a:ext cx="12192000" cy="6858000"/>
          </a:xfrm>
          <a:prstGeom prst="rect">
            <a:avLst/>
          </a:prstGeom>
          <a:solidFill>
            <a:srgbClr val="35B2B4">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1"/>
          <p:cNvSpPr/>
          <p:nvPr/>
        </p:nvSpPr>
        <p:spPr>
          <a:xfrm>
            <a:off x="0" y="0"/>
            <a:ext cx="12192000" cy="6858000"/>
          </a:xfrm>
          <a:prstGeom prst="rect">
            <a:avLst/>
          </a:prstGeom>
          <a:solidFill>
            <a:srgbClr val="95CD7A">
              <a:alpha val="7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98"/>
        <p:cNvGrpSpPr/>
        <p:nvPr/>
      </p:nvGrpSpPr>
      <p:grpSpPr>
        <a:xfrm>
          <a:off x="0" y="0"/>
          <a:ext cx="0" cy="0"/>
          <a:chOff x="0" y="0"/>
          <a:chExt cx="0" cy="0"/>
        </a:xfrm>
      </p:grpSpPr>
      <p:sp>
        <p:nvSpPr>
          <p:cNvPr id="99" name="Google Shape;99;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0" name="Google Shape;100;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1" name="Google Shape;101;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4"/>
        <p:cNvGrpSpPr/>
        <p:nvPr/>
      </p:nvGrpSpPr>
      <p:grpSpPr>
        <a:xfrm>
          <a:off x="0" y="0"/>
          <a:ext cx="0" cy="0"/>
          <a:chOff x="0" y="0"/>
          <a:chExt cx="0" cy="0"/>
        </a:xfrm>
      </p:grpSpPr>
      <p:sp>
        <p:nvSpPr>
          <p:cNvPr id="105" name="Google Shape;105;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6" name="Google Shape;106;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07" name="Google Shape;107;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0"/>
        <p:cNvGrpSpPr/>
        <p:nvPr/>
      </p:nvGrpSpPr>
      <p:grpSpPr>
        <a:xfrm>
          <a:off x="0" y="0"/>
          <a:ext cx="0" cy="0"/>
          <a:chOff x="0" y="0"/>
          <a:chExt cx="0" cy="0"/>
        </a:xfrm>
      </p:grpSpPr>
      <p:sp>
        <p:nvSpPr>
          <p:cNvPr id="111" name="Google Shape;111;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2" name="Google Shape;112;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3" name="Google Shape;113;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16"/>
        <p:cNvGrpSpPr/>
        <p:nvPr/>
      </p:nvGrpSpPr>
      <p:grpSpPr>
        <a:xfrm>
          <a:off x="0" y="0"/>
          <a:ext cx="0" cy="0"/>
          <a:chOff x="0" y="0"/>
          <a:chExt cx="0" cy="0"/>
        </a:xfrm>
      </p:grpSpPr>
      <p:sp>
        <p:nvSpPr>
          <p:cNvPr id="117" name="Google Shape;117;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8" name="Google Shape;118;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19" name="Google Shape;119;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4.jp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1"/>
          <p:cNvSpPr txBox="1">
            <a:spLocks noGrp="1"/>
          </p:cNvSpPr>
          <p:nvPr>
            <p:ph type="title"/>
          </p:nvPr>
        </p:nvSpPr>
        <p:spPr>
          <a:xfrm>
            <a:off x="838200" y="365125"/>
            <a:ext cx="935667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Une introduction au Standard 25</a:t>
            </a:r>
            <a:endParaRPr dirty="0"/>
          </a:p>
        </p:txBody>
      </p:sp>
      <p:sp>
        <p:nvSpPr>
          <p:cNvPr id="221" name="Google Shape;221;p11"/>
          <p:cNvSpPr txBox="1">
            <a:spLocks noGrp="1"/>
          </p:cNvSpPr>
          <p:nvPr>
            <p:ph type="body" idx="1"/>
          </p:nvPr>
        </p:nvSpPr>
        <p:spPr>
          <a:xfrm>
            <a:off x="838200" y="1825625"/>
            <a:ext cx="11049000" cy="4351338"/>
          </a:xfrm>
          <a:prstGeom prst="rect">
            <a:avLst/>
          </a:prstGeom>
          <a:noFill/>
          <a:ln>
            <a:noFill/>
          </a:ln>
        </p:spPr>
        <p:txBody>
          <a:bodyPr spcFirstLastPara="1" wrap="square" lIns="91425" tIns="45700" rIns="91425" bIns="45700" anchor="t" anchorCtr="0">
            <a:normAutofit/>
          </a:bodyPr>
          <a:lstStyle/>
          <a:p>
            <a:pPr lvl="0"/>
            <a:r>
              <a:rPr lang="fr-FR" dirty="0">
                <a:solidFill>
                  <a:schemeClr val="dk2"/>
                </a:solidFill>
              </a:rPr>
              <a:t>Besoins interconnectés des enfants</a:t>
            </a:r>
          </a:p>
          <a:p>
            <a:pPr lvl="0"/>
            <a:r>
              <a:rPr lang="fr-FR" dirty="0">
                <a:solidFill>
                  <a:schemeClr val="dk2"/>
                </a:solidFill>
              </a:rPr>
              <a:t>Responsabilité collective = centralité de la protection</a:t>
            </a:r>
          </a:p>
          <a:p>
            <a:pPr lvl="0"/>
            <a:r>
              <a:rPr lang="fr-FR" dirty="0">
                <a:solidFill>
                  <a:schemeClr val="dk2"/>
                </a:solidFill>
              </a:rPr>
              <a:t>Impact de meilleure qualité</a:t>
            </a:r>
          </a:p>
          <a:p>
            <a:pPr marL="457200" lvl="0" indent="-228600" algn="l" rtl="0">
              <a:lnSpc>
                <a:spcPct val="90000"/>
              </a:lnSpc>
              <a:spcBef>
                <a:spcPts val="1000"/>
              </a:spcBef>
              <a:spcAft>
                <a:spcPts val="0"/>
              </a:spcAft>
              <a:buSzPts val="2800"/>
              <a:buNone/>
            </a:pPr>
            <a:endParaRPr lang="fr-FR" dirty="0">
              <a:solidFill>
                <a:schemeClr val="dk2"/>
              </a:solidFill>
            </a:endParaRPr>
          </a:p>
          <a:p>
            <a:pPr marL="342900" lvl="0" indent="-342900">
              <a:buClr>
                <a:schemeClr val="accent3"/>
              </a:buClr>
            </a:pPr>
            <a:r>
              <a:rPr lang="fr-FR" dirty="0">
                <a:solidFill>
                  <a:schemeClr val="dk2"/>
                </a:solidFill>
              </a:rPr>
              <a:t>Lien avec l'abandon scolaire, la séparation familiale ou le travail, l'exploitation ou la violence envers les enfants</a:t>
            </a:r>
          </a:p>
          <a:p>
            <a:pPr marL="342900" lvl="0" indent="-342900">
              <a:buClr>
                <a:schemeClr val="accent3"/>
              </a:buClr>
            </a:pPr>
            <a:r>
              <a:rPr lang="fr-FR" dirty="0">
                <a:solidFill>
                  <a:schemeClr val="dk2"/>
                </a:solidFill>
              </a:rPr>
              <a:t>Population et vulnérabilité</a:t>
            </a:r>
          </a:p>
          <a:p>
            <a:pPr marL="0" lvl="0" indent="0" algn="l" rtl="0">
              <a:lnSpc>
                <a:spcPct val="90000"/>
              </a:lnSpc>
              <a:spcBef>
                <a:spcPts val="1000"/>
              </a:spcBef>
              <a:spcAft>
                <a:spcPts val="0"/>
              </a:spcAft>
              <a:buClr>
                <a:schemeClr val="accent3"/>
              </a:buClr>
              <a:buSzPts val="2800"/>
              <a:buNone/>
            </a:pPr>
            <a:endParaRPr lang="fr-FR" dirty="0">
              <a:solidFill>
                <a:schemeClr val="dk2"/>
              </a:solidFill>
            </a:endParaRPr>
          </a:p>
          <a:p>
            <a:pPr marL="457200" lvl="0" indent="-279400" algn="l" rtl="0">
              <a:lnSpc>
                <a:spcPct val="90000"/>
              </a:lnSpc>
              <a:spcBef>
                <a:spcPts val="0"/>
              </a:spcBef>
              <a:spcAft>
                <a:spcPts val="0"/>
              </a:spcAft>
              <a:buClr>
                <a:schemeClr val="accent3"/>
              </a:buClr>
              <a:buSzPts val="2800"/>
              <a:buNone/>
            </a:pPr>
            <a:endParaRPr lang="fr-FR" sz="2800" dirty="0">
              <a:solidFill>
                <a:schemeClr val="dk2"/>
              </a:solidFill>
            </a:endParaRPr>
          </a:p>
          <a:p>
            <a:pPr marL="457200" lvl="0" indent="-279400" algn="l" rtl="0">
              <a:lnSpc>
                <a:spcPct val="90000"/>
              </a:lnSpc>
              <a:spcBef>
                <a:spcPts val="0"/>
              </a:spcBef>
              <a:spcAft>
                <a:spcPts val="0"/>
              </a:spcAft>
              <a:buClr>
                <a:schemeClr val="accent3"/>
              </a:buClr>
              <a:buSzPts val="2800"/>
              <a:buNone/>
            </a:pPr>
            <a:endParaRPr dirty="0">
              <a:solidFill>
                <a:schemeClr val="dk2"/>
              </a:solidFill>
            </a:endParaRPr>
          </a:p>
          <a:p>
            <a:pPr marL="457200" lvl="0" indent="-228600" algn="l" rtl="0">
              <a:lnSpc>
                <a:spcPct val="90000"/>
              </a:lnSpc>
              <a:spcBef>
                <a:spcPts val="1000"/>
              </a:spcBef>
              <a:spcAft>
                <a:spcPts val="0"/>
              </a:spcAft>
              <a:buSzPts val="2800"/>
              <a:buNone/>
            </a:pPr>
            <a:endParaRPr dirty="0"/>
          </a:p>
        </p:txBody>
      </p:sp>
      <p:pic>
        <p:nvPicPr>
          <p:cNvPr id="222" name="Google Shape;222;p11"/>
          <p:cNvPicPr preferRelativeResize="0"/>
          <p:nvPr/>
        </p:nvPicPr>
        <p:blipFill rotWithShape="1">
          <a:blip r:embed="rId3">
            <a:alphaModFix/>
          </a:blip>
          <a:srcRect/>
          <a:stretch/>
        </p:blipFill>
        <p:spPr>
          <a:xfrm>
            <a:off x="8823159" y="1226543"/>
            <a:ext cx="1563802" cy="928290"/>
          </a:xfrm>
          <a:prstGeom prst="rect">
            <a:avLst/>
          </a:prstGeom>
          <a:noFill/>
          <a:ln>
            <a:noFill/>
          </a:ln>
        </p:spPr>
      </p:pic>
      <p:pic>
        <p:nvPicPr>
          <p:cNvPr id="223" name="Google Shape;223;p11"/>
          <p:cNvPicPr preferRelativeResize="0"/>
          <p:nvPr/>
        </p:nvPicPr>
        <p:blipFill rotWithShape="1">
          <a:blip r:embed="rId4">
            <a:alphaModFix/>
          </a:blip>
          <a:srcRect/>
          <a:stretch/>
        </p:blipFill>
        <p:spPr>
          <a:xfrm>
            <a:off x="11188601" y="4477302"/>
            <a:ext cx="822336" cy="1197224"/>
          </a:xfrm>
          <a:prstGeom prst="rect">
            <a:avLst/>
          </a:prstGeom>
          <a:noFill/>
          <a:ln>
            <a:noFill/>
          </a:ln>
        </p:spPr>
      </p:pic>
      <p:grpSp>
        <p:nvGrpSpPr>
          <p:cNvPr id="224" name="Google Shape;224;p11"/>
          <p:cNvGrpSpPr/>
          <p:nvPr/>
        </p:nvGrpSpPr>
        <p:grpSpPr>
          <a:xfrm rot="2635041">
            <a:off x="10401157" y="5528860"/>
            <a:ext cx="979340" cy="1040548"/>
            <a:chOff x="10883591" y="5571442"/>
            <a:chExt cx="979340" cy="1040548"/>
          </a:xfrm>
        </p:grpSpPr>
        <p:pic>
          <p:nvPicPr>
            <p:cNvPr id="225" name="Google Shape;225;p11"/>
            <p:cNvPicPr preferRelativeResize="0"/>
            <p:nvPr/>
          </p:nvPicPr>
          <p:blipFill rotWithShape="1">
            <a:blip r:embed="rId5">
              <a:alphaModFix/>
            </a:blip>
            <a:srcRect/>
            <a:stretch/>
          </p:blipFill>
          <p:spPr>
            <a:xfrm>
              <a:off x="10883591" y="5571442"/>
              <a:ext cx="979340" cy="1040548"/>
            </a:xfrm>
            <a:prstGeom prst="rect">
              <a:avLst/>
            </a:prstGeom>
            <a:noFill/>
            <a:ln>
              <a:noFill/>
            </a:ln>
          </p:spPr>
        </p:pic>
        <p:pic>
          <p:nvPicPr>
            <p:cNvPr id="226" name="Google Shape;226;p11" descr="Point d’interrogation"/>
            <p:cNvPicPr preferRelativeResize="0"/>
            <p:nvPr/>
          </p:nvPicPr>
          <p:blipFill rotWithShape="1">
            <a:blip r:embed="rId6">
              <a:alphaModFix/>
            </a:blip>
            <a:srcRect/>
            <a:stretch/>
          </p:blipFill>
          <p:spPr>
            <a:xfrm>
              <a:off x="11005748" y="5727562"/>
              <a:ext cx="735026" cy="735026"/>
            </a:xfrm>
            <a:prstGeom prst="rect">
              <a:avLst/>
            </a:prstGeom>
            <a:noFill/>
            <a:ln>
              <a:noFill/>
            </a:ln>
          </p:spPr>
        </p:pic>
      </p:grpSp>
      <p:sp>
        <p:nvSpPr>
          <p:cNvPr id="227" name="Google Shape;227;p11"/>
          <p:cNvSpPr txBox="1"/>
          <p:nvPr/>
        </p:nvSpPr>
        <p:spPr>
          <a:xfrm>
            <a:off x="5740400" y="5334598"/>
            <a:ext cx="4816833" cy="1569620"/>
          </a:xfrm>
          <a:prstGeom prst="rect">
            <a:avLst/>
          </a:prstGeom>
          <a:noFill/>
          <a:ln>
            <a:noFill/>
          </a:ln>
        </p:spPr>
        <p:txBody>
          <a:bodyPr spcFirstLastPara="1" wrap="square" lIns="91425" tIns="45700" rIns="91425" bIns="45700" anchor="t" anchorCtr="0">
            <a:spAutoFit/>
          </a:bodyPr>
          <a:lstStyle/>
          <a:p>
            <a:pPr lvl="0"/>
            <a:r>
              <a:rPr lang="fr-FR" sz="2400" dirty="0"/>
              <a:t>Quels groupes sont confrontés à la fois à des risques liés à la protection de l'enfance et à la nutrition ?</a:t>
            </a:r>
          </a:p>
        </p:txBody>
      </p:sp>
      <p:pic>
        <p:nvPicPr>
          <p:cNvPr id="228" name="Google Shape;228;p11"/>
          <p:cNvPicPr preferRelativeResize="0"/>
          <p:nvPr/>
        </p:nvPicPr>
        <p:blipFill rotWithShape="1">
          <a:blip r:embed="rId7">
            <a:alphaModFix/>
          </a:blip>
          <a:srcRect/>
          <a:stretch/>
        </p:blipFill>
        <p:spPr>
          <a:xfrm>
            <a:off x="0" y="5524051"/>
            <a:ext cx="1435174" cy="116846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6"/>
          <p:cNvSpPr txBox="1">
            <a:spLocks noGrp="1"/>
          </p:cNvSpPr>
          <p:nvPr>
            <p:ph type="body" idx="1"/>
          </p:nvPr>
        </p:nvSpPr>
        <p:spPr>
          <a:xfrm>
            <a:off x="1187693" y="1374336"/>
            <a:ext cx="4727608" cy="3381667"/>
          </a:xfrm>
          <a:prstGeom prst="rect">
            <a:avLst/>
          </a:prstGeom>
          <a:noFill/>
          <a:ln>
            <a:noFill/>
          </a:ln>
        </p:spPr>
        <p:txBody>
          <a:bodyPr spcFirstLastPara="1" wrap="square" lIns="91425" tIns="45700" rIns="91425" bIns="45700" anchor="t" anchorCtr="0">
            <a:normAutofit/>
          </a:bodyPr>
          <a:lstStyle/>
          <a:p>
            <a:pPr marL="50800" lvl="0" indent="0" algn="ctr">
              <a:buSzPct val="126126"/>
              <a:buNone/>
            </a:pPr>
            <a:r>
              <a:rPr lang="fr-FR" sz="2400" dirty="0">
                <a:solidFill>
                  <a:schemeClr val="dk2"/>
                </a:solidFill>
              </a:rPr>
              <a:t>" Les enfants et les personnes qui en ont la charge, en particulier les femmes et les filles enceintes et allaitantes, ont accès à des services de nutrition sûrs, adéquats et appropriés ".</a:t>
            </a:r>
          </a:p>
        </p:txBody>
      </p:sp>
      <p:sp>
        <p:nvSpPr>
          <p:cNvPr id="235" name="Google Shape;235;p6"/>
          <p:cNvSpPr txBox="1">
            <a:spLocks noGrp="1"/>
          </p:cNvSpPr>
          <p:nvPr>
            <p:ph type="body" idx="2"/>
          </p:nvPr>
        </p:nvSpPr>
        <p:spPr>
          <a:xfrm>
            <a:off x="6307654" y="2281759"/>
            <a:ext cx="5679610" cy="4330656"/>
          </a:xfrm>
          <a:prstGeom prst="rect">
            <a:avLst/>
          </a:prstGeom>
          <a:noFill/>
          <a:ln>
            <a:noFill/>
          </a:ln>
        </p:spPr>
        <p:txBody>
          <a:bodyPr spcFirstLastPara="1" wrap="square" lIns="91425" tIns="45700" rIns="91425" bIns="45700" anchor="t" anchorCtr="0">
            <a:normAutofit fontScale="92500" lnSpcReduction="20000"/>
          </a:bodyPr>
          <a:lstStyle/>
          <a:p>
            <a:pPr lvl="0">
              <a:buSzPct val="108108"/>
            </a:pPr>
            <a:r>
              <a:rPr lang="fr-FR" dirty="0">
                <a:solidFill>
                  <a:schemeClr val="dk2"/>
                </a:solidFill>
              </a:rPr>
              <a:t>Évaluation des risques ;</a:t>
            </a:r>
          </a:p>
          <a:p>
            <a:pPr lvl="0">
              <a:buSzPct val="108108"/>
            </a:pPr>
            <a:r>
              <a:rPr lang="fr-FR" dirty="0">
                <a:solidFill>
                  <a:schemeClr val="dk2"/>
                </a:solidFill>
              </a:rPr>
              <a:t>Gestion des cas ;</a:t>
            </a:r>
          </a:p>
          <a:p>
            <a:pPr lvl="0">
              <a:buSzPct val="108108"/>
            </a:pPr>
            <a:r>
              <a:rPr lang="fr-FR" dirty="0">
                <a:solidFill>
                  <a:schemeClr val="dk2"/>
                </a:solidFill>
              </a:rPr>
              <a:t>Soutien holistique ;</a:t>
            </a:r>
          </a:p>
          <a:p>
            <a:pPr lvl="0">
              <a:buSzPct val="108108"/>
            </a:pPr>
            <a:r>
              <a:rPr lang="fr-FR" dirty="0">
                <a:solidFill>
                  <a:schemeClr val="dk2"/>
                </a:solidFill>
              </a:rPr>
              <a:t>Prise en charge et soins appropriés ;</a:t>
            </a:r>
          </a:p>
          <a:p>
            <a:pPr lvl="0">
              <a:buSzPct val="108108"/>
            </a:pPr>
            <a:r>
              <a:rPr lang="fr-FR" dirty="0">
                <a:solidFill>
                  <a:schemeClr val="dk2"/>
                </a:solidFill>
              </a:rPr>
              <a:t>Alimentation thérapeutique, complémentaire ou généralisée et parentalité positive ; </a:t>
            </a:r>
            <a:endParaRPr lang="fr-FR" dirty="0"/>
          </a:p>
          <a:p>
            <a:pPr lvl="0">
              <a:buSzPct val="108108"/>
            </a:pPr>
            <a:r>
              <a:rPr lang="fr-FR" dirty="0">
                <a:solidFill>
                  <a:schemeClr val="dk2"/>
                </a:solidFill>
              </a:rPr>
              <a:t>Espaces multi-usages ;</a:t>
            </a:r>
          </a:p>
          <a:p>
            <a:pPr lvl="0">
              <a:buSzPct val="108108"/>
            </a:pPr>
            <a:r>
              <a:rPr lang="fr-FR" dirty="0">
                <a:solidFill>
                  <a:schemeClr val="dk2"/>
                </a:solidFill>
              </a:rPr>
              <a:t>Référencement vers des services appropriés et multisectoriels</a:t>
            </a:r>
            <a:r>
              <a:rPr lang="fr-FR" dirty="0"/>
              <a:t>.</a:t>
            </a:r>
            <a:endParaRPr lang="fr-FR" dirty="0">
              <a:solidFill>
                <a:schemeClr val="dk2"/>
              </a:solidFill>
            </a:endParaRPr>
          </a:p>
        </p:txBody>
      </p:sp>
      <p:sp>
        <p:nvSpPr>
          <p:cNvPr id="236" name="Google Shape;236;p6"/>
          <p:cNvSpPr txBox="1">
            <a:spLocks noGrp="1"/>
          </p:cNvSpPr>
          <p:nvPr>
            <p:ph type="title"/>
          </p:nvPr>
        </p:nvSpPr>
        <p:spPr>
          <a:xfrm>
            <a:off x="6372148" y="1269010"/>
            <a:ext cx="5403461" cy="1012750"/>
          </a:xfrm>
          <a:prstGeom prst="rect">
            <a:avLst/>
          </a:prstGeom>
          <a:noFill/>
          <a:ln>
            <a:noFill/>
          </a:ln>
        </p:spPr>
        <p:txBody>
          <a:bodyPr spcFirstLastPara="1" wrap="square" lIns="91425" tIns="45700" rIns="91425" bIns="45700" anchor="ctr" anchorCtr="0">
            <a:normAutofit/>
          </a:bodyPr>
          <a:lstStyle/>
          <a:p>
            <a:pPr lvl="0"/>
            <a:r>
              <a:rPr lang="en-US" sz="3200" dirty="0"/>
              <a:t>Actions </a:t>
            </a:r>
            <a:r>
              <a:rPr lang="fr-FR" sz="3200" dirty="0"/>
              <a:t>conjointes</a:t>
            </a:r>
          </a:p>
        </p:txBody>
      </p:sp>
      <p:pic>
        <p:nvPicPr>
          <p:cNvPr id="237" name="Google Shape;237;p6"/>
          <p:cNvPicPr preferRelativeResize="0"/>
          <p:nvPr/>
        </p:nvPicPr>
        <p:blipFill rotWithShape="1">
          <a:blip r:embed="rId3">
            <a:alphaModFix/>
          </a:blip>
          <a:srcRect/>
          <a:stretch/>
        </p:blipFill>
        <p:spPr>
          <a:xfrm>
            <a:off x="2567196" y="734779"/>
            <a:ext cx="1968601" cy="468000"/>
          </a:xfrm>
          <a:prstGeom prst="rect">
            <a:avLst/>
          </a:prstGeom>
          <a:noFill/>
          <a:ln>
            <a:noFill/>
          </a:ln>
        </p:spPr>
      </p:pic>
      <p:pic>
        <p:nvPicPr>
          <p:cNvPr id="238" name="Google Shape;238;p6"/>
          <p:cNvPicPr preferRelativeResize="0"/>
          <p:nvPr/>
        </p:nvPicPr>
        <p:blipFill rotWithShape="1">
          <a:blip r:embed="rId4">
            <a:alphaModFix/>
          </a:blip>
          <a:srcRect/>
          <a:stretch/>
        </p:blipFill>
        <p:spPr>
          <a:xfrm>
            <a:off x="7656205" y="431398"/>
            <a:ext cx="1491254" cy="942938"/>
          </a:xfrm>
          <a:prstGeom prst="rect">
            <a:avLst/>
          </a:prstGeom>
          <a:noFill/>
          <a:ln>
            <a:noFill/>
          </a:ln>
        </p:spPr>
      </p:pic>
      <p:pic>
        <p:nvPicPr>
          <p:cNvPr id="239" name="Google Shape;239;p6"/>
          <p:cNvPicPr preferRelativeResize="0"/>
          <p:nvPr/>
        </p:nvPicPr>
        <p:blipFill>
          <a:blip r:embed="rId5"/>
          <a:srcRect/>
          <a:stretch/>
        </p:blipFill>
        <p:spPr>
          <a:xfrm>
            <a:off x="2425283" y="3847816"/>
            <a:ext cx="1968601" cy="272399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40" name="Google Shape;240;p6"/>
          <p:cNvPicPr preferRelativeResize="0"/>
          <p:nvPr/>
        </p:nvPicPr>
        <p:blipFill rotWithShape="1">
          <a:blip r:embed="rId6">
            <a:alphaModFix/>
          </a:blip>
          <a:srcRect/>
          <a:stretch/>
        </p:blipFill>
        <p:spPr>
          <a:xfrm>
            <a:off x="111175" y="5666701"/>
            <a:ext cx="1305475" cy="1062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57"/>
          <p:cNvSpPr txBox="1">
            <a:spLocks noGrp="1"/>
          </p:cNvSpPr>
          <p:nvPr>
            <p:ph type="title"/>
          </p:nvPr>
        </p:nvSpPr>
        <p:spPr>
          <a:xfrm>
            <a:off x="838200" y="365125"/>
            <a:ext cx="52578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ct val="111111"/>
              <a:buNone/>
            </a:pPr>
            <a:r>
              <a:rPr lang="fr-FR" dirty="0"/>
              <a:t>Interventions de réponse intégrée</a:t>
            </a:r>
          </a:p>
        </p:txBody>
      </p:sp>
      <p:sp>
        <p:nvSpPr>
          <p:cNvPr id="247" name="Google Shape;247;p5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SzPts val="2800"/>
              <a:buFont typeface="Arial"/>
              <a:buChar char="•"/>
            </a:pPr>
            <a:r>
              <a:rPr lang="fr-FR" dirty="0"/>
              <a:t>Mobilisation communautaire</a:t>
            </a:r>
          </a:p>
          <a:p>
            <a:pPr marL="457200" lvl="0" indent="-406400" algn="l" rtl="0">
              <a:lnSpc>
                <a:spcPct val="90000"/>
              </a:lnSpc>
              <a:spcBef>
                <a:spcPts val="1000"/>
              </a:spcBef>
              <a:spcAft>
                <a:spcPts val="0"/>
              </a:spcAft>
              <a:buSzPts val="2800"/>
              <a:buFont typeface="Arial"/>
              <a:buChar char="•"/>
            </a:pPr>
            <a:r>
              <a:rPr lang="fr-FR" dirty="0"/>
              <a:t>Groupes de soutien entre mères </a:t>
            </a:r>
          </a:p>
          <a:p>
            <a:pPr marL="457200" lvl="0" indent="-406400" algn="l" rtl="0">
              <a:lnSpc>
                <a:spcPct val="90000"/>
              </a:lnSpc>
              <a:spcBef>
                <a:spcPts val="1000"/>
              </a:spcBef>
              <a:spcAft>
                <a:spcPts val="0"/>
              </a:spcAft>
              <a:buSzPts val="2800"/>
              <a:buFont typeface="Arial"/>
              <a:buChar char="•"/>
            </a:pPr>
            <a:r>
              <a:rPr lang="fr-FR" dirty="0"/>
              <a:t>Activités de stimulation psychosociale </a:t>
            </a:r>
          </a:p>
          <a:p>
            <a:pPr marL="457200" lvl="0" indent="-406400" algn="l" rtl="0">
              <a:lnSpc>
                <a:spcPct val="90000"/>
              </a:lnSpc>
              <a:spcBef>
                <a:spcPts val="1000"/>
              </a:spcBef>
              <a:spcAft>
                <a:spcPts val="0"/>
              </a:spcAft>
              <a:buSzPts val="2800"/>
              <a:buFont typeface="Arial"/>
              <a:buChar char="•"/>
            </a:pPr>
            <a:r>
              <a:rPr lang="fr-FR" dirty="0"/>
              <a:t>Programmes de sensibilisation à l'alimentation infantile</a:t>
            </a:r>
          </a:p>
        </p:txBody>
      </p:sp>
      <p:sp>
        <p:nvSpPr>
          <p:cNvPr id="248" name="Google Shape;248;p57"/>
          <p:cNvSpPr txBox="1">
            <a:spLocks noGrp="1"/>
          </p:cNvSpPr>
          <p:nvPr>
            <p:ph type="body" idx="2"/>
          </p:nvPr>
        </p:nvSpPr>
        <p:spPr>
          <a:xfrm>
            <a:off x="6858000" y="2506662"/>
            <a:ext cx="5052060" cy="3670301"/>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SzPts val="2800"/>
              <a:buChar char="•"/>
            </a:pPr>
            <a:r>
              <a:rPr lang="fr-FR" dirty="0"/>
              <a:t>Sensibilisation</a:t>
            </a:r>
          </a:p>
          <a:p>
            <a:pPr marL="457200" lvl="0" indent="-406400" algn="l" rtl="0">
              <a:lnSpc>
                <a:spcPct val="90000"/>
              </a:lnSpc>
              <a:spcBef>
                <a:spcPts val="1000"/>
              </a:spcBef>
              <a:spcAft>
                <a:spcPts val="0"/>
              </a:spcAft>
              <a:buSzPts val="2800"/>
              <a:buChar char="•"/>
            </a:pPr>
            <a:r>
              <a:rPr lang="fr-FR" dirty="0"/>
              <a:t>Formation</a:t>
            </a:r>
          </a:p>
          <a:p>
            <a:pPr marL="457200" lvl="0" indent="-406400" algn="l" rtl="0">
              <a:lnSpc>
                <a:spcPct val="90000"/>
              </a:lnSpc>
              <a:spcBef>
                <a:spcPts val="1000"/>
              </a:spcBef>
              <a:spcAft>
                <a:spcPts val="0"/>
              </a:spcAft>
              <a:buSzPts val="2800"/>
              <a:buChar char="•"/>
            </a:pPr>
            <a:r>
              <a:rPr lang="fr-FR" dirty="0"/>
              <a:t>Mécanismes de retour d'information et de rapport adaptés aux enfants, </a:t>
            </a:r>
            <a:r>
              <a:rPr lang="fr-FR" dirty="0">
                <a:solidFill>
                  <a:schemeClr val="bg2"/>
                </a:solidFill>
              </a:rPr>
              <a:t>accessibles</a:t>
            </a:r>
            <a:r>
              <a:rPr lang="fr-FR" dirty="0"/>
              <a:t> et confidentiels</a:t>
            </a:r>
          </a:p>
          <a:p>
            <a:pPr marL="457200" lvl="0" indent="-406400" algn="l" rtl="0">
              <a:lnSpc>
                <a:spcPct val="90000"/>
              </a:lnSpc>
              <a:spcBef>
                <a:spcPts val="1000"/>
              </a:spcBef>
              <a:spcAft>
                <a:spcPts val="0"/>
              </a:spcAft>
              <a:buSzPts val="2800"/>
              <a:buChar char="•"/>
            </a:pPr>
            <a:r>
              <a:rPr lang="fr-FR" dirty="0"/>
              <a:t>Sauvegarde</a:t>
            </a:r>
          </a:p>
          <a:p>
            <a:pPr marL="457200" lvl="0" indent="-228600" algn="l" rtl="0">
              <a:lnSpc>
                <a:spcPct val="90000"/>
              </a:lnSpc>
              <a:spcBef>
                <a:spcPts val="1000"/>
              </a:spcBef>
              <a:spcAft>
                <a:spcPts val="0"/>
              </a:spcAft>
              <a:buSzPts val="2800"/>
              <a:buNone/>
            </a:pPr>
            <a:endParaRPr dirty="0"/>
          </a:p>
        </p:txBody>
      </p:sp>
      <p:pic>
        <p:nvPicPr>
          <p:cNvPr id="249" name="Google Shape;249;p57"/>
          <p:cNvPicPr preferRelativeResize="0"/>
          <p:nvPr/>
        </p:nvPicPr>
        <p:blipFill rotWithShape="1">
          <a:blip r:embed="rId3">
            <a:alphaModFix/>
          </a:blip>
          <a:srcRect/>
          <a:stretch/>
        </p:blipFill>
        <p:spPr>
          <a:xfrm>
            <a:off x="11011171" y="5485114"/>
            <a:ext cx="685257" cy="961406"/>
          </a:xfrm>
          <a:prstGeom prst="rect">
            <a:avLst/>
          </a:prstGeom>
          <a:noFill/>
          <a:ln>
            <a:noFill/>
          </a:ln>
        </p:spPr>
      </p:pic>
      <p:pic>
        <p:nvPicPr>
          <p:cNvPr id="250" name="Google Shape;250;p57"/>
          <p:cNvPicPr preferRelativeResize="0"/>
          <p:nvPr/>
        </p:nvPicPr>
        <p:blipFill rotWithShape="1">
          <a:blip r:embed="rId4">
            <a:alphaModFix/>
          </a:blip>
          <a:srcRect/>
          <a:stretch/>
        </p:blipFill>
        <p:spPr>
          <a:xfrm>
            <a:off x="0" y="5524051"/>
            <a:ext cx="1435174" cy="116846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1032</Words>
  <Application>Microsoft Macintosh PowerPoint</Application>
  <PresentationFormat>Panorámica</PresentationFormat>
  <Paragraphs>64</Paragraphs>
  <Slides>3</Slides>
  <Notes>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vt:i4>
      </vt:variant>
    </vt:vector>
  </HeadingPairs>
  <TitlesOfParts>
    <vt:vector size="7" baseType="lpstr">
      <vt:lpstr>Calibri</vt:lpstr>
      <vt:lpstr>Helvetica Neue</vt:lpstr>
      <vt:lpstr>Arial</vt:lpstr>
      <vt:lpstr>Office Theme</vt:lpstr>
      <vt:lpstr>Une introduction au Standard 25</vt:lpstr>
      <vt:lpstr>Actions conjointes</vt:lpstr>
      <vt:lpstr>Interventions de réponse intégrée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Minimum Standards for Child Protection in Humanitarian Action  CPMS</dc:title>
  <dc:creator>Colleen Fitzgerald</dc:creator>
  <cp:lastModifiedBy>CPMS Comms</cp:lastModifiedBy>
  <cp:revision>12</cp:revision>
  <dcterms:created xsi:type="dcterms:W3CDTF">2017-12-20T18:51:03Z</dcterms:created>
  <dcterms:modified xsi:type="dcterms:W3CDTF">2023-01-19T16:03:46Z</dcterms:modified>
</cp:coreProperties>
</file>