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Helvetica Neue" panose="020B060402020202020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iQlUcJ0iZZ03ciBqfUHVxcjV/j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52" y="64"/>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andbook.spherestandards.org/en/cpms/#ch17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andbook.spherestandards.org/en/cpms/#ch005_00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Facilitators:</a:t>
            </a:r>
            <a:endParaRPr/>
          </a:p>
          <a:p>
            <a:pPr marL="0" lvl="0" indent="0" algn="l" rtl="0">
              <a:lnSpc>
                <a:spcPct val="100000"/>
              </a:lnSpc>
              <a:spcBef>
                <a:spcPts val="0"/>
              </a:spcBef>
              <a:spcAft>
                <a:spcPts val="0"/>
              </a:spcAft>
              <a:buSzPts val="1400"/>
              <a:buNone/>
            </a:pPr>
            <a:r>
              <a:rPr lang="en-US" i="1"/>
              <a:t>This briefing is </a:t>
            </a:r>
            <a:r>
              <a:rPr lang="en-US" i="1" u="sng"/>
              <a:t>for any potential user </a:t>
            </a:r>
            <a:r>
              <a:rPr lang="en-US" i="1"/>
              <a:t>of the CPMS. It is geared primarily toward child protection staff, so consider broadening some questions or providing more detail, if colleagues from other sectors join you.</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It is assumed that the group is about 20 people and that everyone in the room knows each other (perhaps colleagues from your agency or the CP coordination group). if not, add 5 minutes for quick introductions.</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latin typeface="Calibri"/>
                <a:ea typeface="Calibri"/>
                <a:cs typeface="Calibri"/>
                <a:sym typeface="Calibri"/>
              </a:rPr>
              <a:t>PREPARE: a flipchart with the </a:t>
            </a:r>
            <a:r>
              <a:rPr lang="en-US" b="1" i="1">
                <a:latin typeface="Calibri"/>
                <a:ea typeface="Calibri"/>
                <a:cs typeface="Calibri"/>
                <a:sym typeface="Calibri"/>
              </a:rPr>
              <a:t>objectives</a:t>
            </a:r>
            <a:r>
              <a:rPr lang="en-US" i="1">
                <a:latin typeface="Calibri"/>
                <a:ea typeface="Calibri"/>
                <a:cs typeface="Calibri"/>
                <a:sym typeface="Calibri"/>
              </a:rPr>
              <a:t> of the session</a:t>
            </a:r>
            <a:endParaRPr/>
          </a:p>
          <a:p>
            <a:pPr marL="0" lvl="0" indent="0" algn="l" rtl="0">
              <a:lnSpc>
                <a:spcPct val="100000"/>
              </a:lnSpc>
              <a:spcBef>
                <a:spcPts val="0"/>
              </a:spcBef>
              <a:spcAft>
                <a:spcPts val="0"/>
              </a:spcAft>
              <a:buSzPts val="1400"/>
              <a:buNone/>
            </a:pPr>
            <a:r>
              <a:rPr lang="en-US" b="0" i="0">
                <a:solidFill>
                  <a:srgbClr val="1B2733"/>
                </a:solidFill>
                <a:latin typeface="Calibri"/>
                <a:ea typeface="Calibri"/>
                <a:cs typeface="Calibri"/>
                <a:sym typeface="Calibri"/>
              </a:rPr>
              <a:t>By the end of the session, participants will be able to:</a:t>
            </a:r>
            <a:endParaRPr>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Describe the content of Standard 27</a:t>
            </a:r>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Explain &amp; Share its key messages</a:t>
            </a:r>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Demonstrate how &amp; why to use the handbook</a:t>
            </a:r>
            <a:endParaRPr/>
          </a:p>
          <a:p>
            <a:pPr marL="171450" lvl="0" indent="-95250" algn="l" rtl="0">
              <a:lnSpc>
                <a:spcPct val="100000"/>
              </a:lnSpc>
              <a:spcBef>
                <a:spcPts val="0"/>
              </a:spcBef>
              <a:spcAft>
                <a:spcPts val="0"/>
              </a:spcAft>
              <a:buClr>
                <a:schemeClr val="dk1"/>
              </a:buClr>
              <a:buSzPts val="1200"/>
              <a:buFont typeface="Arial"/>
              <a:buNone/>
            </a:pPr>
            <a:endParaRPr i="1"/>
          </a:p>
          <a:p>
            <a:pPr marL="171450" marR="0" lvl="0" indent="-171450" algn="l" rtl="0">
              <a:lnSpc>
                <a:spcPct val="100000"/>
              </a:lnSpc>
              <a:spcBef>
                <a:spcPts val="0"/>
              </a:spcBef>
              <a:spcAft>
                <a:spcPts val="0"/>
              </a:spcAft>
              <a:buClr>
                <a:schemeClr val="dk1"/>
              </a:buClr>
              <a:buSzPts val="1200"/>
              <a:buFont typeface="Arial"/>
              <a:buChar char="•"/>
            </a:pPr>
            <a:r>
              <a:rPr lang="en-US"/>
              <a:t>NOTE: if you have already done a Session on Pillar(s), Principles or other Standard(s), skip slide 2 &amp; 7</a:t>
            </a:r>
            <a:endParaRPr/>
          </a:p>
          <a:p>
            <a:pPr marL="0" lvl="0" indent="0" algn="l" rtl="0">
              <a:lnSpc>
                <a:spcPct val="100000"/>
              </a:lnSpc>
              <a:spcBef>
                <a:spcPts val="0"/>
              </a:spcBef>
              <a:spcAft>
                <a:spcPts val="0"/>
              </a:spcAft>
              <a:buClr>
                <a:schemeClr val="dk1"/>
              </a:buClr>
              <a:buSzPts val="1200"/>
              <a:buFont typeface="Arial"/>
              <a:buNone/>
            </a:pPr>
            <a:endParaRPr/>
          </a:p>
          <a:p>
            <a:pPr marL="457200" marR="0" lvl="0" indent="-228600" algn="l" rtl="0">
              <a:lnSpc>
                <a:spcPct val="100000"/>
              </a:lnSpc>
              <a:spcBef>
                <a:spcPts val="0"/>
              </a:spcBef>
              <a:spcAft>
                <a:spcPts val="0"/>
              </a:spcAft>
              <a:buSzPts val="1400"/>
              <a:buNone/>
            </a:pPr>
            <a:r>
              <a:rPr lang="en-US" b="1"/>
              <a:t>TIP: Slides are animated </a:t>
            </a:r>
            <a:r>
              <a:rPr lang="en-US"/>
              <a:t>-&gt; for each click you’ll make, some few words, a title or an image will appear on the slide. </a:t>
            </a:r>
            <a:endParaRPr/>
          </a:p>
          <a:p>
            <a:pPr marL="457200" marR="0" lvl="0" indent="-228600" algn="l" rtl="0">
              <a:lnSpc>
                <a:spcPct val="100000"/>
              </a:lnSpc>
              <a:spcBef>
                <a:spcPts val="0"/>
              </a:spcBef>
              <a:spcAft>
                <a:spcPts val="0"/>
              </a:spcAft>
              <a:buSzPts val="1400"/>
              <a:buNone/>
            </a:pPr>
            <a:r>
              <a:rPr lang="en-US"/>
              <a:t>Read the corresponding notes from the facilitators notes, before showing the following content, so participants have time to process what you say, and read each point. </a:t>
            </a:r>
            <a:endParaRPr/>
          </a:p>
          <a:p>
            <a:pPr marL="0" lvl="0" indent="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endParaRPr/>
          </a:p>
        </p:txBody>
      </p:sp>
      <p:sp>
        <p:nvSpPr>
          <p:cNvPr id="181" name="Google Shape;1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Donors, local governments, colleagues in other sectors and our beneficiaries themselves want to know what we are doing and why. The CPMS is our benchmark. They are the key way to operationalise or make real children's rights in the practice of humanitarian response. </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SzPts val="1100"/>
              <a:buNone/>
            </a:pPr>
            <a:r>
              <a:rPr lang="en-US"/>
              <a:t>They are a collaborative, inter-agency tool, that links with other initiatives, such as the Core Humanitarian Standard and the Humanitarian Inclusion Standards</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Wherever relevant, the CPMS align with INSPIRE’s 7 strategies to end violence against children – initiative’s icons are actually scattered through the text. In addition, the Core Humanitarian Standard on Quality and Accountability is highlighted in the Introduction and resonates throughout the handbook.</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Contextualisation is encouraged and can create ownership of the standards at every level. It builds a deeper understanding of child protection in the specific context for a wide range of actors. National coordination groups are therefore encouraged to adapt the CPMS. Please raise it with colleagues locally and then seek the guidance of the global CPMS team. For more information, watch the short contextualization video on the Alliance’s youtube channel.</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BOX: The CPMS aim at improving the quality and accountability of our programing and increasing impact for children’s protection and well-being in humanitarian action (</a:t>
            </a:r>
            <a:r>
              <a:rPr lang="en-US" i="0" u="none" strike="noStrike"/>
              <a:t>internal displacement and refugee contexts)</a:t>
            </a:r>
            <a:r>
              <a:rPr lang="en-US"/>
              <a:t>, by establishing common principles, </a:t>
            </a:r>
            <a:r>
              <a:rPr lang="en-US" i="0" u="none" strike="noStrike"/>
              <a:t>evidence, prevention</a:t>
            </a:r>
            <a:r>
              <a:rPr lang="en-US"/>
              <a:t> and goals to achieve. They provide a synthesis of good practice and learning to date.</a:t>
            </a:r>
            <a:endParaRPr/>
          </a:p>
          <a:p>
            <a:pPr marL="0" lvl="0" indent="0" algn="l" rtl="0">
              <a:lnSpc>
                <a:spcPct val="100000"/>
              </a:lnSpc>
              <a:spcBef>
                <a:spcPts val="0"/>
              </a:spcBef>
              <a:spcAft>
                <a:spcPts val="0"/>
              </a:spcAft>
              <a:buSzPts val="1400"/>
              <a:buNone/>
            </a:pPr>
            <a:endParaRPr/>
          </a:p>
        </p:txBody>
      </p:sp>
      <p:sp>
        <p:nvSpPr>
          <p:cNvPr id="188" name="Google Shape;1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 an overview of the CPMS structure: there are 28 Standards across 4 pillars and 10 CPHA principles threaded throughout. </a:t>
            </a:r>
            <a:endParaRPr/>
          </a:p>
          <a:p>
            <a:pPr marL="0" lvl="0" indent="0" algn="l" rtl="0">
              <a:lnSpc>
                <a:spcPct val="100000"/>
              </a:lnSpc>
              <a:spcBef>
                <a:spcPts val="0"/>
              </a:spcBef>
              <a:spcAft>
                <a:spcPts val="0"/>
              </a:spcAft>
              <a:buSzPts val="1400"/>
              <a:buNone/>
            </a:pPr>
            <a:r>
              <a:rPr lang="en-US"/>
              <a:t>You can find this overview on the back of the CPMS handbook or in the online handbook; it’s a practical way of locating quickly a specific topic.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presentation focuses on Standard 27: Shelter and settlement &amp; Child Protection</a:t>
            </a:r>
            <a:endParaRPr/>
          </a:p>
          <a:p>
            <a:pPr marL="0" lvl="0" indent="0" algn="l" rtl="0">
              <a:lnSpc>
                <a:spcPct val="100000"/>
              </a:lnSpc>
              <a:spcBef>
                <a:spcPts val="0"/>
              </a:spcBef>
              <a:spcAft>
                <a:spcPts val="0"/>
              </a:spcAft>
              <a:buSzPts val="1400"/>
              <a:buNone/>
            </a:pPr>
            <a:endParaRPr/>
          </a:p>
        </p:txBody>
      </p:sp>
      <p:sp>
        <p:nvSpPr>
          <p:cNvPr id="198" name="Google Shape;19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546dbc3ea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3546dbc3ea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a:t>The CPMS have a complete section devoted to Child Protection personnel working with and learning from other humanitarian actors to improve protection and well-being outcomes for children.</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CLICK: Multisectoral approaches reflect the interconnected needs of children and emphasise </a:t>
            </a:r>
            <a:endParaRPr/>
          </a:p>
          <a:p>
            <a:pPr marL="171450" marR="0" lvl="0" indent="-171450" algn="l" rtl="0">
              <a:lnSpc>
                <a:spcPct val="100000"/>
              </a:lnSpc>
              <a:spcBef>
                <a:spcPts val="0"/>
              </a:spcBef>
              <a:spcAft>
                <a:spcPts val="0"/>
              </a:spcAft>
              <a:buClr>
                <a:schemeClr val="dk1"/>
              </a:buClr>
              <a:buSzPts val="1200"/>
              <a:buFont typeface="Arial"/>
              <a:buChar char="•"/>
            </a:pPr>
            <a:r>
              <a:rPr lang="en-US"/>
              <a:t>CLICK: all humanitarian actors’ collective responsibility to protect children and their families. Children’s protection risks are closely linked with the work of humanitarian actors because they have needs that fall under all sectors. </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CLICK: Multisectoral programming - that includes and addresses child protection considerations (such as children’s particular risks, vulnerabilities, developmental stages, etc.) can be an effective way to achieve real, higher quality outcomes for both / all sectors.</a:t>
            </a:r>
            <a:endParaRPr/>
          </a:p>
          <a:p>
            <a:pPr marL="171450" marR="0" lvl="0" indent="-95250" algn="l" rtl="0">
              <a:lnSpc>
                <a:spcPct val="100000"/>
              </a:lnSpc>
              <a:spcBef>
                <a:spcPts val="0"/>
              </a:spcBef>
              <a:spcAft>
                <a:spcPts val="0"/>
              </a:spcAft>
              <a:buClr>
                <a:schemeClr val="dk1"/>
              </a:buClr>
              <a:buSzPts val="1200"/>
              <a:buFont typeface="Arial"/>
              <a:buNone/>
            </a:pPr>
            <a:endParaRPr i="1"/>
          </a:p>
          <a:p>
            <a:pPr marL="171450" marR="0" lvl="0" indent="-171450" algn="l" rtl="0">
              <a:lnSpc>
                <a:spcPct val="100000"/>
              </a:lnSpc>
              <a:spcBef>
                <a:spcPts val="0"/>
              </a:spcBef>
              <a:spcAft>
                <a:spcPts val="0"/>
              </a:spcAft>
              <a:buClr>
                <a:schemeClr val="dk1"/>
              </a:buClr>
              <a:buSzPts val="1200"/>
              <a:buFont typeface="Arial"/>
              <a:buChar char="•"/>
            </a:pPr>
            <a:r>
              <a:rPr lang="en-US" i="1"/>
              <a:t>CLICK: Working Together</a:t>
            </a:r>
            <a:r>
              <a:rPr lang="en-US"/>
              <a:t> is an inter-sectoral framework to promote children’s protection and well-being using humanitarian standards. It was created through a large-scale, consultative process, and is updated every 6 months. Currently, the prioritized sectors are: health, education, Food Security, and Camp Coordination and Camp Management.</a:t>
            </a:r>
            <a:endParaRPr/>
          </a:p>
          <a:p>
            <a:pPr marL="171450" marR="0" lvl="0" indent="-171450" algn="l" rtl="0">
              <a:lnSpc>
                <a:spcPct val="100000"/>
              </a:lnSpc>
              <a:spcBef>
                <a:spcPts val="0"/>
              </a:spcBef>
              <a:spcAft>
                <a:spcPts val="0"/>
              </a:spcAft>
              <a:buClr>
                <a:schemeClr val="dk1"/>
              </a:buClr>
              <a:buSzPts val="1200"/>
              <a:buFont typeface="Arial"/>
              <a:buChar char="•"/>
            </a:pPr>
            <a:r>
              <a:rPr lang="en-US"/>
              <a:t>CLICK: Check out the microsite for the global Working across Sectors initiative and the sector-specific resource folders.</a:t>
            </a:r>
            <a:endParaRPr/>
          </a:p>
          <a:p>
            <a:pPr marL="457200" marR="0" lvl="0" indent="-228600" algn="l" rtl="0">
              <a:lnSpc>
                <a:spcPct val="100000"/>
              </a:lnSpc>
              <a:spcBef>
                <a:spcPts val="0"/>
              </a:spcBef>
              <a:spcAft>
                <a:spcPts val="0"/>
              </a:spcAft>
              <a:buSzPts val="1400"/>
              <a:buNone/>
            </a:pPr>
            <a:endParaRPr/>
          </a:p>
        </p:txBody>
      </p:sp>
      <p:sp>
        <p:nvSpPr>
          <p:cNvPr id="206" name="Google Shape;206;g13546dbc3ea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This Standard is part of the fourth Pillar of Standards related to Working across Sectors. </a:t>
            </a:r>
            <a:endParaRPr>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a:t>Multisectoral approaches reflect the interconnected needs of children and emphasise all humanitarian actors’ collective responsibility to protect children and their families. Child protection risks are closely linked with the work of other sectors because children have needs that fall under all sectors. </a:t>
            </a:r>
            <a:endParaRPr/>
          </a:p>
          <a:p>
            <a:pPr marL="171450" marR="0" lvl="0" indent="-171450" algn="l" rtl="0">
              <a:lnSpc>
                <a:spcPct val="100000"/>
              </a:lnSpc>
              <a:spcBef>
                <a:spcPts val="0"/>
              </a:spcBef>
              <a:spcAft>
                <a:spcPts val="0"/>
              </a:spcAft>
              <a:buClr>
                <a:schemeClr val="dk1"/>
              </a:buClr>
              <a:buSzPts val="1200"/>
              <a:buFont typeface="Arial"/>
              <a:buChar char="•"/>
            </a:pPr>
            <a:r>
              <a:rPr lang="en-US"/>
              <a:t>One very effective way towards real &amp; higher quality impact is multisectoral programming that includes and addresses child protection considerations (such as children’s particular risks, vulnerabilities, developmental stages, etc.).</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DEF: ‘Shelter’ refers to the household living space, including the items necessary for daily activities. </a:t>
            </a:r>
            <a:endParaRPr/>
          </a:p>
          <a:p>
            <a:pPr marL="0" marR="0" lvl="0" indent="0" algn="l" rtl="0">
              <a:lnSpc>
                <a:spcPct val="100000"/>
              </a:lnSpc>
              <a:spcBef>
                <a:spcPts val="0"/>
              </a:spcBef>
              <a:spcAft>
                <a:spcPts val="0"/>
              </a:spcAft>
              <a:buClr>
                <a:schemeClr val="dk1"/>
              </a:buClr>
              <a:buSzPts val="1200"/>
              <a:buFont typeface="Arial"/>
              <a:buNone/>
            </a:pPr>
            <a:r>
              <a:rPr lang="en-US"/>
              <a:t>‘Settlement’ refers to the wider locations where people and communities live.</a:t>
            </a:r>
            <a:endParaRPr/>
          </a:p>
          <a:p>
            <a:pPr marL="0" marR="0" lvl="0" indent="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SzPts val="1400"/>
              <a:buFont typeface="Arial"/>
              <a:buChar char="•"/>
            </a:pPr>
            <a:r>
              <a:rPr lang="en-US" b="0"/>
              <a:t>Shelter </a:t>
            </a:r>
            <a:r>
              <a:rPr lang="en-US"/>
              <a:t>and settlements </a:t>
            </a:r>
            <a:r>
              <a:rPr lang="en-US" b="0"/>
              <a:t>programming has direct </a:t>
            </a:r>
            <a:r>
              <a:rPr lang="en-US" sz="1200"/>
              <a:t>protection outcomes: </a:t>
            </a:r>
            <a:r>
              <a:rPr lang="en-US"/>
              <a:t>they support safe living environments, that allow people to live with dignity, security and livelihoods. They are essential to healthy and safe families and communities. </a:t>
            </a:r>
            <a:endParaRPr sz="1200"/>
          </a:p>
          <a:p>
            <a:pPr marL="0" lvl="0" indent="0" algn="l" rtl="0">
              <a:lnSpc>
                <a:spcPct val="100000"/>
              </a:lnSpc>
              <a:spcBef>
                <a:spcPts val="0"/>
              </a:spcBef>
              <a:spcAft>
                <a:spcPts val="0"/>
              </a:spcAft>
              <a:buClr>
                <a:schemeClr val="accent3"/>
              </a:buClr>
              <a:buSzPts val="1200"/>
              <a:buNone/>
            </a:pPr>
            <a:r>
              <a:rPr lang="en-US" sz="1200"/>
              <a:t>I.e: </a:t>
            </a:r>
            <a:r>
              <a:rPr lang="en-US"/>
              <a:t>privacy for adolescent girls, addressing </a:t>
            </a:r>
            <a:r>
              <a:rPr lang="en-US" u="sng">
                <a:solidFill>
                  <a:schemeClr val="hlink"/>
                </a:solidFill>
                <a:hlinkClick r:id="rId3"/>
              </a:rPr>
              <a:t>physical dangers</a:t>
            </a:r>
            <a:r>
              <a:rPr lang="en-US"/>
              <a:t> and safe routes for accessing schools </a:t>
            </a:r>
            <a:r>
              <a:rPr lang="en-US" i="1"/>
              <a:t>[</a:t>
            </a:r>
            <a:r>
              <a:rPr lang="en-US" i="1">
                <a:latin typeface="Arial"/>
                <a:ea typeface="Arial"/>
                <a:cs typeface="Arial"/>
                <a:sym typeface="Arial"/>
              </a:rPr>
              <a:t>🡪 the </a:t>
            </a:r>
            <a:r>
              <a:rPr lang="en-US" b="1" i="1">
                <a:latin typeface="Arial"/>
                <a:ea typeface="Arial"/>
                <a:cs typeface="Arial"/>
                <a:sym typeface="Arial"/>
              </a:rPr>
              <a:t>adolescent and prevention </a:t>
            </a:r>
            <a:r>
              <a:rPr lang="en-US" i="1">
                <a:latin typeface="Arial"/>
                <a:ea typeface="Arial"/>
                <a:cs typeface="Arial"/>
                <a:sym typeface="Arial"/>
              </a:rPr>
              <a:t>icons</a:t>
            </a:r>
            <a:r>
              <a:rPr lang="en-US" i="1"/>
              <a:t>]</a:t>
            </a:r>
            <a:endParaRPr b="1"/>
          </a:p>
          <a:p>
            <a:pPr marL="0" lvl="0" indent="0" algn="l" rtl="0">
              <a:lnSpc>
                <a:spcPct val="100000"/>
              </a:lnSpc>
              <a:spcBef>
                <a:spcPts val="0"/>
              </a:spcBef>
              <a:spcAft>
                <a:spcPts val="0"/>
              </a:spcAft>
              <a:buSzPts val="1400"/>
              <a:buFont typeface="Arial"/>
              <a:buNone/>
            </a:pPr>
            <a:endParaRPr/>
          </a:p>
          <a:p>
            <a:pPr marL="171450" lvl="0" indent="-171450" algn="l" rtl="0">
              <a:lnSpc>
                <a:spcPct val="100000"/>
              </a:lnSpc>
              <a:spcBef>
                <a:spcPts val="0"/>
              </a:spcBef>
              <a:spcAft>
                <a:spcPts val="0"/>
              </a:spcAft>
              <a:buSzPts val="1400"/>
              <a:buFont typeface="Arial"/>
              <a:buChar char="•"/>
            </a:pPr>
            <a:r>
              <a:rPr lang="en-US"/>
              <a:t>Child protection must be integrated into shelter and settlement interventions, from design to monitoring and evaluation, especially take into account :</a:t>
            </a:r>
            <a:endParaRPr/>
          </a:p>
          <a:p>
            <a:pPr marL="171450" lvl="0" indent="-171450" algn="l" rtl="0">
              <a:lnSpc>
                <a:spcPct val="100000"/>
              </a:lnSpc>
              <a:spcBef>
                <a:spcPts val="0"/>
              </a:spcBef>
              <a:spcAft>
                <a:spcPts val="0"/>
              </a:spcAft>
              <a:buSzPts val="1400"/>
              <a:buFont typeface="Calibri"/>
              <a:buChar char="-"/>
            </a:pPr>
            <a:r>
              <a:rPr lang="en-US"/>
              <a:t>Family size, unity and composition </a:t>
            </a:r>
            <a:endParaRPr/>
          </a:p>
          <a:p>
            <a:pPr marL="171450" lvl="0" indent="-171450" algn="l" rtl="0">
              <a:lnSpc>
                <a:spcPct val="100000"/>
              </a:lnSpc>
              <a:spcBef>
                <a:spcPts val="0"/>
              </a:spcBef>
              <a:spcAft>
                <a:spcPts val="0"/>
              </a:spcAft>
              <a:buSzPts val="1400"/>
              <a:buFont typeface="Calibri"/>
              <a:buChar char="-"/>
            </a:pPr>
            <a:r>
              <a:rPr lang="en-US"/>
              <a:t>Children at risk, like children living alone or in new or altered family units</a:t>
            </a:r>
            <a:endParaRPr/>
          </a:p>
          <a:p>
            <a:pPr marL="171450" lvl="0" indent="-171450" algn="l" rtl="0">
              <a:lnSpc>
                <a:spcPct val="100000"/>
              </a:lnSpc>
              <a:spcBef>
                <a:spcPts val="0"/>
              </a:spcBef>
              <a:spcAft>
                <a:spcPts val="0"/>
              </a:spcAft>
              <a:buSzPts val="1400"/>
              <a:buFont typeface="Calibri"/>
              <a:buChar char="-"/>
            </a:pPr>
            <a:r>
              <a:rPr lang="en-US"/>
              <a:t>Accessibility for children with disabilities &amp; barriers to access essential services (impacting the layout of the shelter provided)</a:t>
            </a:r>
            <a:endParaRPr/>
          </a:p>
          <a:p>
            <a:pPr marL="171450" lvl="0" indent="-171450" algn="l" rtl="0">
              <a:lnSpc>
                <a:spcPct val="100000"/>
              </a:lnSpc>
              <a:spcBef>
                <a:spcPts val="0"/>
              </a:spcBef>
              <a:spcAft>
                <a:spcPts val="0"/>
              </a:spcAft>
              <a:buSzPts val="1400"/>
              <a:buFont typeface="Calibri"/>
              <a:buChar char="-"/>
            </a:pPr>
            <a:r>
              <a:rPr lang="en-US"/>
              <a:t>Protection risks &amp; social norms</a:t>
            </a:r>
            <a:endParaRPr/>
          </a:p>
          <a:p>
            <a:pPr marL="171450" lvl="0" indent="-171450" algn="l" rtl="0">
              <a:lnSpc>
                <a:spcPct val="100000"/>
              </a:lnSpc>
              <a:spcBef>
                <a:spcPts val="0"/>
              </a:spcBef>
              <a:spcAft>
                <a:spcPts val="0"/>
              </a:spcAft>
              <a:buSzPts val="1400"/>
              <a:buFont typeface="Calibri"/>
              <a:buChar char="-"/>
            </a:pPr>
            <a:r>
              <a:rPr lang="en-US"/>
              <a:t>Perceptions of the host community</a:t>
            </a:r>
            <a:endParaRPr/>
          </a:p>
          <a:p>
            <a:pPr marL="171450" lvl="0" indent="-171450" algn="l" rtl="0">
              <a:lnSpc>
                <a:spcPct val="100000"/>
              </a:lnSpc>
              <a:spcBef>
                <a:spcPts val="0"/>
              </a:spcBef>
              <a:spcAft>
                <a:spcPts val="0"/>
              </a:spcAft>
              <a:buSzPts val="1400"/>
              <a:buFont typeface="Calibri"/>
              <a:buChar char="-"/>
            </a:pPr>
            <a:r>
              <a:rPr lang="en-US"/>
              <a:t>The available human, financial, physical, environmental and social resources</a:t>
            </a:r>
            <a:endParaRPr/>
          </a:p>
          <a:p>
            <a:pPr marL="171450" lvl="0" indent="-171450" algn="l" rtl="0">
              <a:lnSpc>
                <a:spcPct val="100000"/>
              </a:lnSpc>
              <a:spcBef>
                <a:spcPts val="0"/>
              </a:spcBef>
              <a:spcAft>
                <a:spcPts val="0"/>
              </a:spcAft>
              <a:buSzPts val="1400"/>
              <a:buFont typeface="Calibri"/>
              <a:buChar char="-"/>
            </a:pPr>
            <a:r>
              <a:rPr lang="en-US"/>
              <a:t>Local land and property rights to decide on where, how and to whom shelter is provided</a:t>
            </a:r>
            <a:endParaRPr/>
          </a:p>
          <a:p>
            <a:pPr marL="171450" lvl="0" indent="-171450" algn="l" rtl="0">
              <a:lnSpc>
                <a:spcPct val="100000"/>
              </a:lnSpc>
              <a:spcBef>
                <a:spcPts val="0"/>
              </a:spcBef>
              <a:spcAft>
                <a:spcPts val="0"/>
              </a:spcAft>
              <a:buSzPts val="1400"/>
              <a:buFont typeface="Calibri"/>
              <a:buChar char="-"/>
            </a:pPr>
            <a:r>
              <a:rPr lang="en-US" sz="1200" b="0" i="0" u="none" strike="noStrike" cap="none">
                <a:solidFill>
                  <a:schemeClr val="dk1"/>
                </a:solidFill>
                <a:latin typeface="Calibri"/>
                <a:ea typeface="Calibri"/>
                <a:cs typeface="Calibri"/>
                <a:sym typeface="Calibri"/>
              </a:rPr>
              <a:t>Appropriate number of adequate </a:t>
            </a:r>
            <a:r>
              <a:rPr lang="en-US"/>
              <a:t>indoor and outdoor play spaces, schools, units for children’s activities, to help reducing CP risks</a:t>
            </a:r>
            <a:endParaRPr/>
          </a:p>
          <a:p>
            <a:pPr marL="171450" lvl="0" indent="-171450" algn="l" rtl="0">
              <a:lnSpc>
                <a:spcPct val="100000"/>
              </a:lnSpc>
              <a:spcBef>
                <a:spcPts val="0"/>
              </a:spcBef>
              <a:spcAft>
                <a:spcPts val="0"/>
              </a:spcAft>
              <a:buSzPts val="1400"/>
              <a:buFont typeface="Calibri"/>
              <a:buChar char="-"/>
            </a:pPr>
            <a:r>
              <a:rPr lang="en-US"/>
              <a:t>Safety &amp; privacy criterias, that have to be contextualised and defined locally</a:t>
            </a:r>
            <a:endParaRPr/>
          </a:p>
          <a:p>
            <a:pPr marL="171450" lvl="0" indent="-82550" algn="l" rtl="0">
              <a:lnSpc>
                <a:spcPct val="100000"/>
              </a:lnSpc>
              <a:spcBef>
                <a:spcPts val="0"/>
              </a:spcBef>
              <a:spcAft>
                <a:spcPts val="0"/>
              </a:spcAft>
              <a:buSzPts val="1400"/>
              <a:buFont typeface="Calibri"/>
              <a:buNone/>
            </a:pPr>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100" i="1" u="none" strike="noStrike"/>
          </a:p>
          <a:p>
            <a:pPr marL="0" marR="0" lvl="0" indent="0" algn="l" rtl="0">
              <a:lnSpc>
                <a:spcPct val="100000"/>
              </a:lnSpc>
              <a:spcBef>
                <a:spcPts val="0"/>
              </a:spcBef>
              <a:spcAft>
                <a:spcPts val="0"/>
              </a:spcAft>
              <a:buClr>
                <a:schemeClr val="dk1"/>
              </a:buClr>
              <a:buSzPts val="1200"/>
              <a:buFont typeface="Calibri"/>
              <a:buNone/>
            </a:pPr>
            <a:r>
              <a:rPr lang="en-US" sz="1100" i="0" u="none" strike="noStrike"/>
              <a:t>Standard 27 states: </a:t>
            </a:r>
            <a:r>
              <a:rPr lang="en-US" sz="1100"/>
              <a:t>“All children and their caregivers have appropriate shelter that meets their basic needs, including safety, protection and accessibility.” </a:t>
            </a:r>
            <a:endParaRPr sz="1100"/>
          </a:p>
          <a:p>
            <a:pPr marL="228600" lvl="0" indent="0" algn="l" rtl="0">
              <a:lnSpc>
                <a:spcPct val="100000"/>
              </a:lnSpc>
              <a:spcBef>
                <a:spcPts val="0"/>
              </a:spcBef>
              <a:spcAft>
                <a:spcPts val="0"/>
              </a:spcAft>
              <a:buSzPts val="1400"/>
              <a:buFont typeface="Arial"/>
              <a:buNone/>
            </a:pPr>
            <a:endParaRPr sz="1100">
              <a:solidFill>
                <a:srgbClr val="5F7085"/>
              </a:solidFill>
            </a:endParaRPr>
          </a:p>
          <a:p>
            <a:pPr marL="457200" marR="0" lvl="0" indent="-228600" algn="l" rtl="0">
              <a:lnSpc>
                <a:spcPct val="100000"/>
              </a:lnSpc>
              <a:spcBef>
                <a:spcPts val="0"/>
              </a:spcBef>
              <a:spcAft>
                <a:spcPts val="0"/>
              </a:spcAft>
              <a:buSzPts val="1400"/>
              <a:buNone/>
            </a:pPr>
            <a:r>
              <a:rPr lang="en-US" sz="1100"/>
              <a:t>Child protection, shelter and settlement actors need to work together to address the short- and long-term shelter needs of the most vulnerable groups. Actions may include:</a:t>
            </a:r>
            <a:endParaRPr sz="1100"/>
          </a:p>
          <a:p>
            <a:pPr marL="457200" marR="0" lvl="0" indent="-209550" algn="l" rtl="0">
              <a:lnSpc>
                <a:spcPct val="100000"/>
              </a:lnSpc>
              <a:spcBef>
                <a:spcPts val="0"/>
              </a:spcBef>
              <a:spcAft>
                <a:spcPts val="0"/>
              </a:spcAft>
              <a:buClr>
                <a:srgbClr val="000000"/>
              </a:buClr>
              <a:buSzPts val="1100"/>
              <a:buFont typeface="Calibri"/>
              <a:buChar char="•"/>
            </a:pPr>
            <a:r>
              <a:rPr lang="en-US" sz="1100"/>
              <a:t>Mobilising the wider community to help female-headed households, child-headed households, older people and people with disabilities to build their shelter units, and providing adequate shelter to help reduce family separation;</a:t>
            </a:r>
            <a:endParaRPr sz="1100"/>
          </a:p>
          <a:p>
            <a:pPr marL="457200" marR="0" lvl="0" indent="-209550" algn="l" rtl="0">
              <a:lnSpc>
                <a:spcPct val="100000"/>
              </a:lnSpc>
              <a:spcBef>
                <a:spcPts val="0"/>
              </a:spcBef>
              <a:spcAft>
                <a:spcPts val="0"/>
              </a:spcAft>
              <a:buClr>
                <a:srgbClr val="000000"/>
              </a:buClr>
              <a:buSzPts val="1100"/>
              <a:buFont typeface="Calibri"/>
              <a:buChar char="•"/>
            </a:pPr>
            <a:r>
              <a:rPr lang="en-US" sz="1100"/>
              <a:t>Tailoring shelters to promote an accessible, inclusive and protective environment (such as providing more space for children with disabilities or greater privacy for adolescent girls; addressing </a:t>
            </a:r>
            <a:r>
              <a:rPr lang="en-US" sz="1100" u="sng">
                <a:solidFill>
                  <a:schemeClr val="hlink"/>
                </a:solidFill>
                <a:hlinkClick r:id="rId3"/>
              </a:rPr>
              <a:t>physical dangers</a:t>
            </a:r>
            <a:r>
              <a:rPr lang="en-US" sz="1100"/>
              <a:t> (holes in the ground, open water, etc.) to prevent injuries to children and caregivers; sufficient lighting at all sites within settlements); safe routes for accessing schools and play spaces</a:t>
            </a:r>
            <a:endParaRPr sz="1100"/>
          </a:p>
          <a:p>
            <a:pPr marL="457200" lvl="0" indent="-209550" algn="l" rtl="0">
              <a:lnSpc>
                <a:spcPct val="100000"/>
              </a:lnSpc>
              <a:spcBef>
                <a:spcPts val="0"/>
              </a:spcBef>
              <a:spcAft>
                <a:spcPts val="0"/>
              </a:spcAft>
              <a:buSzPts val="1100"/>
              <a:buFont typeface="Calibri"/>
              <a:buChar char="•"/>
            </a:pPr>
            <a:r>
              <a:rPr lang="en-US" sz="1100"/>
              <a:t>Providing adequate indoor and outdoor play spaces for children;</a:t>
            </a:r>
            <a:endParaRPr sz="1100"/>
          </a:p>
          <a:p>
            <a:pPr marL="457200" lvl="0" indent="-209550" algn="l" rtl="0">
              <a:lnSpc>
                <a:spcPct val="100000"/>
              </a:lnSpc>
              <a:spcBef>
                <a:spcPts val="0"/>
              </a:spcBef>
              <a:spcAft>
                <a:spcPts val="0"/>
              </a:spcAft>
              <a:buSzPts val="1100"/>
              <a:buFont typeface="Calibri"/>
              <a:buChar char="•"/>
            </a:pPr>
            <a:r>
              <a:rPr lang="en-US" sz="1100"/>
              <a:t>Providing adequate bedding and blankets for girls and boys to sleep separately;</a:t>
            </a:r>
            <a:endParaRPr sz="1100"/>
          </a:p>
          <a:p>
            <a:pPr marL="457200" lvl="0" indent="-209550" algn="l" rtl="0">
              <a:lnSpc>
                <a:spcPct val="100000"/>
              </a:lnSpc>
              <a:spcBef>
                <a:spcPts val="0"/>
              </a:spcBef>
              <a:spcAft>
                <a:spcPts val="0"/>
              </a:spcAft>
              <a:buSzPts val="1100"/>
              <a:buFont typeface="Calibri"/>
              <a:buChar char="•"/>
            </a:pPr>
            <a:r>
              <a:rPr lang="en-US" sz="1100"/>
              <a:t>Designing shelters to support the privacy and dignity of women and children, such as providing specific areas for cooking and bathing;</a:t>
            </a:r>
            <a:endParaRPr sz="1100"/>
          </a:p>
          <a:p>
            <a:pPr marL="457200" lvl="0" indent="-209550" algn="l" rtl="0">
              <a:lnSpc>
                <a:spcPct val="100000"/>
              </a:lnSpc>
              <a:spcBef>
                <a:spcPts val="0"/>
              </a:spcBef>
              <a:spcAft>
                <a:spcPts val="0"/>
              </a:spcAft>
              <a:buSzPts val="1100"/>
              <a:buFont typeface="Calibri"/>
              <a:buChar char="•"/>
            </a:pPr>
            <a:r>
              <a:rPr lang="en-US" sz="1100" i="0" u="none" strike="noStrike"/>
              <a:t>Providing adequate shelter to help reduce family separation;</a:t>
            </a:r>
            <a:endParaRPr sz="1100"/>
          </a:p>
          <a:p>
            <a:pPr marL="457200" lvl="0" indent="-209550" algn="l" rtl="0">
              <a:lnSpc>
                <a:spcPct val="100000"/>
              </a:lnSpc>
              <a:spcBef>
                <a:spcPts val="0"/>
              </a:spcBef>
              <a:spcAft>
                <a:spcPts val="0"/>
              </a:spcAft>
              <a:buSzPts val="1100"/>
              <a:buFont typeface="Calibri"/>
              <a:buChar char="•"/>
            </a:pPr>
            <a:r>
              <a:rPr lang="en-US" sz="1100" i="0" u="none" strike="noStrike">
                <a:solidFill>
                  <a:srgbClr val="000000"/>
                </a:solidFill>
              </a:rPr>
              <a:t>Addressing </a:t>
            </a:r>
            <a:r>
              <a:rPr lang="en-US" sz="1100" i="0" u="none" strike="noStrike">
                <a:solidFill>
                  <a:srgbClr val="3D5F97"/>
                </a:solidFill>
              </a:rPr>
              <a:t>physical dangers </a:t>
            </a:r>
            <a:r>
              <a:rPr lang="en-US" sz="1100" i="0" u="none" strike="noStrike">
                <a:solidFill>
                  <a:srgbClr val="000000"/>
                </a:solidFill>
              </a:rPr>
              <a:t>(holes in the ground, open water, etc.) to prevent injuries to children and caregivers;</a:t>
            </a:r>
            <a:endParaRPr sz="1100"/>
          </a:p>
          <a:p>
            <a:pPr marL="457200" lvl="0" indent="-209550" algn="l" rtl="0">
              <a:lnSpc>
                <a:spcPct val="100000"/>
              </a:lnSpc>
              <a:spcBef>
                <a:spcPts val="0"/>
              </a:spcBef>
              <a:spcAft>
                <a:spcPts val="0"/>
              </a:spcAft>
              <a:buSzPts val="1100"/>
              <a:buFont typeface="Calibri"/>
              <a:buChar char="•"/>
            </a:pPr>
            <a:r>
              <a:rPr lang="en-US" sz="1100" i="0" u="none" strike="noStrike">
                <a:solidFill>
                  <a:srgbClr val="000000"/>
                </a:solidFill>
              </a:rPr>
              <a:t>Providing sufficient lighting at all sites (including water, sanitation and hygiene facilities) within settlements;</a:t>
            </a:r>
            <a:endParaRPr sz="1100"/>
          </a:p>
          <a:p>
            <a:pPr marL="457200" lvl="0" indent="-209550" algn="l" rtl="0">
              <a:lnSpc>
                <a:spcPct val="100000"/>
              </a:lnSpc>
              <a:spcBef>
                <a:spcPts val="0"/>
              </a:spcBef>
              <a:spcAft>
                <a:spcPts val="0"/>
              </a:spcAft>
              <a:buSzPts val="1100"/>
              <a:buFont typeface="Calibri"/>
              <a:buChar char="•"/>
            </a:pPr>
            <a:r>
              <a:rPr lang="en-US" sz="1100" i="0" u="none" strike="noStrike">
                <a:solidFill>
                  <a:srgbClr val="000000"/>
                </a:solidFill>
              </a:rPr>
              <a:t>Providing children with safe routes for accessing schools and play spaces;</a:t>
            </a:r>
            <a:endParaRPr sz="1100"/>
          </a:p>
          <a:p>
            <a:pPr marL="457200" lvl="0" indent="-209550" algn="l" rtl="0">
              <a:lnSpc>
                <a:spcPct val="100000"/>
              </a:lnSpc>
              <a:spcBef>
                <a:spcPts val="0"/>
              </a:spcBef>
              <a:spcAft>
                <a:spcPts val="0"/>
              </a:spcAft>
              <a:buSzPts val="1100"/>
              <a:buFont typeface="Calibri"/>
              <a:buChar char="•"/>
            </a:pPr>
            <a:r>
              <a:rPr lang="en-US" sz="1100" i="0" u="none" strike="noStrike">
                <a:solidFill>
                  <a:srgbClr val="000000"/>
                </a:solidFill>
              </a:rPr>
              <a:t>Screening and monitoring participants to ensure only </a:t>
            </a:r>
            <a:r>
              <a:rPr lang="en-US" sz="1100" i="0" u="none" strike="noStrike">
                <a:solidFill>
                  <a:srgbClr val="3D5F97"/>
                </a:solidFill>
              </a:rPr>
              <a:t>children over the minimum working age </a:t>
            </a:r>
            <a:r>
              <a:rPr lang="en-US" sz="1100" i="0" u="none" strike="noStrike">
                <a:solidFill>
                  <a:srgbClr val="000000"/>
                </a:solidFill>
              </a:rPr>
              <a:t>are involved in decent shelter and settlement-related work (including </a:t>
            </a:r>
            <a:r>
              <a:rPr lang="en-US" sz="1100" i="0" u="none" strike="noStrike">
                <a:solidFill>
                  <a:srgbClr val="3D5F97"/>
                </a:solidFill>
              </a:rPr>
              <a:t>cash-for-work </a:t>
            </a:r>
            <a:r>
              <a:rPr lang="en-US" sz="1100" i="0" u="none" strike="noStrike">
                <a:solidFill>
                  <a:srgbClr val="000000"/>
                </a:solidFill>
              </a:rPr>
              <a:t>type programmes).</a:t>
            </a:r>
            <a:endParaRPr sz="1100"/>
          </a:p>
          <a:p>
            <a:pPr marL="457200" marR="0" lvl="0" indent="-228600" algn="l" rtl="0">
              <a:lnSpc>
                <a:spcPct val="100000"/>
              </a:lnSpc>
              <a:spcBef>
                <a:spcPts val="0"/>
              </a:spcBef>
              <a:spcAft>
                <a:spcPts val="0"/>
              </a:spcAft>
              <a:buSzPts val="1400"/>
              <a:buNone/>
            </a:pPr>
            <a:r>
              <a:rPr lang="en-US"/>
              <a:t>Shelter and settlement actors should always work with a representative cross-section of the affected population to identify barriers, risks and solutions.</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b="1">
                <a:latin typeface="Arial"/>
                <a:ea typeface="Arial"/>
                <a:cs typeface="Arial"/>
                <a:sym typeface="Arial"/>
              </a:rPr>
              <a:t>Discussion Prompt: </a:t>
            </a:r>
            <a:r>
              <a:rPr lang="en-US" sz="1200">
                <a:latin typeface="Arial"/>
                <a:ea typeface="Arial"/>
                <a:cs typeface="Arial"/>
                <a:sym typeface="Arial"/>
              </a:rPr>
              <a:t>On which CP topics should shelter and settlement specialists be trained?</a:t>
            </a:r>
            <a:endParaRPr/>
          </a:p>
          <a:p>
            <a:pPr marL="457200" marR="0" lvl="0" indent="-228600" algn="l" rtl="0">
              <a:lnSpc>
                <a:spcPct val="100000"/>
              </a:lnSpc>
              <a:spcBef>
                <a:spcPts val="0"/>
              </a:spcBef>
              <a:spcAft>
                <a:spcPts val="0"/>
              </a:spcAft>
              <a:buSzPts val="1400"/>
              <a:buNone/>
            </a:pPr>
            <a:r>
              <a:rPr lang="en-US"/>
              <a:t>-&gt; Shelter and settlement specialists’ formal professional training may not include child protection. Child protection actors must support shelter and settlement actors to include child protection in all shelter- and settlement-related actions. At a minimum, shelter and settlement staff should be trained on:</a:t>
            </a:r>
            <a:endParaRPr/>
          </a:p>
          <a:p>
            <a:pPr marL="457200" lvl="0" indent="-228600" algn="l" rtl="0">
              <a:lnSpc>
                <a:spcPct val="100000"/>
              </a:lnSpc>
              <a:spcBef>
                <a:spcPts val="0"/>
              </a:spcBef>
              <a:spcAft>
                <a:spcPts val="0"/>
              </a:spcAft>
              <a:buSzPts val="1400"/>
              <a:buFont typeface="Arial"/>
              <a:buChar char="•"/>
            </a:pPr>
            <a:r>
              <a:rPr lang="en-US"/>
              <a:t>Child safeguarding measures, including implementing codes of conduct and protocols;</a:t>
            </a:r>
            <a:endParaRPr/>
          </a:p>
          <a:p>
            <a:pPr marL="457200" lvl="0" indent="-228600" algn="l" rtl="0">
              <a:lnSpc>
                <a:spcPct val="100000"/>
              </a:lnSpc>
              <a:spcBef>
                <a:spcPts val="0"/>
              </a:spcBef>
              <a:spcAft>
                <a:spcPts val="0"/>
              </a:spcAft>
              <a:buSzPts val="1400"/>
              <a:buFont typeface="Arial"/>
              <a:buChar char="•"/>
            </a:pPr>
            <a:r>
              <a:rPr lang="en-US"/>
              <a:t>Protection from sexual exploitation and abuse;</a:t>
            </a:r>
            <a:endParaRPr/>
          </a:p>
          <a:p>
            <a:pPr marL="457200" lvl="0" indent="-228600" algn="l" rtl="0">
              <a:lnSpc>
                <a:spcPct val="100000"/>
              </a:lnSpc>
              <a:spcBef>
                <a:spcPts val="0"/>
              </a:spcBef>
              <a:spcAft>
                <a:spcPts val="0"/>
              </a:spcAft>
              <a:buSzPts val="1400"/>
              <a:buFont typeface="Arial"/>
              <a:buChar char="•"/>
            </a:pPr>
            <a:r>
              <a:rPr lang="en-US"/>
              <a:t>Identifying and referring child protection concerns; and</a:t>
            </a:r>
            <a:endParaRPr/>
          </a:p>
          <a:p>
            <a:pPr marL="457200" lvl="0" indent="-228600" algn="l" rtl="0">
              <a:lnSpc>
                <a:spcPct val="100000"/>
              </a:lnSpc>
              <a:spcBef>
                <a:spcPts val="0"/>
              </a:spcBef>
              <a:spcAft>
                <a:spcPts val="0"/>
              </a:spcAft>
              <a:buSzPts val="1400"/>
              <a:buFont typeface="Arial"/>
              <a:buChar char="•"/>
            </a:pPr>
            <a:r>
              <a:rPr lang="en-US"/>
              <a:t>Consulting with children on shelter and settlement assessments, planning, monitoring and evaluations.</a:t>
            </a:r>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230" name="Google Shape;2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Char char="•"/>
            </a:pPr>
            <a:r>
              <a:rPr lang="en-US"/>
              <a:t>WASH colleagues, especially, should be consulted/involved, to design &amp; plan adequately (i.e about how and where to construct latrines, shower sections if they exist, the lighting for these etc), and when addressing physical hazards linked to holes in the ground, open water, insufficient lighting at WASH facilities to prevent injuries to children and caregivers.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Char char="•"/>
            </a:pPr>
            <a:r>
              <a:rPr lang="en-US"/>
              <a:t>All the activities relating to shelter and settlements also related to the four Protection Principles that apply to all humanitarian action and all humanitarian actors: </a:t>
            </a:r>
            <a:endParaRPr/>
          </a:p>
          <a:p>
            <a:pPr marL="457200" marR="0" lvl="0" indent="-228600" algn="l" rtl="0">
              <a:lnSpc>
                <a:spcPct val="100000"/>
              </a:lnSpc>
              <a:spcBef>
                <a:spcPts val="0"/>
              </a:spcBef>
              <a:spcAft>
                <a:spcPts val="0"/>
              </a:spcAft>
              <a:buClr>
                <a:srgbClr val="000000"/>
              </a:buClr>
              <a:buSzPts val="1400"/>
              <a:buFont typeface="Arial"/>
              <a:buNone/>
            </a:pPr>
            <a:r>
              <a:rPr lang="en-US"/>
              <a:t>CPMS Principle 1: </a:t>
            </a:r>
            <a:r>
              <a:rPr lang="en-US" b="0"/>
              <a:t>Survival and development</a:t>
            </a:r>
            <a:endParaRPr/>
          </a:p>
          <a:p>
            <a:pPr marL="457200" marR="0" lvl="0" indent="-228600" algn="l" rtl="0">
              <a:lnSpc>
                <a:spcPct val="100000"/>
              </a:lnSpc>
              <a:spcBef>
                <a:spcPts val="0"/>
              </a:spcBef>
              <a:spcAft>
                <a:spcPts val="0"/>
              </a:spcAft>
              <a:buClr>
                <a:srgbClr val="000000"/>
              </a:buClr>
              <a:buSzPts val="1400"/>
              <a:buFont typeface="Arial"/>
              <a:buNone/>
            </a:pPr>
            <a:r>
              <a:rPr lang="en-US" b="0"/>
              <a:t>CPMS Principle 2: Non-discrimination and inclusion</a:t>
            </a:r>
            <a:endParaRPr/>
          </a:p>
          <a:p>
            <a:pPr marL="457200" marR="0" lvl="0" indent="-228600" algn="l" rtl="0">
              <a:lnSpc>
                <a:spcPct val="100000"/>
              </a:lnSpc>
              <a:spcBef>
                <a:spcPts val="0"/>
              </a:spcBef>
              <a:spcAft>
                <a:spcPts val="0"/>
              </a:spcAft>
              <a:buClr>
                <a:srgbClr val="000000"/>
              </a:buClr>
              <a:buSzPts val="1400"/>
              <a:buFont typeface="Arial"/>
              <a:buNone/>
            </a:pPr>
            <a:r>
              <a:rPr lang="en-US" b="0"/>
              <a:t>CPMS Principle 3: Children’s participation</a:t>
            </a:r>
            <a:endParaRPr/>
          </a:p>
          <a:p>
            <a:pPr marL="457200" marR="0" lvl="0" indent="-228600" algn="l" rtl="0">
              <a:lnSpc>
                <a:spcPct val="100000"/>
              </a:lnSpc>
              <a:spcBef>
                <a:spcPts val="0"/>
              </a:spcBef>
              <a:spcAft>
                <a:spcPts val="0"/>
              </a:spcAft>
              <a:buClr>
                <a:srgbClr val="000000"/>
              </a:buClr>
              <a:buSzPts val="1400"/>
              <a:buFont typeface="Arial"/>
              <a:buNone/>
            </a:pPr>
            <a:r>
              <a:rPr lang="en-US" b="0"/>
              <a:t>CPMS Principle 4: The best interests of the child</a:t>
            </a:r>
            <a:endParaRPr/>
          </a:p>
          <a:p>
            <a:pPr marL="228600" lvl="0" indent="0" algn="l" rtl="0">
              <a:lnSpc>
                <a:spcPct val="100000"/>
              </a:lnSpc>
              <a:spcBef>
                <a:spcPts val="0"/>
              </a:spcBef>
              <a:spcAft>
                <a:spcPts val="0"/>
              </a:spcAft>
              <a:buSzPts val="1400"/>
              <a:buFont typeface="Arial"/>
              <a:buNone/>
            </a:pPr>
            <a:r>
              <a:rPr lang="en-US"/>
              <a:t>Sphere Principle 1: Enhance the safety, dignity and rights of people, and avoid exposing them to harm (that is also CPMS Principle 5)</a:t>
            </a:r>
            <a:endParaRPr/>
          </a:p>
          <a:p>
            <a:pPr marL="228600" marR="0" lvl="0" indent="0" algn="l" rtl="0">
              <a:lnSpc>
                <a:spcPct val="100000"/>
              </a:lnSpc>
              <a:spcBef>
                <a:spcPts val="0"/>
              </a:spcBef>
              <a:spcAft>
                <a:spcPts val="0"/>
              </a:spcAft>
              <a:buClr>
                <a:srgbClr val="000000"/>
              </a:buClr>
              <a:buSzPts val="1400"/>
              <a:buFont typeface="Arial"/>
              <a:buNone/>
            </a:pPr>
            <a:r>
              <a:rPr lang="en-US"/>
              <a:t>Sphere Principle 2: Ensure people’s access to assistance according to need and without discrimination (that is also CPMS Principle 6)</a:t>
            </a:r>
            <a:endParaRPr/>
          </a:p>
          <a:p>
            <a:pPr marL="228600" marR="0" lvl="0" indent="0" algn="l" rtl="0">
              <a:lnSpc>
                <a:spcPct val="100000"/>
              </a:lnSpc>
              <a:spcBef>
                <a:spcPts val="0"/>
              </a:spcBef>
              <a:spcAft>
                <a:spcPts val="0"/>
              </a:spcAft>
              <a:buClr>
                <a:srgbClr val="000000"/>
              </a:buClr>
              <a:buSzPts val="1400"/>
              <a:buFont typeface="Arial"/>
              <a:buNone/>
            </a:pPr>
            <a:r>
              <a:rPr lang="en-US"/>
              <a:t>Sphere Principle 3: Assist people to recover from the physical and psychological effects of threatened or actual violence, coercion or deliberate deprivation (that is also CPMS Principle 7)</a:t>
            </a:r>
            <a:endParaRPr/>
          </a:p>
          <a:p>
            <a:pPr marL="228600" marR="0" lvl="0" indent="0" algn="l" rtl="0">
              <a:lnSpc>
                <a:spcPct val="100000"/>
              </a:lnSpc>
              <a:spcBef>
                <a:spcPts val="0"/>
              </a:spcBef>
              <a:spcAft>
                <a:spcPts val="0"/>
              </a:spcAft>
              <a:buClr>
                <a:srgbClr val="000000"/>
              </a:buClr>
              <a:buSzPts val="1400"/>
              <a:buFont typeface="Arial"/>
              <a:buNone/>
            </a:pPr>
            <a:r>
              <a:rPr lang="en-US"/>
              <a:t>Sphere Principle 4: </a:t>
            </a:r>
            <a:r>
              <a:rPr lang="en-US" b="0"/>
              <a:t>Help people claim their rights (that is also CPMS Principle 8)</a:t>
            </a:r>
            <a:endParaRPr/>
          </a:p>
          <a:p>
            <a:pPr marL="228600" marR="0" lvl="0" indent="0" algn="l" rtl="0">
              <a:lnSpc>
                <a:spcPct val="100000"/>
              </a:lnSpc>
              <a:spcBef>
                <a:spcPts val="0"/>
              </a:spcBef>
              <a:spcAft>
                <a:spcPts val="0"/>
              </a:spcAft>
              <a:buClr>
                <a:srgbClr val="000000"/>
              </a:buClr>
              <a:buSzPts val="1400"/>
              <a:buFont typeface="Arial"/>
              <a:buNone/>
            </a:pPr>
            <a:r>
              <a:rPr lang="en-US" b="0"/>
              <a:t>CPMS Principle 9: Strengthen child protection systems</a:t>
            </a:r>
            <a:endParaRPr/>
          </a:p>
          <a:p>
            <a:pPr marL="228600" marR="0" lvl="0" indent="0" algn="l" rtl="0">
              <a:lnSpc>
                <a:spcPct val="100000"/>
              </a:lnSpc>
              <a:spcBef>
                <a:spcPts val="0"/>
              </a:spcBef>
              <a:spcAft>
                <a:spcPts val="0"/>
              </a:spcAft>
              <a:buClr>
                <a:srgbClr val="000000"/>
              </a:buClr>
              <a:buSzPts val="1400"/>
              <a:buFont typeface="Arial"/>
              <a:buNone/>
            </a:pPr>
            <a:r>
              <a:rPr lang="en-US" b="0"/>
              <a:t>CPMS Principle 10: Strengthen children’s resilience in humanitarian action</a:t>
            </a:r>
            <a:endParaRPr/>
          </a:p>
          <a:p>
            <a:pPr marL="228600" lvl="0" indent="0" algn="l" rtl="0">
              <a:lnSpc>
                <a:spcPct val="100000"/>
              </a:lnSpc>
              <a:spcBef>
                <a:spcPts val="0"/>
              </a:spcBef>
              <a:spcAft>
                <a:spcPts val="0"/>
              </a:spcAft>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Char char="•"/>
            </a:pPr>
            <a:r>
              <a:rPr lang="en-US">
                <a:latin typeface="Arial"/>
                <a:ea typeface="Arial"/>
                <a:cs typeface="Arial"/>
                <a:sym typeface="Arial"/>
              </a:rPr>
              <a:t>Out of the Core Humanitarian Standard on Quality and Accountability (CHS) Nine Commitments, commitments 1, 3, 4 &amp; 5 especially apply here: </a:t>
            </a:r>
            <a:endParaRPr/>
          </a:p>
          <a:p>
            <a:pPr marL="22860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CHS 1 aim at ensuring people affected receive appropriate and relevant assistance </a:t>
            </a:r>
            <a:endParaRPr/>
          </a:p>
          <a:p>
            <a:pPr marL="22860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CHS 3 aim at ensuring people affected are not negatively affected and are more prepared, resilient and less at-risk as a result of humanitarian action (local capacities and do no harm) </a:t>
            </a:r>
            <a:endParaRPr/>
          </a:p>
          <a:p>
            <a:pPr marL="22860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CHS 4 aim at ensuring people affected know their rights and entitlements, have access to information and participate in decisions that affect them. </a:t>
            </a:r>
            <a:br>
              <a:rPr lang="en-US"/>
            </a:br>
            <a:r>
              <a:rPr lang="en-US"/>
              <a:t>(</a:t>
            </a:r>
            <a:r>
              <a:rPr lang="en-US">
                <a:latin typeface="Arial"/>
                <a:ea typeface="Arial"/>
                <a:cs typeface="Arial"/>
                <a:sym typeface="Arial"/>
              </a:rPr>
              <a:t>communication, participation and feedback)</a:t>
            </a:r>
            <a:endParaRPr/>
          </a:p>
          <a:p>
            <a:pPr marL="22860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CHS 5 aim at ensuring people affected have access to safe and responsive mechanisms to handle complaints. </a:t>
            </a:r>
            <a:br>
              <a:rPr lang="en-US"/>
            </a:br>
            <a:r>
              <a:rPr lang="en-US"/>
              <a:t>-&gt; reminder : </a:t>
            </a:r>
            <a:r>
              <a:rPr lang="en-US">
                <a:latin typeface="Arial"/>
                <a:ea typeface="Arial"/>
                <a:cs typeface="Arial"/>
                <a:sym typeface="Arial"/>
              </a:rPr>
              <a:t>organisations and individuals involved in humanitarian response can use the CHS to improve the quality and effectiveness of the assistance they provide. It also facilitates greater accountability to communities and people affected by crisis.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46" name="Google Shape;246;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0" i="1" u="none"/>
              <a:t>Depending on the time you have for facilitation, consider adding here examples from the Region/ Country/ Response, of programming that meets the standards.</a:t>
            </a:r>
            <a:endParaRPr/>
          </a:p>
          <a:p>
            <a:pPr marL="457200" marR="0" lvl="0" indent="-228600" algn="l" rtl="0">
              <a:lnSpc>
                <a:spcPct val="100000"/>
              </a:lnSpc>
              <a:spcBef>
                <a:spcPts val="0"/>
              </a:spcBef>
              <a:spcAft>
                <a:spcPts val="0"/>
              </a:spcAft>
              <a:buSzPts val="1400"/>
              <a:buNone/>
            </a:pPr>
            <a:r>
              <a:rPr lang="en-US" b="0" i="1" u="none"/>
              <a:t>This could be a draft slide that you could update or remove if necessary. </a:t>
            </a:r>
            <a:endParaRPr/>
          </a:p>
          <a:p>
            <a:pPr marL="457200" marR="0" lvl="0" indent="-228600" algn="l" rtl="0">
              <a:lnSpc>
                <a:spcPct val="100000"/>
              </a:lnSpc>
              <a:spcBef>
                <a:spcPts val="0"/>
              </a:spcBef>
              <a:spcAft>
                <a:spcPts val="0"/>
              </a:spcAft>
              <a:buSzPts val="1400"/>
              <a:buNone/>
            </a:pPr>
            <a:r>
              <a:rPr lang="en-US" b="0" i="1" u="none"/>
              <a:t>For each example, you could add: </a:t>
            </a:r>
            <a:endParaRPr/>
          </a:p>
          <a:p>
            <a:pPr marL="285750" lvl="0" indent="-285750" algn="l" rtl="0">
              <a:lnSpc>
                <a:spcPct val="100000"/>
              </a:lnSpc>
              <a:spcBef>
                <a:spcPts val="0"/>
              </a:spcBef>
              <a:spcAft>
                <a:spcPts val="0"/>
              </a:spcAft>
              <a:buSzPts val="1400"/>
              <a:buFont typeface="Arial"/>
              <a:buChar char="•"/>
            </a:pPr>
            <a:r>
              <a:rPr lang="en-US" b="0" i="1" u="none"/>
              <a:t>A short, concise, </a:t>
            </a:r>
            <a:r>
              <a:rPr lang="en-US" i="1"/>
              <a:t>key presentation sentence about the specific program/project using Standard 27</a:t>
            </a:r>
            <a:endParaRPr/>
          </a:p>
          <a:p>
            <a:pPr marL="285750" lvl="0" indent="-285750" algn="l" rtl="0">
              <a:lnSpc>
                <a:spcPct val="100000"/>
              </a:lnSpc>
              <a:spcBef>
                <a:spcPts val="0"/>
              </a:spcBef>
              <a:spcAft>
                <a:spcPts val="0"/>
              </a:spcAft>
              <a:buSzPts val="1400"/>
              <a:buFont typeface="Arial"/>
              <a:buChar char="•"/>
            </a:pPr>
            <a:r>
              <a:rPr lang="en-US" i="1"/>
              <a:t>Add the name of organisations and partners involved </a:t>
            </a:r>
            <a:endParaRPr/>
          </a:p>
          <a:p>
            <a:pPr marL="285750" lvl="0" indent="-285750" algn="l" rtl="0">
              <a:lnSpc>
                <a:spcPct val="100000"/>
              </a:lnSpc>
              <a:spcBef>
                <a:spcPts val="0"/>
              </a:spcBef>
              <a:spcAft>
                <a:spcPts val="0"/>
              </a:spcAft>
              <a:buSzPts val="1400"/>
              <a:buFont typeface="Arial"/>
              <a:buChar char="•"/>
            </a:pPr>
            <a:r>
              <a:rPr lang="en-US" i="1"/>
              <a:t>Add practical lessons learnt, key actions, message or numbers, that will attract interest of your audience</a:t>
            </a:r>
            <a:endParaRPr/>
          </a:p>
          <a:p>
            <a:pPr marL="457200" marR="0" lvl="0" indent="-228600" algn="l" rtl="0">
              <a:lnSpc>
                <a:spcPct val="100000"/>
              </a:lnSpc>
              <a:spcBef>
                <a:spcPts val="0"/>
              </a:spcBef>
              <a:spcAft>
                <a:spcPts val="0"/>
              </a:spcAft>
              <a:buSzPts val="1400"/>
              <a:buNone/>
            </a:pPr>
            <a:endParaRPr b="0" i="1" u="none"/>
          </a:p>
          <a:p>
            <a:pPr marL="0" marR="0" lvl="0" indent="0" algn="l" rtl="0">
              <a:lnSpc>
                <a:spcPct val="100000"/>
              </a:lnSpc>
              <a:spcBef>
                <a:spcPts val="0"/>
              </a:spcBef>
              <a:spcAft>
                <a:spcPts val="0"/>
              </a:spcAft>
              <a:buClr>
                <a:srgbClr val="000000"/>
              </a:buClr>
              <a:buSzPts val="1400"/>
              <a:buFont typeface="Arial"/>
              <a:buNone/>
            </a:pPr>
            <a:r>
              <a:rPr lang="en-US" i="1"/>
              <a:t>Another option, if you have a longer facilitation span (and also depending on the audience you have), this slide can be completed in an interactive way during the session. </a:t>
            </a:r>
            <a:endParaRPr/>
          </a:p>
          <a:p>
            <a:pPr marL="0" marR="0" lvl="0" indent="0" algn="l" rtl="0">
              <a:lnSpc>
                <a:spcPct val="100000"/>
              </a:lnSpc>
              <a:spcBef>
                <a:spcPts val="0"/>
              </a:spcBef>
              <a:spcAft>
                <a:spcPts val="0"/>
              </a:spcAft>
              <a:buClr>
                <a:srgbClr val="000000"/>
              </a:buClr>
              <a:buSzPts val="1400"/>
              <a:buFont typeface="Arial"/>
              <a:buNone/>
            </a:pPr>
            <a:r>
              <a:rPr lang="en-US" i="1"/>
              <a:t>In that case, you could:</a:t>
            </a:r>
            <a:endParaRPr/>
          </a:p>
          <a:p>
            <a:pPr marL="171450" marR="0" lvl="0" indent="-171450" algn="l" rtl="0">
              <a:lnSpc>
                <a:spcPct val="100000"/>
              </a:lnSpc>
              <a:spcBef>
                <a:spcPts val="0"/>
              </a:spcBef>
              <a:spcAft>
                <a:spcPts val="0"/>
              </a:spcAft>
              <a:buClr>
                <a:srgbClr val="000000"/>
              </a:buClr>
              <a:buSzPts val="1400"/>
              <a:buFont typeface="Calibri"/>
              <a:buChar char="-"/>
            </a:pPr>
            <a:r>
              <a:rPr lang="en-US" i="1"/>
              <a:t>split the groups into 2 or 3 smaller groups, </a:t>
            </a:r>
            <a:endParaRPr/>
          </a:p>
          <a:p>
            <a:pPr marL="171450" marR="0" lvl="0" indent="-171450" algn="l" rtl="0">
              <a:lnSpc>
                <a:spcPct val="100000"/>
              </a:lnSpc>
              <a:spcBef>
                <a:spcPts val="0"/>
              </a:spcBef>
              <a:spcAft>
                <a:spcPts val="0"/>
              </a:spcAft>
              <a:buClr>
                <a:srgbClr val="000000"/>
              </a:buClr>
              <a:buSzPts val="1400"/>
              <a:buFont typeface="Calibri"/>
              <a:buChar char="-"/>
            </a:pPr>
            <a:r>
              <a:rPr lang="en-US" i="1"/>
              <a:t>allow 15 – 20 min for them to prepare a short presentation of an </a:t>
            </a:r>
            <a:r>
              <a:rPr lang="en-US" b="0" i="1" u="none"/>
              <a:t>example from the Region/ Country/ Response, of programming that meets the standard</a:t>
            </a:r>
            <a:endParaRPr/>
          </a:p>
          <a:p>
            <a:pPr marL="171450" marR="0" lvl="0" indent="-171450" algn="l" rtl="0">
              <a:lnSpc>
                <a:spcPct val="100000"/>
              </a:lnSpc>
              <a:spcBef>
                <a:spcPts val="0"/>
              </a:spcBef>
              <a:spcAft>
                <a:spcPts val="0"/>
              </a:spcAft>
              <a:buClr>
                <a:srgbClr val="000000"/>
              </a:buClr>
              <a:buSzPts val="1400"/>
              <a:buFont typeface="Calibri"/>
              <a:buChar char="-"/>
            </a:pPr>
            <a:r>
              <a:rPr lang="en-US" b="0" i="1" u="none"/>
              <a:t>in plenary, have the groups present their examples, and discuss /compare lessons learnt out of them. </a:t>
            </a:r>
            <a:endParaRPr/>
          </a:p>
          <a:p>
            <a:pPr marL="0" marR="0" lvl="0" indent="0" algn="l" rtl="0">
              <a:lnSpc>
                <a:spcPct val="100000"/>
              </a:lnSpc>
              <a:spcBef>
                <a:spcPts val="0"/>
              </a:spcBef>
              <a:spcAft>
                <a:spcPts val="0"/>
              </a:spcAft>
              <a:buClr>
                <a:srgbClr val="000000"/>
              </a:buClr>
              <a:buSzPts val="1400"/>
              <a:buFont typeface="Calibri"/>
              <a:buNone/>
            </a:pPr>
            <a:r>
              <a:rPr lang="en-US" b="0" i="1" u="none"/>
              <a:t>If you will be sending this presentation to the participants after the training, you can fill up this slide, to keep records of the presentations.</a:t>
            </a:r>
            <a:endParaRPr/>
          </a:p>
          <a:p>
            <a:pPr marL="457200" marR="0" lvl="0" indent="-228600" algn="l" rtl="0">
              <a:lnSpc>
                <a:spcPct val="100000"/>
              </a:lnSpc>
              <a:spcBef>
                <a:spcPts val="0"/>
              </a:spcBef>
              <a:spcAft>
                <a:spcPts val="0"/>
              </a:spcAft>
              <a:buSzPts val="1400"/>
              <a:buNone/>
            </a:pPr>
            <a:endParaRPr b="0" i="1" u="none"/>
          </a:p>
          <a:p>
            <a:pPr marL="457200" marR="0" lvl="0" indent="-228600" algn="l" rtl="0">
              <a:lnSpc>
                <a:spcPct val="100000"/>
              </a:lnSpc>
              <a:spcBef>
                <a:spcPts val="0"/>
              </a:spcBef>
              <a:spcAft>
                <a:spcPts val="0"/>
              </a:spcAft>
              <a:buClr>
                <a:srgbClr val="000000"/>
              </a:buClr>
              <a:buSzPts val="1400"/>
              <a:buFont typeface="Arial"/>
              <a:buNone/>
            </a:pPr>
            <a:r>
              <a:rPr lang="en-US" b="1" i="1" u="none"/>
              <a:t>TIP</a:t>
            </a:r>
            <a:r>
              <a:rPr lang="en-US" b="0" i="1" u="none"/>
              <a:t>: you can use https://thenounproject.com/ to get map outlines like those.</a:t>
            </a:r>
            <a:endParaRPr/>
          </a:p>
          <a:p>
            <a:pPr marL="457200" marR="0" lvl="0" indent="-228600" algn="l" rtl="0">
              <a:lnSpc>
                <a:spcPct val="100000"/>
              </a:lnSpc>
              <a:spcBef>
                <a:spcPts val="0"/>
              </a:spcBef>
              <a:spcAft>
                <a:spcPts val="0"/>
              </a:spcAft>
              <a:buSzPts val="1400"/>
              <a:buNone/>
            </a:pPr>
            <a:endParaRPr b="0" i="1" u="none"/>
          </a:p>
        </p:txBody>
      </p:sp>
      <p:sp>
        <p:nvSpPr>
          <p:cNvPr id="261" name="Google Shape;26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359cb04db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1359cb04db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[Facilitators - if you can project from the internet, then we suggest you navigate people there and show them]</a:t>
            </a:r>
            <a:r>
              <a:rPr lang="en-US" i="1" u="sng">
                <a:solidFill>
                  <a:schemeClr val="hlink"/>
                </a:solidFill>
                <a:hlinkClick r:id="rId3"/>
              </a:rPr>
              <a:t> </a:t>
            </a:r>
            <a:endParaRPr i="1" u="sng">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a:t> </a:t>
            </a:r>
            <a:endParaRPr/>
          </a:p>
          <a:p>
            <a:pPr marL="0" marR="0" lvl="0" indent="0" algn="l" rtl="0">
              <a:lnSpc>
                <a:spcPct val="100000"/>
              </a:lnSpc>
              <a:spcBef>
                <a:spcPts val="0"/>
              </a:spcBef>
              <a:spcAft>
                <a:spcPts val="0"/>
              </a:spcAft>
              <a:buClr>
                <a:schemeClr val="dk1"/>
              </a:buClr>
              <a:buSzPts val="1200"/>
              <a:buFont typeface="Calibri"/>
              <a:buNone/>
            </a:pPr>
            <a:r>
              <a:rPr lang="en-US" b="1" u="none"/>
              <a:t>HSP:</a:t>
            </a:r>
            <a:endParaRPr/>
          </a:p>
          <a:p>
            <a:pPr marL="0" marR="0" lvl="0" indent="0" algn="l" rtl="0">
              <a:lnSpc>
                <a:spcPct val="100000"/>
              </a:lnSpc>
              <a:spcBef>
                <a:spcPts val="0"/>
              </a:spcBef>
              <a:spcAft>
                <a:spcPts val="0"/>
              </a:spcAft>
              <a:buClr>
                <a:schemeClr val="dk1"/>
              </a:buClr>
              <a:buSzPts val="1200"/>
              <a:buFont typeface="Calibri"/>
              <a:buNone/>
            </a:pPr>
            <a:r>
              <a:rPr lang="en-US" u="sng"/>
              <a:t>1. Online handbook</a:t>
            </a:r>
            <a:endParaRPr/>
          </a:p>
          <a:p>
            <a:pPr marL="0" lvl="0" indent="0" algn="l" rtl="0">
              <a:lnSpc>
                <a:spcPct val="100000"/>
              </a:lnSpc>
              <a:spcBef>
                <a:spcPts val="0"/>
              </a:spcBef>
              <a:spcAft>
                <a:spcPts val="0"/>
              </a:spcAft>
              <a:buSzPts val="1400"/>
              <a:buNone/>
            </a:pPr>
            <a:r>
              <a:rPr lang="en-US" u="sng"/>
              <a:t>2. The Humanitarian Standards Partnership App </a:t>
            </a:r>
            <a:endParaRPr/>
          </a:p>
          <a:p>
            <a:pPr marL="0" lvl="0" indent="0" algn="l" rtl="0">
              <a:lnSpc>
                <a:spcPct val="100000"/>
              </a:lnSpc>
              <a:spcBef>
                <a:spcPts val="0"/>
              </a:spcBef>
              <a:spcAft>
                <a:spcPts val="0"/>
              </a:spcAft>
              <a:buSzPts val="1400"/>
              <a:buNone/>
            </a:pPr>
            <a:r>
              <a:rPr lang="en-US"/>
              <a:t>– It is the 2</a:t>
            </a:r>
            <a:r>
              <a:rPr lang="en-US" baseline="30000"/>
              <a:t>nd</a:t>
            </a:r>
            <a:r>
              <a:rPr lang="en-US"/>
              <a:t> most popular app on that site after Sphere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u="none"/>
              <a:t>CPMS page:</a:t>
            </a:r>
            <a:endParaRPr/>
          </a:p>
          <a:p>
            <a:pPr marL="0" marR="0" lvl="0" indent="0" algn="l" rtl="0">
              <a:lnSpc>
                <a:spcPct val="100000"/>
              </a:lnSpc>
              <a:spcBef>
                <a:spcPts val="0"/>
              </a:spcBef>
              <a:spcAft>
                <a:spcPts val="0"/>
              </a:spcAft>
              <a:buClr>
                <a:srgbClr val="000000"/>
              </a:buClr>
              <a:buSzPts val="1400"/>
              <a:buFont typeface="Arial"/>
              <a:buNone/>
            </a:pPr>
            <a:r>
              <a:rPr lang="en-US" u="sng"/>
              <a:t>1. Interactive handbook </a:t>
            </a:r>
            <a:r>
              <a:rPr lang="en-US"/>
              <a:t>– our greatest resource</a:t>
            </a:r>
            <a:endParaRPr/>
          </a:p>
          <a:p>
            <a:pPr marL="0" marR="0" lvl="0" indent="0" algn="l" rtl="0">
              <a:lnSpc>
                <a:spcPct val="100000"/>
              </a:lnSpc>
              <a:spcBef>
                <a:spcPts val="0"/>
              </a:spcBef>
              <a:spcAft>
                <a:spcPts val="0"/>
              </a:spcAft>
              <a:buClr>
                <a:srgbClr val="000000"/>
              </a:buClr>
              <a:buSzPts val="1400"/>
              <a:buFont typeface="Arial"/>
              <a:buNone/>
            </a:pPr>
            <a:r>
              <a:rPr lang="en-US"/>
              <a:t>2. </a:t>
            </a:r>
            <a:r>
              <a:rPr lang="en-US" u="sng"/>
              <a:t>A Summary: </a:t>
            </a:r>
            <a:r>
              <a:rPr lang="en-US"/>
              <a:t>At just 32 pages, it means that it is topline but can be used to introduce the idea of minimum standards or start child protection discussions with government colleagues or other humanitarians without overwhelming them with the huge handbook.</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b="1"/>
              <a:t>Alliance website: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The </a:t>
            </a:r>
            <a:r>
              <a:rPr lang="en-US" u="sng"/>
              <a:t>PDF</a:t>
            </a:r>
            <a:r>
              <a:rPr lang="en-US"/>
              <a:t> &amp; all materials available can be downloaded if people want to print just portions of the CPMS, on the Alliance site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The “</a:t>
            </a:r>
            <a:r>
              <a:rPr lang="en-US" u="sng"/>
              <a:t>Introduction to CPMS” Briefing Pack </a:t>
            </a:r>
            <a:r>
              <a:rPr lang="en-US"/>
              <a:t>contains this PPT and facilitation notes, plus the 2 page Introduction handout.</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A gallery of </a:t>
            </a:r>
            <a:r>
              <a:rPr lang="en-US" u="sng"/>
              <a:t>illustrated</a:t>
            </a:r>
            <a:r>
              <a:rPr lang="en-US"/>
              <a:t> Standards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a:t>Discover our </a:t>
            </a:r>
            <a:r>
              <a:rPr lang="en-US" sz="1200" u="sng"/>
              <a:t>free CPMS e-course </a:t>
            </a:r>
            <a:r>
              <a:rPr lang="en-US" sz="1200"/>
              <a:t>with a range of modules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a:t>Videos on the Alliance Youtube channel</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a:t>ASK: What should our next steps as a team/agency/individual be?</a:t>
            </a:r>
            <a:endParaRPr/>
          </a:p>
          <a:p>
            <a:pPr marL="0" lvl="0" indent="0" algn="l" rtl="0">
              <a:lnSpc>
                <a:spcPct val="100000"/>
              </a:lnSpc>
              <a:spcBef>
                <a:spcPts val="0"/>
              </a:spcBef>
              <a:spcAft>
                <a:spcPts val="0"/>
              </a:spcAft>
              <a:buSzPts val="1400"/>
              <a:buNone/>
            </a:pPr>
            <a:r>
              <a:rPr lang="en-US" i="1"/>
              <a:t>(i.e. you might schedule a longer meeting to digest the changes and create a plan; or ask colleagues to present certain new/revised standards and their implications for the programme; or set up a training or ask Senior Management for a meeting to discuss accountability to children, etc)</a:t>
            </a:r>
            <a:endParaRPr/>
          </a:p>
          <a:p>
            <a:pPr marL="0" lvl="0" indent="0" algn="l" rtl="0">
              <a:lnSpc>
                <a:spcPct val="100000"/>
              </a:lnSpc>
              <a:spcBef>
                <a:spcPts val="0"/>
              </a:spcBef>
              <a:spcAft>
                <a:spcPts val="0"/>
              </a:spcAft>
              <a:buSzPts val="1400"/>
              <a:buNone/>
            </a:pPr>
            <a:r>
              <a:rPr lang="en-US"/>
              <a:t> </a:t>
            </a:r>
            <a:endParaRPr i="1"/>
          </a:p>
          <a:p>
            <a:pPr marL="0" marR="0" lvl="0" indent="0" algn="l" rtl="0">
              <a:lnSpc>
                <a:spcPct val="100000"/>
              </a:lnSpc>
              <a:spcBef>
                <a:spcPts val="0"/>
              </a:spcBef>
              <a:spcAft>
                <a:spcPts val="0"/>
              </a:spcAft>
              <a:buClr>
                <a:schemeClr val="dk1"/>
              </a:buClr>
              <a:buSzPts val="1200"/>
              <a:buFont typeface="Calibri"/>
              <a:buNone/>
            </a:pPr>
            <a:r>
              <a:rPr lang="en-US" i="1"/>
              <a:t>[Facilitators - </a:t>
            </a:r>
            <a:r>
              <a:rPr lang="en-US" i="1" u="sng"/>
              <a:t>Printed copies </a:t>
            </a:r>
            <a:r>
              <a:rPr lang="en-US" i="1"/>
              <a:t>– there is a small stockpile of the Handbook and Summary that the global Alliance has in Geneva; however, countries and regions are encouraged to print &amp; manage their own copies locally. Usually, this would be done through the inter-agency Coordination structure. On request, the Alliance can share a print-ready PDF.]</a:t>
            </a:r>
            <a:endParaRPr/>
          </a:p>
          <a:p>
            <a:pPr marL="0" marR="0" lvl="0" indent="0" algn="l" rtl="0">
              <a:lnSpc>
                <a:spcPct val="100000"/>
              </a:lnSpc>
              <a:spcBef>
                <a:spcPts val="0"/>
              </a:spcBef>
              <a:spcAft>
                <a:spcPts val="0"/>
              </a:spcAft>
              <a:buClr>
                <a:schemeClr val="dk1"/>
              </a:buClr>
              <a:buSzPts val="1200"/>
              <a:buFont typeface="Calibri"/>
              <a:buNone/>
            </a:pPr>
            <a:endParaRPr i="1"/>
          </a:p>
          <a:p>
            <a:pPr marL="0" marR="0" lvl="0" indent="0" algn="l" rtl="0">
              <a:lnSpc>
                <a:spcPct val="100000"/>
              </a:lnSpc>
              <a:spcBef>
                <a:spcPts val="0"/>
              </a:spcBef>
              <a:spcAft>
                <a:spcPts val="0"/>
              </a:spcAft>
              <a:buClr>
                <a:schemeClr val="dk1"/>
              </a:buClr>
              <a:buSzPts val="1200"/>
              <a:buFont typeface="Calibri"/>
              <a:buNone/>
            </a:pPr>
            <a:r>
              <a:rPr lang="en-US"/>
              <a:t>Thank you so much for coming together and starting to explore the CPMS. I will follow up on the next steps we discussed. And that’s the key – the CPMS is a gift that just keeps on giving every time you open it!</a:t>
            </a:r>
            <a:endParaRPr/>
          </a:p>
          <a:p>
            <a:pPr marL="0" marR="0" lvl="0" indent="0" algn="l" rtl="0">
              <a:lnSpc>
                <a:spcPct val="100000"/>
              </a:lnSpc>
              <a:spcBef>
                <a:spcPts val="0"/>
              </a:spcBef>
              <a:spcAft>
                <a:spcPts val="0"/>
              </a:spcAft>
              <a:buClr>
                <a:schemeClr val="dk1"/>
              </a:buClr>
              <a:buSzPts val="1200"/>
              <a:buFont typeface="Calibri"/>
              <a:buNone/>
            </a:pPr>
            <a:endParaRPr i="1"/>
          </a:p>
          <a:p>
            <a:pPr marL="0" lvl="0" indent="0" algn="l" rtl="0">
              <a:lnSpc>
                <a:spcPct val="100000"/>
              </a:lnSpc>
              <a:spcBef>
                <a:spcPts val="0"/>
              </a:spcBef>
              <a:spcAft>
                <a:spcPts val="0"/>
              </a:spcAft>
              <a:buSzPts val="1400"/>
              <a:buNone/>
            </a:pPr>
            <a:endParaRPr/>
          </a:p>
        </p:txBody>
      </p:sp>
      <p:sp>
        <p:nvSpPr>
          <p:cNvPr id="273" name="Google Shape;273;g1359cb04db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12"/>
        <p:cNvGrpSpPr/>
        <p:nvPr/>
      </p:nvGrpSpPr>
      <p:grpSpPr>
        <a:xfrm>
          <a:off x="0" y="0"/>
          <a:ext cx="0" cy="0"/>
          <a:chOff x="0" y="0"/>
          <a:chExt cx="0" cy="0"/>
        </a:xfrm>
      </p:grpSpPr>
      <p:sp>
        <p:nvSpPr>
          <p:cNvPr id="13" name="Google Shape;13;p59"/>
          <p:cNvSpPr txBox="1">
            <a:spLocks noGrp="1"/>
          </p:cNvSpPr>
          <p:nvPr>
            <p:ph type="ctrTitle"/>
          </p:nvPr>
        </p:nvSpPr>
        <p:spPr>
          <a:xfrm>
            <a:off x="5210339" y="1180054"/>
            <a:ext cx="6631372" cy="23876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SzPts val="4400"/>
              <a:buNone/>
              <a:defRPr sz="5000"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59"/>
          <p:cNvSpPr txBox="1">
            <a:spLocks noGrp="1"/>
          </p:cNvSpPr>
          <p:nvPr>
            <p:ph type="subTitle" idx="1"/>
          </p:nvPr>
        </p:nvSpPr>
        <p:spPr>
          <a:xfrm>
            <a:off x="5210338" y="3659729"/>
            <a:ext cx="6631373" cy="1655762"/>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SzPts val="280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grpSp>
        <p:nvGrpSpPr>
          <p:cNvPr id="15" name="Google Shape;15;p59"/>
          <p:cNvGrpSpPr/>
          <p:nvPr/>
        </p:nvGrpSpPr>
        <p:grpSpPr>
          <a:xfrm>
            <a:off x="0" y="-1"/>
            <a:ext cx="7876133" cy="6873467"/>
            <a:chOff x="0" y="0"/>
            <a:chExt cx="9161786" cy="7995450"/>
          </a:xfrm>
        </p:grpSpPr>
        <p:sp>
          <p:nvSpPr>
            <p:cNvPr id="16" name="Google Shape;16;p59"/>
            <p:cNvSpPr/>
            <p:nvPr/>
          </p:nvSpPr>
          <p:spPr>
            <a:xfrm>
              <a:off x="5155957" y="4728538"/>
              <a:ext cx="682625" cy="682625"/>
            </a:xfrm>
            <a:custGeom>
              <a:avLst/>
              <a:gdLst/>
              <a:ahLst/>
              <a:cxnLst/>
              <a:rect l="l" t="t" r="r" b="b"/>
              <a:pathLst>
                <a:path w="682625" h="682625" extrusionOk="0">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7" name="Google Shape;17;p59"/>
            <p:cNvPicPr preferRelativeResize="0"/>
            <p:nvPr/>
          </p:nvPicPr>
          <p:blipFill rotWithShape="1">
            <a:blip r:embed="rId2">
              <a:alphaModFix/>
            </a:blip>
            <a:srcRect/>
            <a:stretch/>
          </p:blipFill>
          <p:spPr>
            <a:xfrm>
              <a:off x="0" y="0"/>
              <a:ext cx="9161786" cy="7995450"/>
            </a:xfrm>
            <a:prstGeom prst="rect">
              <a:avLst/>
            </a:prstGeom>
            <a:noFill/>
            <a:ln>
              <a:noFill/>
            </a:ln>
          </p:spPr>
        </p:pic>
        <p:sp>
          <p:nvSpPr>
            <p:cNvPr id="18" name="Google Shape;18;p59"/>
            <p:cNvSpPr/>
            <p:nvPr/>
          </p:nvSpPr>
          <p:spPr>
            <a:xfrm>
              <a:off x="6989405" y="6285375"/>
              <a:ext cx="319405" cy="319405"/>
            </a:xfrm>
            <a:custGeom>
              <a:avLst/>
              <a:gdLst/>
              <a:ahLst/>
              <a:cxnLst/>
              <a:rect l="l" t="t" r="r" b="b"/>
              <a:pathLst>
                <a:path w="319404" h="319404" extrusionOk="0">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9" name="Google Shape;19;p59"/>
          <p:cNvPicPr preferRelativeResize="0"/>
          <p:nvPr/>
        </p:nvPicPr>
        <p:blipFill rotWithShape="1">
          <a:blip r:embed="rId3">
            <a:alphaModFix/>
          </a:blip>
          <a:srcRect/>
          <a:stretch/>
        </p:blipFill>
        <p:spPr>
          <a:xfrm>
            <a:off x="7985248" y="5540654"/>
            <a:ext cx="3856463" cy="110347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98"/>
        <p:cNvGrpSpPr/>
        <p:nvPr/>
      </p:nvGrpSpPr>
      <p:grpSpPr>
        <a:xfrm>
          <a:off x="0" y="0"/>
          <a:ext cx="0" cy="0"/>
          <a:chOff x="0" y="0"/>
          <a:chExt cx="0" cy="0"/>
        </a:xfrm>
      </p:grpSpPr>
      <p:sp>
        <p:nvSpPr>
          <p:cNvPr id="99" name="Google Shape;99;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0" name="Google Shape;100;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1" name="Google Shape;101;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4"/>
        <p:cNvGrpSpPr/>
        <p:nvPr/>
      </p:nvGrpSpPr>
      <p:grpSpPr>
        <a:xfrm>
          <a:off x="0" y="0"/>
          <a:ext cx="0" cy="0"/>
          <a:chOff x="0" y="0"/>
          <a:chExt cx="0" cy="0"/>
        </a:xfrm>
      </p:grpSpPr>
      <p:sp>
        <p:nvSpPr>
          <p:cNvPr id="105" name="Google Shape;105;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6" name="Google Shape;106;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07" name="Google Shape;107;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0"/>
        <p:cNvGrpSpPr/>
        <p:nvPr/>
      </p:nvGrpSpPr>
      <p:grpSpPr>
        <a:xfrm>
          <a:off x="0" y="0"/>
          <a:ext cx="0" cy="0"/>
          <a:chOff x="0" y="0"/>
          <a:chExt cx="0" cy="0"/>
        </a:xfrm>
      </p:grpSpPr>
      <p:sp>
        <p:nvSpPr>
          <p:cNvPr id="111" name="Google Shape;111;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2" name="Google Shape;112;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3" name="Google Shape;113;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16"/>
        <p:cNvGrpSpPr/>
        <p:nvPr/>
      </p:nvGrpSpPr>
      <p:grpSpPr>
        <a:xfrm>
          <a:off x="0" y="0"/>
          <a:ext cx="0" cy="0"/>
          <a:chOff x="0" y="0"/>
          <a:chExt cx="0" cy="0"/>
        </a:xfrm>
      </p:grpSpPr>
      <p:sp>
        <p:nvSpPr>
          <p:cNvPr id="117" name="Google Shape;117;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8" name="Google Shape;118;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19" name="Google Shape;119;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2"/>
        <p:cNvGrpSpPr/>
        <p:nvPr/>
      </p:nvGrpSpPr>
      <p:grpSpPr>
        <a:xfrm>
          <a:off x="0" y="0"/>
          <a:ext cx="0" cy="0"/>
          <a:chOff x="0" y="0"/>
          <a:chExt cx="0" cy="0"/>
        </a:xfrm>
      </p:grpSpPr>
      <p:grpSp>
        <p:nvGrpSpPr>
          <p:cNvPr id="123" name="Google Shape;123;p46"/>
          <p:cNvGrpSpPr/>
          <p:nvPr/>
        </p:nvGrpSpPr>
        <p:grpSpPr>
          <a:xfrm>
            <a:off x="0" y="5303521"/>
            <a:ext cx="12192000" cy="1639827"/>
            <a:chOff x="0" y="5303521"/>
            <a:chExt cx="12192000" cy="1639827"/>
          </a:xfrm>
        </p:grpSpPr>
        <p:pic>
          <p:nvPicPr>
            <p:cNvPr id="124" name="Google Shape;124;p46"/>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25" name="Google Shape;125;p46"/>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26" name="Google Shape;126;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29"/>
        <p:cNvGrpSpPr/>
        <p:nvPr/>
      </p:nvGrpSpPr>
      <p:grpSpPr>
        <a:xfrm>
          <a:off x="0" y="0"/>
          <a:ext cx="0" cy="0"/>
          <a:chOff x="0" y="0"/>
          <a:chExt cx="0" cy="0"/>
        </a:xfrm>
      </p:grpSpPr>
      <p:sp>
        <p:nvSpPr>
          <p:cNvPr id="130" name="Google Shape;130;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3" name="Google Shape;133;p47"/>
          <p:cNvGrpSpPr/>
          <p:nvPr/>
        </p:nvGrpSpPr>
        <p:grpSpPr>
          <a:xfrm>
            <a:off x="0" y="5303521"/>
            <a:ext cx="12192000" cy="1639827"/>
            <a:chOff x="0" y="5303521"/>
            <a:chExt cx="12192000" cy="1639827"/>
          </a:xfrm>
        </p:grpSpPr>
        <p:pic>
          <p:nvPicPr>
            <p:cNvPr id="134" name="Google Shape;134;p47"/>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35" name="Google Shape;135;p47"/>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36"/>
        <p:cNvGrpSpPr/>
        <p:nvPr/>
      </p:nvGrpSpPr>
      <p:grpSpPr>
        <a:xfrm>
          <a:off x="0" y="0"/>
          <a:ext cx="0" cy="0"/>
          <a:chOff x="0" y="0"/>
          <a:chExt cx="0" cy="0"/>
        </a:xfrm>
      </p:grpSpPr>
      <p:sp>
        <p:nvSpPr>
          <p:cNvPr id="137" name="Google Shape;137;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8" name="Google Shape;138;p51"/>
          <p:cNvGrpSpPr/>
          <p:nvPr/>
        </p:nvGrpSpPr>
        <p:grpSpPr>
          <a:xfrm>
            <a:off x="-208789" y="0"/>
            <a:ext cx="12609575" cy="2174491"/>
            <a:chOff x="-1" y="5043119"/>
            <a:chExt cx="12192000" cy="1814883"/>
          </a:xfrm>
        </p:grpSpPr>
        <p:pic>
          <p:nvPicPr>
            <p:cNvPr id="139" name="Google Shape;139;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40" name="Google Shape;140;p51"/>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cxnSp>
        <p:nvCxnSpPr>
          <p:cNvPr id="141" name="Google Shape;141;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42" name="Google Shape;142;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49"/>
        <p:cNvGrpSpPr/>
        <p:nvPr/>
      </p:nvGrpSpPr>
      <p:grpSpPr>
        <a:xfrm>
          <a:off x="0" y="0"/>
          <a:ext cx="0" cy="0"/>
          <a:chOff x="0" y="0"/>
          <a:chExt cx="0" cy="0"/>
        </a:xfrm>
      </p:grpSpPr>
      <p:sp>
        <p:nvSpPr>
          <p:cNvPr id="150" name="Google Shape;150;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3" name="Google Shape;153;p52"/>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54" name="Google Shape;154;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156"/>
        <p:cNvGrpSpPr/>
        <p:nvPr/>
      </p:nvGrpSpPr>
      <p:grpSpPr>
        <a:xfrm>
          <a:off x="0" y="0"/>
          <a:ext cx="0" cy="0"/>
          <a:chOff x="0" y="0"/>
          <a:chExt cx="0" cy="0"/>
        </a:xfrm>
      </p:grpSpPr>
      <p:sp>
        <p:nvSpPr>
          <p:cNvPr id="157" name="Google Shape;157;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p53"/>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61" name="Google Shape;161;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163"/>
        <p:cNvGrpSpPr/>
        <p:nvPr/>
      </p:nvGrpSpPr>
      <p:grpSpPr>
        <a:xfrm>
          <a:off x="0" y="0"/>
          <a:ext cx="0" cy="0"/>
          <a:chOff x="0" y="0"/>
          <a:chExt cx="0" cy="0"/>
        </a:xfrm>
      </p:grpSpPr>
      <p:sp>
        <p:nvSpPr>
          <p:cNvPr id="164" name="Google Shape;164;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7" name="Google Shape;167;p54"/>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68" name="Google Shape;168;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type="titleOnly">
  <p:cSld name="TITLE_ONLY">
    <p:spTree>
      <p:nvGrpSpPr>
        <p:cNvPr id="1" name="Shape 20"/>
        <p:cNvGrpSpPr/>
        <p:nvPr/>
      </p:nvGrpSpPr>
      <p:grpSpPr>
        <a:xfrm>
          <a:off x="0" y="0"/>
          <a:ext cx="0" cy="0"/>
          <a:chOff x="0" y="0"/>
          <a:chExt cx="0" cy="0"/>
        </a:xfrm>
      </p:grpSpPr>
      <p:sp>
        <p:nvSpPr>
          <p:cNvPr id="21" name="Google Shape;21;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 name="Google Shape;22;p60"/>
          <p:cNvGrpSpPr/>
          <p:nvPr/>
        </p:nvGrpSpPr>
        <p:grpSpPr>
          <a:xfrm>
            <a:off x="114714" y="5834381"/>
            <a:ext cx="11955892" cy="1023226"/>
            <a:chOff x="129463" y="5834381"/>
            <a:chExt cx="11955892" cy="1023226"/>
          </a:xfrm>
        </p:grpSpPr>
        <p:pic>
          <p:nvPicPr>
            <p:cNvPr id="23" name="Google Shape;23;p60"/>
            <p:cNvPicPr preferRelativeResize="0"/>
            <p:nvPr/>
          </p:nvPicPr>
          <p:blipFill rotWithShape="1">
            <a:blip r:embed="rId2">
              <a:alphaModFix/>
            </a:blip>
            <a:srcRect/>
            <a:stretch/>
          </p:blipFill>
          <p:spPr>
            <a:xfrm>
              <a:off x="2286730" y="6724373"/>
              <a:ext cx="196087" cy="132623"/>
            </a:xfrm>
            <a:prstGeom prst="rect">
              <a:avLst/>
            </a:prstGeom>
            <a:noFill/>
            <a:ln>
              <a:noFill/>
            </a:ln>
          </p:spPr>
        </p:pic>
        <p:sp>
          <p:nvSpPr>
            <p:cNvPr id="24" name="Google Shape;24;p60"/>
            <p:cNvSpPr/>
            <p:nvPr/>
          </p:nvSpPr>
          <p:spPr>
            <a:xfrm>
              <a:off x="1854177" y="5834381"/>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60"/>
            <p:cNvSpPr/>
            <p:nvPr/>
          </p:nvSpPr>
          <p:spPr>
            <a:xfrm>
              <a:off x="3597898" y="6424361"/>
              <a:ext cx="734695" cy="433070"/>
            </a:xfrm>
            <a:custGeom>
              <a:avLst/>
              <a:gdLst/>
              <a:ahLst/>
              <a:cxnLst/>
              <a:rect l="l" t="t" r="r" b="b"/>
              <a:pathLst>
                <a:path w="734695" h="433070" extrusionOk="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60"/>
            <p:cNvSpPr/>
            <p:nvPr/>
          </p:nvSpPr>
          <p:spPr>
            <a:xfrm>
              <a:off x="4543957" y="6017589"/>
              <a:ext cx="1167130" cy="839469"/>
            </a:xfrm>
            <a:custGeom>
              <a:avLst/>
              <a:gdLst/>
              <a:ahLst/>
              <a:cxnLst/>
              <a:rect l="l" t="t" r="r" b="b"/>
              <a:pathLst>
                <a:path w="1167129" h="839470" extrusionOk="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60"/>
            <p:cNvSpPr/>
            <p:nvPr/>
          </p:nvSpPr>
          <p:spPr>
            <a:xfrm>
              <a:off x="5662307" y="5942698"/>
              <a:ext cx="1104265" cy="914400"/>
            </a:xfrm>
            <a:custGeom>
              <a:avLst/>
              <a:gdLst/>
              <a:ahLst/>
              <a:cxnLst/>
              <a:rect l="l" t="t" r="r" b="b"/>
              <a:pathLst>
                <a:path w="1104265" h="914400" extrusionOk="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extrusionOk="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60"/>
            <p:cNvSpPr/>
            <p:nvPr/>
          </p:nvSpPr>
          <p:spPr>
            <a:xfrm>
              <a:off x="3402074" y="5876809"/>
              <a:ext cx="524510" cy="524510"/>
            </a:xfrm>
            <a:custGeom>
              <a:avLst/>
              <a:gdLst/>
              <a:ahLst/>
              <a:cxnLst/>
              <a:rect l="l" t="t" r="r" b="b"/>
              <a:pathLst>
                <a:path w="524510" h="524510" extrusionOk="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60"/>
            <p:cNvSpPr/>
            <p:nvPr/>
          </p:nvSpPr>
          <p:spPr>
            <a:xfrm>
              <a:off x="4132060" y="5873460"/>
              <a:ext cx="343535" cy="343535"/>
            </a:xfrm>
            <a:custGeom>
              <a:avLst/>
              <a:gdLst/>
              <a:ahLst/>
              <a:cxnLst/>
              <a:rect l="l" t="t" r="r" b="b"/>
              <a:pathLst>
                <a:path w="343535" h="343535" extrusionOk="0">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60"/>
            <p:cNvSpPr/>
            <p:nvPr/>
          </p:nvSpPr>
          <p:spPr>
            <a:xfrm>
              <a:off x="2697889" y="6375092"/>
              <a:ext cx="687070" cy="481965"/>
            </a:xfrm>
            <a:custGeom>
              <a:avLst/>
              <a:gdLst/>
              <a:ahLst/>
              <a:cxnLst/>
              <a:rect l="l" t="t" r="r" b="b"/>
              <a:pathLst>
                <a:path w="687070" h="481965" extrusionOk="0">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60"/>
            <p:cNvSpPr/>
            <p:nvPr/>
          </p:nvSpPr>
          <p:spPr>
            <a:xfrm>
              <a:off x="2967334" y="5953587"/>
              <a:ext cx="341630" cy="341630"/>
            </a:xfrm>
            <a:custGeom>
              <a:avLst/>
              <a:gdLst/>
              <a:ahLst/>
              <a:cxnLst/>
              <a:rect l="l" t="t" r="r" b="b"/>
              <a:pathLst>
                <a:path w="341629" h="341629" extrusionOk="0">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60"/>
            <p:cNvSpPr/>
            <p:nvPr/>
          </p:nvSpPr>
          <p:spPr>
            <a:xfrm>
              <a:off x="1562369" y="6544742"/>
              <a:ext cx="520700" cy="312420"/>
            </a:xfrm>
            <a:custGeom>
              <a:avLst/>
              <a:gdLst/>
              <a:ahLst/>
              <a:cxnLst/>
              <a:rect l="l" t="t" r="r" b="b"/>
              <a:pathLst>
                <a:path w="520700" h="312420" extrusionOk="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60"/>
            <p:cNvSpPr/>
            <p:nvPr/>
          </p:nvSpPr>
          <p:spPr>
            <a:xfrm>
              <a:off x="1165620" y="6273641"/>
              <a:ext cx="351155" cy="351155"/>
            </a:xfrm>
            <a:custGeom>
              <a:avLst/>
              <a:gdLst/>
              <a:ahLst/>
              <a:cxnLst/>
              <a:rect l="l" t="t" r="r" b="b"/>
              <a:pathLst>
                <a:path w="351155" h="351154" extrusionOk="0">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4;p60"/>
            <p:cNvSpPr/>
            <p:nvPr/>
          </p:nvSpPr>
          <p:spPr>
            <a:xfrm>
              <a:off x="129463" y="5971578"/>
              <a:ext cx="1127125" cy="885825"/>
            </a:xfrm>
            <a:custGeom>
              <a:avLst/>
              <a:gdLst/>
              <a:ahLst/>
              <a:cxnLst/>
              <a:rect l="l" t="t" r="r" b="b"/>
              <a:pathLst>
                <a:path w="1127125" h="885825" extrusionOk="0">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extrusionOk="0">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5" name="Google Shape;35;p60"/>
            <p:cNvPicPr preferRelativeResize="0"/>
            <p:nvPr/>
          </p:nvPicPr>
          <p:blipFill rotWithShape="1">
            <a:blip r:embed="rId3">
              <a:alphaModFix/>
            </a:blip>
            <a:srcRect/>
            <a:stretch/>
          </p:blipFill>
          <p:spPr>
            <a:xfrm>
              <a:off x="7893903" y="6099785"/>
              <a:ext cx="196088" cy="196087"/>
            </a:xfrm>
            <a:prstGeom prst="rect">
              <a:avLst/>
            </a:prstGeom>
            <a:noFill/>
            <a:ln>
              <a:noFill/>
            </a:ln>
          </p:spPr>
        </p:pic>
        <p:sp>
          <p:nvSpPr>
            <p:cNvPr id="36" name="Google Shape;36;p60"/>
            <p:cNvSpPr/>
            <p:nvPr/>
          </p:nvSpPr>
          <p:spPr>
            <a:xfrm>
              <a:off x="7865364" y="6528677"/>
              <a:ext cx="657225" cy="328930"/>
            </a:xfrm>
            <a:custGeom>
              <a:avLst/>
              <a:gdLst/>
              <a:ahLst/>
              <a:cxnLst/>
              <a:rect l="l" t="t" r="r" b="b"/>
              <a:pathLst>
                <a:path w="657225" h="328929" extrusionOk="0">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37;p60"/>
            <p:cNvSpPr/>
            <p:nvPr/>
          </p:nvSpPr>
          <p:spPr>
            <a:xfrm>
              <a:off x="9217532" y="6461680"/>
              <a:ext cx="734695" cy="395605"/>
            </a:xfrm>
            <a:custGeom>
              <a:avLst/>
              <a:gdLst/>
              <a:ahLst/>
              <a:cxnLst/>
              <a:rect l="l" t="t" r="r" b="b"/>
              <a:pathLst>
                <a:path w="734695" h="395604" extrusionOk="0">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38;p60"/>
            <p:cNvSpPr/>
            <p:nvPr/>
          </p:nvSpPr>
          <p:spPr>
            <a:xfrm>
              <a:off x="10212844" y="6200900"/>
              <a:ext cx="986790" cy="656590"/>
            </a:xfrm>
            <a:custGeom>
              <a:avLst/>
              <a:gdLst/>
              <a:ahLst/>
              <a:cxnLst/>
              <a:rect l="l" t="t" r="r" b="b"/>
              <a:pathLst>
                <a:path w="986790" h="656590" extrusionOk="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60"/>
            <p:cNvSpPr/>
            <p:nvPr/>
          </p:nvSpPr>
          <p:spPr>
            <a:xfrm>
              <a:off x="11469405" y="6180409"/>
              <a:ext cx="615950" cy="615950"/>
            </a:xfrm>
            <a:custGeom>
              <a:avLst/>
              <a:gdLst/>
              <a:ahLst/>
              <a:cxnLst/>
              <a:rect l="l" t="t" r="r" b="b"/>
              <a:pathLst>
                <a:path w="615950" h="615950" extrusionOk="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60"/>
            <p:cNvSpPr/>
            <p:nvPr/>
          </p:nvSpPr>
          <p:spPr>
            <a:xfrm>
              <a:off x="9216411" y="6041537"/>
              <a:ext cx="297180" cy="297180"/>
            </a:xfrm>
            <a:custGeom>
              <a:avLst/>
              <a:gdLst/>
              <a:ahLst/>
              <a:cxnLst/>
              <a:rect l="l" t="t" r="r" b="b"/>
              <a:pathLst>
                <a:path w="297179" h="297179" extrusionOk="0">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60"/>
            <p:cNvSpPr/>
            <p:nvPr/>
          </p:nvSpPr>
          <p:spPr>
            <a:xfrm>
              <a:off x="9716972" y="6087973"/>
              <a:ext cx="343535" cy="343535"/>
            </a:xfrm>
            <a:custGeom>
              <a:avLst/>
              <a:gdLst/>
              <a:ahLst/>
              <a:cxnLst/>
              <a:rect l="l" t="t" r="r" b="b"/>
              <a:pathLst>
                <a:path w="343534" h="343535" extrusionOk="0">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60"/>
            <p:cNvSpPr/>
            <p:nvPr/>
          </p:nvSpPr>
          <p:spPr>
            <a:xfrm>
              <a:off x="8365637" y="5918779"/>
              <a:ext cx="687070" cy="687070"/>
            </a:xfrm>
            <a:custGeom>
              <a:avLst/>
              <a:gdLst/>
              <a:ahLst/>
              <a:cxnLst/>
              <a:rect l="l" t="t" r="r" b="b"/>
              <a:pathLst>
                <a:path w="687070" h="687070" extrusionOk="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60"/>
            <p:cNvSpPr/>
            <p:nvPr/>
          </p:nvSpPr>
          <p:spPr>
            <a:xfrm>
              <a:off x="7025197" y="6143323"/>
              <a:ext cx="708660" cy="708660"/>
            </a:xfrm>
            <a:custGeom>
              <a:avLst/>
              <a:gdLst/>
              <a:ahLst/>
              <a:cxnLst/>
              <a:rect l="l" t="t" r="r" b="b"/>
              <a:pathLst>
                <a:path w="708659" h="708659" extrusionOk="0">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170"/>
        <p:cNvGrpSpPr/>
        <p:nvPr/>
      </p:nvGrpSpPr>
      <p:grpSpPr>
        <a:xfrm>
          <a:off x="0" y="0"/>
          <a:ext cx="0" cy="0"/>
          <a:chOff x="0" y="0"/>
          <a:chExt cx="0" cy="0"/>
        </a:xfrm>
      </p:grpSpPr>
      <p:sp>
        <p:nvSpPr>
          <p:cNvPr id="171" name="Google Shape;171;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4" name="Google Shape;174;p55"/>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75" name="Google Shape;175;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and objects" type="obj">
  <p:cSld name="OBJECT">
    <p:spTree>
      <p:nvGrpSpPr>
        <p:cNvPr id="1" name="Shape 44"/>
        <p:cNvGrpSpPr/>
        <p:nvPr/>
      </p:nvGrpSpPr>
      <p:grpSpPr>
        <a:xfrm>
          <a:off x="0" y="0"/>
          <a:ext cx="0" cy="0"/>
          <a:chOff x="0" y="0"/>
          <a:chExt cx="0" cy="0"/>
        </a:xfrm>
      </p:grpSpPr>
      <p:sp>
        <p:nvSpPr>
          <p:cNvPr id="45" name="Google Shape;45;p61"/>
          <p:cNvSpPr txBox="1">
            <a:spLocks noGrp="1"/>
          </p:cNvSpPr>
          <p:nvPr>
            <p:ph type="title"/>
          </p:nvPr>
        </p:nvSpPr>
        <p:spPr>
          <a:xfrm>
            <a:off x="1787856" y="365125"/>
            <a:ext cx="956594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1"/>
          <p:cNvSpPr txBox="1">
            <a:spLocks noGrp="1"/>
          </p:cNvSpPr>
          <p:nvPr>
            <p:ph type="body" idx="1"/>
          </p:nvPr>
        </p:nvSpPr>
        <p:spPr>
          <a:xfrm>
            <a:off x="1787856" y="1825625"/>
            <a:ext cx="9565943"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47" name="Google Shape;47;p61"/>
          <p:cNvGrpSpPr/>
          <p:nvPr/>
        </p:nvGrpSpPr>
        <p:grpSpPr>
          <a:xfrm>
            <a:off x="0" y="118224"/>
            <a:ext cx="1313073" cy="6650279"/>
            <a:chOff x="0" y="118224"/>
            <a:chExt cx="1313073" cy="6650279"/>
          </a:xfrm>
        </p:grpSpPr>
        <p:pic>
          <p:nvPicPr>
            <p:cNvPr id="48" name="Google Shape;48;p61"/>
            <p:cNvPicPr preferRelativeResize="0"/>
            <p:nvPr/>
          </p:nvPicPr>
          <p:blipFill rotWithShape="1">
            <a:blip r:embed="rId2">
              <a:alphaModFix/>
            </a:blip>
            <a:srcRect/>
            <a:stretch/>
          </p:blipFill>
          <p:spPr>
            <a:xfrm>
              <a:off x="6940" y="2275488"/>
              <a:ext cx="196075" cy="196088"/>
            </a:xfrm>
            <a:prstGeom prst="rect">
              <a:avLst/>
            </a:prstGeom>
            <a:noFill/>
            <a:ln>
              <a:noFill/>
            </a:ln>
          </p:spPr>
        </p:pic>
        <p:sp>
          <p:nvSpPr>
            <p:cNvPr id="49" name="Google Shape;49;p61"/>
            <p:cNvSpPr/>
            <p:nvPr/>
          </p:nvSpPr>
          <p:spPr>
            <a:xfrm>
              <a:off x="435820" y="1842935"/>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61"/>
            <p:cNvSpPr/>
            <p:nvPr/>
          </p:nvSpPr>
          <p:spPr>
            <a:xfrm>
              <a:off x="0" y="3507418"/>
              <a:ext cx="675005" cy="734695"/>
            </a:xfrm>
            <a:custGeom>
              <a:avLst/>
              <a:gdLst/>
              <a:ahLst/>
              <a:cxnLst/>
              <a:rect l="l" t="t" r="r" b="b"/>
              <a:pathLst>
                <a:path w="675005" h="734695" extrusionOk="0">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61"/>
            <p:cNvSpPr/>
            <p:nvPr/>
          </p:nvSpPr>
          <p:spPr>
            <a:xfrm>
              <a:off x="0" y="4506305"/>
              <a:ext cx="1028700" cy="1167130"/>
            </a:xfrm>
            <a:custGeom>
              <a:avLst/>
              <a:gdLst/>
              <a:ahLst/>
              <a:cxnLst/>
              <a:rect l="l" t="t" r="r" b="b"/>
              <a:pathLst>
                <a:path w="1028700" h="1167129" extrusionOk="0">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61"/>
            <p:cNvSpPr/>
            <p:nvPr/>
          </p:nvSpPr>
          <p:spPr>
            <a:xfrm>
              <a:off x="0" y="5923953"/>
              <a:ext cx="816610" cy="844550"/>
            </a:xfrm>
            <a:custGeom>
              <a:avLst/>
              <a:gdLst/>
              <a:ahLst/>
              <a:cxnLst/>
              <a:rect l="l" t="t" r="r" b="b"/>
              <a:pathLst>
                <a:path w="816610" h="844550" extrusionOk="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61"/>
            <p:cNvSpPr/>
            <p:nvPr/>
          </p:nvSpPr>
          <p:spPr>
            <a:xfrm>
              <a:off x="895737" y="5666113"/>
              <a:ext cx="343535" cy="343535"/>
            </a:xfrm>
            <a:custGeom>
              <a:avLst/>
              <a:gdLst/>
              <a:ahLst/>
              <a:cxnLst/>
              <a:rect l="l" t="t" r="r" b="b"/>
              <a:pathLst>
                <a:path w="343534" h="343535" extrusionOk="0">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61"/>
            <p:cNvSpPr/>
            <p:nvPr/>
          </p:nvSpPr>
          <p:spPr>
            <a:xfrm>
              <a:off x="788563" y="3390832"/>
              <a:ext cx="524510" cy="524510"/>
            </a:xfrm>
            <a:custGeom>
              <a:avLst/>
              <a:gdLst/>
              <a:ahLst/>
              <a:cxnLst/>
              <a:rect l="l" t="t" r="r" b="b"/>
              <a:pathLst>
                <a:path w="524510" h="524510" extrusionOk="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61"/>
            <p:cNvSpPr/>
            <p:nvPr/>
          </p:nvSpPr>
          <p:spPr>
            <a:xfrm>
              <a:off x="710570" y="4120818"/>
              <a:ext cx="343535" cy="343535"/>
            </a:xfrm>
            <a:custGeom>
              <a:avLst/>
              <a:gdLst/>
              <a:ahLst/>
              <a:cxnLst/>
              <a:rect l="l" t="t" r="r" b="b"/>
              <a:pathLst>
                <a:path w="343534" h="343535" extrusionOk="0">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61"/>
            <p:cNvSpPr/>
            <p:nvPr/>
          </p:nvSpPr>
          <p:spPr>
            <a:xfrm>
              <a:off x="0" y="2686642"/>
              <a:ext cx="552450" cy="687070"/>
            </a:xfrm>
            <a:custGeom>
              <a:avLst/>
              <a:gdLst/>
              <a:ahLst/>
              <a:cxnLst/>
              <a:rect l="l" t="t" r="r" b="b"/>
              <a:pathLst>
                <a:path w="552450" h="687070" extrusionOk="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61"/>
            <p:cNvSpPr/>
            <p:nvPr/>
          </p:nvSpPr>
          <p:spPr>
            <a:xfrm>
              <a:off x="632360" y="2956092"/>
              <a:ext cx="341630" cy="341630"/>
            </a:xfrm>
            <a:custGeom>
              <a:avLst/>
              <a:gdLst/>
              <a:ahLst/>
              <a:cxnLst/>
              <a:rect l="l" t="t" r="r" b="b"/>
              <a:pathLst>
                <a:path w="341630" h="341629" extrusionOk="0">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61"/>
            <p:cNvSpPr/>
            <p:nvPr/>
          </p:nvSpPr>
          <p:spPr>
            <a:xfrm>
              <a:off x="0" y="1551123"/>
              <a:ext cx="382905" cy="520700"/>
            </a:xfrm>
            <a:custGeom>
              <a:avLst/>
              <a:gdLst/>
              <a:ahLst/>
              <a:cxnLst/>
              <a:rect l="l" t="t" r="r" b="b"/>
              <a:pathLst>
                <a:path w="382905" h="520700" extrusionOk="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61"/>
            <p:cNvSpPr/>
            <p:nvPr/>
          </p:nvSpPr>
          <p:spPr>
            <a:xfrm>
              <a:off x="302763" y="1154378"/>
              <a:ext cx="351155" cy="351155"/>
            </a:xfrm>
            <a:custGeom>
              <a:avLst/>
              <a:gdLst/>
              <a:ahLst/>
              <a:cxnLst/>
              <a:rect l="l" t="t" r="r" b="b"/>
              <a:pathLst>
                <a:path w="351155" h="351155" extrusionOk="0">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61"/>
            <p:cNvSpPr/>
            <p:nvPr/>
          </p:nvSpPr>
          <p:spPr>
            <a:xfrm>
              <a:off x="0" y="118224"/>
              <a:ext cx="956310" cy="1144270"/>
            </a:xfrm>
            <a:custGeom>
              <a:avLst/>
              <a:gdLst/>
              <a:ahLst/>
              <a:cxnLst/>
              <a:rect l="l" t="t" r="r" b="b"/>
              <a:pathLst>
                <a:path w="956310" h="1144270" extrusionOk="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extrusionOk="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and objects2" type="twoObj">
  <p:cSld name="TWO_OBJECTS">
    <p:spTree>
      <p:nvGrpSpPr>
        <p:cNvPr id="1" name="Shape 61"/>
        <p:cNvGrpSpPr/>
        <p:nvPr/>
      </p:nvGrpSpPr>
      <p:grpSpPr>
        <a:xfrm>
          <a:off x="0" y="0"/>
          <a:ext cx="0" cy="0"/>
          <a:chOff x="0" y="0"/>
          <a:chExt cx="0" cy="0"/>
        </a:xfrm>
      </p:grpSpPr>
      <p:sp>
        <p:nvSpPr>
          <p:cNvPr id="62" name="Google Shape;62;p62"/>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4" name="Google Shape;64;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65" name="Google Shape;65;p62"/>
          <p:cNvGrpSpPr/>
          <p:nvPr/>
        </p:nvGrpSpPr>
        <p:grpSpPr>
          <a:xfrm rot="-5713666">
            <a:off x="10623557" y="78627"/>
            <a:ext cx="1765287" cy="1591083"/>
            <a:chOff x="65562" y="75628"/>
            <a:chExt cx="1385843" cy="1249083"/>
          </a:xfrm>
        </p:grpSpPr>
        <p:sp>
          <p:nvSpPr>
            <p:cNvPr id="66" name="Google Shape;66;p62"/>
            <p:cNvSpPr/>
            <p:nvPr/>
          </p:nvSpPr>
          <p:spPr>
            <a:xfrm>
              <a:off x="214786" y="235907"/>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62"/>
            <p:cNvSpPr/>
            <p:nvPr/>
          </p:nvSpPr>
          <p:spPr>
            <a:xfrm>
              <a:off x="922324" y="191725"/>
              <a:ext cx="341630" cy="341630"/>
            </a:xfrm>
            <a:custGeom>
              <a:avLst/>
              <a:gdLst/>
              <a:ahLst/>
              <a:cxnLst/>
              <a:rect l="l" t="t" r="r" b="b"/>
              <a:pathLst>
                <a:path w="341630" h="341630" extrusionOk="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62"/>
            <p:cNvSpPr/>
            <p:nvPr/>
          </p:nvSpPr>
          <p:spPr>
            <a:xfrm>
              <a:off x="835455" y="708761"/>
              <a:ext cx="615950" cy="615950"/>
            </a:xfrm>
            <a:custGeom>
              <a:avLst/>
              <a:gdLst/>
              <a:ahLst/>
              <a:cxnLst/>
              <a:rect l="l" t="t" r="r" b="b"/>
              <a:pathLst>
                <a:path w="615950" h="615950" extrusionOk="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9" name="Google Shape;69;p62"/>
            <p:cNvPicPr preferRelativeResize="0"/>
            <p:nvPr/>
          </p:nvPicPr>
          <p:blipFill rotWithShape="1">
            <a:blip r:embed="rId2">
              <a:alphaModFix/>
            </a:blip>
            <a:srcRect/>
            <a:stretch/>
          </p:blipFill>
          <p:spPr>
            <a:xfrm>
              <a:off x="65562" y="688900"/>
              <a:ext cx="152260" cy="152260"/>
            </a:xfrm>
            <a:prstGeom prst="rect">
              <a:avLst/>
            </a:prstGeom>
            <a:noFill/>
            <a:ln>
              <a:noFill/>
            </a:ln>
          </p:spPr>
        </p:pic>
        <p:sp>
          <p:nvSpPr>
            <p:cNvPr id="70" name="Google Shape;70;p62"/>
            <p:cNvSpPr/>
            <p:nvPr/>
          </p:nvSpPr>
          <p:spPr>
            <a:xfrm>
              <a:off x="416514" y="1005155"/>
              <a:ext cx="297180" cy="297180"/>
            </a:xfrm>
            <a:custGeom>
              <a:avLst/>
              <a:gdLst/>
              <a:ahLst/>
              <a:cxnLst/>
              <a:rect l="l" t="t" r="r" b="b"/>
              <a:pathLst>
                <a:path w="297180" h="297180" extrusionOk="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71" name="Google Shape;71;p62"/>
            <p:cNvPicPr preferRelativeResize="0"/>
            <p:nvPr/>
          </p:nvPicPr>
          <p:blipFill rotWithShape="1">
            <a:blip r:embed="rId3">
              <a:alphaModFix/>
            </a:blip>
            <a:srcRect/>
            <a:stretch/>
          </p:blipFill>
          <p:spPr>
            <a:xfrm>
              <a:off x="118451" y="75628"/>
              <a:ext cx="238142" cy="238142"/>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and objects3">
  <p:cSld name="Text and objects3">
    <p:spTree>
      <p:nvGrpSpPr>
        <p:cNvPr id="1" name="Shape 72"/>
        <p:cNvGrpSpPr/>
        <p:nvPr/>
      </p:nvGrpSpPr>
      <p:grpSpPr>
        <a:xfrm>
          <a:off x="0" y="0"/>
          <a:ext cx="0" cy="0"/>
          <a:chOff x="0" y="0"/>
          <a:chExt cx="0" cy="0"/>
        </a:xfrm>
      </p:grpSpPr>
      <p:sp>
        <p:nvSpPr>
          <p:cNvPr id="73" name="Google Shape;73;p63"/>
          <p:cNvSpPr txBox="1">
            <a:spLocks noGrp="1"/>
          </p:cNvSpPr>
          <p:nvPr>
            <p:ph type="title"/>
          </p:nvPr>
        </p:nvSpPr>
        <p:spPr>
          <a:xfrm>
            <a:off x="838200" y="365125"/>
            <a:ext cx="72276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75" name="Google Shape;75;p63"/>
          <p:cNvPicPr preferRelativeResize="0"/>
          <p:nvPr/>
        </p:nvPicPr>
        <p:blipFill rotWithShape="1">
          <a:blip r:embed="rId2">
            <a:alphaModFix/>
          </a:blip>
          <a:srcRect l="70610" t="10304" r="11371" b="9397"/>
          <a:stretch/>
        </p:blipFill>
        <p:spPr>
          <a:xfrm>
            <a:off x="8303342" y="0"/>
            <a:ext cx="3888658"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76"/>
        <p:cNvGrpSpPr/>
        <p:nvPr/>
      </p:nvGrpSpPr>
      <p:grpSpPr>
        <a:xfrm>
          <a:off x="0" y="0"/>
          <a:ext cx="0" cy="0"/>
          <a:chOff x="0" y="0"/>
          <a:chExt cx="0" cy="0"/>
        </a:xfrm>
      </p:grpSpPr>
      <p:sp>
        <p:nvSpPr>
          <p:cNvPr id="77" name="Google Shape;7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3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79" name="Google Shape;79;p32"/>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80" name="Google Shape;80;p3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39"/>
          <p:cNvSpPr/>
          <p:nvPr/>
        </p:nvSpPr>
        <p:spPr>
          <a:xfrm>
            <a:off x="0" y="0"/>
            <a:ext cx="12192000" cy="6858000"/>
          </a:xfrm>
          <a:prstGeom prst="rect">
            <a:avLst/>
          </a:prstGeom>
          <a:solidFill>
            <a:srgbClr val="97467D">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40"/>
          <p:cNvSpPr/>
          <p:nvPr/>
        </p:nvSpPr>
        <p:spPr>
          <a:xfrm>
            <a:off x="0" y="0"/>
            <a:ext cx="12192000" cy="6858000"/>
          </a:xfrm>
          <a:prstGeom prst="rect">
            <a:avLst/>
          </a:prstGeom>
          <a:solidFill>
            <a:srgbClr val="35B2B4">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1"/>
          <p:cNvSpPr/>
          <p:nvPr/>
        </p:nvSpPr>
        <p:spPr>
          <a:xfrm>
            <a:off x="0" y="0"/>
            <a:ext cx="12192000" cy="6858000"/>
          </a:xfrm>
          <a:prstGeom prst="rect">
            <a:avLst/>
          </a:prstGeom>
          <a:solidFill>
            <a:srgbClr val="95CD7A">
              <a:alpha val="7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gif"/></Relationships>
</file>

<file path=ppt/slides/_rels/slide9.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15.jp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a:spLocks noGrp="1"/>
          </p:cNvSpPr>
          <p:nvPr>
            <p:ph type="subTitle" idx="1"/>
          </p:nvPr>
        </p:nvSpPr>
        <p:spPr>
          <a:xfrm>
            <a:off x="5210338" y="4240754"/>
            <a:ext cx="6631373"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sz="3200"/>
              <a:t>SLIDE DECK</a:t>
            </a:r>
            <a:endParaRPr/>
          </a:p>
        </p:txBody>
      </p:sp>
      <p:sp>
        <p:nvSpPr>
          <p:cNvPr id="184" name="Google Shape;184;p10"/>
          <p:cNvSpPr txBox="1">
            <a:spLocks noGrp="1"/>
          </p:cNvSpPr>
          <p:nvPr>
            <p:ph type="ctrTitle"/>
          </p:nvPr>
        </p:nvSpPr>
        <p:spPr>
          <a:xfrm>
            <a:off x="5210175" y="1331913"/>
            <a:ext cx="6630988" cy="275148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SzPts val="4400"/>
              <a:buNone/>
            </a:pPr>
            <a:r>
              <a:rPr lang="en-US" sz="4800" b="0">
                <a:solidFill>
                  <a:srgbClr val="A5A5A5"/>
                </a:solidFill>
                <a:latin typeface="Calibri"/>
                <a:ea typeface="Calibri"/>
                <a:cs typeface="Calibri"/>
                <a:sym typeface="Calibri"/>
              </a:rPr>
              <a:t>The Minimum Standards for Child Protection in Humanitarian Action </a:t>
            </a:r>
            <a:endParaRPr sz="4800" b="0">
              <a:solidFill>
                <a:srgbClr val="A5A5A5"/>
              </a:solidFill>
              <a:latin typeface="Calibri"/>
              <a:ea typeface="Calibri"/>
              <a:cs typeface="Calibri"/>
              <a:sym typeface="Calibri"/>
            </a:endParaRPr>
          </a:p>
          <a:p>
            <a:pPr marL="0" marR="0" lvl="0" indent="0" algn="ctr" rtl="0">
              <a:lnSpc>
                <a:spcPct val="90000"/>
              </a:lnSpc>
              <a:spcBef>
                <a:spcPts val="0"/>
              </a:spcBef>
              <a:spcAft>
                <a:spcPts val="0"/>
              </a:spcAft>
              <a:buSzPts val="4400"/>
              <a:buNone/>
            </a:pPr>
            <a:r>
              <a:rPr lang="en-US" sz="4800" b="0">
                <a:solidFill>
                  <a:srgbClr val="A5A5A5"/>
                </a:solidFill>
                <a:latin typeface="Calibri"/>
                <a:ea typeface="Calibri"/>
                <a:cs typeface="Calibri"/>
                <a:sym typeface="Calibri"/>
              </a:rPr>
              <a:t>CPMS</a:t>
            </a:r>
            <a:endParaRPr sz="4800" b="0">
              <a:solidFill>
                <a:srgbClr val="A5A5A5"/>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7"/>
          <p:cNvSpPr txBox="1">
            <a:spLocks noGrp="1"/>
          </p:cNvSpPr>
          <p:nvPr>
            <p:ph type="title"/>
          </p:nvPr>
        </p:nvSpPr>
        <p:spPr>
          <a:xfrm>
            <a:off x="838200" y="58458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rgbClr val="014969"/>
                </a:solidFill>
              </a:rPr>
              <a:t>Aim of the Standards</a:t>
            </a:r>
            <a:br>
              <a:rPr lang="en-US"/>
            </a:br>
            <a:endParaRPr/>
          </a:p>
        </p:txBody>
      </p:sp>
      <p:sp>
        <p:nvSpPr>
          <p:cNvPr id="191" name="Google Shape;191;p7"/>
          <p:cNvSpPr txBox="1">
            <a:spLocks noGrp="1"/>
          </p:cNvSpPr>
          <p:nvPr>
            <p:ph type="body"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marL="228600" lvl="0" indent="-215900" algn="l" rtl="0">
              <a:lnSpc>
                <a:spcPct val="90000"/>
              </a:lnSpc>
              <a:spcBef>
                <a:spcPts val="0"/>
              </a:spcBef>
              <a:spcAft>
                <a:spcPts val="0"/>
              </a:spcAft>
              <a:buSzPts val="2600"/>
              <a:buChar char="●"/>
            </a:pPr>
            <a:r>
              <a:rPr lang="en-US" sz="2600">
                <a:solidFill>
                  <a:schemeClr val="dk2"/>
                </a:solidFill>
              </a:rPr>
              <a:t>Benchmark for CPHA.</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Collaborative, inter-agency tool</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Links with Core Humanitarian Standard</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Contextualisation for local ownership</a:t>
            </a:r>
            <a:endParaRPr sz="2600">
              <a:solidFill>
                <a:schemeClr val="dk2"/>
              </a:solidFill>
            </a:endParaRPr>
          </a:p>
          <a:p>
            <a:pPr marL="0" lvl="0" indent="0" algn="l" rtl="0">
              <a:lnSpc>
                <a:spcPct val="90000"/>
              </a:lnSpc>
              <a:spcBef>
                <a:spcPts val="1000"/>
              </a:spcBef>
              <a:spcAft>
                <a:spcPts val="0"/>
              </a:spcAft>
              <a:buSzPts val="2800"/>
              <a:buNone/>
            </a:pPr>
            <a:endParaRPr sz="2600">
              <a:solidFill>
                <a:schemeClr val="dk2"/>
              </a:solidFill>
            </a:endParaRPr>
          </a:p>
          <a:p>
            <a:pPr marL="228600" lvl="0" indent="-215900" algn="l" rtl="0">
              <a:lnSpc>
                <a:spcPct val="90000"/>
              </a:lnSpc>
              <a:spcBef>
                <a:spcPts val="1000"/>
              </a:spcBef>
              <a:spcAft>
                <a:spcPts val="0"/>
              </a:spcAft>
              <a:buSzPts val="2600"/>
              <a:buChar char="●"/>
            </a:pPr>
            <a:r>
              <a:rPr lang="en-US" sz="2600">
                <a:solidFill>
                  <a:schemeClr val="dk2"/>
                </a:solidFill>
              </a:rPr>
              <a:t>Purpose:</a:t>
            </a:r>
            <a:endParaRPr sz="2600">
              <a:solidFill>
                <a:schemeClr val="dk2"/>
              </a:solidFill>
            </a:endParaRPr>
          </a:p>
          <a:p>
            <a:pPr marL="685800" lvl="1" indent="-241300" algn="l" rtl="0">
              <a:lnSpc>
                <a:spcPct val="90000"/>
              </a:lnSpc>
              <a:spcBef>
                <a:spcPts val="0"/>
              </a:spcBef>
              <a:spcAft>
                <a:spcPts val="0"/>
              </a:spcAft>
              <a:buSzPts val="2600"/>
              <a:buChar char="○"/>
            </a:pPr>
            <a:r>
              <a:rPr lang="en-US" sz="2600">
                <a:solidFill>
                  <a:schemeClr val="dk2"/>
                </a:solidFill>
              </a:rPr>
              <a:t>quality and accountability</a:t>
            </a:r>
            <a:endParaRPr sz="2600">
              <a:solidFill>
                <a:schemeClr val="dk2"/>
              </a:solidFill>
            </a:endParaRPr>
          </a:p>
          <a:p>
            <a:pPr marL="685800" lvl="1" indent="-241300" algn="l" rtl="0">
              <a:lnSpc>
                <a:spcPct val="90000"/>
              </a:lnSpc>
              <a:spcBef>
                <a:spcPts val="0"/>
              </a:spcBef>
              <a:spcAft>
                <a:spcPts val="0"/>
              </a:spcAft>
              <a:buSzPts val="2600"/>
              <a:buChar char="○"/>
            </a:pPr>
            <a:r>
              <a:rPr lang="en-US" sz="2600">
                <a:solidFill>
                  <a:schemeClr val="dk2"/>
                </a:solidFill>
              </a:rPr>
              <a:t>impact for children’s protection and well-being</a:t>
            </a:r>
            <a:endParaRPr sz="2600">
              <a:solidFill>
                <a:schemeClr val="dk2"/>
              </a:solidFill>
            </a:endParaRPr>
          </a:p>
          <a:p>
            <a:pPr marL="228600" lvl="0" indent="-50800" algn="l" rtl="0">
              <a:lnSpc>
                <a:spcPct val="90000"/>
              </a:lnSpc>
              <a:spcBef>
                <a:spcPts val="1000"/>
              </a:spcBef>
              <a:spcAft>
                <a:spcPts val="0"/>
              </a:spcAft>
              <a:buClr>
                <a:schemeClr val="accent1"/>
              </a:buClr>
              <a:buSzPts val="2800"/>
              <a:buNone/>
            </a:pPr>
            <a:endParaRPr>
              <a:solidFill>
                <a:schemeClr val="dk2"/>
              </a:solidFill>
            </a:endParaRPr>
          </a:p>
        </p:txBody>
      </p:sp>
      <p:pic>
        <p:nvPicPr>
          <p:cNvPr id="192" name="Google Shape;192;p7"/>
          <p:cNvPicPr preferRelativeResize="0"/>
          <p:nvPr/>
        </p:nvPicPr>
        <p:blipFill rotWithShape="1">
          <a:blip r:embed="rId3">
            <a:alphaModFix/>
          </a:blip>
          <a:srcRect/>
          <a:stretch/>
        </p:blipFill>
        <p:spPr>
          <a:xfrm>
            <a:off x="10210800" y="0"/>
            <a:ext cx="1981200" cy="1771650"/>
          </a:xfrm>
          <a:prstGeom prst="rect">
            <a:avLst/>
          </a:prstGeom>
          <a:noFill/>
          <a:ln>
            <a:noFill/>
          </a:ln>
        </p:spPr>
      </p:pic>
      <p:pic>
        <p:nvPicPr>
          <p:cNvPr id="193" name="Google Shape;193;p7"/>
          <p:cNvPicPr preferRelativeResize="0"/>
          <p:nvPr/>
        </p:nvPicPr>
        <p:blipFill rotWithShape="1">
          <a:blip r:embed="rId4">
            <a:alphaModFix/>
          </a:blip>
          <a:srcRect/>
          <a:stretch/>
        </p:blipFill>
        <p:spPr>
          <a:xfrm>
            <a:off x="4127088" y="4761996"/>
            <a:ext cx="7057055" cy="879996"/>
          </a:xfrm>
          <a:prstGeom prst="rect">
            <a:avLst/>
          </a:prstGeom>
          <a:noFill/>
          <a:ln>
            <a:noFill/>
          </a:ln>
        </p:spPr>
      </p:pic>
      <p:pic>
        <p:nvPicPr>
          <p:cNvPr id="194" name="Google Shape;194;p7"/>
          <p:cNvPicPr preferRelativeResize="0"/>
          <p:nvPr/>
        </p:nvPicPr>
        <p:blipFill rotWithShape="1">
          <a:blip r:embed="rId5">
            <a:alphaModFix/>
          </a:blip>
          <a:srcRect/>
          <a:stretch/>
        </p:blipFill>
        <p:spPr>
          <a:xfrm>
            <a:off x="838200" y="1934700"/>
            <a:ext cx="1981199" cy="28231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2" descr="Screen Shot 2019-10-07 at 9.08.18 PM.png"/>
          <p:cNvPicPr preferRelativeResize="0"/>
          <p:nvPr/>
        </p:nvPicPr>
        <p:blipFill rotWithShape="1">
          <a:blip r:embed="rId3">
            <a:alphaModFix/>
          </a:blip>
          <a:srcRect/>
          <a:stretch/>
        </p:blipFill>
        <p:spPr>
          <a:xfrm>
            <a:off x="2145675" y="16050"/>
            <a:ext cx="10046325" cy="6858001"/>
          </a:xfrm>
          <a:prstGeom prst="rect">
            <a:avLst/>
          </a:prstGeom>
          <a:noFill/>
          <a:ln>
            <a:noFill/>
          </a:ln>
        </p:spPr>
      </p:pic>
      <p:sp>
        <p:nvSpPr>
          <p:cNvPr id="201" name="Google Shape;201;p12"/>
          <p:cNvSpPr txBox="1"/>
          <p:nvPr/>
        </p:nvSpPr>
        <p:spPr>
          <a:xfrm rot="-5400000">
            <a:off x="442881" y="3060300"/>
            <a:ext cx="2636100" cy="7695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400">
                <a:solidFill>
                  <a:schemeClr val="accent5"/>
                </a:solidFill>
                <a:latin typeface="Helvetica Neue"/>
                <a:ea typeface="Helvetica Neue"/>
                <a:cs typeface="Helvetica Neue"/>
                <a:sym typeface="Helvetica Neue"/>
              </a:rPr>
              <a:t>Overview</a:t>
            </a:r>
            <a:endParaRPr>
              <a:solidFill>
                <a:schemeClr val="accent5"/>
              </a:solidFill>
              <a:latin typeface="Helvetica Neue"/>
              <a:ea typeface="Helvetica Neue"/>
              <a:cs typeface="Helvetica Neue"/>
              <a:sym typeface="Helvetica Neue"/>
            </a:endParaRPr>
          </a:p>
        </p:txBody>
      </p:sp>
      <p:sp>
        <p:nvSpPr>
          <p:cNvPr id="202" name="Google Shape;202;p12"/>
          <p:cNvSpPr/>
          <p:nvPr/>
        </p:nvSpPr>
        <p:spPr>
          <a:xfrm>
            <a:off x="9509921" y="4936207"/>
            <a:ext cx="1730100" cy="59640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546dbc3ea_0_8"/>
          <p:cNvSpPr txBox="1">
            <a:spLocks noGrp="1"/>
          </p:cNvSpPr>
          <p:nvPr>
            <p:ph type="title"/>
          </p:nvPr>
        </p:nvSpPr>
        <p:spPr>
          <a:xfrm>
            <a:off x="1787857" y="596384"/>
            <a:ext cx="4541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Working Together</a:t>
            </a:r>
            <a:endParaRPr/>
          </a:p>
        </p:txBody>
      </p:sp>
      <p:sp>
        <p:nvSpPr>
          <p:cNvPr id="209" name="Google Shape;209;g13546dbc3ea_0_8"/>
          <p:cNvSpPr txBox="1">
            <a:spLocks noGrp="1"/>
          </p:cNvSpPr>
          <p:nvPr>
            <p:ph type="body" idx="1"/>
          </p:nvPr>
        </p:nvSpPr>
        <p:spPr>
          <a:xfrm>
            <a:off x="1787857" y="2325283"/>
            <a:ext cx="3905700" cy="2725500"/>
          </a:xfrm>
          <a:prstGeom prst="rect">
            <a:avLst/>
          </a:prstGeom>
          <a:noFill/>
          <a:ln>
            <a:noFill/>
          </a:ln>
        </p:spPr>
        <p:txBody>
          <a:bodyPr spcFirstLastPara="1" wrap="square" lIns="91425" tIns="45700" rIns="91425" bIns="45700" anchor="t" anchorCtr="0">
            <a:normAutofit fontScale="85000" lnSpcReduction="10000"/>
          </a:bodyPr>
          <a:lstStyle/>
          <a:p>
            <a:pPr marL="457200" lvl="0" indent="-391983" algn="l" rtl="0">
              <a:lnSpc>
                <a:spcPct val="90000"/>
              </a:lnSpc>
              <a:spcBef>
                <a:spcPts val="1000"/>
              </a:spcBef>
              <a:spcAft>
                <a:spcPts val="0"/>
              </a:spcAft>
              <a:buSzPct val="108108"/>
              <a:buChar char="•"/>
            </a:pPr>
            <a:r>
              <a:rPr lang="en-US">
                <a:solidFill>
                  <a:schemeClr val="dk2"/>
                </a:solidFill>
              </a:rPr>
              <a:t>Interconnected needs of children</a:t>
            </a:r>
            <a:endParaRPr>
              <a:solidFill>
                <a:schemeClr val="dk2"/>
              </a:solidFill>
            </a:endParaRPr>
          </a:p>
          <a:p>
            <a:pPr marL="457200" lvl="0" indent="-391983" algn="l" rtl="0">
              <a:lnSpc>
                <a:spcPct val="90000"/>
              </a:lnSpc>
              <a:spcBef>
                <a:spcPts val="1000"/>
              </a:spcBef>
              <a:spcAft>
                <a:spcPts val="0"/>
              </a:spcAft>
              <a:buSzPct val="108108"/>
              <a:buChar char="•"/>
            </a:pPr>
            <a:r>
              <a:rPr lang="en-US">
                <a:solidFill>
                  <a:schemeClr val="dk2"/>
                </a:solidFill>
              </a:rPr>
              <a:t>Collective responsibility = Centrality of Protection</a:t>
            </a:r>
            <a:endParaRPr/>
          </a:p>
          <a:p>
            <a:pPr marL="457200" lvl="0" indent="-391983" algn="l" rtl="0">
              <a:lnSpc>
                <a:spcPct val="90000"/>
              </a:lnSpc>
              <a:spcBef>
                <a:spcPts val="1000"/>
              </a:spcBef>
              <a:spcAft>
                <a:spcPts val="0"/>
              </a:spcAft>
              <a:buSzPct val="108108"/>
              <a:buChar char="•"/>
            </a:pPr>
            <a:r>
              <a:rPr lang="en-US">
                <a:solidFill>
                  <a:schemeClr val="dk2"/>
                </a:solidFill>
              </a:rPr>
              <a:t>Higher-quality impact</a:t>
            </a:r>
            <a:endParaRPr>
              <a:solidFill>
                <a:schemeClr val="dk2"/>
              </a:solidFill>
            </a:endParaRPr>
          </a:p>
          <a:p>
            <a:pPr marL="457200" lvl="0" indent="-228600" algn="l" rtl="0">
              <a:lnSpc>
                <a:spcPct val="90000"/>
              </a:lnSpc>
              <a:spcBef>
                <a:spcPts val="1000"/>
              </a:spcBef>
              <a:spcAft>
                <a:spcPts val="0"/>
              </a:spcAft>
              <a:buSzPct val="108108"/>
              <a:buNone/>
            </a:pPr>
            <a:endParaRPr/>
          </a:p>
        </p:txBody>
      </p:sp>
      <p:pic>
        <p:nvPicPr>
          <p:cNvPr id="210" name="Google Shape;210;g13546dbc3ea_0_8" descr="Imagen que contiene botella, exterior, firmar, parada&#10;&#10;Descripción generada automáticamente"/>
          <p:cNvPicPr preferRelativeResize="0"/>
          <p:nvPr/>
        </p:nvPicPr>
        <p:blipFill rotWithShape="1">
          <a:blip r:embed="rId3">
            <a:alphaModFix/>
          </a:blip>
          <a:srcRect/>
          <a:stretch/>
        </p:blipFill>
        <p:spPr>
          <a:xfrm>
            <a:off x="1686257" y="5625454"/>
            <a:ext cx="4256793" cy="867421"/>
          </a:xfrm>
          <a:prstGeom prst="rect">
            <a:avLst/>
          </a:prstGeom>
          <a:noFill/>
          <a:ln>
            <a:noFill/>
          </a:ln>
        </p:spPr>
      </p:pic>
      <p:pic>
        <p:nvPicPr>
          <p:cNvPr id="211" name="Google Shape;211;g13546dbc3ea_0_8" descr="Interfaz de usuario gráfica, Texto, Aplicación, Chat o mensaje de texto&#10;&#10;Descripción generada automáticamente"/>
          <p:cNvPicPr preferRelativeResize="0"/>
          <p:nvPr/>
        </p:nvPicPr>
        <p:blipFill rotWithShape="1">
          <a:blip r:embed="rId4">
            <a:alphaModFix/>
          </a:blip>
          <a:srcRect/>
          <a:stretch/>
        </p:blipFill>
        <p:spPr>
          <a:xfrm>
            <a:off x="6498489" y="3688080"/>
            <a:ext cx="5302718" cy="2804794"/>
          </a:xfrm>
          <a:prstGeom prst="rect">
            <a:avLst/>
          </a:prstGeom>
          <a:noFill/>
          <a:ln>
            <a:noFill/>
          </a:ln>
        </p:spPr>
      </p:pic>
      <p:pic>
        <p:nvPicPr>
          <p:cNvPr id="212" name="Google Shape;212;g13546dbc3ea_0_8" descr="Imagen de la pantalla de un celular en la mano&#10;&#10;Descripción generada automáticamente con confianza baja"/>
          <p:cNvPicPr preferRelativeResize="0"/>
          <p:nvPr/>
        </p:nvPicPr>
        <p:blipFill rotWithShape="1">
          <a:blip r:embed="rId5">
            <a:alphaModFix/>
          </a:blip>
          <a:srcRect t="13035" r="-50" b="-13075"/>
          <a:stretch/>
        </p:blipFill>
        <p:spPr>
          <a:xfrm>
            <a:off x="6498489" y="2202686"/>
            <a:ext cx="2757600" cy="1550343"/>
          </a:xfrm>
          <a:prstGeom prst="rect">
            <a:avLst/>
          </a:prstGeom>
          <a:noFill/>
          <a:ln>
            <a:noFill/>
          </a:ln>
        </p:spPr>
      </p:pic>
      <p:pic>
        <p:nvPicPr>
          <p:cNvPr id="213" name="Google Shape;213;g13546dbc3ea_0_8" descr="Persona con playera verde&#10;&#10;Descripción generada automáticamente con confianza baja"/>
          <p:cNvPicPr preferRelativeResize="0"/>
          <p:nvPr/>
        </p:nvPicPr>
        <p:blipFill rotWithShape="1">
          <a:blip r:embed="rId6">
            <a:alphaModFix/>
          </a:blip>
          <a:srcRect t="3830" b="2060"/>
          <a:stretch/>
        </p:blipFill>
        <p:spPr>
          <a:xfrm>
            <a:off x="6496578" y="237146"/>
            <a:ext cx="2759510" cy="1836001"/>
          </a:xfrm>
          <a:prstGeom prst="rect">
            <a:avLst/>
          </a:prstGeom>
          <a:noFill/>
          <a:ln>
            <a:noFill/>
          </a:ln>
        </p:spPr>
      </p:pic>
      <p:pic>
        <p:nvPicPr>
          <p:cNvPr id="214" name="Google Shape;214;g13546dbc3ea_0_8" descr="Imagen que contiene persona, murciélago, sostener, béisbol&#10;&#10;Descripción generada automáticamente"/>
          <p:cNvPicPr preferRelativeResize="0"/>
          <p:nvPr/>
        </p:nvPicPr>
        <p:blipFill rotWithShape="1">
          <a:blip r:embed="rId7">
            <a:alphaModFix/>
          </a:blip>
          <a:srcRect l="-3768" r="5129"/>
          <a:stretch/>
        </p:blipFill>
        <p:spPr>
          <a:xfrm>
            <a:off x="9281209" y="237146"/>
            <a:ext cx="2519997" cy="33117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3"/>
                                        </p:tgtEl>
                                        <p:attrNameLst>
                                          <p:attrName>style.visibility</p:attrName>
                                        </p:attrNameLst>
                                      </p:cBhvr>
                                      <p:to>
                                        <p:strVal val="visible"/>
                                      </p:to>
                                    </p:set>
                                    <p:anim calcmode="lin" valueType="num">
                                      <p:cBhvr additive="base">
                                        <p:cTn id="23" dur="500"/>
                                        <p:tgtEl>
                                          <p:spTgt spid="213"/>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214"/>
                                        </p:tgtEl>
                                        <p:attrNameLst>
                                          <p:attrName>style.visibility</p:attrName>
                                        </p:attrNameLst>
                                      </p:cBhvr>
                                      <p:to>
                                        <p:strVal val="visible"/>
                                      </p:to>
                                    </p:set>
                                  </p:childTnLst>
                                </p:cTn>
                              </p:par>
                              <p:par>
                                <p:cTn id="26" presetID="2" presetClass="entr" presetSubtype="4" fill="hold" nodeType="withEffect">
                                  <p:stCondLst>
                                    <p:cond delay="0"/>
                                  </p:stCondLst>
                                  <p:childTnLst>
                                    <p:set>
                                      <p:cBhvr>
                                        <p:cTn id="27" dur="1" fill="hold">
                                          <p:stCondLst>
                                            <p:cond delay="0"/>
                                          </p:stCondLst>
                                        </p:cTn>
                                        <p:tgtEl>
                                          <p:spTgt spid="212"/>
                                        </p:tgtEl>
                                        <p:attrNameLst>
                                          <p:attrName>style.visibility</p:attrName>
                                        </p:attrNameLst>
                                      </p:cBhvr>
                                      <p:to>
                                        <p:strVal val="visible"/>
                                      </p:to>
                                    </p:set>
                                    <p:anim calcmode="lin" valueType="num">
                                      <p:cBhvr additive="base">
                                        <p:cTn id="28" dur="500"/>
                                        <p:tgtEl>
                                          <p:spTgt spid="2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1"/>
                                        </p:tgtEl>
                                        <p:attrNameLst>
                                          <p:attrName>style.visibility</p:attrName>
                                        </p:attrNameLst>
                                      </p:cBhvr>
                                      <p:to>
                                        <p:strVal val="visible"/>
                                      </p:to>
                                    </p:set>
                                    <p:anim calcmode="lin" valueType="num">
                                      <p:cBhvr additive="base">
                                        <p:cTn id="33" dur="500"/>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a:t>An introduction to Standard 27</a:t>
            </a:r>
            <a:endParaRPr/>
          </a:p>
        </p:txBody>
      </p:sp>
      <p:sp>
        <p:nvSpPr>
          <p:cNvPr id="221" name="Google Shape;221;p11"/>
          <p:cNvSpPr txBox="1">
            <a:spLocks noGrp="1"/>
          </p:cNvSpPr>
          <p:nvPr>
            <p:ph type="body" idx="1"/>
          </p:nvPr>
        </p:nvSpPr>
        <p:spPr>
          <a:xfrm>
            <a:off x="838200" y="1825625"/>
            <a:ext cx="11049000"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solidFill>
                  <a:schemeClr val="dk2"/>
                </a:solidFill>
              </a:rPr>
              <a:t>Interconnected needs of children</a:t>
            </a:r>
            <a:endParaRPr>
              <a:solidFill>
                <a:schemeClr val="dk2"/>
              </a:solidFill>
            </a:endParaRPr>
          </a:p>
          <a:p>
            <a:pPr marL="457200" lvl="0" indent="-406400" algn="l" rtl="0">
              <a:lnSpc>
                <a:spcPct val="90000"/>
              </a:lnSpc>
              <a:spcBef>
                <a:spcPts val="1000"/>
              </a:spcBef>
              <a:spcAft>
                <a:spcPts val="0"/>
              </a:spcAft>
              <a:buSzPts val="2800"/>
              <a:buChar char="•"/>
            </a:pPr>
            <a:r>
              <a:rPr lang="en-US">
                <a:solidFill>
                  <a:schemeClr val="dk2"/>
                </a:solidFill>
              </a:rPr>
              <a:t>Collective responsibility = Centrality of Protection</a:t>
            </a:r>
            <a:endParaRPr/>
          </a:p>
          <a:p>
            <a:pPr marL="457200" lvl="0" indent="-406400" algn="l" rtl="0">
              <a:lnSpc>
                <a:spcPct val="90000"/>
              </a:lnSpc>
              <a:spcBef>
                <a:spcPts val="1000"/>
              </a:spcBef>
              <a:spcAft>
                <a:spcPts val="0"/>
              </a:spcAft>
              <a:buSzPts val="2800"/>
              <a:buChar char="•"/>
            </a:pPr>
            <a:r>
              <a:rPr lang="en-US">
                <a:solidFill>
                  <a:schemeClr val="dk2"/>
                </a:solidFill>
              </a:rPr>
              <a:t>Higher-quality impact</a:t>
            </a:r>
            <a:endParaRPr/>
          </a:p>
          <a:p>
            <a:pPr marL="0" lvl="0" indent="0" algn="l" rtl="0">
              <a:lnSpc>
                <a:spcPct val="90000"/>
              </a:lnSpc>
              <a:spcBef>
                <a:spcPts val="1000"/>
              </a:spcBef>
              <a:spcAft>
                <a:spcPts val="0"/>
              </a:spcAft>
              <a:buClr>
                <a:schemeClr val="accent3"/>
              </a:buClr>
              <a:buSzPts val="2800"/>
              <a:buNone/>
            </a:pPr>
            <a:endParaRPr>
              <a:solidFill>
                <a:schemeClr val="dk2"/>
              </a:solidFill>
            </a:endParaRPr>
          </a:p>
          <a:p>
            <a:pPr marL="0" lvl="0" indent="0" algn="l" rtl="0">
              <a:lnSpc>
                <a:spcPct val="90000"/>
              </a:lnSpc>
              <a:spcBef>
                <a:spcPts val="1000"/>
              </a:spcBef>
              <a:spcAft>
                <a:spcPts val="0"/>
              </a:spcAft>
              <a:buClr>
                <a:schemeClr val="accent3"/>
              </a:buClr>
              <a:buSzPts val="2800"/>
              <a:buNone/>
            </a:pPr>
            <a:endParaRPr>
              <a:solidFill>
                <a:schemeClr val="dk2"/>
              </a:solidFill>
            </a:endParaRPr>
          </a:p>
          <a:p>
            <a:pPr marL="457200" lvl="0" indent="-457200" algn="l" rtl="0">
              <a:lnSpc>
                <a:spcPct val="90000"/>
              </a:lnSpc>
              <a:spcBef>
                <a:spcPts val="1000"/>
              </a:spcBef>
              <a:spcAft>
                <a:spcPts val="0"/>
              </a:spcAft>
              <a:buClr>
                <a:schemeClr val="accent3"/>
              </a:buClr>
              <a:buSzPts val="2800"/>
              <a:buChar char="•"/>
            </a:pPr>
            <a:r>
              <a:rPr lang="en-US">
                <a:solidFill>
                  <a:schemeClr val="dk2"/>
                </a:solidFill>
              </a:rPr>
              <a:t>Direct protection outcomes </a:t>
            </a:r>
            <a:endParaRPr>
              <a:solidFill>
                <a:schemeClr val="dk2"/>
              </a:solidFill>
            </a:endParaRPr>
          </a:p>
          <a:p>
            <a:pPr marL="457200" lvl="0" indent="-457200" algn="l" rtl="0">
              <a:lnSpc>
                <a:spcPct val="90000"/>
              </a:lnSpc>
              <a:spcBef>
                <a:spcPts val="1000"/>
              </a:spcBef>
              <a:spcAft>
                <a:spcPts val="0"/>
              </a:spcAft>
              <a:buClr>
                <a:schemeClr val="accent3"/>
              </a:buClr>
              <a:buSzPts val="2800"/>
              <a:buChar char="•"/>
            </a:pPr>
            <a:r>
              <a:rPr lang="en-US">
                <a:solidFill>
                  <a:schemeClr val="dk2"/>
                </a:solidFill>
              </a:rPr>
              <a:t>Key CP considerations to integrate into shelter and settlement interventions</a:t>
            </a:r>
            <a:endParaRPr/>
          </a:p>
          <a:p>
            <a:pPr marL="457200" lvl="0" indent="-279400" algn="l" rtl="0">
              <a:lnSpc>
                <a:spcPct val="90000"/>
              </a:lnSpc>
              <a:spcBef>
                <a:spcPts val="0"/>
              </a:spcBef>
              <a:spcAft>
                <a:spcPts val="0"/>
              </a:spcAft>
              <a:buClr>
                <a:schemeClr val="accent3"/>
              </a:buClr>
              <a:buSzPts val="2800"/>
              <a:buNone/>
            </a:pPr>
            <a:endParaRPr sz="2800">
              <a:solidFill>
                <a:schemeClr val="dk2"/>
              </a:solidFill>
            </a:endParaRPr>
          </a:p>
          <a:p>
            <a:pPr marL="457200" lvl="0" indent="-279400" algn="l" rtl="0">
              <a:lnSpc>
                <a:spcPct val="90000"/>
              </a:lnSpc>
              <a:spcBef>
                <a:spcPts val="0"/>
              </a:spcBef>
              <a:spcAft>
                <a:spcPts val="0"/>
              </a:spcAft>
              <a:buClr>
                <a:schemeClr val="accent3"/>
              </a:buClr>
              <a:buSzPts val="2800"/>
              <a:buNone/>
            </a:pPr>
            <a:endParaRPr>
              <a:solidFill>
                <a:schemeClr val="dk2"/>
              </a:solidFill>
            </a:endParaRPr>
          </a:p>
          <a:p>
            <a:pPr marL="457200" lvl="0" indent="-228600" algn="l" rtl="0">
              <a:lnSpc>
                <a:spcPct val="90000"/>
              </a:lnSpc>
              <a:spcBef>
                <a:spcPts val="1000"/>
              </a:spcBef>
              <a:spcAft>
                <a:spcPts val="0"/>
              </a:spcAft>
              <a:buSzPts val="2800"/>
              <a:buNone/>
            </a:pPr>
            <a:endParaRPr/>
          </a:p>
        </p:txBody>
      </p:sp>
      <p:pic>
        <p:nvPicPr>
          <p:cNvPr id="222" name="Google Shape;222;p11"/>
          <p:cNvPicPr preferRelativeResize="0"/>
          <p:nvPr/>
        </p:nvPicPr>
        <p:blipFill rotWithShape="1">
          <a:blip r:embed="rId3">
            <a:alphaModFix/>
          </a:blip>
          <a:srcRect/>
          <a:stretch/>
        </p:blipFill>
        <p:spPr>
          <a:xfrm>
            <a:off x="8823159" y="1226543"/>
            <a:ext cx="1563802" cy="928290"/>
          </a:xfrm>
          <a:prstGeom prst="rect">
            <a:avLst/>
          </a:prstGeom>
          <a:noFill/>
          <a:ln>
            <a:noFill/>
          </a:ln>
        </p:spPr>
      </p:pic>
      <p:pic>
        <p:nvPicPr>
          <p:cNvPr id="223" name="Google Shape;223;p11"/>
          <p:cNvPicPr preferRelativeResize="0"/>
          <p:nvPr/>
        </p:nvPicPr>
        <p:blipFill rotWithShape="1">
          <a:blip r:embed="rId4">
            <a:alphaModFix/>
          </a:blip>
          <a:srcRect/>
          <a:stretch/>
        </p:blipFill>
        <p:spPr>
          <a:xfrm>
            <a:off x="5302280" y="5729788"/>
            <a:ext cx="1081939" cy="944550"/>
          </a:xfrm>
          <a:prstGeom prst="rect">
            <a:avLst/>
          </a:prstGeom>
          <a:noFill/>
          <a:ln>
            <a:noFill/>
          </a:ln>
        </p:spPr>
      </p:pic>
      <p:pic>
        <p:nvPicPr>
          <p:cNvPr id="224" name="Google Shape;224;p11"/>
          <p:cNvPicPr preferRelativeResize="0"/>
          <p:nvPr/>
        </p:nvPicPr>
        <p:blipFill rotWithShape="1">
          <a:blip r:embed="rId5">
            <a:alphaModFix/>
          </a:blip>
          <a:srcRect/>
          <a:stretch/>
        </p:blipFill>
        <p:spPr>
          <a:xfrm>
            <a:off x="6272672" y="5705703"/>
            <a:ext cx="1043758" cy="1029059"/>
          </a:xfrm>
          <a:prstGeom prst="rect">
            <a:avLst/>
          </a:prstGeom>
          <a:noFill/>
          <a:ln>
            <a:noFill/>
          </a:ln>
        </p:spPr>
      </p:pic>
      <p:sp>
        <p:nvSpPr>
          <p:cNvPr id="225" name="Google Shape;225;p11"/>
          <p:cNvSpPr txBox="1"/>
          <p:nvPr/>
        </p:nvSpPr>
        <p:spPr>
          <a:xfrm>
            <a:off x="3252449" y="3599836"/>
            <a:ext cx="6100020" cy="646331"/>
          </a:xfrm>
          <a:prstGeom prst="rect">
            <a:avLst/>
          </a:prstGeom>
          <a:gradFill>
            <a:gsLst>
              <a:gs pos="0">
                <a:srgbClr val="E6ABCE"/>
              </a:gs>
              <a:gs pos="35000">
                <a:srgbClr val="EBC5DD"/>
              </a:gs>
              <a:gs pos="100000">
                <a:srgbClr val="F9E7F2"/>
              </a:gs>
            </a:gsLst>
            <a:lin ang="16200000" scaled="0"/>
          </a:gradFill>
          <a:ln w="9525" cap="flat" cmpd="sng">
            <a:solidFill>
              <a:srgbClr val="944279"/>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3"/>
              </a:buClr>
              <a:buSzPts val="1800"/>
              <a:buFont typeface="Arial"/>
              <a:buNone/>
            </a:pPr>
            <a:r>
              <a:rPr lang="en-US" sz="1800" b="0" i="0" u="none" strike="noStrike" cap="none">
                <a:solidFill>
                  <a:schemeClr val="dk2"/>
                </a:solidFill>
                <a:latin typeface="Arial"/>
                <a:ea typeface="Arial"/>
                <a:cs typeface="Arial"/>
                <a:sym typeface="Arial"/>
              </a:rPr>
              <a:t>Safe living environments = dignity, security and livelihoods</a:t>
            </a:r>
            <a:endParaRPr/>
          </a:p>
          <a:p>
            <a:pPr marL="0" marR="0" lvl="0" indent="0" algn="l" rtl="0">
              <a:lnSpc>
                <a:spcPct val="100000"/>
              </a:lnSpc>
              <a:spcBef>
                <a:spcPts val="0"/>
              </a:spcBef>
              <a:spcAft>
                <a:spcPts val="0"/>
              </a:spcAft>
              <a:buClr>
                <a:schemeClr val="accent3"/>
              </a:buClr>
              <a:buSzPts val="1800"/>
              <a:buFont typeface="Arial"/>
              <a:buNone/>
            </a:pPr>
            <a:r>
              <a:rPr lang="en-US" sz="1800" b="0" i="0" u="none" strike="noStrike" cap="none">
                <a:solidFill>
                  <a:schemeClr val="dk2"/>
                </a:solidFill>
                <a:latin typeface="Arial"/>
                <a:ea typeface="Arial"/>
                <a:cs typeface="Arial"/>
                <a:sym typeface="Arial"/>
              </a:rPr>
              <a:t>Appropriate shelter = safety, protection and accessibility</a:t>
            </a:r>
            <a:endParaRPr sz="1800" b="0" i="0" u="none" strike="noStrike" cap="none">
              <a:solidFill>
                <a:schemeClr val="dk2"/>
              </a:solidFill>
              <a:latin typeface="Arial"/>
              <a:ea typeface="Arial"/>
              <a:cs typeface="Arial"/>
              <a:sym typeface="Arial"/>
            </a:endParaRPr>
          </a:p>
        </p:txBody>
      </p:sp>
      <p:pic>
        <p:nvPicPr>
          <p:cNvPr id="226" name="Google Shape;226;p11"/>
          <p:cNvPicPr preferRelativeResize="0"/>
          <p:nvPr/>
        </p:nvPicPr>
        <p:blipFill rotWithShape="1">
          <a:blip r:embed="rId6">
            <a:alphaModFix/>
          </a:blip>
          <a:srcRect/>
          <a:stretch/>
        </p:blipFill>
        <p:spPr>
          <a:xfrm>
            <a:off x="0" y="5811631"/>
            <a:ext cx="1081950" cy="88087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6"/>
          <p:cNvSpPr txBox="1">
            <a:spLocks noGrp="1"/>
          </p:cNvSpPr>
          <p:nvPr>
            <p:ph type="body" idx="1"/>
          </p:nvPr>
        </p:nvSpPr>
        <p:spPr>
          <a:xfrm>
            <a:off x="685801" y="1374336"/>
            <a:ext cx="4746812" cy="3381667"/>
          </a:xfrm>
          <a:prstGeom prst="rect">
            <a:avLst/>
          </a:prstGeom>
          <a:noFill/>
          <a:ln>
            <a:noFill/>
          </a:ln>
        </p:spPr>
        <p:txBody>
          <a:bodyPr spcFirstLastPara="1" wrap="square" lIns="91425" tIns="45700" rIns="91425" bIns="45700" anchor="t" anchorCtr="0">
            <a:normAutofit/>
          </a:bodyPr>
          <a:lstStyle/>
          <a:p>
            <a:pPr marL="50800" lvl="0" indent="0" algn="ctr" rtl="0">
              <a:lnSpc>
                <a:spcPct val="90000"/>
              </a:lnSpc>
              <a:spcBef>
                <a:spcPts val="1000"/>
              </a:spcBef>
              <a:spcAft>
                <a:spcPts val="0"/>
              </a:spcAft>
              <a:buSzPts val="2800"/>
              <a:buNone/>
            </a:pPr>
            <a:r>
              <a:rPr lang="en-US" sz="2400">
                <a:solidFill>
                  <a:schemeClr val="dk2"/>
                </a:solidFill>
              </a:rPr>
              <a:t>“</a:t>
            </a:r>
            <a:r>
              <a:rPr lang="en-US" sz="2400"/>
              <a:t>All children and their caregivers have appropriate shelter that meets their basic needs, including safety, protection and accessibility.”</a:t>
            </a:r>
            <a:endParaRPr sz="2400">
              <a:solidFill>
                <a:schemeClr val="dk2"/>
              </a:solidFill>
            </a:endParaRPr>
          </a:p>
        </p:txBody>
      </p:sp>
      <p:sp>
        <p:nvSpPr>
          <p:cNvPr id="233" name="Google Shape;233;p6"/>
          <p:cNvSpPr txBox="1">
            <a:spLocks noGrp="1"/>
          </p:cNvSpPr>
          <p:nvPr>
            <p:ph type="body" idx="2"/>
          </p:nvPr>
        </p:nvSpPr>
        <p:spPr>
          <a:xfrm>
            <a:off x="6307654" y="2281759"/>
            <a:ext cx="5679610" cy="4330656"/>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t>Shelter for vulnerable groups</a:t>
            </a:r>
            <a:endParaRPr/>
          </a:p>
          <a:p>
            <a:pPr marL="457200" lvl="0" indent="-406400" algn="l" rtl="0">
              <a:lnSpc>
                <a:spcPct val="90000"/>
              </a:lnSpc>
              <a:spcBef>
                <a:spcPts val="1000"/>
              </a:spcBef>
              <a:spcAft>
                <a:spcPts val="0"/>
              </a:spcAft>
              <a:buSzPts val="2800"/>
              <a:buChar char="•"/>
            </a:pPr>
            <a:r>
              <a:rPr lang="en-US"/>
              <a:t>Accessible, inclusive and protective environment </a:t>
            </a:r>
            <a:endParaRPr/>
          </a:p>
          <a:p>
            <a:pPr marL="457200" lvl="0" indent="-406400" algn="l" rtl="0">
              <a:lnSpc>
                <a:spcPct val="90000"/>
              </a:lnSpc>
              <a:spcBef>
                <a:spcPts val="1000"/>
              </a:spcBef>
              <a:spcAft>
                <a:spcPts val="0"/>
              </a:spcAft>
              <a:buSzPts val="2800"/>
              <a:buChar char="•"/>
            </a:pPr>
            <a:r>
              <a:rPr lang="en-US"/>
              <a:t>Children-specific spaces</a:t>
            </a:r>
            <a:endParaRPr/>
          </a:p>
          <a:p>
            <a:pPr marL="457200" lvl="0" indent="-406400" algn="l" rtl="0">
              <a:lnSpc>
                <a:spcPct val="90000"/>
              </a:lnSpc>
              <a:spcBef>
                <a:spcPts val="1000"/>
              </a:spcBef>
              <a:spcAft>
                <a:spcPts val="0"/>
              </a:spcAft>
              <a:buSzPts val="2800"/>
              <a:buChar char="•"/>
            </a:pPr>
            <a:r>
              <a:rPr lang="en-US"/>
              <a:t>Children-specific shelter items</a:t>
            </a:r>
            <a:endParaRPr/>
          </a:p>
          <a:p>
            <a:pPr marL="457200" lvl="0" indent="-406400" algn="l" rtl="0">
              <a:lnSpc>
                <a:spcPct val="90000"/>
              </a:lnSpc>
              <a:spcBef>
                <a:spcPts val="1000"/>
              </a:spcBef>
              <a:spcAft>
                <a:spcPts val="0"/>
              </a:spcAft>
              <a:buSzPts val="2800"/>
              <a:buChar char="•"/>
            </a:pPr>
            <a:r>
              <a:rPr lang="en-US"/>
              <a:t>Specific areas for cooking and bathing</a:t>
            </a:r>
            <a:endParaRPr/>
          </a:p>
        </p:txBody>
      </p:sp>
      <p:sp>
        <p:nvSpPr>
          <p:cNvPr id="234" name="Google Shape;234;p6"/>
          <p:cNvSpPr txBox="1">
            <a:spLocks noGrp="1"/>
          </p:cNvSpPr>
          <p:nvPr>
            <p:ph type="title"/>
          </p:nvPr>
        </p:nvSpPr>
        <p:spPr>
          <a:xfrm>
            <a:off x="6372148" y="1269009"/>
            <a:ext cx="54034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200"/>
              <a:t>Joint Actions</a:t>
            </a:r>
            <a:endParaRPr sz="3200"/>
          </a:p>
        </p:txBody>
      </p:sp>
      <p:pic>
        <p:nvPicPr>
          <p:cNvPr id="235" name="Google Shape;235;p6"/>
          <p:cNvPicPr preferRelativeResize="0"/>
          <p:nvPr/>
        </p:nvPicPr>
        <p:blipFill rotWithShape="1">
          <a:blip r:embed="rId3">
            <a:alphaModFix/>
          </a:blip>
          <a:srcRect/>
          <a:stretch/>
        </p:blipFill>
        <p:spPr>
          <a:xfrm>
            <a:off x="2297198" y="602409"/>
            <a:ext cx="2006703" cy="514376"/>
          </a:xfrm>
          <a:prstGeom prst="rect">
            <a:avLst/>
          </a:prstGeom>
          <a:noFill/>
          <a:ln>
            <a:noFill/>
          </a:ln>
        </p:spPr>
      </p:pic>
      <p:pic>
        <p:nvPicPr>
          <p:cNvPr id="236" name="Google Shape;236;p6"/>
          <p:cNvPicPr preferRelativeResize="0"/>
          <p:nvPr/>
        </p:nvPicPr>
        <p:blipFill rotWithShape="1">
          <a:blip r:embed="rId4">
            <a:alphaModFix/>
          </a:blip>
          <a:srcRect/>
          <a:stretch/>
        </p:blipFill>
        <p:spPr>
          <a:xfrm>
            <a:off x="7293754" y="365125"/>
            <a:ext cx="1642183" cy="983237"/>
          </a:xfrm>
          <a:prstGeom prst="rect">
            <a:avLst/>
          </a:prstGeom>
          <a:noFill/>
          <a:ln>
            <a:noFill/>
          </a:ln>
        </p:spPr>
      </p:pic>
      <p:grpSp>
        <p:nvGrpSpPr>
          <p:cNvPr id="237" name="Google Shape;237;p6"/>
          <p:cNvGrpSpPr/>
          <p:nvPr/>
        </p:nvGrpSpPr>
        <p:grpSpPr>
          <a:xfrm rot="-2215073">
            <a:off x="396378" y="5378426"/>
            <a:ext cx="979340" cy="1040548"/>
            <a:chOff x="10883591" y="5571442"/>
            <a:chExt cx="979340" cy="1040548"/>
          </a:xfrm>
        </p:grpSpPr>
        <p:pic>
          <p:nvPicPr>
            <p:cNvPr id="238" name="Google Shape;238;p6"/>
            <p:cNvPicPr preferRelativeResize="0"/>
            <p:nvPr/>
          </p:nvPicPr>
          <p:blipFill rotWithShape="1">
            <a:blip r:embed="rId5">
              <a:alphaModFix/>
            </a:blip>
            <a:srcRect/>
            <a:stretch/>
          </p:blipFill>
          <p:spPr>
            <a:xfrm>
              <a:off x="10883591" y="5571442"/>
              <a:ext cx="979340" cy="1040548"/>
            </a:xfrm>
            <a:prstGeom prst="rect">
              <a:avLst/>
            </a:prstGeom>
            <a:noFill/>
            <a:ln>
              <a:noFill/>
            </a:ln>
          </p:spPr>
        </p:pic>
        <p:pic>
          <p:nvPicPr>
            <p:cNvPr id="239" name="Google Shape;239;p6" descr="Point d’interrogation"/>
            <p:cNvPicPr preferRelativeResize="0"/>
            <p:nvPr/>
          </p:nvPicPr>
          <p:blipFill rotWithShape="1">
            <a:blip r:embed="rId6">
              <a:alphaModFix/>
            </a:blip>
            <a:srcRect/>
            <a:stretch/>
          </p:blipFill>
          <p:spPr>
            <a:xfrm>
              <a:off x="11005748" y="5727562"/>
              <a:ext cx="735026" cy="735026"/>
            </a:xfrm>
            <a:prstGeom prst="rect">
              <a:avLst/>
            </a:prstGeom>
            <a:noFill/>
            <a:ln>
              <a:noFill/>
            </a:ln>
          </p:spPr>
        </p:pic>
      </p:grpSp>
      <p:sp>
        <p:nvSpPr>
          <p:cNvPr id="240" name="Google Shape;240;p6"/>
          <p:cNvSpPr txBox="1"/>
          <p:nvPr/>
        </p:nvSpPr>
        <p:spPr>
          <a:xfrm>
            <a:off x="1344930" y="5725047"/>
            <a:ext cx="567961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On which CP topics should shelter and settlement </a:t>
            </a:r>
            <a:r>
              <a:rPr lang="en-US" sz="2400"/>
              <a:t>specialists </a:t>
            </a:r>
            <a:r>
              <a:rPr lang="en-US" sz="2400" b="0" i="0" u="none" strike="noStrike" cap="none">
                <a:solidFill>
                  <a:srgbClr val="000000"/>
                </a:solidFill>
                <a:latin typeface="Arial"/>
                <a:ea typeface="Arial"/>
                <a:cs typeface="Arial"/>
                <a:sym typeface="Arial"/>
              </a:rPr>
              <a:t>be trained?</a:t>
            </a:r>
            <a:endParaRPr/>
          </a:p>
        </p:txBody>
      </p:sp>
      <p:pic>
        <p:nvPicPr>
          <p:cNvPr id="241" name="Google Shape;241;p6"/>
          <p:cNvPicPr preferRelativeResize="0"/>
          <p:nvPr/>
        </p:nvPicPr>
        <p:blipFill rotWithShape="1">
          <a:blip r:embed="rId7">
            <a:alphaModFix/>
          </a:blip>
          <a:srcRect/>
          <a:stretch/>
        </p:blipFill>
        <p:spPr>
          <a:xfrm>
            <a:off x="10900132" y="5741552"/>
            <a:ext cx="1207668" cy="983225"/>
          </a:xfrm>
          <a:prstGeom prst="rect">
            <a:avLst/>
          </a:prstGeom>
          <a:noFill/>
          <a:ln>
            <a:noFill/>
          </a:ln>
        </p:spPr>
      </p:pic>
      <p:pic>
        <p:nvPicPr>
          <p:cNvPr id="242" name="Google Shape;242;p6"/>
          <p:cNvPicPr preferRelativeResize="0"/>
          <p:nvPr/>
        </p:nvPicPr>
        <p:blipFill rotWithShape="1">
          <a:blip r:embed="rId8">
            <a:alphaModFix/>
          </a:blip>
          <a:srcRect/>
          <a:stretch/>
        </p:blipFill>
        <p:spPr>
          <a:xfrm>
            <a:off x="2341624" y="3342727"/>
            <a:ext cx="1435175" cy="197192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57"/>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Further linkages</a:t>
            </a:r>
            <a:endParaRPr/>
          </a:p>
        </p:txBody>
      </p:sp>
      <p:sp>
        <p:nvSpPr>
          <p:cNvPr id="249" name="Google Shape;249;p5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1000"/>
              </a:spcBef>
              <a:spcAft>
                <a:spcPts val="0"/>
              </a:spcAft>
              <a:buSzPts val="2800"/>
              <a:buNone/>
            </a:pPr>
            <a:r>
              <a:rPr lang="en-US" b="1"/>
              <a:t>Inter-sectoriality</a:t>
            </a:r>
            <a:endParaRPr b="1"/>
          </a:p>
          <a:p>
            <a:pPr marL="50800" lvl="0" indent="0" algn="l" rtl="0">
              <a:lnSpc>
                <a:spcPct val="90000"/>
              </a:lnSpc>
              <a:spcBef>
                <a:spcPts val="1000"/>
              </a:spcBef>
              <a:spcAft>
                <a:spcPts val="0"/>
              </a:spcAft>
              <a:buSzPts val="2800"/>
              <a:buNone/>
            </a:pPr>
            <a:endParaRPr/>
          </a:p>
          <a:p>
            <a:pPr marL="457200" lvl="0" indent="-406400" algn="l" rtl="0">
              <a:lnSpc>
                <a:spcPct val="90000"/>
              </a:lnSpc>
              <a:spcBef>
                <a:spcPts val="1000"/>
              </a:spcBef>
              <a:spcAft>
                <a:spcPts val="0"/>
              </a:spcAft>
              <a:buSzPts val="2800"/>
              <a:buChar char="•"/>
            </a:pPr>
            <a:r>
              <a:rPr lang="en-US"/>
              <a:t>WASH colleagues should be consulted/involved</a:t>
            </a:r>
            <a:endParaRPr/>
          </a:p>
          <a:p>
            <a:pPr marL="457200" lvl="0" indent="-228600" algn="l" rtl="0">
              <a:lnSpc>
                <a:spcPct val="90000"/>
              </a:lnSpc>
              <a:spcBef>
                <a:spcPts val="1000"/>
              </a:spcBef>
              <a:spcAft>
                <a:spcPts val="0"/>
              </a:spcAft>
              <a:buSzPts val="2800"/>
              <a:buNone/>
            </a:pPr>
            <a:endParaRPr/>
          </a:p>
          <a:p>
            <a:pPr marL="457200" lvl="0" indent="-406400" algn="l" rtl="0">
              <a:lnSpc>
                <a:spcPct val="90000"/>
              </a:lnSpc>
              <a:spcBef>
                <a:spcPts val="1000"/>
              </a:spcBef>
              <a:spcAft>
                <a:spcPts val="0"/>
              </a:spcAft>
              <a:buSzPts val="2800"/>
              <a:buChar char="•"/>
            </a:pPr>
            <a:r>
              <a:rPr lang="en-US"/>
              <a:t>CPMS + Sphere Protection Principles</a:t>
            </a:r>
            <a:endParaRPr/>
          </a:p>
          <a:p>
            <a:pPr marL="50800" lvl="0" indent="0" algn="l" rtl="0">
              <a:lnSpc>
                <a:spcPct val="90000"/>
              </a:lnSpc>
              <a:spcBef>
                <a:spcPts val="1000"/>
              </a:spcBef>
              <a:spcAft>
                <a:spcPts val="0"/>
              </a:spcAft>
              <a:buSzPts val="2800"/>
              <a:buNone/>
            </a:pPr>
            <a:endParaRPr/>
          </a:p>
        </p:txBody>
      </p:sp>
      <p:sp>
        <p:nvSpPr>
          <p:cNvPr id="250" name="Google Shape;250;p57"/>
          <p:cNvSpPr txBox="1">
            <a:spLocks noGrp="1"/>
          </p:cNvSpPr>
          <p:nvPr>
            <p:ph type="body" idx="2"/>
          </p:nvPr>
        </p:nvSpPr>
        <p:spPr>
          <a:xfrm>
            <a:off x="8953500" y="2908177"/>
            <a:ext cx="4800600" cy="3380582"/>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t>CHS 1</a:t>
            </a:r>
            <a:endParaRPr/>
          </a:p>
          <a:p>
            <a:pPr marL="457200" lvl="0" indent="-406400" algn="l" rtl="0">
              <a:lnSpc>
                <a:spcPct val="90000"/>
              </a:lnSpc>
              <a:spcBef>
                <a:spcPts val="1000"/>
              </a:spcBef>
              <a:spcAft>
                <a:spcPts val="0"/>
              </a:spcAft>
              <a:buSzPts val="2800"/>
              <a:buChar char="•"/>
            </a:pPr>
            <a:r>
              <a:rPr lang="en-US"/>
              <a:t>CHS 3</a:t>
            </a:r>
            <a:endParaRPr/>
          </a:p>
          <a:p>
            <a:pPr marL="457200" lvl="0" indent="-406400" algn="l" rtl="0">
              <a:lnSpc>
                <a:spcPct val="90000"/>
              </a:lnSpc>
              <a:spcBef>
                <a:spcPts val="1000"/>
              </a:spcBef>
              <a:spcAft>
                <a:spcPts val="0"/>
              </a:spcAft>
              <a:buSzPts val="2800"/>
              <a:buChar char="•"/>
            </a:pPr>
            <a:r>
              <a:rPr lang="en-US"/>
              <a:t>CHS 4</a:t>
            </a:r>
            <a:endParaRPr/>
          </a:p>
          <a:p>
            <a:pPr marL="457200" lvl="0" indent="-406400" algn="l" rtl="0">
              <a:lnSpc>
                <a:spcPct val="90000"/>
              </a:lnSpc>
              <a:spcBef>
                <a:spcPts val="1000"/>
              </a:spcBef>
              <a:spcAft>
                <a:spcPts val="0"/>
              </a:spcAft>
              <a:buSzPts val="2800"/>
              <a:buChar char="•"/>
            </a:pPr>
            <a:r>
              <a:rPr lang="en-US"/>
              <a:t>CHS 5</a:t>
            </a:r>
            <a:endParaRPr/>
          </a:p>
        </p:txBody>
      </p:sp>
      <p:pic>
        <p:nvPicPr>
          <p:cNvPr id="251" name="Google Shape;251;p57"/>
          <p:cNvPicPr preferRelativeResize="0"/>
          <p:nvPr/>
        </p:nvPicPr>
        <p:blipFill rotWithShape="1">
          <a:blip r:embed="rId3">
            <a:alphaModFix/>
          </a:blip>
          <a:srcRect/>
          <a:stretch/>
        </p:blipFill>
        <p:spPr>
          <a:xfrm>
            <a:off x="8390039" y="1197618"/>
            <a:ext cx="1126922" cy="1133531"/>
          </a:xfrm>
          <a:prstGeom prst="rect">
            <a:avLst/>
          </a:prstGeom>
          <a:noFill/>
          <a:ln>
            <a:noFill/>
          </a:ln>
        </p:spPr>
      </p:pic>
      <p:pic>
        <p:nvPicPr>
          <p:cNvPr id="252" name="Google Shape;252;p57" descr="Screen Shot 2019-10-07 at 9.09.57 PM.png"/>
          <p:cNvPicPr preferRelativeResize="0"/>
          <p:nvPr/>
        </p:nvPicPr>
        <p:blipFill rotWithShape="1">
          <a:blip r:embed="rId4">
            <a:alphaModFix/>
          </a:blip>
          <a:srcRect/>
          <a:stretch/>
        </p:blipFill>
        <p:spPr>
          <a:xfrm>
            <a:off x="3676650" y="4972050"/>
            <a:ext cx="1512824" cy="1520825"/>
          </a:xfrm>
          <a:prstGeom prst="rect">
            <a:avLst/>
          </a:prstGeom>
          <a:noFill/>
          <a:ln>
            <a:noFill/>
          </a:ln>
        </p:spPr>
      </p:pic>
      <p:pic>
        <p:nvPicPr>
          <p:cNvPr id="253" name="Google Shape;253;p57"/>
          <p:cNvPicPr preferRelativeResize="0"/>
          <p:nvPr/>
        </p:nvPicPr>
        <p:blipFill rotWithShape="1">
          <a:blip r:embed="rId5">
            <a:alphaModFix/>
          </a:blip>
          <a:srcRect/>
          <a:stretch/>
        </p:blipFill>
        <p:spPr>
          <a:xfrm>
            <a:off x="8855144" y="2834481"/>
            <a:ext cx="495325" cy="457223"/>
          </a:xfrm>
          <a:prstGeom prst="rect">
            <a:avLst/>
          </a:prstGeom>
          <a:noFill/>
          <a:ln>
            <a:noFill/>
          </a:ln>
        </p:spPr>
      </p:pic>
      <p:pic>
        <p:nvPicPr>
          <p:cNvPr id="254" name="Google Shape;254;p57"/>
          <p:cNvPicPr preferRelativeResize="0"/>
          <p:nvPr/>
        </p:nvPicPr>
        <p:blipFill rotWithShape="1">
          <a:blip r:embed="rId6">
            <a:alphaModFix/>
          </a:blip>
          <a:srcRect/>
          <a:stretch/>
        </p:blipFill>
        <p:spPr>
          <a:xfrm>
            <a:off x="8871019" y="3450904"/>
            <a:ext cx="463574" cy="457223"/>
          </a:xfrm>
          <a:prstGeom prst="rect">
            <a:avLst/>
          </a:prstGeom>
          <a:noFill/>
          <a:ln>
            <a:noFill/>
          </a:ln>
        </p:spPr>
      </p:pic>
      <p:pic>
        <p:nvPicPr>
          <p:cNvPr id="255" name="Google Shape;255;p57"/>
          <p:cNvPicPr preferRelativeResize="0"/>
          <p:nvPr/>
        </p:nvPicPr>
        <p:blipFill rotWithShape="1">
          <a:blip r:embed="rId7">
            <a:alphaModFix/>
          </a:blip>
          <a:srcRect/>
          <a:stretch/>
        </p:blipFill>
        <p:spPr>
          <a:xfrm>
            <a:off x="8871019" y="4048499"/>
            <a:ext cx="508026" cy="457223"/>
          </a:xfrm>
          <a:prstGeom prst="rect">
            <a:avLst/>
          </a:prstGeom>
          <a:noFill/>
          <a:ln>
            <a:noFill/>
          </a:ln>
        </p:spPr>
      </p:pic>
      <p:pic>
        <p:nvPicPr>
          <p:cNvPr id="256" name="Google Shape;256;p57"/>
          <p:cNvPicPr preferRelativeResize="0"/>
          <p:nvPr/>
        </p:nvPicPr>
        <p:blipFill rotWithShape="1">
          <a:blip r:embed="rId8">
            <a:alphaModFix/>
          </a:blip>
          <a:srcRect/>
          <a:stretch/>
        </p:blipFill>
        <p:spPr>
          <a:xfrm>
            <a:off x="8877369" y="4598468"/>
            <a:ext cx="495325" cy="476274"/>
          </a:xfrm>
          <a:prstGeom prst="rect">
            <a:avLst/>
          </a:prstGeom>
          <a:noFill/>
          <a:ln>
            <a:noFill/>
          </a:ln>
        </p:spPr>
      </p:pic>
      <p:pic>
        <p:nvPicPr>
          <p:cNvPr id="257" name="Google Shape;257;p57"/>
          <p:cNvPicPr preferRelativeResize="0"/>
          <p:nvPr/>
        </p:nvPicPr>
        <p:blipFill rotWithShape="1">
          <a:blip r:embed="rId9">
            <a:alphaModFix/>
          </a:blip>
          <a:srcRect/>
          <a:stretch/>
        </p:blipFill>
        <p:spPr>
          <a:xfrm>
            <a:off x="0" y="5775035"/>
            <a:ext cx="1126900" cy="9174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678402" y="14791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Examples from the Region</a:t>
            </a:r>
            <a:endParaRPr/>
          </a:p>
        </p:txBody>
      </p:sp>
      <p:sp>
        <p:nvSpPr>
          <p:cNvPr id="264" name="Google Shape;264;p4"/>
          <p:cNvSpPr txBox="1"/>
          <p:nvPr/>
        </p:nvSpPr>
        <p:spPr>
          <a:xfrm>
            <a:off x="4539980" y="4115301"/>
            <a:ext cx="2978193"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27</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65" name="Google Shape;265;p4" descr="Indonesia outline map vector illustration"/>
          <p:cNvPicPr preferRelativeResize="0"/>
          <p:nvPr/>
        </p:nvPicPr>
        <p:blipFill rotWithShape="1">
          <a:blip r:embed="rId3">
            <a:alphaModFix/>
          </a:blip>
          <a:srcRect r="1642" b="14100"/>
          <a:stretch/>
        </p:blipFill>
        <p:spPr>
          <a:xfrm>
            <a:off x="8114210" y="1956428"/>
            <a:ext cx="3344092" cy="1372817"/>
          </a:xfrm>
          <a:prstGeom prst="rect">
            <a:avLst/>
          </a:prstGeom>
          <a:noFill/>
          <a:ln>
            <a:noFill/>
          </a:ln>
        </p:spPr>
      </p:pic>
      <p:sp>
        <p:nvSpPr>
          <p:cNvPr id="266" name="Google Shape;266;p4"/>
          <p:cNvSpPr txBox="1"/>
          <p:nvPr/>
        </p:nvSpPr>
        <p:spPr>
          <a:xfrm>
            <a:off x="7766074" y="3804819"/>
            <a:ext cx="4153989"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27</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67" name="Google Shape;267;p4" descr="Nepal Map Outline Png #1438897 - PNG Images - PNGio"/>
          <p:cNvPicPr preferRelativeResize="0"/>
          <p:nvPr/>
        </p:nvPicPr>
        <p:blipFill rotWithShape="1">
          <a:blip r:embed="rId4">
            <a:alphaModFix/>
          </a:blip>
          <a:srcRect/>
          <a:stretch/>
        </p:blipFill>
        <p:spPr>
          <a:xfrm>
            <a:off x="761637" y="1711264"/>
            <a:ext cx="3235962" cy="1617981"/>
          </a:xfrm>
          <a:prstGeom prst="rect">
            <a:avLst/>
          </a:prstGeom>
          <a:noFill/>
          <a:ln>
            <a:noFill/>
          </a:ln>
        </p:spPr>
      </p:pic>
      <p:sp>
        <p:nvSpPr>
          <p:cNvPr id="268" name="Google Shape;268;p4"/>
          <p:cNvSpPr txBox="1"/>
          <p:nvPr/>
        </p:nvSpPr>
        <p:spPr>
          <a:xfrm>
            <a:off x="566421" y="3429000"/>
            <a:ext cx="3457668"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27</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69" name="Google Shape;269;p4" descr="Outline Map of Myanmar | Free Vector Maps"/>
          <p:cNvPicPr preferRelativeResize="0"/>
          <p:nvPr/>
        </p:nvPicPr>
        <p:blipFill rotWithShape="1">
          <a:blip r:embed="rId5">
            <a:alphaModFix/>
          </a:blip>
          <a:srcRect l="21619" r="22094"/>
          <a:stretch/>
        </p:blipFill>
        <p:spPr>
          <a:xfrm>
            <a:off x="5134563" y="1217419"/>
            <a:ext cx="2135710" cy="28458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1359cb04db1_0_0"/>
          <p:cNvSpPr txBox="1">
            <a:spLocks noGrp="1"/>
          </p:cNvSpPr>
          <p:nvPr>
            <p:ph type="title"/>
          </p:nvPr>
        </p:nvSpPr>
        <p:spPr>
          <a:xfrm>
            <a:off x="680802" y="275189"/>
            <a:ext cx="9724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US" sz="4100"/>
              <a:t>Need more than the hard copy?</a:t>
            </a:r>
            <a:endParaRPr sz="4100"/>
          </a:p>
        </p:txBody>
      </p:sp>
      <p:sp>
        <p:nvSpPr>
          <p:cNvPr id="276" name="Google Shape;276;g1359cb04db1_0_0"/>
          <p:cNvSpPr txBox="1">
            <a:spLocks noGrp="1"/>
          </p:cNvSpPr>
          <p:nvPr>
            <p:ph type="body" idx="1"/>
          </p:nvPr>
        </p:nvSpPr>
        <p:spPr>
          <a:xfrm>
            <a:off x="680802" y="1367983"/>
            <a:ext cx="8320800" cy="526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US" sz="2400"/>
              <a:t>On the Alliance website</a:t>
            </a:r>
            <a:endParaRPr/>
          </a:p>
          <a:p>
            <a:pPr marL="985837" lvl="1" indent="-312737" algn="l" rtl="0">
              <a:lnSpc>
                <a:spcPct val="90000"/>
              </a:lnSpc>
              <a:spcBef>
                <a:spcPts val="1700"/>
              </a:spcBef>
              <a:spcAft>
                <a:spcPts val="0"/>
              </a:spcAft>
              <a:buSzPts val="2400"/>
              <a:buFont typeface="Noto Sans Symbols"/>
              <a:buChar char="⮚"/>
            </a:pPr>
            <a:r>
              <a:rPr lang="en-US" sz="1800"/>
              <a:t>PDF version</a:t>
            </a:r>
            <a:endParaRPr/>
          </a:p>
          <a:p>
            <a:pPr marL="985837" lvl="1" indent="-312737" algn="l" rtl="0">
              <a:lnSpc>
                <a:spcPct val="90000"/>
              </a:lnSpc>
              <a:spcBef>
                <a:spcPts val="500"/>
              </a:spcBef>
              <a:spcAft>
                <a:spcPts val="0"/>
              </a:spcAft>
              <a:buSzPts val="2400"/>
              <a:buFont typeface="Noto Sans Symbols"/>
              <a:buChar char="⮚"/>
            </a:pPr>
            <a:r>
              <a:rPr lang="en-US" sz="1800"/>
              <a:t>Briefing &amp; Implementation Pack</a:t>
            </a:r>
            <a:endParaRPr/>
          </a:p>
          <a:p>
            <a:pPr marL="985837" lvl="1" indent="-312737" algn="l" rtl="0">
              <a:lnSpc>
                <a:spcPct val="90000"/>
              </a:lnSpc>
              <a:spcBef>
                <a:spcPts val="500"/>
              </a:spcBef>
              <a:spcAft>
                <a:spcPts val="0"/>
              </a:spcAft>
              <a:buSzPts val="2400"/>
              <a:buFont typeface="Noto Sans Symbols"/>
              <a:buChar char="⮚"/>
            </a:pPr>
            <a:r>
              <a:rPr lang="en-US" sz="1800"/>
              <a:t>25-page Summary</a:t>
            </a:r>
            <a:endParaRPr/>
          </a:p>
          <a:p>
            <a:pPr marL="985837" lvl="1" indent="-312737" algn="l" rtl="0">
              <a:lnSpc>
                <a:spcPct val="90000"/>
              </a:lnSpc>
              <a:spcBef>
                <a:spcPts val="500"/>
              </a:spcBef>
              <a:spcAft>
                <a:spcPts val="0"/>
              </a:spcAft>
              <a:buSzPts val="2400"/>
              <a:buFont typeface="Noto Sans Symbols"/>
              <a:buChar char="⮚"/>
            </a:pPr>
            <a:r>
              <a:rPr lang="en-US" sz="1800"/>
              <a:t>E-course </a:t>
            </a:r>
            <a:endParaRPr/>
          </a:p>
          <a:p>
            <a:pPr marL="985837" lvl="1" indent="-312737" algn="l" rtl="0">
              <a:lnSpc>
                <a:spcPct val="90000"/>
              </a:lnSpc>
              <a:spcBef>
                <a:spcPts val="500"/>
              </a:spcBef>
              <a:spcAft>
                <a:spcPts val="0"/>
              </a:spcAft>
              <a:buSzPts val="2400"/>
              <a:buFont typeface="Noto Sans Symbols"/>
              <a:buChar char="⮚"/>
            </a:pPr>
            <a:r>
              <a:rPr lang="en-US" sz="1800"/>
              <a:t>YouTube videos</a:t>
            </a:r>
            <a:endParaRPr/>
          </a:p>
          <a:p>
            <a:pPr marL="985837" lvl="1" indent="-312737" algn="l" rtl="0">
              <a:lnSpc>
                <a:spcPct val="90000"/>
              </a:lnSpc>
              <a:spcBef>
                <a:spcPts val="500"/>
              </a:spcBef>
              <a:spcAft>
                <a:spcPts val="0"/>
              </a:spcAft>
              <a:buSzPts val="2400"/>
              <a:buFont typeface="Noto Sans Symbols"/>
              <a:buChar char="⮚"/>
            </a:pPr>
            <a:r>
              <a:rPr lang="en-US" sz="1800"/>
              <a:t>A gallery of illustrated Standards</a:t>
            </a:r>
            <a:endParaRPr/>
          </a:p>
          <a:p>
            <a:pPr marL="9525" lvl="1" indent="0" algn="l" rtl="0">
              <a:lnSpc>
                <a:spcPct val="90000"/>
              </a:lnSpc>
              <a:spcBef>
                <a:spcPts val="1200"/>
              </a:spcBef>
              <a:spcAft>
                <a:spcPts val="0"/>
              </a:spcAft>
              <a:buSzPts val="2400"/>
              <a:buNone/>
            </a:pPr>
            <a:r>
              <a:rPr lang="en-US">
                <a:solidFill>
                  <a:srgbClr val="00B0F0"/>
                </a:solidFill>
              </a:rPr>
              <a:t>	👉</a:t>
            </a:r>
            <a:r>
              <a:rPr lang="en-US" sz="1800">
                <a:solidFill>
                  <a:srgbClr val="00B0F0"/>
                </a:solidFill>
              </a:rPr>
              <a:t>  </a:t>
            </a:r>
            <a:r>
              <a:rPr lang="en-US" sz="1800" u="sng">
                <a:solidFill>
                  <a:srgbClr val="00B0F0"/>
                </a:solidFill>
                <a:hlinkClick r:id="rId3">
                  <a:extLst>
                    <a:ext uri="{A12FA001-AC4F-418D-AE19-62706E023703}">
                      <ahyp:hlinkClr xmlns:ahyp="http://schemas.microsoft.com/office/drawing/2018/hyperlinkcolor" val="tx"/>
                    </a:ext>
                  </a:extLst>
                </a:hlinkClick>
              </a:rPr>
              <a:t>www.AllianceCPHA.org</a:t>
            </a:r>
            <a:endParaRPr sz="1800">
              <a:solidFill>
                <a:srgbClr val="00B0F0"/>
              </a:solidFill>
            </a:endParaRPr>
          </a:p>
          <a:p>
            <a:pPr marL="9525" lvl="1" indent="0" algn="l" rtl="0">
              <a:lnSpc>
                <a:spcPct val="90000"/>
              </a:lnSpc>
              <a:spcBef>
                <a:spcPts val="1200"/>
              </a:spcBef>
              <a:spcAft>
                <a:spcPts val="0"/>
              </a:spcAft>
              <a:buSzPts val="2400"/>
              <a:buNone/>
            </a:pPr>
            <a:r>
              <a:rPr lang="en-US"/>
              <a:t>On the </a:t>
            </a:r>
            <a:r>
              <a:rPr lang="en-US" sz="2400"/>
              <a:t>Humanitarian Standards Partnership website</a:t>
            </a:r>
            <a:endParaRPr/>
          </a:p>
          <a:p>
            <a:pPr marL="985837" lvl="1" indent="-322262" algn="l" rtl="0">
              <a:lnSpc>
                <a:spcPct val="90000"/>
              </a:lnSpc>
              <a:spcBef>
                <a:spcPts val="500"/>
              </a:spcBef>
              <a:spcAft>
                <a:spcPts val="0"/>
              </a:spcAft>
              <a:buSzPts val="2400"/>
              <a:buFont typeface="Noto Sans Symbols"/>
              <a:buChar char="⮚"/>
            </a:pPr>
            <a:r>
              <a:rPr lang="en-US" sz="1800"/>
              <a:t>Online, interactive version</a:t>
            </a:r>
            <a:endParaRPr/>
          </a:p>
          <a:p>
            <a:pPr marL="985837" lvl="1" indent="-322262" algn="l" rtl="0">
              <a:lnSpc>
                <a:spcPct val="90000"/>
              </a:lnSpc>
              <a:spcBef>
                <a:spcPts val="500"/>
              </a:spcBef>
              <a:spcAft>
                <a:spcPts val="0"/>
              </a:spcAft>
              <a:buSzPts val="2400"/>
              <a:buFont typeface="Noto Sans Symbols"/>
              <a:buChar char="⮚"/>
            </a:pPr>
            <a:r>
              <a:rPr lang="en-US" sz="1800"/>
              <a:t>HSP App for mobile phones and tablets </a:t>
            </a:r>
            <a:endParaRPr/>
          </a:p>
          <a:p>
            <a:pPr marL="0" lvl="0" indent="0" algn="l" rtl="0">
              <a:lnSpc>
                <a:spcPct val="90000"/>
              </a:lnSpc>
              <a:spcBef>
                <a:spcPts val="1200"/>
              </a:spcBef>
              <a:spcAft>
                <a:spcPts val="0"/>
              </a:spcAft>
              <a:buSzPts val="2800"/>
              <a:buNone/>
            </a:pPr>
            <a:r>
              <a:rPr lang="en-US" sz="1800">
                <a:solidFill>
                  <a:srgbClr val="00B0F0"/>
                </a:solidFill>
              </a:rPr>
              <a:t>	</a:t>
            </a:r>
            <a:r>
              <a:rPr lang="en-US" sz="2400">
                <a:solidFill>
                  <a:srgbClr val="00B0F0"/>
                </a:solidFill>
              </a:rPr>
              <a:t>👉</a:t>
            </a:r>
            <a:r>
              <a:rPr lang="en-US" sz="1800">
                <a:solidFill>
                  <a:srgbClr val="00B0F0"/>
                </a:solidFill>
              </a:rPr>
              <a:t>  www.HumanitarianStandardsPartnership.org</a:t>
            </a:r>
            <a:endParaRPr/>
          </a:p>
          <a:p>
            <a:pPr marL="0" lvl="0" indent="0" algn="l" rtl="0">
              <a:lnSpc>
                <a:spcPct val="90000"/>
              </a:lnSpc>
              <a:spcBef>
                <a:spcPts val="1000"/>
              </a:spcBef>
              <a:spcAft>
                <a:spcPts val="0"/>
              </a:spcAft>
              <a:buSzPts val="2800"/>
              <a:buNone/>
            </a:pPr>
            <a:endParaRPr sz="1600"/>
          </a:p>
        </p:txBody>
      </p:sp>
      <p:pic>
        <p:nvPicPr>
          <p:cNvPr id="277" name="Google Shape;277;g1359cb04db1_0_0"/>
          <p:cNvPicPr preferRelativeResize="0"/>
          <p:nvPr/>
        </p:nvPicPr>
        <p:blipFill rotWithShape="1">
          <a:blip r:embed="rId4">
            <a:alphaModFix/>
          </a:blip>
          <a:srcRect/>
          <a:stretch/>
        </p:blipFill>
        <p:spPr>
          <a:xfrm>
            <a:off x="9535849" y="5258587"/>
            <a:ext cx="1400375" cy="1416533"/>
          </a:xfrm>
          <a:prstGeom prst="rect">
            <a:avLst/>
          </a:prstGeom>
          <a:noFill/>
          <a:ln>
            <a:noFill/>
          </a:ln>
        </p:spPr>
      </p:pic>
      <p:pic>
        <p:nvPicPr>
          <p:cNvPr id="278" name="Google Shape;278;g1359cb04db1_0_0"/>
          <p:cNvPicPr preferRelativeResize="0"/>
          <p:nvPr/>
        </p:nvPicPr>
        <p:blipFill rotWithShape="1">
          <a:blip r:embed="rId5">
            <a:alphaModFix/>
          </a:blip>
          <a:srcRect/>
          <a:stretch/>
        </p:blipFill>
        <p:spPr>
          <a:xfrm rot="547355">
            <a:off x="6996516" y="1670472"/>
            <a:ext cx="1684004" cy="23262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79" name="Google Shape;279;g1359cb04db1_0_0" descr="Imagen que contiene Icono&#10;&#10;Descripción generada automáticamente"/>
          <p:cNvPicPr preferRelativeResize="0"/>
          <p:nvPr/>
        </p:nvPicPr>
        <p:blipFill rotWithShape="1">
          <a:blip r:embed="rId6">
            <a:alphaModFix/>
          </a:blip>
          <a:srcRect/>
          <a:stretch/>
        </p:blipFill>
        <p:spPr>
          <a:xfrm>
            <a:off x="10082326" y="3298017"/>
            <a:ext cx="1977869" cy="143273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2814</Words>
  <Application>Microsoft Office PowerPoint</Application>
  <PresentationFormat>Widescreen</PresentationFormat>
  <Paragraphs>221</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Noto Sans Symbols</vt:lpstr>
      <vt:lpstr>Arial</vt:lpstr>
      <vt:lpstr>Helvetica Neue</vt:lpstr>
      <vt:lpstr>Calibri</vt:lpstr>
      <vt:lpstr>Office Theme</vt:lpstr>
      <vt:lpstr>The Minimum Standards for Child Protection in Humanitarian Action  CPMS</vt:lpstr>
      <vt:lpstr>Aim of the Standards </vt:lpstr>
      <vt:lpstr>PowerPoint Presentation</vt:lpstr>
      <vt:lpstr>Working Together</vt:lpstr>
      <vt:lpstr>An introduction to Standard 27</vt:lpstr>
      <vt:lpstr>Joint Actions</vt:lpstr>
      <vt:lpstr>Further linkages</vt:lpstr>
      <vt:lpstr>Examples from the Region</vt:lpstr>
      <vt:lpstr>Need more than the hard copy?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Minimum Standards for Child Protection in Humanitarian Action  CPMS</dc:title>
  <dc:creator>Colleen Fitzgerald</dc:creator>
  <cp:lastModifiedBy>Joanna Wedge</cp:lastModifiedBy>
  <cp:revision>1</cp:revision>
  <dcterms:created xsi:type="dcterms:W3CDTF">2017-12-20T18:51:03Z</dcterms:created>
  <dcterms:modified xsi:type="dcterms:W3CDTF">2022-07-05T21:38:46Z</dcterms:modified>
</cp:coreProperties>
</file>