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38420" autoAdjust="0"/>
  </p:normalViewPr>
  <p:slideViewPr>
    <p:cSldViewPr snapToGrid="0">
      <p:cViewPr varScale="1">
        <p:scale>
          <a:sx n="27" d="100"/>
          <a:sy n="27" d="100"/>
        </p:scale>
        <p:origin x="668"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pim.guide/category/guidance-and-product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5</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is our benchmark. It is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a:t>Contextualisation (adaptation to your specific context)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contextualization video on the Alliance’s </a:t>
            </a:r>
            <a:r>
              <a:rPr lang="en-US" dirty="0" err="1"/>
              <a:t>youtube</a:t>
            </a:r>
            <a:r>
              <a:rPr lang="en-US" dirty="0"/>
              <a:t> channel.</a:t>
            </a:r>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a:t>BOX: The CPMS aim at improving the quality and accountability of our programing and increasing impact for children’s protection and well-being in humanitarian action (</a:t>
            </a:r>
            <a:r>
              <a:rPr lang="fr-FR" sz="1800" b="0" i="0" u="none" strike="noStrike" baseline="0" dirty="0">
                <a:latin typeface="HelveticaNeue-Light-Identity-H"/>
              </a:rPr>
              <a:t>across all </a:t>
            </a:r>
            <a:r>
              <a:rPr lang="fr-FR" sz="1800" b="0" i="0" u="none" strike="noStrike" baseline="0" dirty="0" err="1">
                <a:latin typeface="HelveticaNeue-Light-Identity-H"/>
              </a:rPr>
              <a:t>contexts</a:t>
            </a:r>
            <a:r>
              <a:rPr lang="en-US" sz="1800" b="0" i="0" u="none" strike="noStrike" baseline="0" dirty="0">
                <a:latin typeface="HelveticaNeue-Light-Identity-H"/>
              </a:rPr>
              <a:t>)</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endParaRPr dirty="0"/>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5: Information management</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of Standards related to quality response, which are all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level</a:t>
            </a:r>
            <a:r>
              <a:rPr lang="fr-FR" dirty="0"/>
              <a:t> of </a:t>
            </a:r>
            <a:r>
              <a:rPr lang="fr-FR" dirty="0" err="1"/>
              <a:t>quality</a:t>
            </a:r>
            <a:r>
              <a:rPr lang="fr-FR" dirty="0"/>
              <a:t> </a:t>
            </a:r>
            <a:r>
              <a:rPr lang="fr-FR" dirty="0" err="1"/>
              <a:t>we</a:t>
            </a:r>
            <a:r>
              <a:rPr lang="fr-FR" dirty="0"/>
              <a:t> are </a:t>
            </a:r>
            <a:r>
              <a:rPr lang="fr-FR" dirty="0" err="1"/>
              <a:t>aiming</a:t>
            </a:r>
            <a:r>
              <a:rPr lang="fr-FR" dirty="0"/>
              <a:t> to </a:t>
            </a:r>
            <a:r>
              <a:rPr lang="fr-FR" dirty="0" err="1"/>
              <a:t>reach</a:t>
            </a:r>
            <a:r>
              <a:rPr lang="fr-FR" dirty="0"/>
              <a:t> as </a:t>
            </a:r>
            <a:r>
              <a:rPr lang="fr-FR" dirty="0" err="1"/>
              <a:t>practionners</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(7–28)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 as a whole, </a:t>
            </a:r>
            <a:r>
              <a:rPr lang="en-US" dirty="0"/>
              <a:t>and should be used together with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provides child protection-focused information management guidance that is intended to complement existing information management tools and trainings.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Whenever appropriate, information should be shared with relevant actors to strengthen coordination, inform strategic decision-making and support advocacy.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err="1"/>
              <a:t>Complements</a:t>
            </a:r>
            <a:r>
              <a:rPr lang="fr-FR" dirty="0"/>
              <a:t> the Protection Information Management (PIM) Framework &amp; Protection Information Management guidance, </a:t>
            </a:r>
            <a:r>
              <a:rPr lang="fr-FR" dirty="0" err="1"/>
              <a:t>that</a:t>
            </a:r>
            <a:r>
              <a:rPr lang="fr-FR" dirty="0"/>
              <a:t> </a:t>
            </a:r>
            <a:r>
              <a:rPr lang="en-US" dirty="0"/>
              <a:t>is the: principled, </a:t>
            </a:r>
            <a:r>
              <a:rPr lang="en-US" dirty="0" err="1"/>
              <a:t>systematised</a:t>
            </a:r>
            <a:r>
              <a:rPr lang="en-US" dirty="0"/>
              <a:t> and collaborative processes to collect, process, </a:t>
            </a:r>
            <a:r>
              <a:rPr lang="en-US" dirty="0" err="1"/>
              <a:t>analyse</a:t>
            </a:r>
            <a:r>
              <a:rPr lang="en-US" dirty="0"/>
              <a:t>, store, share, and use data and information to enable evidence-informed action for quality protection outcomes” (</a:t>
            </a:r>
            <a:r>
              <a:rPr lang="en-US" dirty="0">
                <a:hlinkClick r:id="rId4"/>
              </a:rPr>
              <a:t>Protection Information Management Website</a:t>
            </a:r>
            <a:r>
              <a:rPr lang="en-US" dirty="0"/>
              <a:t>). PIM helps ensure the efficient and targeted use of resources and strengthens the coordination, design and delivery of protection responses</a:t>
            </a:r>
            <a:endParaRPr lang="en-US" dirty="0">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Discussion Prompt: </a:t>
            </a:r>
            <a:r>
              <a:rPr lang="en-US" dirty="0">
                <a:latin typeface="Arial"/>
                <a:ea typeface="Arial"/>
                <a:cs typeface="Arial"/>
                <a:sym typeface="Arial"/>
              </a:rPr>
              <a:t>what </a:t>
            </a:r>
            <a:r>
              <a:rPr lang="en-US" dirty="0"/>
              <a:t>categories of information are covered?</a:t>
            </a:r>
          </a:p>
          <a:p>
            <a:r>
              <a:rPr lang="fr-FR" dirty="0"/>
              <a:t>-&gt;</a:t>
            </a:r>
            <a:r>
              <a:rPr lang="en-US" dirty="0"/>
              <a:t>Four broad categories of information need to be managed for child protection in humanitarian action (CPHA):</a:t>
            </a:r>
          </a:p>
          <a:p>
            <a:pPr>
              <a:buFont typeface="Arial" panose="020B0604020202020204" pitchFamily="34" charset="0"/>
              <a:buChar char="•"/>
            </a:pPr>
            <a:r>
              <a:rPr lang="en-US" dirty="0">
                <a:solidFill>
                  <a:srgbClr val="B496A5"/>
                </a:solidFill>
                <a:effectLst/>
              </a:rPr>
              <a:t>Information about the emergency situation and supporting coordination mechanisms;</a:t>
            </a:r>
          </a:p>
          <a:p>
            <a:pPr>
              <a:buFont typeface="Arial" panose="020B0604020202020204" pitchFamily="34" charset="0"/>
              <a:buChar char="•"/>
            </a:pPr>
            <a:r>
              <a:rPr lang="en-US" dirty="0">
                <a:solidFill>
                  <a:srgbClr val="B496A5"/>
                </a:solidFill>
                <a:effectLst/>
              </a:rPr>
              <a:t>Information about the overall humanitarian response and the child protection response in particular;</a:t>
            </a:r>
          </a:p>
          <a:p>
            <a:pPr>
              <a:buFont typeface="Arial" panose="020B0604020202020204" pitchFamily="34" charset="0"/>
              <a:buChar char="•"/>
            </a:pPr>
            <a:r>
              <a:rPr lang="en-US" dirty="0">
                <a:solidFill>
                  <a:srgbClr val="B496A5"/>
                </a:solidFill>
                <a:effectLst/>
              </a:rPr>
              <a:t>Information about the situation of children in a given context (including the well-being of hosting families/caregivers, specific risk factors and patterns of child rights violations); and</a:t>
            </a:r>
          </a:p>
          <a:p>
            <a:pPr>
              <a:buFont typeface="Arial" panose="020B0604020202020204" pitchFamily="34" charset="0"/>
              <a:buChar char="•"/>
            </a:pPr>
            <a:r>
              <a:rPr lang="en-US" dirty="0">
                <a:solidFill>
                  <a:srgbClr val="B496A5"/>
                </a:solidFill>
                <a:effectLst/>
              </a:rPr>
              <a:t>Information about specific children who are facing protection concerns (which are typically managed through the case management process).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5 states: </a:t>
            </a:r>
            <a:r>
              <a:rPr lang="en-US" dirty="0"/>
              <a:t>“All child protection </a:t>
            </a:r>
            <a:r>
              <a:rPr lang="en-US" dirty="0" err="1"/>
              <a:t>programmes</a:t>
            </a:r>
            <a:r>
              <a:rPr lang="en-US" dirty="0"/>
              <a:t> are designed, planned, managed, monitored and evaluated through structured processes and methodologies that build on existing capacities and resources, address evolving child protection risks and needs, and are continuously adapted based on learning and evidence.”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latin typeface="Arial"/>
                <a:ea typeface="Arial"/>
                <a:cs typeface="Arial"/>
                <a:sym typeface="Arial"/>
              </a:rPr>
              <a:t>It details the ethical concerns to keep in mind when </a:t>
            </a:r>
            <a:r>
              <a:rPr lang="fr-FR" dirty="0" err="1"/>
              <a:t>processing</a:t>
            </a:r>
            <a:r>
              <a:rPr lang="fr-FR" dirty="0"/>
              <a:t>, </a:t>
            </a:r>
            <a:r>
              <a:rPr lang="fr-FR" dirty="0" err="1"/>
              <a:t>analysing</a:t>
            </a:r>
            <a:r>
              <a:rPr lang="fr-FR" dirty="0"/>
              <a:t> and sharing data and information: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it should be made anonymous;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only be shared according to </a:t>
            </a:r>
            <a:r>
              <a:rPr lang="en-US" dirty="0" err="1"/>
              <a:t>contextualised</a:t>
            </a:r>
            <a:r>
              <a:rPr lang="en-US" dirty="0"/>
              <a:t> data protection and information-sharing protocols;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should be up-to-date, and necessary/</a:t>
            </a:r>
            <a:r>
              <a:rPr lang="fr-FR" dirty="0" err="1"/>
              <a:t>meaningful</a:t>
            </a:r>
            <a:r>
              <a:rPr lang="fr-FR" dirty="0"/>
              <a:t> (</a:t>
            </a:r>
            <a:r>
              <a:rPr lang="en-US" dirty="0"/>
              <a:t>Only gather data that you will use)</a:t>
            </a:r>
            <a:r>
              <a:rPr lang="fr-FR" dirty="0"/>
              <a:t> </a:t>
            </a:r>
            <a:r>
              <a:rPr lang="en-US"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should </a:t>
            </a:r>
            <a:r>
              <a:rPr lang="fr-FR" dirty="0"/>
              <a:t>respect </a:t>
            </a:r>
            <a:r>
              <a:rPr lang="fr-FR" dirty="0" err="1"/>
              <a:t>confidentiality</a:t>
            </a:r>
            <a:r>
              <a:rPr lang="fr-FR" dirty="0"/>
              <a:t> and CP </a:t>
            </a:r>
            <a:r>
              <a:rPr lang="fr-FR" dirty="0" err="1"/>
              <a:t>principles</a:t>
            </a:r>
            <a:r>
              <a:rPr lang="fr-FR" dirty="0"/>
              <a:t> ;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collection </a:t>
            </a:r>
            <a:r>
              <a:rPr lang="en-US" dirty="0"/>
              <a:t>must be technically and ethically sound; take into account the cultural practices and norms ;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always with </a:t>
            </a:r>
            <a:r>
              <a:rPr lang="fr-FR" dirty="0" err="1"/>
              <a:t>informed</a:t>
            </a:r>
            <a:r>
              <a:rPr lang="fr-FR" dirty="0"/>
              <a:t> consent/assent; </a:t>
            </a:r>
            <a:r>
              <a:rPr lang="en-US" dirty="0"/>
              <a:t>use positive language and do not label children who are at risk. </a:t>
            </a:r>
            <a:r>
              <a:rPr lang="fr-FR"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err="1"/>
              <a:t>Also</a:t>
            </a:r>
            <a:r>
              <a:rPr lang="fr-FR" dirty="0"/>
              <a:t> </a:t>
            </a:r>
            <a:r>
              <a:rPr lang="en-US" dirty="0"/>
              <a:t>avoid repeatedly asking the same population the same questions.</a:t>
            </a:r>
            <a:endParaRPr lang="fr-FR"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overall information management cycle is described in the Protection Information Management (PIM) Framework. This standard is developed around four main stages that are drawn from the PIM framework:</a:t>
            </a:r>
          </a:p>
          <a:p>
            <a:pPr>
              <a:buFont typeface="Arial" panose="020B0604020202020204" pitchFamily="34" charset="0"/>
              <a:buChar char="•"/>
            </a:pPr>
            <a:r>
              <a:rPr lang="en-US" dirty="0">
                <a:solidFill>
                  <a:srgbClr val="B496A5"/>
                </a:solidFill>
                <a:effectLst/>
              </a:rPr>
              <a:t>Data planning;</a:t>
            </a:r>
          </a:p>
          <a:p>
            <a:pPr>
              <a:buFont typeface="Arial" panose="020B0604020202020204" pitchFamily="34" charset="0"/>
              <a:buChar char="•"/>
            </a:pPr>
            <a:r>
              <a:rPr lang="en-US" dirty="0">
                <a:solidFill>
                  <a:srgbClr val="B496A5"/>
                </a:solidFill>
                <a:effectLst/>
              </a:rPr>
              <a:t>Data collection;</a:t>
            </a:r>
          </a:p>
          <a:p>
            <a:pPr>
              <a:buFont typeface="Arial" panose="020B0604020202020204" pitchFamily="34" charset="0"/>
              <a:buChar char="•"/>
            </a:pPr>
            <a:r>
              <a:rPr lang="en-US" dirty="0">
                <a:solidFill>
                  <a:srgbClr val="B496A5"/>
                </a:solidFill>
                <a:effectLst/>
              </a:rPr>
              <a:t>Data processing and analysis; and</a:t>
            </a:r>
          </a:p>
          <a:p>
            <a:pPr>
              <a:buFont typeface="Arial" panose="020B0604020202020204" pitchFamily="34" charset="0"/>
              <a:buChar char="•"/>
            </a:pPr>
            <a:r>
              <a:rPr lang="en-US" dirty="0">
                <a:solidFill>
                  <a:srgbClr val="B496A5"/>
                </a:solidFill>
                <a:effectLst/>
              </a:rPr>
              <a:t>Information sharing and evaluation.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baseline="0" dirty="0">
                <a:latin typeface="+mn-lt"/>
              </a:rPr>
              <a:t>Step 1: </a:t>
            </a:r>
          </a:p>
          <a:p>
            <a:pPr marL="171450" marR="0" lvl="0" indent="-171450" algn="l" rtl="0">
              <a:lnSpc>
                <a:spcPct val="100000"/>
              </a:lnSpc>
              <a:spcBef>
                <a:spcPts val="0"/>
              </a:spcBef>
              <a:spcAft>
                <a:spcPts val="0"/>
              </a:spcAft>
              <a:buClr>
                <a:schemeClr val="dk1"/>
              </a:buClr>
              <a:buSzPts val="1200"/>
              <a:buFontTx/>
              <a:buChar char="-"/>
            </a:pPr>
            <a:r>
              <a:rPr lang="en-US" dirty="0"/>
              <a:t>First step will be to map the existing data and systems (used by the government. &amp; CP actors) to inform CP situation and response capacity, and then use it as a baseline to define an IM strategy to improve, standardize and/or develop new tools and procedures with other CP actors</a:t>
            </a:r>
          </a:p>
          <a:p>
            <a:pPr marL="171450" marR="0" lvl="0" indent="-171450" algn="l" rtl="0">
              <a:lnSpc>
                <a:spcPct val="100000"/>
              </a:lnSpc>
              <a:spcBef>
                <a:spcPts val="0"/>
              </a:spcBef>
              <a:spcAft>
                <a:spcPts val="0"/>
              </a:spcAft>
              <a:buClr>
                <a:schemeClr val="dk1"/>
              </a:buClr>
              <a:buSzPts val="1200"/>
              <a:buFontTx/>
              <a:buChar char="-"/>
            </a:pPr>
            <a:r>
              <a:rPr lang="en-US" dirty="0"/>
              <a:t>historical and current data on child protection concerns can be used to establish inter-agency baseline values for agreed-upon child protection priorities</a:t>
            </a:r>
          </a:p>
          <a:p>
            <a:pPr marL="171450" marR="0" lvl="0" indent="-171450" algn="l" rtl="0">
              <a:lnSpc>
                <a:spcPct val="100000"/>
              </a:lnSpc>
              <a:spcBef>
                <a:spcPts val="0"/>
              </a:spcBef>
              <a:spcAft>
                <a:spcPts val="0"/>
              </a:spcAft>
              <a:buClr>
                <a:schemeClr val="dk1"/>
              </a:buClr>
              <a:buSzPts val="1200"/>
              <a:buFontTx/>
              <a:buChar char="-"/>
            </a:pPr>
            <a:r>
              <a:rPr lang="en-US" dirty="0"/>
              <a:t>with other child protection actors, develop, adapt, share and translate </a:t>
            </a:r>
            <a:r>
              <a:rPr lang="en-US" dirty="0" err="1"/>
              <a:t>standardised</a:t>
            </a:r>
            <a:r>
              <a:rPr lang="en-US" dirty="0"/>
              <a:t> information management tools and procedures for use with national or other existing information management systems, wherever possible.</a:t>
            </a:r>
          </a:p>
          <a:p>
            <a:pPr marL="171450" marR="0" lvl="0" indent="-171450" algn="l" rtl="0">
              <a:lnSpc>
                <a:spcPct val="100000"/>
              </a:lnSpc>
              <a:spcBef>
                <a:spcPts val="0"/>
              </a:spcBef>
              <a:spcAft>
                <a:spcPts val="0"/>
              </a:spcAft>
              <a:buClr>
                <a:schemeClr val="dk1"/>
              </a:buClr>
              <a:buSzPts val="1200"/>
              <a:buFontTx/>
              <a:buChar char="-"/>
            </a:pPr>
            <a:r>
              <a:rPr lang="en-US" dirty="0"/>
              <a:t>Appropriate training should be given to staff involved in information management on:</a:t>
            </a:r>
          </a:p>
          <a:p>
            <a:pPr>
              <a:buFont typeface="Arial" panose="020B0604020202020204" pitchFamily="34" charset="0"/>
              <a:buChar char="•"/>
            </a:pPr>
            <a:r>
              <a:rPr lang="en-US" dirty="0">
                <a:solidFill>
                  <a:srgbClr val="B496A5"/>
                </a:solidFill>
                <a:effectLst/>
              </a:rPr>
              <a:t>Ethics;</a:t>
            </a:r>
          </a:p>
          <a:p>
            <a:pPr>
              <a:buFont typeface="Arial" panose="020B0604020202020204" pitchFamily="34" charset="0"/>
              <a:buChar char="•"/>
            </a:pPr>
            <a:r>
              <a:rPr lang="en-US" dirty="0">
                <a:solidFill>
                  <a:srgbClr val="B496A5"/>
                </a:solidFill>
                <a:effectLst/>
              </a:rPr>
              <a:t>Principles of data collection;</a:t>
            </a:r>
          </a:p>
          <a:p>
            <a:pPr>
              <a:buFont typeface="Arial" panose="020B0604020202020204" pitchFamily="34" charset="0"/>
              <a:buChar char="•"/>
            </a:pPr>
            <a:r>
              <a:rPr lang="en-US" dirty="0">
                <a:solidFill>
                  <a:srgbClr val="B496A5"/>
                </a:solidFill>
                <a:effectLst/>
              </a:rPr>
              <a:t>Data protection protocols;</a:t>
            </a:r>
          </a:p>
          <a:p>
            <a:pPr>
              <a:buFont typeface="Arial" panose="020B0604020202020204" pitchFamily="34" charset="0"/>
              <a:buChar char="•"/>
            </a:pPr>
            <a:r>
              <a:rPr lang="en-US" dirty="0">
                <a:solidFill>
                  <a:srgbClr val="B496A5"/>
                </a:solidFill>
                <a:effectLst/>
              </a:rPr>
              <a:t>Management of sensitive information; and</a:t>
            </a:r>
          </a:p>
          <a:p>
            <a:pPr>
              <a:buFont typeface="Arial" panose="020B0604020202020204" pitchFamily="34" charset="0"/>
              <a:buChar char="•"/>
            </a:pPr>
            <a:r>
              <a:rPr lang="en-US" dirty="0">
                <a:solidFill>
                  <a:srgbClr val="B496A5"/>
                </a:solidFill>
                <a:effectLst/>
              </a:rPr>
              <a:t>Child-friendly interview techniques.</a:t>
            </a:r>
          </a:p>
          <a:p>
            <a:pPr>
              <a:buFont typeface="Arial" panose="020B0604020202020204" pitchFamily="34" charset="0"/>
              <a:buChar char="•"/>
            </a:pPr>
            <a:endParaRPr lang="en-US" dirty="0">
              <a:solidFill>
                <a:srgbClr val="B496A5"/>
              </a:solidFill>
              <a:effectLst/>
            </a:endParaRPr>
          </a:p>
          <a:p>
            <a:pPr>
              <a:buFont typeface="Arial" panose="020B0604020202020204" pitchFamily="34" charset="0"/>
              <a:buChar char="•"/>
            </a:pPr>
            <a:r>
              <a:rPr lang="en-US" dirty="0">
                <a:solidFill>
                  <a:srgbClr val="B496A5"/>
                </a:solidFill>
                <a:effectLst/>
              </a:rPr>
              <a:t>STEP 2:</a:t>
            </a:r>
          </a:p>
          <a:p>
            <a:pPr marL="400050" indent="-171450">
              <a:buFontTx/>
              <a:buChar char="-"/>
            </a:pPr>
            <a:r>
              <a:rPr lang="en-US" dirty="0">
                <a:solidFill>
                  <a:srgbClr val="B496A5"/>
                </a:solidFill>
                <a:effectLst/>
              </a:rPr>
              <a:t>E</a:t>
            </a:r>
            <a:r>
              <a:rPr lang="en-US" dirty="0"/>
              <a:t>thical data collection protocols and the principles of confidentiality and </a:t>
            </a:r>
            <a:r>
              <a:rPr lang="en-US" dirty="0">
                <a:hlinkClick r:id="rId3"/>
              </a:rPr>
              <a:t>do no harm</a:t>
            </a:r>
            <a:r>
              <a:rPr lang="en-US" dirty="0"/>
              <a:t> must be followed at all times.</a:t>
            </a:r>
          </a:p>
          <a:p>
            <a:pPr marL="400050" indent="-171450">
              <a:buFontTx/>
              <a:buChar char="-"/>
            </a:pPr>
            <a:r>
              <a:rPr lang="en-US" dirty="0"/>
              <a:t>Data has to be disaggregated by gender, age and disability, at a minimum. This shows how risks or </a:t>
            </a:r>
            <a:r>
              <a:rPr lang="en-US" dirty="0" err="1"/>
              <a:t>programmes</a:t>
            </a:r>
            <a:r>
              <a:rPr lang="en-US" dirty="0"/>
              <a:t> may affect certain children differently. Other additional factors (such as country of origin, migration or displacement status) may also be important or relevant in your context.</a:t>
            </a:r>
          </a:p>
          <a:p>
            <a:pPr marL="400050" indent="-171450">
              <a:buFontTx/>
              <a:buChar char="-"/>
            </a:pPr>
            <a:endParaRPr lang="en-US" dirty="0">
              <a:solidFill>
                <a:srgbClr val="B496A5"/>
              </a:solidFill>
              <a:effectLst/>
            </a:endParaRPr>
          </a:p>
          <a:p>
            <a:pPr marL="400050" indent="-171450">
              <a:buFont typeface="Arial" panose="020B0604020202020204" pitchFamily="34" charset="0"/>
              <a:buChar char="•"/>
            </a:pPr>
            <a:r>
              <a:rPr lang="en-US" dirty="0">
                <a:solidFill>
                  <a:srgbClr val="B496A5"/>
                </a:solidFill>
                <a:effectLst/>
              </a:rPr>
              <a:t>STEP 3: </a:t>
            </a:r>
          </a:p>
          <a:p>
            <a:pPr marL="400050" indent="-171450">
              <a:buFontTx/>
              <a:buChar char="-"/>
            </a:pPr>
            <a:r>
              <a:rPr lang="en-US" dirty="0">
                <a:solidFill>
                  <a:srgbClr val="B496A5"/>
                </a:solidFill>
                <a:effectLst/>
              </a:rPr>
              <a:t>I</a:t>
            </a:r>
            <a:r>
              <a:rPr lang="en-US" dirty="0"/>
              <a:t>nteractive online platforms and tools can be used to cross-</a:t>
            </a:r>
            <a:r>
              <a:rPr lang="en-US" dirty="0" err="1"/>
              <a:t>analyse</a:t>
            </a:r>
            <a:r>
              <a:rPr lang="en-US" dirty="0"/>
              <a:t> data (use information after first comparing and triangulating it) and improve the gap analysis function</a:t>
            </a:r>
          </a:p>
          <a:p>
            <a:pPr marL="400050" indent="-171450">
              <a:buFontTx/>
              <a:buChar char="-"/>
            </a:pPr>
            <a:r>
              <a:rPr lang="en-US" dirty="0"/>
              <a:t>Trends analysis is also key to better understand and monitor the situation</a:t>
            </a:r>
          </a:p>
          <a:p>
            <a:pPr marL="400050" indent="-171450">
              <a:buFontTx/>
              <a:buChar char="-"/>
            </a:pPr>
            <a:r>
              <a:rPr lang="en-US" dirty="0"/>
              <a:t>It is important to avoid ‘double counting’ – that is, counting the same child more than once if they are accessing two different </a:t>
            </a:r>
            <a:r>
              <a:rPr lang="en-US" dirty="0" err="1"/>
              <a:t>programme</a:t>
            </a:r>
            <a:r>
              <a:rPr lang="en-US" dirty="0"/>
              <a:t> interventions. For example, when providing data on the total reach of your child protection </a:t>
            </a:r>
            <a:r>
              <a:rPr lang="en-US" dirty="0" err="1"/>
              <a:t>programme</a:t>
            </a:r>
            <a:r>
              <a:rPr lang="en-US" dirty="0"/>
              <a:t>, a child who receives both case management and psychosocial support should be counted as only one </a:t>
            </a:r>
            <a:r>
              <a:rPr lang="en-US" dirty="0" err="1"/>
              <a:t>programme</a:t>
            </a:r>
            <a:r>
              <a:rPr lang="en-US" dirty="0"/>
              <a:t> participant.</a:t>
            </a:r>
          </a:p>
          <a:p>
            <a:pPr marL="228600" indent="0">
              <a:buFontTx/>
              <a:buNone/>
            </a:pPr>
            <a:endParaRPr lang="en-US" dirty="0">
              <a:solidFill>
                <a:srgbClr val="B496A5"/>
              </a:solidFill>
              <a:effectLst/>
            </a:endParaRPr>
          </a:p>
          <a:p>
            <a:pPr marL="400050" indent="-171450">
              <a:buFont typeface="Arial" panose="020B0604020202020204" pitchFamily="34" charset="0"/>
              <a:buChar char="•"/>
            </a:pPr>
            <a:r>
              <a:rPr lang="en-US" dirty="0">
                <a:solidFill>
                  <a:srgbClr val="B496A5"/>
                </a:solidFill>
                <a:effectLst/>
              </a:rPr>
              <a:t>STEP 4: </a:t>
            </a:r>
          </a:p>
          <a:p>
            <a:pPr marL="228600" indent="0">
              <a:buFont typeface="Arial" panose="020B0604020202020204" pitchFamily="34" charset="0"/>
              <a:buNone/>
            </a:pPr>
            <a:r>
              <a:rPr lang="en-US" dirty="0">
                <a:solidFill>
                  <a:srgbClr val="B496A5"/>
                </a:solidFill>
                <a:effectLst/>
              </a:rPr>
              <a:t>- </a:t>
            </a:r>
            <a:r>
              <a:rPr lang="en-US" dirty="0"/>
              <a:t>Consolidate, </a:t>
            </a:r>
            <a:r>
              <a:rPr lang="en-US" dirty="0" err="1"/>
              <a:t>analyse</a:t>
            </a:r>
            <a:r>
              <a:rPr lang="en-US" dirty="0"/>
              <a:t> and share population-level information and give feedback to:</a:t>
            </a:r>
          </a:p>
          <a:p>
            <a:pPr marL="742950" lvl="1" indent="-285750">
              <a:buFont typeface="Arial" panose="020B0604020202020204" pitchFamily="34" charset="0"/>
              <a:buChar char="•"/>
            </a:pPr>
            <a:r>
              <a:rPr lang="en-US" dirty="0">
                <a:solidFill>
                  <a:srgbClr val="B496A5"/>
                </a:solidFill>
                <a:effectLst/>
              </a:rPr>
              <a:t>All relevant stakeholders, including children and communities (as appropriate);</a:t>
            </a:r>
          </a:p>
          <a:p>
            <a:pPr marL="742950" lvl="1" indent="-285750">
              <a:buFont typeface="Arial" panose="020B0604020202020204" pitchFamily="34" charset="0"/>
              <a:buChar char="•"/>
            </a:pPr>
            <a:r>
              <a:rPr lang="en-US" dirty="0">
                <a:solidFill>
                  <a:srgbClr val="B496A5"/>
                </a:solidFill>
                <a:effectLst/>
              </a:rPr>
              <a:t>Those who have provided information; and</a:t>
            </a:r>
          </a:p>
          <a:p>
            <a:pPr marL="742950" lvl="1" indent="-285750">
              <a:buFont typeface="Arial" panose="020B0604020202020204" pitchFamily="34" charset="0"/>
              <a:buChar char="•"/>
            </a:pPr>
            <a:r>
              <a:rPr lang="en-US" dirty="0">
                <a:solidFill>
                  <a:srgbClr val="B496A5"/>
                </a:solidFill>
                <a:effectLst/>
              </a:rPr>
              <a:t>The affected population.</a:t>
            </a:r>
          </a:p>
          <a:p>
            <a:pPr marL="171450" lvl="0" indent="-171450">
              <a:buFontTx/>
              <a:buChar char="-"/>
            </a:pPr>
            <a:r>
              <a:rPr lang="en-US" dirty="0">
                <a:solidFill>
                  <a:srgbClr val="B496A5"/>
                </a:solidFill>
                <a:effectLst/>
              </a:rPr>
              <a:t>Feedback will make your </a:t>
            </a:r>
            <a:r>
              <a:rPr lang="fr-FR" dirty="0"/>
              <a:t>information management cycle effective.</a:t>
            </a:r>
            <a:endParaRPr lang="en-US" dirty="0">
              <a:solidFill>
                <a:srgbClr val="B496A5"/>
              </a:solidFill>
              <a:effectLst/>
            </a:endParaRPr>
          </a:p>
          <a:p>
            <a:pPr marL="171450" lvl="0" indent="-171450">
              <a:buFontTx/>
              <a:buChar char="-"/>
            </a:pPr>
            <a:r>
              <a:rPr lang="en-US" dirty="0"/>
              <a:t>We have to remember to consider the risks to children and their families before sharing information (i.e. no </a:t>
            </a:r>
            <a:r>
              <a:rPr lang="fr-FR" dirty="0" err="1"/>
              <a:t>individually</a:t>
            </a:r>
            <a:r>
              <a:rPr lang="fr-FR" dirty="0"/>
              <a:t>-identifiable data)</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These efforts will strengthen accountability to affected populations and support the advocacy function of the coordination team.</a:t>
            </a:r>
          </a:p>
          <a:p>
            <a:pPr marL="171450" lvl="0" indent="-171450">
              <a:buFontTx/>
              <a:buChar char="-"/>
            </a:pPr>
            <a:endParaRPr lang="en-US" dirty="0"/>
          </a:p>
          <a:p>
            <a:pPr marL="228600" indent="0">
              <a:buFont typeface="Arial" panose="020B0604020202020204" pitchFamily="34" charset="0"/>
              <a:buNone/>
            </a:pPr>
            <a:endParaRPr lang="en-US" dirty="0">
              <a:solidFill>
                <a:srgbClr val="B496A5"/>
              </a:solidFill>
              <a:effectLs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5</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60986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Contextualisation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32790" y="374213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317537" y="365806"/>
            <a:ext cx="95569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introduction to Standard 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808645"/>
            <a:ext cx="955692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To be used with all Standards</a:t>
            </a:r>
            <a:r>
              <a:rPr lang="en-US" dirty="0"/>
              <a:t>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CHS</a:t>
            </a:r>
          </a:p>
          <a:p>
            <a:pPr marL="0" indent="0">
              <a:spcBef>
                <a:spcPts val="0"/>
              </a:spcBef>
              <a:buClr>
                <a:schemeClr val="accent3"/>
              </a:buClr>
              <a:buNone/>
            </a:pPr>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rPr>
              <a:t>Child protection-focused IM guidance </a:t>
            </a:r>
          </a:p>
          <a:p>
            <a:pPr marL="342900" indent="-342900">
              <a:buClr>
                <a:schemeClr val="accent3"/>
              </a:buClr>
              <a:buSzPct val="100000"/>
            </a:pPr>
            <a:r>
              <a:rPr lang="fr-FR" dirty="0">
                <a:solidFill>
                  <a:schemeClr val="bg2"/>
                </a:solidFill>
              </a:rPr>
              <a:t>PIM Framework</a:t>
            </a:r>
            <a:r>
              <a:rPr lang="en-US" dirty="0">
                <a:solidFill>
                  <a:schemeClr val="bg2"/>
                </a:solidFill>
                <a:latin typeface="Arial"/>
                <a:ea typeface="Arial"/>
                <a:cs typeface="Arial"/>
                <a:sym typeface="Arial"/>
              </a:rPr>
              <a:t> </a:t>
            </a: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69568" y="5252042"/>
            <a:ext cx="4322432" cy="1384995"/>
          </a:xfrm>
          <a:prstGeom prst="rect">
            <a:avLst/>
          </a:prstGeom>
          <a:noFill/>
        </p:spPr>
        <p:txBody>
          <a:bodyPr wrap="square">
            <a:spAutoFit/>
          </a:bodyPr>
          <a:lstStyle/>
          <a:p>
            <a:pPr algn="r"/>
            <a:r>
              <a:rPr lang="en-US" sz="2800" dirty="0">
                <a:latin typeface="Ink Free" panose="03080402000500000000" pitchFamily="66" charset="0"/>
              </a:rPr>
              <a:t>What categories of information </a:t>
            </a:r>
            <a:r>
              <a:rPr lang="fr-FR" sz="2800" dirty="0">
                <a:latin typeface="Ink Free" panose="03080402000500000000" pitchFamily="66" charset="0"/>
              </a:rPr>
              <a:t>are </a:t>
            </a:r>
            <a:r>
              <a:rPr lang="fr-FR" sz="2800" dirty="0" err="1">
                <a:latin typeface="Ink Free" panose="03080402000500000000" pitchFamily="66" charset="0"/>
              </a:rPr>
              <a:t>covered</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6"/>
          <a:stretch>
            <a:fillRect/>
          </a:stretch>
        </p:blipFill>
        <p:spPr>
          <a:xfrm>
            <a:off x="2343564" y="3558605"/>
            <a:ext cx="852639" cy="85141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n-US" sz="2400" dirty="0"/>
              <a:t>Up-to-date information necessary for child protection action is collected, processed/</a:t>
            </a:r>
            <a:r>
              <a:rPr lang="en-US" sz="2400" dirty="0" err="1"/>
              <a:t>analysed</a:t>
            </a:r>
            <a:r>
              <a:rPr lang="en-US" sz="2400" dirty="0"/>
              <a:t> and shared according to international child protection principles and with full respect for confidentiality, data protection and information-sharing protocols</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795144"/>
            <a:ext cx="1498650" cy="1748091"/>
          </a:xfrm>
          <a:prstGeom prst="rect">
            <a:avLst/>
          </a:prstGeom>
          <a:noFill/>
          <a:ln>
            <a:noFill/>
          </a:ln>
        </p:spPr>
      </p:pic>
      <p:sp>
        <p:nvSpPr>
          <p:cNvPr id="8" name="ZoneTexte 7">
            <a:extLst>
              <a:ext uri="{FF2B5EF4-FFF2-40B4-BE49-F238E27FC236}">
                <a16:creationId xmlns:a16="http://schemas.microsoft.com/office/drawing/2014/main" id="{CFC901AB-17DC-4651-8452-5C81832F17E0}"/>
              </a:ext>
            </a:extLst>
          </p:cNvPr>
          <p:cNvSpPr txBox="1"/>
          <p:nvPr/>
        </p:nvSpPr>
        <p:spPr>
          <a:xfrm>
            <a:off x="6600178" y="1382837"/>
            <a:ext cx="5444865" cy="5324535"/>
          </a:xfrm>
          <a:prstGeom prst="rect">
            <a:avLst/>
          </a:prstGeom>
          <a:noFill/>
        </p:spPr>
        <p:txBody>
          <a:bodyPr wrap="square">
            <a:spAutoFit/>
          </a:bodyPr>
          <a:lstStyle/>
          <a:p>
            <a:pPr marL="457200" indent="-457200">
              <a:buFont typeface="Arial" panose="020B0604020202020204" pitchFamily="34" charset="0"/>
              <a:buChar char="•"/>
            </a:pPr>
            <a:r>
              <a:rPr lang="fr-FR" sz="2800" b="1" dirty="0" err="1">
                <a:latin typeface="Helvetica Neue" panose="020B0604020202020204" charset="0"/>
              </a:rPr>
              <a:t>Ethical</a:t>
            </a:r>
            <a:r>
              <a:rPr lang="fr-FR" sz="2800" b="1" dirty="0">
                <a:latin typeface="Helvetica Neue" panose="020B0604020202020204" charset="0"/>
              </a:rPr>
              <a:t> </a:t>
            </a:r>
            <a:r>
              <a:rPr lang="fr-FR" sz="2800" b="1" dirty="0" err="1">
                <a:latin typeface="Helvetica Neue" panose="020B0604020202020204" charset="0"/>
              </a:rPr>
              <a:t>concerns</a:t>
            </a:r>
            <a:r>
              <a:rPr lang="fr-FR" sz="2800" b="1" dirty="0">
                <a:latin typeface="Helvetica Neue" panose="020B0604020202020204" charset="0"/>
              </a:rPr>
              <a:t>:</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sym typeface="Helvetica Neue"/>
              </a:rPr>
              <a:t>Anonymous</a:t>
            </a:r>
          </a:p>
          <a:p>
            <a:pPr marL="342900" indent="-342900" algn="ctr">
              <a:buFont typeface="Wingdings" panose="05000000000000000000" pitchFamily="2" charset="2"/>
              <a:buChar char="ü"/>
            </a:pPr>
            <a:r>
              <a:rPr lang="en-US" sz="2400" dirty="0" err="1">
                <a:solidFill>
                  <a:schemeClr val="bg2"/>
                </a:solidFill>
                <a:latin typeface="Helvetica Neue"/>
                <a:ea typeface="Helvetica Neue"/>
                <a:cs typeface="Helvetica Neue"/>
                <a:sym typeface="Helvetica Neue"/>
              </a:rPr>
              <a:t>Contextualised</a:t>
            </a:r>
            <a:r>
              <a:rPr lang="en-US" sz="2400" dirty="0">
                <a:solidFill>
                  <a:schemeClr val="bg2"/>
                </a:solidFill>
                <a:latin typeface="Helvetica Neue"/>
                <a:ea typeface="Helvetica Neue"/>
                <a:cs typeface="Helvetica Neue"/>
                <a:sym typeface="Helvetica Neue"/>
              </a:rPr>
              <a:t> </a:t>
            </a:r>
          </a:p>
          <a:p>
            <a:pPr marL="342900" indent="-342900" algn="ctr">
              <a:buFont typeface="Wingdings" panose="05000000000000000000" pitchFamily="2" charset="2"/>
              <a:buChar char="ü"/>
            </a:pPr>
            <a:r>
              <a:rPr lang="en-US" sz="2400" dirty="0">
                <a:solidFill>
                  <a:schemeClr val="bg2"/>
                </a:solidFill>
                <a:latin typeface="Helvetica Neue"/>
                <a:ea typeface="Helvetica Neue"/>
                <a:cs typeface="Helvetica Neue"/>
                <a:sym typeface="Helvetica Neue"/>
              </a:rPr>
              <a:t>Up-to-date</a:t>
            </a:r>
          </a:p>
          <a:p>
            <a:pPr marL="342900" indent="-342900" algn="ctr">
              <a:buFont typeface="Wingdings" panose="05000000000000000000" pitchFamily="2" charset="2"/>
              <a:buChar char="ü"/>
            </a:pPr>
            <a:r>
              <a:rPr lang="en-US" sz="2400" dirty="0">
                <a:solidFill>
                  <a:schemeClr val="bg2"/>
                </a:solidFill>
                <a:latin typeface="Helvetica Neue"/>
                <a:ea typeface="Helvetica Neue"/>
                <a:cs typeface="Helvetica Neue"/>
                <a:sym typeface="Helvetica Neue"/>
              </a:rPr>
              <a:t>Necessary/</a:t>
            </a:r>
            <a:r>
              <a:rPr lang="fr-FR" sz="2400" dirty="0" err="1">
                <a:solidFill>
                  <a:schemeClr val="bg2"/>
                </a:solidFill>
                <a:latin typeface="Helvetica Neue"/>
                <a:ea typeface="Helvetica Neue"/>
                <a:cs typeface="Helvetica Neue"/>
                <a:sym typeface="Helvetica Neue"/>
              </a:rPr>
              <a:t>meaningful</a:t>
            </a:r>
            <a:endParaRPr lang="fr-FR" sz="2400" dirty="0">
              <a:solidFill>
                <a:schemeClr val="bg2"/>
              </a:solidFill>
              <a:latin typeface="Helvetica Neue"/>
              <a:ea typeface="Helvetica Neue"/>
              <a:cs typeface="Helvetica Neue"/>
              <a:sym typeface="Helvetica Neue"/>
            </a:endParaRPr>
          </a:p>
          <a:p>
            <a:pPr marL="342900" indent="-342900" algn="ctr">
              <a:buFont typeface="Wingdings" panose="05000000000000000000" pitchFamily="2" charset="2"/>
              <a:buChar char="ü"/>
            </a:pPr>
            <a:r>
              <a:rPr lang="fr-FR" sz="2400" dirty="0" err="1">
                <a:solidFill>
                  <a:schemeClr val="bg2"/>
                </a:solidFill>
                <a:latin typeface="Helvetica Neue"/>
                <a:ea typeface="Helvetica Neue"/>
                <a:cs typeface="Helvetica Neue"/>
                <a:sym typeface="Helvetica Neue"/>
              </a:rPr>
              <a:t>Confidentiality</a:t>
            </a:r>
            <a:r>
              <a:rPr lang="fr-FR" sz="2400" dirty="0">
                <a:solidFill>
                  <a:schemeClr val="bg2"/>
                </a:solidFill>
                <a:latin typeface="Helvetica Neue"/>
                <a:ea typeface="Helvetica Neue"/>
                <a:cs typeface="Helvetica Neue"/>
                <a:sym typeface="Helvetica Neue"/>
              </a:rPr>
              <a:t>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sym typeface="Helvetica Neue"/>
              </a:rPr>
              <a:t>CP </a:t>
            </a:r>
            <a:r>
              <a:rPr lang="fr-FR" sz="2400" dirty="0" err="1">
                <a:solidFill>
                  <a:schemeClr val="bg2"/>
                </a:solidFill>
                <a:latin typeface="Helvetica Neue"/>
                <a:ea typeface="Helvetica Neue"/>
                <a:cs typeface="Helvetica Neue"/>
                <a:sym typeface="Helvetica Neue"/>
              </a:rPr>
              <a:t>principles</a:t>
            </a:r>
            <a:r>
              <a:rPr lang="fr-FR" sz="2400" dirty="0">
                <a:solidFill>
                  <a:schemeClr val="bg2"/>
                </a:solidFill>
                <a:latin typeface="Helvetica Neue"/>
                <a:ea typeface="Helvetica Neue"/>
                <a:cs typeface="Helvetica Neue"/>
                <a:sym typeface="Helvetica Neue"/>
              </a:rPr>
              <a:t> </a:t>
            </a:r>
          </a:p>
          <a:p>
            <a:pPr marL="342900" indent="-342900" algn="ctr">
              <a:buFont typeface="Wingdings" panose="05000000000000000000" pitchFamily="2" charset="2"/>
              <a:buChar char="ü"/>
            </a:pPr>
            <a:r>
              <a:rPr lang="en-US" sz="2400" dirty="0">
                <a:solidFill>
                  <a:schemeClr val="bg2"/>
                </a:solidFill>
                <a:latin typeface="Helvetica Neue"/>
                <a:ea typeface="Helvetica Neue"/>
                <a:cs typeface="Helvetica Neue"/>
                <a:sym typeface="Helvetica Neue"/>
              </a:rPr>
              <a:t>Technically and ethically sound</a:t>
            </a:r>
          </a:p>
          <a:p>
            <a:pPr marL="342900" indent="-342900" algn="ctr">
              <a:buFont typeface="Wingdings" panose="05000000000000000000" pitchFamily="2" charset="2"/>
              <a:buChar char="ü"/>
            </a:pPr>
            <a:r>
              <a:rPr lang="en-US" sz="2400" dirty="0">
                <a:solidFill>
                  <a:schemeClr val="bg2"/>
                </a:solidFill>
                <a:latin typeface="Helvetica Neue"/>
                <a:ea typeface="Helvetica Neue"/>
                <a:cs typeface="Helvetica Neue"/>
                <a:sym typeface="Helvetica Neue"/>
              </a:rPr>
              <a:t>Cultural practices and norms</a:t>
            </a:r>
          </a:p>
          <a:p>
            <a:pPr marL="342900" indent="-342900" algn="ctr">
              <a:buFont typeface="Wingdings" panose="05000000000000000000" pitchFamily="2" charset="2"/>
              <a:buChar char="ü"/>
            </a:pPr>
            <a:r>
              <a:rPr lang="en-US" sz="2400" dirty="0">
                <a:solidFill>
                  <a:schemeClr val="bg2"/>
                </a:solidFill>
                <a:latin typeface="Helvetica Neue"/>
                <a:ea typeface="Helvetica Neue"/>
                <a:cs typeface="Helvetica Neue"/>
                <a:sym typeface="Helvetica Neue"/>
              </a:rPr>
              <a:t>Always with </a:t>
            </a:r>
            <a:r>
              <a:rPr lang="fr-FR" sz="2400" dirty="0" err="1">
                <a:solidFill>
                  <a:schemeClr val="bg2"/>
                </a:solidFill>
                <a:latin typeface="Helvetica Neue"/>
                <a:ea typeface="Helvetica Neue"/>
                <a:cs typeface="Helvetica Neue"/>
                <a:sym typeface="Helvetica Neue"/>
              </a:rPr>
              <a:t>informed</a:t>
            </a:r>
            <a:r>
              <a:rPr lang="fr-FR" sz="2400" dirty="0">
                <a:solidFill>
                  <a:schemeClr val="bg2"/>
                </a:solidFill>
                <a:latin typeface="Helvetica Neue"/>
                <a:ea typeface="Helvetica Neue"/>
                <a:cs typeface="Helvetica Neue"/>
                <a:sym typeface="Helvetica Neue"/>
              </a:rPr>
              <a:t> consent/assent</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Positive </a:t>
            </a:r>
            <a:r>
              <a:rPr lang="fr-FR" sz="2400" dirty="0" err="1">
                <a:solidFill>
                  <a:schemeClr val="bg2"/>
                </a:solidFill>
                <a:latin typeface="Helvetica Neue"/>
                <a:ea typeface="Helvetica Neue"/>
                <a:cs typeface="Helvetica Neue"/>
              </a:rPr>
              <a:t>language</a:t>
            </a:r>
            <a:endParaRPr lang="fr-FR" sz="2400" dirty="0">
              <a:solidFill>
                <a:schemeClr val="bg2"/>
              </a:solidFill>
              <a:latin typeface="Helvetica Neue"/>
              <a:ea typeface="Helvetica Neue"/>
              <a:cs typeface="Helvetica Neue"/>
            </a:endParaRP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sym typeface="Helvetica Neue"/>
              </a:rPr>
              <a:t>No labels</a:t>
            </a:r>
          </a:p>
          <a:p>
            <a:pPr marL="342900" indent="-342900" algn="ctr">
              <a:buFont typeface="Wingdings" panose="05000000000000000000" pitchFamily="2" charset="2"/>
              <a:buChar char="ü"/>
            </a:pPr>
            <a:r>
              <a:rPr lang="fr-FR" sz="2400" dirty="0">
                <a:solidFill>
                  <a:schemeClr val="bg2"/>
                </a:solidFill>
                <a:latin typeface="Helvetica Neue"/>
                <a:sym typeface="Helvetica Neue"/>
              </a:rPr>
              <a:t>No </a:t>
            </a:r>
            <a:r>
              <a:rPr lang="fr-FR" sz="2400" dirty="0" err="1">
                <a:solidFill>
                  <a:schemeClr val="bg2"/>
                </a:solidFill>
                <a:latin typeface="Helvetica Neue"/>
                <a:sym typeface="Helvetica Neue"/>
              </a:rPr>
              <a:t>repetition</a:t>
            </a:r>
            <a:endParaRPr lang="fr-FR" sz="2400" dirty="0">
              <a:latin typeface="Helvetica Neue" panose="020B0604020202020204" charset="0"/>
            </a:endParaRPr>
          </a:p>
        </p:txBody>
      </p:sp>
      <p:pic>
        <p:nvPicPr>
          <p:cNvPr id="4" name="Image 3">
            <a:extLst>
              <a:ext uri="{FF2B5EF4-FFF2-40B4-BE49-F238E27FC236}">
                <a16:creationId xmlns:a16="http://schemas.microsoft.com/office/drawing/2014/main" id="{3588538C-35D5-4FBA-9A67-9E3F43817D02}"/>
              </a:ext>
            </a:extLst>
          </p:cNvPr>
          <p:cNvPicPr>
            <a:picLocks noChangeAspect="1"/>
          </p:cNvPicPr>
          <p:nvPr/>
        </p:nvPicPr>
        <p:blipFill>
          <a:blip r:embed="rId4"/>
          <a:stretch>
            <a:fillRect/>
          </a:stretch>
        </p:blipFill>
        <p:spPr>
          <a:xfrm>
            <a:off x="2055992" y="517025"/>
            <a:ext cx="2615644" cy="8351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3" name="Image 2">
            <a:extLst>
              <a:ext uri="{FF2B5EF4-FFF2-40B4-BE49-F238E27FC236}">
                <a16:creationId xmlns:a16="http://schemas.microsoft.com/office/drawing/2014/main" id="{08D9C457-9F6B-49FB-9088-5E68448806D4}"/>
              </a:ext>
            </a:extLst>
          </p:cNvPr>
          <p:cNvPicPr>
            <a:picLocks noChangeAspect="1"/>
          </p:cNvPicPr>
          <p:nvPr/>
        </p:nvPicPr>
        <p:blipFill>
          <a:blip r:embed="rId3"/>
          <a:stretch>
            <a:fillRect/>
          </a:stretch>
        </p:blipFill>
        <p:spPr>
          <a:xfrm>
            <a:off x="5388991" y="2960169"/>
            <a:ext cx="1823211" cy="1749238"/>
          </a:xfrm>
          <a:prstGeom prst="rect">
            <a:avLst/>
          </a:prstGeom>
        </p:spPr>
      </p:pic>
      <p:sp>
        <p:nvSpPr>
          <p:cNvPr id="11" name="Google Shape;322;p14">
            <a:extLst>
              <a:ext uri="{FF2B5EF4-FFF2-40B4-BE49-F238E27FC236}">
                <a16:creationId xmlns:a16="http://schemas.microsoft.com/office/drawing/2014/main" id="{71498945-9791-47F6-9830-D22D2C1D486D}"/>
              </a:ext>
            </a:extLst>
          </p:cNvPr>
          <p:cNvSpPr txBox="1">
            <a:spLocks noGrp="1"/>
          </p:cNvSpPr>
          <p:nvPr>
            <p:ph type="title"/>
          </p:nvPr>
        </p:nvSpPr>
        <p:spPr>
          <a:xfrm>
            <a:off x="462642" y="430439"/>
            <a:ext cx="107224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Standard 5 - I</a:t>
            </a:r>
            <a:r>
              <a:rPr lang="fr-FR" dirty="0" err="1"/>
              <a:t>nformation</a:t>
            </a:r>
            <a:r>
              <a:rPr lang="fr-FR" dirty="0"/>
              <a:t> Management cycle</a:t>
            </a:r>
            <a:endParaRPr dirty="0"/>
          </a:p>
        </p:txBody>
      </p:sp>
      <p:sp>
        <p:nvSpPr>
          <p:cNvPr id="13" name="ZoneTexte 12">
            <a:extLst>
              <a:ext uri="{FF2B5EF4-FFF2-40B4-BE49-F238E27FC236}">
                <a16:creationId xmlns:a16="http://schemas.microsoft.com/office/drawing/2014/main" id="{E74019D2-396C-4BB1-8538-B83FBE64D133}"/>
              </a:ext>
            </a:extLst>
          </p:cNvPr>
          <p:cNvSpPr txBox="1"/>
          <p:nvPr/>
        </p:nvSpPr>
        <p:spPr>
          <a:xfrm>
            <a:off x="7593534" y="1902959"/>
            <a:ext cx="5425779" cy="2000548"/>
          </a:xfrm>
          <a:prstGeom prst="rect">
            <a:avLst/>
          </a:prstGeom>
          <a:noFill/>
        </p:spPr>
        <p:txBody>
          <a:bodyPr wrap="square">
            <a:spAutoFit/>
          </a:bodyPr>
          <a:lstStyle/>
          <a:p>
            <a:r>
              <a:rPr lang="fr-FR" sz="2800" b="1" dirty="0">
                <a:solidFill>
                  <a:schemeClr val="bg2"/>
                </a:solidFill>
                <a:latin typeface="Helvetica Neue" panose="020B0604020202020204" charset="0"/>
              </a:rPr>
              <a:t>STEP 1: </a:t>
            </a:r>
            <a:r>
              <a:rPr lang="fr-FR" sz="2800" dirty="0">
                <a:solidFill>
                  <a:schemeClr val="bg2"/>
                </a:solidFill>
                <a:latin typeface="Helvetica Neue" panose="020B0604020202020204" charset="0"/>
              </a:rPr>
              <a:t>Data Planning</a:t>
            </a:r>
          </a:p>
          <a:p>
            <a:pPr marL="457200" indent="-457200">
              <a:buFont typeface="Arial" panose="020B0604020202020204" pitchFamily="34" charset="0"/>
              <a:buChar char="•"/>
            </a:pPr>
            <a:r>
              <a:rPr lang="fr-FR" sz="2400" dirty="0">
                <a:latin typeface="Helvetica Neue" panose="020B0604020202020204" charset="0"/>
              </a:rPr>
              <a:t>Mapping</a:t>
            </a:r>
          </a:p>
          <a:p>
            <a:pPr marL="457200" indent="-457200">
              <a:buFont typeface="Arial" panose="020B0604020202020204" pitchFamily="34" charset="0"/>
              <a:buChar char="•"/>
            </a:pPr>
            <a:r>
              <a:rPr lang="fr-FR" sz="2400" dirty="0">
                <a:latin typeface="Helvetica Neue" panose="020B0604020202020204" charset="0"/>
              </a:rPr>
              <a:t>Inter-</a:t>
            </a:r>
            <a:r>
              <a:rPr lang="fr-FR" sz="2400" dirty="0" err="1">
                <a:latin typeface="Helvetica Neue" panose="020B0604020202020204" charset="0"/>
              </a:rPr>
              <a:t>agency</a:t>
            </a:r>
            <a:r>
              <a:rPr lang="fr-FR" sz="2400" dirty="0">
                <a:latin typeface="Helvetica Neue" panose="020B0604020202020204" charset="0"/>
              </a:rPr>
              <a:t> </a:t>
            </a:r>
            <a:r>
              <a:rPr lang="fr-FR" sz="2400" dirty="0" err="1">
                <a:latin typeface="Helvetica Neue" panose="020B0604020202020204" charset="0"/>
              </a:rPr>
              <a:t>baseline</a:t>
            </a:r>
            <a:r>
              <a:rPr lang="fr-FR" sz="2400" dirty="0">
                <a:latin typeface="Helvetica Neue" panose="020B0604020202020204" charset="0"/>
              </a:rPr>
              <a:t> values</a:t>
            </a:r>
          </a:p>
          <a:p>
            <a:pPr marL="457200" indent="-457200">
              <a:buFont typeface="Arial" panose="020B0604020202020204" pitchFamily="34" charset="0"/>
              <a:buChar char="•"/>
            </a:pPr>
            <a:r>
              <a:rPr lang="en-US" sz="2400" dirty="0">
                <a:latin typeface="Helvetica Neue" panose="020B0604020202020204" charset="0"/>
              </a:rPr>
              <a:t>IM tools and procedures</a:t>
            </a:r>
            <a:endParaRPr lang="fr-FR" sz="2400" dirty="0">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rPr>
              <a:t>Training</a:t>
            </a:r>
          </a:p>
        </p:txBody>
      </p:sp>
      <p:sp>
        <p:nvSpPr>
          <p:cNvPr id="14" name="ZoneTexte 13">
            <a:extLst>
              <a:ext uri="{FF2B5EF4-FFF2-40B4-BE49-F238E27FC236}">
                <a16:creationId xmlns:a16="http://schemas.microsoft.com/office/drawing/2014/main" id="{48AA276B-8A63-448E-B3E9-409304BD6A0E}"/>
              </a:ext>
            </a:extLst>
          </p:cNvPr>
          <p:cNvSpPr txBox="1"/>
          <p:nvPr/>
        </p:nvSpPr>
        <p:spPr>
          <a:xfrm>
            <a:off x="7593534" y="4578779"/>
            <a:ext cx="5425779" cy="1631216"/>
          </a:xfrm>
          <a:prstGeom prst="rect">
            <a:avLst/>
          </a:prstGeom>
          <a:noFill/>
        </p:spPr>
        <p:txBody>
          <a:bodyPr wrap="square">
            <a:spAutoFit/>
          </a:bodyPr>
          <a:lstStyle/>
          <a:p>
            <a:r>
              <a:rPr lang="fr-FR" sz="2800" b="1" dirty="0">
                <a:solidFill>
                  <a:schemeClr val="bg2"/>
                </a:solidFill>
                <a:latin typeface="Helvetica Neue" panose="020B0604020202020204" charset="0"/>
              </a:rPr>
              <a:t>STEP 2: </a:t>
            </a:r>
            <a:r>
              <a:rPr lang="fr-FR" sz="2800" dirty="0">
                <a:solidFill>
                  <a:schemeClr val="bg2"/>
                </a:solidFill>
                <a:latin typeface="Helvetica Neue" panose="020B0604020202020204" charset="0"/>
              </a:rPr>
              <a:t>Data Collection</a:t>
            </a:r>
          </a:p>
          <a:p>
            <a:pPr marL="457200" indent="-457200">
              <a:buFont typeface="Arial" panose="020B0604020202020204" pitchFamily="34" charset="0"/>
              <a:buChar char="•"/>
            </a:pPr>
            <a:r>
              <a:rPr lang="fr-FR" sz="2400" dirty="0" err="1">
                <a:solidFill>
                  <a:schemeClr val="bg2"/>
                </a:solidFill>
                <a:latin typeface="Helvetica Neue" panose="020B0604020202020204" charset="0"/>
              </a:rPr>
              <a:t>Ethics</a:t>
            </a:r>
            <a:endParaRPr lang="fr-FR" sz="2400" dirty="0">
              <a:solidFill>
                <a:schemeClr val="bg2"/>
              </a:solidFill>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rPr>
              <a:t>Principles</a:t>
            </a:r>
          </a:p>
          <a:p>
            <a:pPr marL="457200" indent="-457200">
              <a:buFont typeface="Arial" panose="020B0604020202020204" pitchFamily="34" charset="0"/>
              <a:buChar char="•"/>
            </a:pPr>
            <a:r>
              <a:rPr lang="fr-FR" sz="2400" dirty="0" err="1">
                <a:solidFill>
                  <a:schemeClr val="bg2"/>
                </a:solidFill>
                <a:latin typeface="Helvetica Neue" panose="020B0604020202020204" charset="0"/>
              </a:rPr>
              <a:t>Dissagregation</a:t>
            </a:r>
            <a:endParaRPr lang="fr-FR" sz="2400" dirty="0">
              <a:solidFill>
                <a:schemeClr val="bg2"/>
              </a:solidFill>
              <a:latin typeface="Helvetica Neue" panose="020B0604020202020204" charset="0"/>
            </a:endParaRPr>
          </a:p>
        </p:txBody>
      </p:sp>
      <p:sp>
        <p:nvSpPr>
          <p:cNvPr id="15" name="ZoneTexte 14">
            <a:extLst>
              <a:ext uri="{FF2B5EF4-FFF2-40B4-BE49-F238E27FC236}">
                <a16:creationId xmlns:a16="http://schemas.microsoft.com/office/drawing/2014/main" id="{48EA6E5E-D6A9-4C41-AEFF-9B70367DAB04}"/>
              </a:ext>
            </a:extLst>
          </p:cNvPr>
          <p:cNvSpPr txBox="1"/>
          <p:nvPr/>
        </p:nvSpPr>
        <p:spPr>
          <a:xfrm>
            <a:off x="398077" y="4633207"/>
            <a:ext cx="5425779" cy="2000548"/>
          </a:xfrm>
          <a:prstGeom prst="rect">
            <a:avLst/>
          </a:prstGeom>
          <a:noFill/>
        </p:spPr>
        <p:txBody>
          <a:bodyPr wrap="square">
            <a:spAutoFit/>
          </a:bodyPr>
          <a:lstStyle/>
          <a:p>
            <a:r>
              <a:rPr lang="fr-FR" sz="2800" b="1" dirty="0">
                <a:solidFill>
                  <a:schemeClr val="bg2"/>
                </a:solidFill>
                <a:latin typeface="Helvetica Neue" panose="020B0604020202020204" charset="0"/>
              </a:rPr>
              <a:t>STEP 3: </a:t>
            </a:r>
            <a:r>
              <a:rPr lang="fr-FR" sz="2800" dirty="0" err="1">
                <a:solidFill>
                  <a:schemeClr val="bg2"/>
                </a:solidFill>
                <a:latin typeface="Helvetica Neue" panose="020B0604020202020204" charset="0"/>
              </a:rPr>
              <a:t>Processing</a:t>
            </a:r>
            <a:r>
              <a:rPr lang="fr-FR" sz="2800" dirty="0">
                <a:solidFill>
                  <a:schemeClr val="bg2"/>
                </a:solidFill>
                <a:latin typeface="Helvetica Neue" panose="020B0604020202020204" charset="0"/>
              </a:rPr>
              <a:t> &amp; </a:t>
            </a:r>
            <a:r>
              <a:rPr lang="fr-FR" sz="2800" dirty="0" err="1">
                <a:solidFill>
                  <a:schemeClr val="bg2"/>
                </a:solidFill>
                <a:latin typeface="Helvetica Neue" panose="020B0604020202020204" charset="0"/>
              </a:rPr>
              <a:t>Analysis</a:t>
            </a:r>
            <a:endParaRPr lang="fr-FR" sz="2800" dirty="0">
              <a:solidFill>
                <a:schemeClr val="bg2"/>
              </a:solidFill>
              <a:latin typeface="Helvetica Neue" panose="020B0604020202020204" charset="0"/>
            </a:endParaRPr>
          </a:p>
          <a:p>
            <a:pPr marL="457200" indent="-457200">
              <a:buFont typeface="Arial" panose="020B0604020202020204" pitchFamily="34" charset="0"/>
              <a:buChar char="•"/>
            </a:pPr>
            <a:r>
              <a:rPr lang="fr-FR" sz="2400" dirty="0">
                <a:latin typeface="Helvetica Neue" panose="020B0604020202020204" charset="0"/>
              </a:rPr>
              <a:t>Cross-</a:t>
            </a:r>
            <a:r>
              <a:rPr lang="fr-FR" sz="2400" dirty="0" err="1">
                <a:latin typeface="Helvetica Neue" panose="020B0604020202020204" charset="0"/>
              </a:rPr>
              <a:t>analysis</a:t>
            </a:r>
            <a:endParaRPr lang="fr-FR" sz="2400" dirty="0">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rPr>
              <a:t>Gap </a:t>
            </a:r>
            <a:r>
              <a:rPr lang="fr-FR" sz="2400" dirty="0" err="1">
                <a:solidFill>
                  <a:schemeClr val="bg2"/>
                </a:solidFill>
                <a:latin typeface="Helvetica Neue" panose="020B0604020202020204" charset="0"/>
              </a:rPr>
              <a:t>analysis</a:t>
            </a:r>
            <a:endParaRPr lang="fr-FR" sz="2400" dirty="0">
              <a:solidFill>
                <a:schemeClr val="bg2"/>
              </a:solidFill>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rPr>
              <a:t>Trends </a:t>
            </a:r>
            <a:r>
              <a:rPr lang="fr-FR" sz="2400" dirty="0" err="1">
                <a:solidFill>
                  <a:schemeClr val="bg2"/>
                </a:solidFill>
                <a:latin typeface="Helvetica Neue" panose="020B0604020202020204" charset="0"/>
              </a:rPr>
              <a:t>analysis</a:t>
            </a:r>
            <a:endParaRPr lang="fr-FR" sz="2400" dirty="0">
              <a:solidFill>
                <a:schemeClr val="bg2"/>
              </a:solidFill>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rPr>
              <a:t>Double </a:t>
            </a:r>
            <a:r>
              <a:rPr lang="fr-FR" sz="2400" dirty="0" err="1">
                <a:solidFill>
                  <a:schemeClr val="bg2"/>
                </a:solidFill>
                <a:latin typeface="Helvetica Neue" panose="020B0604020202020204" charset="0"/>
              </a:rPr>
              <a:t>counting</a:t>
            </a:r>
            <a:endParaRPr lang="fr-FR" sz="2400" dirty="0">
              <a:solidFill>
                <a:schemeClr val="bg2"/>
              </a:solidFill>
              <a:latin typeface="Helvetica Neue" panose="020B0604020202020204" charset="0"/>
            </a:endParaRPr>
          </a:p>
        </p:txBody>
      </p:sp>
      <p:sp>
        <p:nvSpPr>
          <p:cNvPr id="16" name="ZoneTexte 15">
            <a:extLst>
              <a:ext uri="{FF2B5EF4-FFF2-40B4-BE49-F238E27FC236}">
                <a16:creationId xmlns:a16="http://schemas.microsoft.com/office/drawing/2014/main" id="{9F683C83-5451-49B7-BE49-BC22A60B5998}"/>
              </a:ext>
            </a:extLst>
          </p:cNvPr>
          <p:cNvSpPr txBox="1"/>
          <p:nvPr/>
        </p:nvSpPr>
        <p:spPr>
          <a:xfrm>
            <a:off x="670220" y="1902959"/>
            <a:ext cx="5425779" cy="2369880"/>
          </a:xfrm>
          <a:prstGeom prst="rect">
            <a:avLst/>
          </a:prstGeom>
          <a:noFill/>
        </p:spPr>
        <p:txBody>
          <a:bodyPr wrap="square">
            <a:spAutoFit/>
          </a:bodyPr>
          <a:lstStyle/>
          <a:p>
            <a:r>
              <a:rPr lang="fr-FR" sz="2800" b="1" dirty="0">
                <a:solidFill>
                  <a:schemeClr val="bg2"/>
                </a:solidFill>
                <a:latin typeface="Helvetica Neue" panose="020B0604020202020204" charset="0"/>
              </a:rPr>
              <a:t>STEP 4: </a:t>
            </a:r>
            <a:r>
              <a:rPr lang="fr-FR" sz="2800" dirty="0">
                <a:solidFill>
                  <a:schemeClr val="bg2"/>
                </a:solidFill>
                <a:latin typeface="Helvetica Neue" panose="020B0604020202020204" charset="0"/>
              </a:rPr>
              <a:t>Sharing &amp; Evaluation</a:t>
            </a:r>
          </a:p>
          <a:p>
            <a:pPr marL="457200" indent="-457200">
              <a:buFont typeface="Arial" panose="020B0604020202020204" pitchFamily="34" charset="0"/>
              <a:buChar char="•"/>
            </a:pPr>
            <a:r>
              <a:rPr lang="fr-FR" sz="2400" dirty="0">
                <a:latin typeface="Helvetica Neue" panose="020B0604020202020204" charset="0"/>
              </a:rPr>
              <a:t>population-</a:t>
            </a:r>
            <a:r>
              <a:rPr lang="fr-FR" sz="2400" dirty="0" err="1">
                <a:latin typeface="Helvetica Neue" panose="020B0604020202020204" charset="0"/>
              </a:rPr>
              <a:t>level</a:t>
            </a:r>
            <a:r>
              <a:rPr lang="fr-FR" sz="2400" dirty="0">
                <a:latin typeface="Helvetica Neue" panose="020B0604020202020204" charset="0"/>
              </a:rPr>
              <a:t> information</a:t>
            </a:r>
          </a:p>
          <a:p>
            <a:pPr marL="457200" indent="-457200">
              <a:buFont typeface="Arial" panose="020B0604020202020204" pitchFamily="34" charset="0"/>
              <a:buChar char="•"/>
            </a:pPr>
            <a:r>
              <a:rPr lang="fr-FR" sz="2400" dirty="0">
                <a:latin typeface="Helvetica Neue" panose="020B0604020202020204" charset="0"/>
              </a:rPr>
              <a:t>feedback </a:t>
            </a:r>
          </a:p>
          <a:p>
            <a:r>
              <a:rPr lang="fr-FR" sz="2400" b="1" dirty="0">
                <a:solidFill>
                  <a:schemeClr val="bg2"/>
                </a:solidFill>
                <a:latin typeface="Helvetica Neue" panose="020B0604020202020204" charset="0"/>
              </a:rPr>
              <a:t>= </a:t>
            </a:r>
            <a:r>
              <a:rPr lang="fr-FR" sz="2400" dirty="0" err="1">
                <a:latin typeface="Helvetica Neue" panose="020B0604020202020204" charset="0"/>
              </a:rPr>
              <a:t>accountability</a:t>
            </a:r>
            <a:r>
              <a:rPr lang="fr-FR" sz="2400" dirty="0">
                <a:latin typeface="Helvetica Neue" panose="020B0604020202020204" charset="0"/>
              </a:rPr>
              <a:t> </a:t>
            </a:r>
          </a:p>
          <a:p>
            <a:pPr marL="457200" indent="-457200">
              <a:buFont typeface="Arial" panose="020B0604020202020204" pitchFamily="34" charset="0"/>
              <a:buChar char="•"/>
            </a:pPr>
            <a:r>
              <a:rPr lang="fr-FR" sz="2400" dirty="0">
                <a:latin typeface="Helvetica Neue" panose="020B0604020202020204" charset="0"/>
              </a:rPr>
              <a:t>Do no </a:t>
            </a:r>
            <a:r>
              <a:rPr lang="fr-FR" sz="2400" dirty="0" err="1">
                <a:latin typeface="Helvetica Neue" panose="020B0604020202020204" charset="0"/>
              </a:rPr>
              <a:t>harm</a:t>
            </a:r>
            <a:r>
              <a:rPr lang="fr-FR" sz="2400">
                <a:latin typeface="Helvetica Neue" panose="020B0604020202020204" charset="0"/>
              </a:rPr>
              <a:t>!</a:t>
            </a:r>
          </a:p>
          <a:p>
            <a:pPr marL="457200" indent="-457200">
              <a:buFont typeface="Arial" panose="020B0604020202020204" pitchFamily="34" charset="0"/>
              <a:buChar char="•"/>
            </a:pPr>
            <a:r>
              <a:rPr lang="fr-FR" sz="2400" dirty="0" err="1">
                <a:latin typeface="Helvetica Neue" panose="020B0604020202020204" charset="0"/>
              </a:rPr>
              <a:t>advocacy</a:t>
            </a:r>
            <a:r>
              <a:rPr lang="fr-FR" sz="2400" dirty="0">
                <a:latin typeface="Helvetica Neue" panose="020B0604020202020204" charset="0"/>
              </a:rPr>
              <a:t> </a:t>
            </a:r>
            <a:endParaRPr lang="fr-FR" sz="2400" b="1" dirty="0">
              <a:solidFill>
                <a:schemeClr val="bg2"/>
              </a:solidFill>
              <a:latin typeface="Helvetica Neue" panose="020B0604020202020204" charset="0"/>
            </a:endParaRPr>
          </a:p>
        </p:txBody>
      </p:sp>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5</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5</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5</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2447</Words>
  <Application>Microsoft Office PowerPoint</Application>
  <PresentationFormat>Widescreen</PresentationFormat>
  <Paragraphs>225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introduction to Standard 5</vt:lpstr>
      <vt:lpstr>PowerPoint Presentation</vt:lpstr>
      <vt:lpstr>Standard 5 - Information Management cycle</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86</cp:revision>
  <dcterms:created xsi:type="dcterms:W3CDTF">2017-12-20T18:51:03Z</dcterms:created>
  <dcterms:modified xsi:type="dcterms:W3CDTF">2022-05-24T02:09:26Z</dcterms:modified>
</cp:coreProperties>
</file>