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87" r:id="rId2"/>
    <p:sldId id="262" r:id="rId3"/>
    <p:sldId id="265" r:id="rId4"/>
    <p:sldId id="288" r:id="rId5"/>
    <p:sldId id="261" r:id="rId6"/>
    <p:sldId id="290" r:id="rId7"/>
    <p:sldId id="259" r:id="rId8"/>
    <p:sldId id="289"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0"/>
    <p:restoredTop sz="52610" autoAdjust="0"/>
  </p:normalViewPr>
  <p:slideViewPr>
    <p:cSldViewPr snapToGrid="0">
      <p:cViewPr varScale="1">
        <p:scale>
          <a:sx n="37" d="100"/>
          <a:sy n="37" d="100"/>
        </p:scale>
        <p:origin x="48" y="120"/>
      </p:cViewPr>
      <p:guideLst>
        <p:guide orient="horz" pos="2160"/>
        <p:guide pos="3840"/>
      </p:guideLst>
    </p:cSldViewPr>
  </p:slideViewPr>
  <p:notesTextViewPr>
    <p:cViewPr>
      <p:scale>
        <a:sx n="1" d="1"/>
        <a:sy n="1" d="1"/>
      </p:scale>
      <p:origin x="0" y="-2844"/>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andbook.spherestandards.org/en/cpms/#ch20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andbook.spherestandards.org/en/cpms/#ch04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andbook.spherestandards.org/en/cpms/#ch05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en-US" b="1" dirty="0"/>
              <a:t>Facilitators:</a:t>
            </a:r>
            <a:endParaRPr lang="en-US" dirty="0"/>
          </a:p>
          <a:p>
            <a:pPr marL="0" lvl="0" indent="0" algn="l" rtl="0">
              <a:spcBef>
                <a:spcPts val="0"/>
              </a:spcBef>
              <a:spcAft>
                <a:spcPts val="0"/>
              </a:spcAft>
              <a:buNone/>
            </a:pPr>
            <a:r>
              <a:rPr lang="en-US" i="1" dirty="0"/>
              <a:t>This briefing is </a:t>
            </a:r>
            <a:r>
              <a:rPr lang="en-US" i="1" u="sng" dirty="0"/>
              <a:t>for any potential user </a:t>
            </a:r>
            <a:r>
              <a:rPr lang="en-US" i="1" dirty="0"/>
              <a:t>of the CPMS. It is geared primarily toward child protection staff, so consider broadening some questions or providing more detail, if colleagues from other sectors join you.</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It is assumed that the group is about 20 people and that everyone in the room knows each other (perhaps colleagues from your agency or the CP coordination group). if not, add 5 minutes for quick introductions.</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latin typeface="Calibri" panose="020F0502020204030204" pitchFamily="34" charset="0"/>
                <a:cs typeface="Calibri" panose="020F0502020204030204" pitchFamily="34" charset="0"/>
              </a:rPr>
              <a:t>PREPARE: a flipchart with the </a:t>
            </a:r>
            <a:r>
              <a:rPr lang="en-US" b="1" i="1" dirty="0">
                <a:latin typeface="Calibri" panose="020F0502020204030204" pitchFamily="34" charset="0"/>
                <a:cs typeface="Calibri" panose="020F0502020204030204" pitchFamily="34" charset="0"/>
              </a:rPr>
              <a:t>objectives</a:t>
            </a:r>
            <a:r>
              <a:rPr lang="en-US" i="1" dirty="0">
                <a:latin typeface="Calibri" panose="020F0502020204030204" pitchFamily="34" charset="0"/>
                <a:cs typeface="Calibri" panose="020F0502020204030204" pitchFamily="34" charset="0"/>
              </a:rPr>
              <a:t> of the session</a:t>
            </a:r>
          </a:p>
          <a:p>
            <a:pPr marL="0" lvl="0" indent="0" algn="l" rtl="0">
              <a:spcBef>
                <a:spcPts val="0"/>
              </a:spcBef>
              <a:spcAft>
                <a:spcPts val="0"/>
              </a:spcAft>
              <a:buNone/>
            </a:pPr>
            <a:r>
              <a:rPr lang="en-US" b="0" i="0" dirty="0">
                <a:solidFill>
                  <a:srgbClr val="1B2733"/>
                </a:solidFill>
                <a:effectLst/>
                <a:latin typeface="Calibri" panose="020F0502020204030204" pitchFamily="34" charset="0"/>
                <a:cs typeface="Calibri" panose="020F0502020204030204" pitchFamily="34" charset="0"/>
              </a:rPr>
              <a:t>By the end of the session, participants will be able to:</a:t>
            </a:r>
            <a:endParaRPr lang="en-US" dirty="0">
              <a:latin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Describe the content of Standard 8</a:t>
            </a:r>
          </a:p>
          <a:p>
            <a:pPr marL="171450" lvl="0" indent="-171450" algn="l" rtl="0">
              <a:spcBef>
                <a:spcPts val="0"/>
              </a:spcBef>
              <a:spcAft>
                <a:spcPts val="0"/>
              </a:spcAft>
              <a:buClr>
                <a:schemeClr val="dk1"/>
              </a:buClr>
              <a:buSzPts val="1200"/>
              <a:buFont typeface="Arial"/>
              <a:buChar char="•"/>
            </a:pPr>
            <a:r>
              <a:rPr lang="fr-FR" b="0" i="0" dirty="0" err="1">
                <a:solidFill>
                  <a:srgbClr val="1B2733"/>
                </a:solidFill>
                <a:effectLst/>
                <a:latin typeface="Calibri" panose="020F0502020204030204" pitchFamily="34" charset="0"/>
                <a:cs typeface="Calibri" panose="020F0502020204030204" pitchFamily="34" charset="0"/>
              </a:rPr>
              <a:t>Explain</a:t>
            </a:r>
            <a:r>
              <a:rPr lang="fr-FR" b="0" i="0" dirty="0">
                <a:solidFill>
                  <a:srgbClr val="1B2733"/>
                </a:solidFill>
                <a:effectLst/>
                <a:latin typeface="Calibri" panose="020F0502020204030204" pitchFamily="34" charset="0"/>
                <a:cs typeface="Calibri" panose="020F0502020204030204" pitchFamily="34" charset="0"/>
              </a:rPr>
              <a:t> </a:t>
            </a:r>
            <a:r>
              <a:rPr lang="en-US" b="0" i="0" dirty="0">
                <a:solidFill>
                  <a:srgbClr val="1B2733"/>
                </a:solidFill>
                <a:effectLst/>
                <a:latin typeface="Calibri" panose="020F0502020204030204" pitchFamily="34" charset="0"/>
                <a:cs typeface="Calibri" panose="020F0502020204030204" pitchFamily="34" charset="0"/>
              </a:rPr>
              <a:t>&amp; Share its key messages</a:t>
            </a: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Demonstrate how &amp; why to use the handbook</a:t>
            </a:r>
          </a:p>
          <a:p>
            <a:pPr marL="171450" lvl="0" indent="-171450" algn="l" rtl="0">
              <a:spcBef>
                <a:spcPts val="0"/>
              </a:spcBef>
              <a:spcAft>
                <a:spcPts val="0"/>
              </a:spcAft>
              <a:buClr>
                <a:schemeClr val="dk1"/>
              </a:buClr>
              <a:buSzPts val="1200"/>
              <a:buFont typeface="Arial"/>
              <a:buChar char="•"/>
            </a:pPr>
            <a:endParaRPr lang="en-US" i="1"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fr-FR" dirty="0"/>
              <a:t>NOTE: if </a:t>
            </a:r>
            <a:r>
              <a:rPr lang="fr-FR" dirty="0" err="1"/>
              <a:t>you</a:t>
            </a:r>
            <a:r>
              <a:rPr lang="fr-FR" dirty="0"/>
              <a:t> have </a:t>
            </a:r>
            <a:r>
              <a:rPr lang="fr-FR" dirty="0" err="1"/>
              <a:t>already</a:t>
            </a:r>
            <a:r>
              <a:rPr lang="fr-FR" dirty="0"/>
              <a:t> </a:t>
            </a:r>
            <a:r>
              <a:rPr lang="fr-FR" dirty="0" err="1"/>
              <a:t>done</a:t>
            </a:r>
            <a:r>
              <a:rPr lang="fr-FR" dirty="0"/>
              <a:t> a Session on </a:t>
            </a:r>
            <a:r>
              <a:rPr lang="fr-FR" dirty="0" err="1"/>
              <a:t>Pillar</a:t>
            </a:r>
            <a:r>
              <a:rPr lang="fr-FR" dirty="0"/>
              <a:t>(s), Principles or </a:t>
            </a:r>
            <a:r>
              <a:rPr lang="fr-FR" dirty="0" err="1"/>
              <a:t>other</a:t>
            </a:r>
            <a:r>
              <a:rPr lang="fr-FR" dirty="0"/>
              <a:t> Standard(s), skip slide 2 &amp; 8</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None/>
            </a:pPr>
            <a:endParaRPr lang="en-US" b="1" dirty="0"/>
          </a:p>
          <a:p>
            <a:r>
              <a:rPr lang="fr-FR" b="1" dirty="0"/>
              <a:t>TIP: Slides are </a:t>
            </a:r>
            <a:r>
              <a:rPr lang="fr-FR" b="1" dirty="0" err="1"/>
              <a:t>animated</a:t>
            </a:r>
            <a:r>
              <a:rPr lang="fr-FR" b="1" dirty="0"/>
              <a:t> </a:t>
            </a:r>
            <a:r>
              <a:rPr lang="fr-FR" dirty="0"/>
              <a:t>-&gt; for </a:t>
            </a:r>
            <a:r>
              <a:rPr lang="fr-FR" dirty="0" err="1"/>
              <a:t>each</a:t>
            </a:r>
            <a:r>
              <a:rPr lang="fr-FR" dirty="0"/>
              <a:t> click </a:t>
            </a:r>
            <a:r>
              <a:rPr lang="fr-FR" dirty="0" err="1"/>
              <a:t>you’ll</a:t>
            </a:r>
            <a:r>
              <a:rPr lang="fr-FR" dirty="0"/>
              <a:t> </a:t>
            </a:r>
            <a:r>
              <a:rPr lang="fr-FR" dirty="0" err="1"/>
              <a:t>make</a:t>
            </a:r>
            <a:r>
              <a:rPr lang="fr-FR" dirty="0"/>
              <a:t>, </a:t>
            </a:r>
            <a:r>
              <a:rPr lang="fr-FR" dirty="0" err="1"/>
              <a:t>some</a:t>
            </a:r>
            <a:r>
              <a:rPr lang="fr-FR" dirty="0"/>
              <a:t> few </a:t>
            </a:r>
            <a:r>
              <a:rPr lang="fr-FR" dirty="0" err="1"/>
              <a:t>words</a:t>
            </a:r>
            <a:r>
              <a:rPr lang="fr-FR" dirty="0"/>
              <a:t>, a </a:t>
            </a:r>
            <a:r>
              <a:rPr lang="fr-FR" dirty="0" err="1"/>
              <a:t>title</a:t>
            </a:r>
            <a:r>
              <a:rPr lang="fr-FR" dirty="0"/>
              <a:t> or an image </a:t>
            </a:r>
            <a:r>
              <a:rPr lang="fr-FR" dirty="0" err="1"/>
              <a:t>will</a:t>
            </a:r>
            <a:r>
              <a:rPr lang="fr-FR" dirty="0"/>
              <a:t> </a:t>
            </a:r>
            <a:r>
              <a:rPr lang="fr-FR" dirty="0" err="1"/>
              <a:t>appear</a:t>
            </a:r>
            <a:r>
              <a:rPr lang="fr-FR" dirty="0"/>
              <a:t> on the slide. </a:t>
            </a:r>
          </a:p>
          <a:p>
            <a:r>
              <a:rPr lang="fr-FR" dirty="0"/>
              <a:t>Read the </a:t>
            </a:r>
            <a:r>
              <a:rPr lang="fr-FR" dirty="0" err="1"/>
              <a:t>corresponding</a:t>
            </a:r>
            <a:r>
              <a:rPr lang="fr-FR" dirty="0"/>
              <a:t> notes </a:t>
            </a:r>
            <a:r>
              <a:rPr lang="fr-FR" dirty="0" err="1"/>
              <a:t>from</a:t>
            </a:r>
            <a:r>
              <a:rPr lang="fr-FR" dirty="0"/>
              <a:t> the </a:t>
            </a:r>
            <a:r>
              <a:rPr lang="fr-FR" dirty="0" err="1"/>
              <a:t>facilitators</a:t>
            </a:r>
            <a:r>
              <a:rPr lang="fr-FR" dirty="0"/>
              <a:t> notes, </a:t>
            </a:r>
            <a:r>
              <a:rPr lang="fr-FR" dirty="0" err="1"/>
              <a:t>before</a:t>
            </a:r>
            <a:r>
              <a:rPr lang="fr-FR" dirty="0"/>
              <a:t> </a:t>
            </a:r>
            <a:r>
              <a:rPr lang="fr-FR" dirty="0" err="1"/>
              <a:t>showing</a:t>
            </a:r>
            <a:r>
              <a:rPr lang="fr-FR" dirty="0"/>
              <a:t> the </a:t>
            </a:r>
            <a:r>
              <a:rPr lang="fr-FR" dirty="0" err="1"/>
              <a:t>following</a:t>
            </a:r>
            <a:r>
              <a:rPr lang="fr-FR" dirty="0"/>
              <a:t> content, </a:t>
            </a:r>
            <a:r>
              <a:rPr lang="fr-FR" dirty="0" err="1"/>
              <a:t>so</a:t>
            </a:r>
            <a:r>
              <a:rPr lang="fr-FR" dirty="0"/>
              <a:t> participants have time to process </a:t>
            </a:r>
            <a:r>
              <a:rPr lang="fr-FR" dirty="0" err="1"/>
              <a:t>what</a:t>
            </a:r>
            <a:r>
              <a:rPr lang="fr-FR" dirty="0"/>
              <a:t> </a:t>
            </a:r>
            <a:r>
              <a:rPr lang="fr-FR" dirty="0" err="1"/>
              <a:t>you</a:t>
            </a:r>
            <a:r>
              <a:rPr lang="fr-FR" dirty="0"/>
              <a:t> </a:t>
            </a:r>
            <a:r>
              <a:rPr lang="fr-FR" dirty="0" err="1"/>
              <a:t>say</a:t>
            </a:r>
            <a:r>
              <a:rPr lang="fr-FR" dirty="0"/>
              <a:t>, and </a:t>
            </a:r>
            <a:r>
              <a:rPr lang="fr-FR" dirty="0" err="1"/>
              <a:t>read</a:t>
            </a:r>
            <a:r>
              <a:rPr lang="fr-FR" dirty="0"/>
              <a:t> </a:t>
            </a:r>
            <a:r>
              <a:rPr lang="fr-FR" dirty="0" err="1"/>
              <a:t>each</a:t>
            </a:r>
            <a:r>
              <a:rPr lang="fr-FR" dirty="0"/>
              <a:t> point. </a:t>
            </a:r>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Donors, local governments, colleagues in other sectors and our beneficiaries themselves want to know what we are doing and why. The CPMS are our benchmark. CPMS are the key way to </a:t>
            </a:r>
            <a:r>
              <a:rPr lang="en-US" dirty="0" err="1"/>
              <a:t>operationalise</a:t>
            </a:r>
            <a:r>
              <a:rPr lang="en-US" dirty="0"/>
              <a:t> or make real children's rights in the practice of humanitarian response. </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SzPts val="1100"/>
              <a:buNone/>
            </a:pPr>
            <a:r>
              <a:rPr lang="en-US" dirty="0"/>
              <a:t>They are a collaborative, inter-agency tool, that links with other initiatives, such as the Core Humanitarian Standard, INSPIRE and the Humanitarian Inclusion Standards</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Wherever relevant, the CPMS align with INSPIRE’s 7 strategies to end violence against children – initiative’s icons are actually scattered through the text. In addition, the Core Humanitarian Standard on Quality and Accountability is highlighted in the Introduction and resonates throughout the handbook.</a:t>
            </a:r>
            <a:endParaRPr dirty="0"/>
          </a:p>
          <a:p>
            <a:pPr marL="0" lvl="0" indent="0" algn="l" rtl="0">
              <a:lnSpc>
                <a:spcPct val="115000"/>
              </a:lnSpc>
              <a:spcBef>
                <a:spcPts val="0"/>
              </a:spcBef>
              <a:spcAft>
                <a:spcPts val="0"/>
              </a:spcAft>
              <a:buSzPts val="1100"/>
              <a:buNone/>
            </a:pPr>
            <a:endParaRPr dirty="0"/>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dirty="0" err="1"/>
              <a:t>Contextualisation</a:t>
            </a:r>
            <a:r>
              <a:rPr lang="en-US" dirty="0"/>
              <a:t> is encouraged and can create ownership of the standards at every level. It builds a deeper understanding of child protection in the specific context for a wide range of actors. National coordination groups are therefore encouraged to adapt the CPMS. Please raise it with colleagues locally and then seek the guidance of the global CPMS team. For more information, watch the short contextualization video on the Alliance’s </a:t>
            </a:r>
            <a:r>
              <a:rPr lang="en-US" dirty="0" err="1"/>
              <a:t>youtube</a:t>
            </a:r>
            <a:r>
              <a:rPr lang="en-US" dirty="0"/>
              <a:t> channel.</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BOX: The CPMS aim at improving the quality and accountability of our programing and increasing impact for children’s protection and well-being in humanitarian action (</a:t>
            </a:r>
            <a:r>
              <a:rPr lang="en-US" sz="1800" b="0" i="0" u="none" strike="noStrike" baseline="0" dirty="0">
                <a:latin typeface="HelveticaNeue-Light-Identity-H"/>
              </a:rPr>
              <a:t>across all contexts)</a:t>
            </a:r>
            <a:r>
              <a:rPr lang="en-US" dirty="0"/>
              <a:t>, by establishing common principles, </a:t>
            </a:r>
            <a:r>
              <a:rPr lang="en-US" sz="1800" b="0" i="0" u="none" strike="noStrike" baseline="0" dirty="0">
                <a:latin typeface="HelveticaNeue-Light-Identity-H"/>
              </a:rPr>
              <a:t>evidence, prevention</a:t>
            </a:r>
            <a:r>
              <a:rPr lang="en-US" dirty="0"/>
              <a:t> and goals to achieve. They provide a synthesis of good practice and learning to date.</a:t>
            </a:r>
          </a:p>
          <a:p>
            <a:pPr marL="0" lvl="0" indent="0" algn="l" rtl="0">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is an overview of the CPMS structure: there are 28 Standards across 4 pillars and 10 CPHA principles threaded throughout. </a:t>
            </a:r>
          </a:p>
          <a:p>
            <a:pPr marL="0" lvl="0" indent="0" algn="l" rtl="0">
              <a:spcBef>
                <a:spcPts val="0"/>
              </a:spcBef>
              <a:spcAft>
                <a:spcPts val="0"/>
              </a:spcAft>
              <a:buNone/>
            </a:pPr>
            <a:r>
              <a:rPr lang="en-US" dirty="0"/>
              <a:t>You can find this overview on the back of the CPMS handbook or in the online handbook; it’s a practical way of locating quickly a specific topic.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presentation focuses on Standard 8: Physical and emotional maltreatment</a:t>
            </a:r>
          </a:p>
          <a:p>
            <a:pPr marL="0" lvl="0" indent="0" algn="l" rtl="0">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Standard is part of the second Pillar related to child protection risks that children may face in humanitarian settings. All the seven different risk standards are linked, as they address overlapping vulnerabilities and risks. The risks cannot be addressed in isolation.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Child protection risks are potential violations and threats to children's rights that will cause harm to children. To understand a child's risk, we need to understand the nature (type of hazard, situation, threat…) &amp; extent of the risk and the individual child’s vulnerability to that risk, but also the family/</a:t>
            </a:r>
            <a:r>
              <a:rPr lang="en-US" i="0" dirty="0"/>
              <a:t>child </a:t>
            </a:r>
            <a:r>
              <a:rPr lang="fr-FR" i="0" dirty="0"/>
              <a:t>coping or </a:t>
            </a:r>
            <a:r>
              <a:rPr lang="fr-FR" i="0" dirty="0" err="1"/>
              <a:t>survival</a:t>
            </a:r>
            <a:r>
              <a:rPr lang="fr-FR" i="0" dirty="0"/>
              <a:t> </a:t>
            </a:r>
            <a:r>
              <a:rPr lang="fr-FR" i="0" dirty="0" err="1"/>
              <a:t>strategies</a:t>
            </a:r>
            <a:r>
              <a:rPr lang="fr-FR" i="0" dirty="0"/>
              <a:t> (</a:t>
            </a:r>
            <a:r>
              <a:rPr lang="fr-FR" i="0" dirty="0" err="1"/>
              <a:t>meaning</a:t>
            </a:r>
            <a:r>
              <a:rPr lang="fr-FR" i="0" dirty="0"/>
              <a:t> </a:t>
            </a:r>
            <a:r>
              <a:rPr lang="fr-FR" i="0" dirty="0" err="1"/>
              <a:t>their</a:t>
            </a:r>
            <a:r>
              <a:rPr lang="fr-FR" i="0" dirty="0"/>
              <a:t> </a:t>
            </a:r>
            <a:r>
              <a:rPr lang="en-US" i="0" dirty="0"/>
              <a:t>resilience and ability to withstand the risk). Vulnerability is understood as the </a:t>
            </a:r>
            <a:r>
              <a:rPr lang="en-US" dirty="0"/>
              <a:t>extent to which a child has characteristics that reduce his ability to withstand adverse impact. We have to record that vulnerability is specific to each person and each situation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However, </a:t>
            </a:r>
            <a:r>
              <a:rPr lang="en-US" dirty="0"/>
              <a:t>in humanitarian settings where protective environments are weakened, maltreatment is widespread and may increase. Consider how the environment contributes to violence against children (e.g. children sent unsupervised to fetch water, unlit places, alcohol sales close to areas where children play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It emphasizes the serious short and long-term, negative impacts on children of physical and emotional maltreatment in a range of settings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humanitarian actors, including those working on child protection, should engage in comprehensive and coordinated interventions to both prevent and respond to cases of maltreatment</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It provides guidance on </a:t>
            </a:r>
            <a:r>
              <a:rPr lang="en-US" b="1" dirty="0"/>
              <a:t>prevention</a:t>
            </a:r>
            <a:r>
              <a:rPr lang="en-US" b="0" dirty="0"/>
              <a:t> : </a:t>
            </a:r>
            <a:r>
              <a:rPr lang="fr-FR" dirty="0" err="1"/>
              <a:t>strengthen</a:t>
            </a:r>
            <a:r>
              <a:rPr lang="fr-FR" dirty="0"/>
              <a:t> </a:t>
            </a:r>
            <a:r>
              <a:rPr lang="fr-FR" dirty="0" err="1"/>
              <a:t>appropriate</a:t>
            </a:r>
            <a:r>
              <a:rPr lang="fr-FR" dirty="0"/>
              <a:t>, local </a:t>
            </a:r>
            <a:r>
              <a:rPr lang="fr-FR" dirty="0" err="1"/>
              <a:t>strategies</a:t>
            </a:r>
            <a:r>
              <a:rPr lang="fr-FR" dirty="0"/>
              <a:t>; identification by service providers; </a:t>
            </a:r>
            <a:r>
              <a:rPr lang="en-US" dirty="0"/>
              <a:t>positive coping and parenting skills; </a:t>
            </a:r>
            <a:r>
              <a:rPr lang="fr-FR" dirty="0"/>
              <a:t>positive discipline </a:t>
            </a:r>
            <a:r>
              <a:rPr lang="fr-FR" dirty="0" err="1"/>
              <a:t>skills</a:t>
            </a:r>
            <a:r>
              <a:rPr lang="fr-FR" dirty="0"/>
              <a:t> for </a:t>
            </a:r>
            <a:r>
              <a:rPr lang="fr-FR" dirty="0" err="1"/>
              <a:t>teachers</a:t>
            </a:r>
            <a:r>
              <a:rPr lang="en-US" b="0" dirty="0"/>
              <a:t> …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prevention icon</a:t>
            </a:r>
            <a:r>
              <a:rPr lang="en-US" i="1" dirty="0"/>
              <a:t>]</a:t>
            </a:r>
            <a:endParaRPr lang="en-US" dirty="0"/>
          </a:p>
          <a:p>
            <a:pPr marL="0" lvl="0" indent="0" algn="l" rtl="0">
              <a:spcBef>
                <a:spcPts val="0"/>
              </a:spcBef>
              <a:spcAft>
                <a:spcPts val="0"/>
              </a:spcAft>
              <a:buFont typeface="Arial" panose="020B0604020202020204" pitchFamily="34" charset="0"/>
              <a:buNone/>
            </a:pPr>
            <a:endParaRPr lang="en-US" b="1" dirty="0">
              <a:latin typeface="Arial"/>
              <a:ea typeface="Arial"/>
              <a:cs typeface="Arial"/>
              <a:sym typeface="Arial"/>
            </a:endParaRPr>
          </a:p>
          <a:p>
            <a:pPr algn="l"/>
            <a:r>
              <a:rPr lang="en-US" b="1" dirty="0">
                <a:latin typeface="Arial"/>
                <a:ea typeface="Arial"/>
                <a:cs typeface="Arial"/>
                <a:sym typeface="Arial"/>
              </a:rPr>
              <a:t>Discussion Prompt: </a:t>
            </a:r>
            <a:r>
              <a:rPr lang="en-US" sz="1200" dirty="0">
                <a:latin typeface="Ink Free" panose="03080402000500000000" pitchFamily="66" charset="0"/>
              </a:rPr>
              <a:t>What types of acts are concerned </a:t>
            </a:r>
            <a:r>
              <a:rPr lang="fr-FR" sz="1200" dirty="0">
                <a:latin typeface="Ink Free" panose="03080402000500000000" pitchFamily="66" charset="0"/>
              </a:rPr>
              <a:t>?</a:t>
            </a:r>
          </a:p>
          <a:p>
            <a:r>
              <a:rPr lang="fr-FR" dirty="0"/>
              <a:t>-&gt;</a:t>
            </a:r>
            <a:r>
              <a:rPr lang="en-US" dirty="0"/>
              <a:t>Emotional and physical abuse and violence include such varied acts as:</a:t>
            </a:r>
          </a:p>
          <a:p>
            <a:pPr>
              <a:buFont typeface="Arial" panose="020B0604020202020204" pitchFamily="34" charset="0"/>
              <a:buChar char="•"/>
            </a:pPr>
            <a:r>
              <a:rPr lang="en-US" dirty="0">
                <a:solidFill>
                  <a:srgbClr val="1690BF"/>
                </a:solidFill>
                <a:effectLst/>
              </a:rPr>
              <a:t>Limiting movements;</a:t>
            </a:r>
          </a:p>
          <a:p>
            <a:pPr>
              <a:buFont typeface="Arial" panose="020B0604020202020204" pitchFamily="34" charset="0"/>
              <a:buChar char="•"/>
            </a:pPr>
            <a:r>
              <a:rPr lang="en-US" dirty="0">
                <a:solidFill>
                  <a:srgbClr val="1690BF"/>
                </a:solidFill>
                <a:effectLst/>
              </a:rPr>
              <a:t>Ridiculing, threatening and intimidating;</a:t>
            </a:r>
          </a:p>
          <a:p>
            <a:pPr>
              <a:buFont typeface="Arial" panose="020B0604020202020204" pitchFamily="34" charset="0"/>
              <a:buChar char="•"/>
            </a:pPr>
            <a:r>
              <a:rPr lang="en-US" dirty="0">
                <a:solidFill>
                  <a:srgbClr val="1690BF"/>
                </a:solidFill>
                <a:effectLst/>
              </a:rPr>
              <a:t>Hitting, beating and torturing;</a:t>
            </a:r>
          </a:p>
          <a:p>
            <a:pPr>
              <a:buFont typeface="Arial" panose="020B0604020202020204" pitchFamily="34" charset="0"/>
              <a:buChar char="•"/>
            </a:pPr>
            <a:r>
              <a:rPr lang="en-US" dirty="0">
                <a:solidFill>
                  <a:srgbClr val="1690BF"/>
                </a:solidFill>
                <a:effectLst/>
              </a:rPr>
              <a:t>Abducting; and</a:t>
            </a:r>
          </a:p>
          <a:p>
            <a:pPr>
              <a:buFont typeface="Arial" panose="020B0604020202020204" pitchFamily="34" charset="0"/>
              <a:buChar char="•"/>
            </a:pPr>
            <a:r>
              <a:rPr lang="en-US" dirty="0">
                <a:solidFill>
                  <a:srgbClr val="1690BF"/>
                </a:solidFill>
                <a:effectLst/>
              </a:rPr>
              <a:t>Killing.</a:t>
            </a:r>
          </a:p>
          <a:p>
            <a:r>
              <a:rPr lang="en-US" dirty="0"/>
              <a:t>Different forms of violence may occur together, and overlap (like </a:t>
            </a:r>
            <a:r>
              <a:rPr lang="fr-FR" dirty="0" err="1"/>
              <a:t>intimate</a:t>
            </a:r>
            <a:r>
              <a:rPr lang="fr-FR" dirty="0"/>
              <a:t> </a:t>
            </a:r>
            <a:r>
              <a:rPr lang="fr-FR" dirty="0" err="1"/>
              <a:t>partner</a:t>
            </a:r>
            <a:r>
              <a:rPr lang="fr-FR" dirty="0"/>
              <a:t> violence)</a:t>
            </a:r>
            <a:r>
              <a:rPr lang="en-US" dirty="0"/>
              <a:t>. If it is known that a child is experiencing one form of violence, monitor for any other forms of violence they may also be experiencing.</a:t>
            </a:r>
          </a:p>
          <a:p>
            <a:r>
              <a:rPr lang="en-US" dirty="0"/>
              <a:t>Abuse and violence of a sexual nature – called ‘sexual and gender-based violence’ – is addressed in </a:t>
            </a:r>
            <a:r>
              <a:rPr lang="en-US" dirty="0">
                <a:hlinkClick r:id="rId3"/>
              </a:rPr>
              <a:t>Standard 9</a:t>
            </a:r>
            <a:r>
              <a:rPr lang="en-US" dirty="0"/>
              <a:t>.</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effectLst/>
              </a:rPr>
              <a:t>Definitions/examples: </a:t>
            </a:r>
            <a:endParaRPr lang="en-US" b="1" dirty="0"/>
          </a:p>
          <a:p>
            <a:r>
              <a:rPr lang="en-US" dirty="0"/>
              <a:t> </a:t>
            </a:r>
            <a:r>
              <a:rPr lang="en-US" b="1" i="0" dirty="0">
                <a:effectLst/>
              </a:rPr>
              <a:t>Physical abuse - </a:t>
            </a:r>
            <a:r>
              <a:rPr lang="en-US" dirty="0"/>
              <a:t>This includes intentionally causing injury or harm to the body by, for example, hitting, kicking or beating, using a hot object, substance or flame to burn the body, pushing, punching and inflicting hurt with an object. </a:t>
            </a:r>
          </a:p>
          <a:p>
            <a:r>
              <a:rPr lang="en-US" dirty="0"/>
              <a:t> </a:t>
            </a:r>
            <a:r>
              <a:rPr lang="en-US" b="1" i="0" dirty="0">
                <a:effectLst/>
              </a:rPr>
              <a:t>Emotional abuse </a:t>
            </a:r>
            <a:r>
              <a:rPr lang="en-US" sz="1200" b="1" i="0" dirty="0">
                <a:effectLst/>
              </a:rPr>
              <a:t>– </a:t>
            </a:r>
            <a:r>
              <a:rPr lang="en-US" sz="1200" b="0" i="0" dirty="0">
                <a:effectLst/>
              </a:rPr>
              <a:t>this</a:t>
            </a:r>
            <a:r>
              <a:rPr lang="en-US" sz="1200" b="1" i="0" dirty="0">
                <a:effectLst/>
              </a:rPr>
              <a:t> </a:t>
            </a:r>
            <a:r>
              <a:rPr lang="en-US" sz="1800" dirty="0">
                <a:effectLst/>
              </a:rPr>
              <a:t>involves failure over time on the part of a parent or caregiver to provide a developmentally appropriate and supportive environment. It can include many types of </a:t>
            </a:r>
            <a:r>
              <a:rPr lang="en-US" sz="1800" dirty="0" err="1">
                <a:effectLst/>
              </a:rPr>
              <a:t>behaviours</a:t>
            </a:r>
            <a:r>
              <a:rPr lang="en-US" sz="1800" dirty="0">
                <a:effectLst/>
              </a:rPr>
              <a:t> such as:</a:t>
            </a:r>
            <a:endParaRPr lang="en-US" dirty="0">
              <a:effectLst/>
            </a:endParaRPr>
          </a:p>
          <a:p>
            <a:pPr marL="1143000" marR="0" lvl="2">
              <a:spcAft>
                <a:spcPts val="245"/>
              </a:spcAft>
            </a:pPr>
            <a:r>
              <a:rPr lang="en-US" sz="1800" dirty="0">
                <a:effectLst/>
                <a:latin typeface="Wingdings" panose="05000000000000000000" pitchFamily="2" charset="2"/>
              </a:rPr>
              <a:t>- </a:t>
            </a:r>
            <a:r>
              <a:rPr lang="en-US" sz="1800" dirty="0">
                <a:effectLst/>
              </a:rPr>
              <a:t>telling a child that you wished he/she would never have been born or that it was dead</a:t>
            </a:r>
            <a:endParaRPr lang="en-US" dirty="0">
              <a:effectLst/>
            </a:endParaRPr>
          </a:p>
          <a:p>
            <a:pPr marL="1143000" marR="0" lvl="2">
              <a:spcAft>
                <a:spcPts val="245"/>
              </a:spcAft>
            </a:pPr>
            <a:r>
              <a:rPr lang="en-US" sz="1800" dirty="0">
                <a:effectLst/>
                <a:latin typeface="Wingdings" panose="05000000000000000000" pitchFamily="2" charset="2"/>
              </a:rPr>
              <a:t>- </a:t>
            </a:r>
            <a:r>
              <a:rPr lang="en-US" sz="1800" dirty="0">
                <a:effectLst/>
              </a:rPr>
              <a:t>telling a child that he/she is not loved or does not deserve to be loved</a:t>
            </a:r>
            <a:endParaRPr lang="en-US" dirty="0">
              <a:effectLst/>
            </a:endParaRPr>
          </a:p>
          <a:p>
            <a:pPr marL="1143000" marR="0" lvl="2">
              <a:spcAft>
                <a:spcPts val="245"/>
              </a:spcAft>
            </a:pPr>
            <a:r>
              <a:rPr lang="en-US" sz="1800" dirty="0">
                <a:effectLst/>
                <a:latin typeface="Wingdings" panose="05000000000000000000" pitchFamily="2" charset="2"/>
              </a:rPr>
              <a:t>- </a:t>
            </a:r>
            <a:r>
              <a:rPr lang="en-US" sz="1800" dirty="0">
                <a:effectLst/>
              </a:rPr>
              <a:t>threatening to hurt or kill the child or adolescent </a:t>
            </a:r>
            <a:endParaRPr lang="en-US" dirty="0">
              <a:effectLst/>
            </a:endParaRPr>
          </a:p>
          <a:p>
            <a:pPr marL="1143000" marR="0" lvl="2">
              <a:spcAft>
                <a:spcPts val="245"/>
              </a:spcAft>
            </a:pPr>
            <a:r>
              <a:rPr lang="en-US" sz="1800" dirty="0">
                <a:effectLst/>
                <a:latin typeface="Wingdings" panose="05000000000000000000" pitchFamily="2" charset="2"/>
              </a:rPr>
              <a:t>- </a:t>
            </a:r>
            <a:r>
              <a:rPr lang="en-US" sz="1800" dirty="0">
                <a:effectLst/>
              </a:rPr>
              <a:t>telling the child or adolescent that he/she is stupid or useless</a:t>
            </a: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0" dirty="0">
                <a:effectLst/>
              </a:rPr>
              <a:t>Neglect </a:t>
            </a:r>
            <a:r>
              <a:rPr lang="en-US" sz="1200" b="1" i="0" dirty="0">
                <a:effectLst/>
              </a:rPr>
              <a:t>- </a:t>
            </a:r>
            <a:r>
              <a:rPr lang="en-US" sz="1800" dirty="0">
                <a:effectLst/>
              </a:rPr>
              <a:t>includes a caregiver’s failure to provide for the development and well-being</a:t>
            </a:r>
            <a:r>
              <a:rPr lang="en-US" sz="1200" dirty="0">
                <a:effectLst/>
              </a:rPr>
              <a:t> </a:t>
            </a:r>
            <a:r>
              <a:rPr lang="en-US" sz="1800" dirty="0">
                <a:effectLst/>
              </a:rPr>
              <a:t>of the child – where the parent is in a position to do so – in respect of health;</a:t>
            </a:r>
            <a:r>
              <a:rPr lang="en-US" sz="1200" dirty="0">
                <a:effectLst/>
              </a:rPr>
              <a:t> </a:t>
            </a:r>
            <a:r>
              <a:rPr lang="en-US" sz="1800" dirty="0">
                <a:effectLst/>
              </a:rPr>
              <a:t>education;</a:t>
            </a:r>
            <a:r>
              <a:rPr lang="en-US" sz="1200" dirty="0">
                <a:effectLst/>
              </a:rPr>
              <a:t> </a:t>
            </a:r>
            <a:r>
              <a:rPr lang="en-US" sz="1800" dirty="0">
                <a:effectLst/>
              </a:rPr>
              <a:t>emotional development;</a:t>
            </a:r>
            <a:r>
              <a:rPr lang="en-US" sz="1200" dirty="0">
                <a:effectLst/>
              </a:rPr>
              <a:t> </a:t>
            </a:r>
            <a:r>
              <a:rPr lang="en-US" sz="1800" dirty="0">
                <a:effectLst/>
              </a:rPr>
              <a:t>nutrition;</a:t>
            </a:r>
            <a:r>
              <a:rPr lang="en-US" sz="1200" dirty="0">
                <a:effectLst/>
              </a:rPr>
              <a:t> </a:t>
            </a:r>
            <a:r>
              <a:rPr lang="en-US" sz="1800" dirty="0">
                <a:effectLst/>
              </a:rPr>
              <a:t>shelter and safe living conditions. </a:t>
            </a:r>
            <a:r>
              <a:rPr lang="en-US" dirty="0"/>
              <a:t>Neglect is a form of maltreatment and may take many forms (physical, medical, emotional, educational, supervisory or relational)</a:t>
            </a:r>
          </a:p>
          <a:p>
            <a:endParaRPr lang="en-US" dirty="0"/>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baseline="0" dirty="0">
                <a:latin typeface="+mn-lt"/>
              </a:rPr>
              <a:t>Standard 8 states: </a:t>
            </a:r>
            <a:r>
              <a:rPr lang="en-US" dirty="0"/>
              <a:t>“Children are protected from physical and emotional maltreatment and have access to contextually appropriate and gender-, age- and disability-specific response services.”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Certain forms of violence may be upheld by social norms, such as the ‘right’ of parents to hit their children. Humanitarian situations can provide opportunities to re-evaluate social norms that encourage violence and maltreatment. Evidence suggests that harmful social norms and attitudes can be changed through longer-term interventions such as those implemented in protracted crises or in transitions from humanitarian to development situations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a:t>
            </a:r>
            <a:r>
              <a:rPr lang="fr-FR" b="1" dirty="0" err="1"/>
              <a:t>N</a:t>
            </a:r>
            <a:r>
              <a:rPr lang="fr-FR" dirty="0" err="1"/>
              <a:t>orms</a:t>
            </a:r>
            <a:r>
              <a:rPr lang="fr-FR" dirty="0"/>
              <a:t> and values</a:t>
            </a:r>
            <a:r>
              <a:rPr lang="en-US" i="1" dirty="0">
                <a:latin typeface="Arial"/>
                <a:ea typeface="Arial"/>
                <a:cs typeface="Arial"/>
                <a:sym typeface="Arial"/>
              </a:rPr>
              <a:t> icon, from INSPIRE</a:t>
            </a:r>
            <a:r>
              <a:rPr lang="en-US" i="1" dirty="0"/>
              <a:t>]</a:t>
            </a: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It might be useful to work with community actors, including schools, to reduce any stigma around maltreatment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a:t>
            </a:r>
            <a:r>
              <a:rPr lang="fr-FR" b="1" dirty="0"/>
              <a:t>S</a:t>
            </a:r>
            <a:r>
              <a:rPr lang="fr-FR" dirty="0"/>
              <a:t>afe </a:t>
            </a:r>
            <a:r>
              <a:rPr lang="fr-FR" dirty="0" err="1"/>
              <a:t>environments</a:t>
            </a:r>
            <a:r>
              <a:rPr lang="fr-FR" dirty="0"/>
              <a:t> &amp; </a:t>
            </a:r>
            <a:r>
              <a:rPr lang="fr-FR" b="1" dirty="0"/>
              <a:t>E</a:t>
            </a:r>
            <a:r>
              <a:rPr lang="fr-FR" dirty="0"/>
              <a:t>ducation and life </a:t>
            </a:r>
            <a:r>
              <a:rPr lang="fr-FR" dirty="0" err="1"/>
              <a:t>skills</a:t>
            </a:r>
            <a:r>
              <a:rPr lang="fr-FR" dirty="0"/>
              <a:t> </a:t>
            </a:r>
            <a:r>
              <a:rPr lang="en-US" i="1" dirty="0">
                <a:latin typeface="Arial"/>
                <a:ea typeface="Arial"/>
                <a:cs typeface="Arial"/>
                <a:sym typeface="Arial"/>
              </a:rPr>
              <a:t>icons, from INSPIRE</a:t>
            </a:r>
            <a:r>
              <a:rPr lang="en-US" i="1" dirty="0"/>
              <a:t>]</a:t>
            </a: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The consequences of emotional and physical abuse and violence include:</a:t>
            </a:r>
          </a:p>
          <a:p>
            <a:pPr>
              <a:buFont typeface="Arial" panose="020B0604020202020204" pitchFamily="34" charset="0"/>
              <a:buChar char="•"/>
            </a:pPr>
            <a:r>
              <a:rPr lang="en-US" dirty="0">
                <a:solidFill>
                  <a:srgbClr val="1690BF"/>
                </a:solidFill>
                <a:effectLst/>
              </a:rPr>
              <a:t>Physical injury (burns, broken bones, brain injury, etc.);</a:t>
            </a:r>
          </a:p>
          <a:p>
            <a:pPr>
              <a:buFont typeface="Arial" panose="020B0604020202020204" pitchFamily="34" charset="0"/>
              <a:buChar char="•"/>
            </a:pPr>
            <a:r>
              <a:rPr lang="en-US" dirty="0">
                <a:solidFill>
                  <a:srgbClr val="1690BF"/>
                </a:solidFill>
                <a:effectLst/>
              </a:rPr>
              <a:t>Decreased psychosocial well-being and mental health;</a:t>
            </a:r>
          </a:p>
          <a:p>
            <a:pPr>
              <a:buFont typeface="Arial" panose="020B0604020202020204" pitchFamily="34" charset="0"/>
              <a:buChar char="•"/>
            </a:pPr>
            <a:r>
              <a:rPr lang="en-US" dirty="0">
                <a:solidFill>
                  <a:srgbClr val="1690BF"/>
                </a:solidFill>
                <a:effectLst/>
              </a:rPr>
              <a:t>Permanent physical or cognitive impairment;</a:t>
            </a:r>
          </a:p>
          <a:p>
            <a:pPr>
              <a:buFont typeface="Arial" panose="020B0604020202020204" pitchFamily="34" charset="0"/>
              <a:buChar char="•"/>
            </a:pPr>
            <a:r>
              <a:rPr lang="en-US" dirty="0">
                <a:solidFill>
                  <a:srgbClr val="1690BF"/>
                </a:solidFill>
                <a:effectLst/>
              </a:rPr>
              <a:t>Long-term illnesses related to toxic stress; and/or</a:t>
            </a:r>
          </a:p>
          <a:p>
            <a:pPr>
              <a:buFont typeface="Arial" panose="020B0604020202020204" pitchFamily="34" charset="0"/>
              <a:buChar char="•"/>
            </a:pPr>
            <a:r>
              <a:rPr lang="en-US" dirty="0">
                <a:solidFill>
                  <a:srgbClr val="1690BF"/>
                </a:solidFill>
                <a:effectLst/>
              </a:rPr>
              <a:t>Death.</a:t>
            </a:r>
          </a:p>
          <a:p>
            <a:pPr marL="228600" indent="0">
              <a:buFont typeface="Arial" panose="020B0604020202020204" pitchFamily="34" charset="0"/>
              <a:buNone/>
            </a:pPr>
            <a:endParaRPr lang="en-US" dirty="0">
              <a:solidFill>
                <a:srgbClr val="1690BF"/>
              </a:solidFill>
              <a:effectLst/>
            </a:endParaRPr>
          </a:p>
          <a:p>
            <a:pPr marL="400050" indent="-171450">
              <a:buFont typeface="Arial" panose="020B0604020202020204" pitchFamily="34" charset="0"/>
              <a:buChar char="•"/>
            </a:pPr>
            <a:r>
              <a:rPr lang="en-US" dirty="0"/>
              <a:t>To ensure children’s safety and to prevent further harm, social workers, community or health workers dealing with cases of maltreatment, must observe the principles of confidentiality, informed consent/assent and </a:t>
            </a:r>
            <a:r>
              <a:rPr lang="en-US" dirty="0">
                <a:hlinkClick r:id="rId3"/>
              </a:rPr>
              <a:t>best interests of the child</a:t>
            </a:r>
            <a:r>
              <a:rPr lang="en-US" dirty="0"/>
              <a:t>. As far as possible they must take into account the wishes, rights and dignity of the child. </a:t>
            </a:r>
          </a:p>
          <a:p>
            <a:pPr marL="228600" indent="0">
              <a:buFont typeface="Arial" panose="020B0604020202020204" pitchFamily="34" charset="0"/>
              <a:buNone/>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dirty="0" err="1"/>
              <a:t>Children’s</a:t>
            </a:r>
            <a:r>
              <a:rPr lang="fr-FR" dirty="0"/>
              <a:t> </a:t>
            </a:r>
            <a:r>
              <a:rPr lang="fr-FR" dirty="0" err="1"/>
              <a:t>risk</a:t>
            </a:r>
            <a:r>
              <a:rPr lang="fr-FR" dirty="0"/>
              <a:t> of </a:t>
            </a:r>
            <a:r>
              <a:rPr lang="fr-FR" dirty="0" err="1"/>
              <a:t>maltreatment</a:t>
            </a:r>
            <a:r>
              <a:rPr lang="fr-FR" dirty="0"/>
              <a:t> </a:t>
            </a:r>
            <a:r>
              <a:rPr lang="fr-FR" dirty="0" err="1"/>
              <a:t>increase</a:t>
            </a:r>
            <a:r>
              <a:rPr lang="fr-FR" dirty="0"/>
              <a:t> in </a:t>
            </a:r>
            <a:r>
              <a:rPr lang="fr-FR" dirty="0" err="1"/>
              <a:t>humanitarian</a:t>
            </a:r>
            <a:r>
              <a:rPr lang="fr-FR" dirty="0"/>
              <a:t> crises and affect all </a:t>
            </a:r>
            <a:r>
              <a:rPr lang="fr-FR" dirty="0" err="1"/>
              <a:t>levels</a:t>
            </a:r>
            <a:r>
              <a:rPr lang="fr-FR" dirty="0"/>
              <a:t> of the socio-</a:t>
            </a:r>
            <a:r>
              <a:rPr lang="fr-FR" dirty="0" err="1"/>
              <a:t>ecological</a:t>
            </a:r>
            <a:r>
              <a:rPr lang="fr-FR" dirty="0"/>
              <a:t> model. </a:t>
            </a:r>
            <a:r>
              <a:rPr lang="fr-FR" dirty="0" err="1"/>
              <a:t>Further</a:t>
            </a:r>
            <a:r>
              <a:rPr lang="fr-FR" dirty="0"/>
              <a:t> to the interventions at </a:t>
            </a:r>
            <a:r>
              <a:rPr lang="fr-FR" dirty="0" err="1"/>
              <a:t>individual</a:t>
            </a:r>
            <a:r>
              <a:rPr lang="fr-FR" dirty="0"/>
              <a:t> and </a:t>
            </a:r>
            <a:r>
              <a:rPr lang="fr-FR" dirty="0" err="1"/>
              <a:t>family-levels</a:t>
            </a:r>
            <a:r>
              <a:rPr lang="fr-FR" dirty="0"/>
              <a:t>, </a:t>
            </a:r>
            <a:r>
              <a:rPr lang="fr-FR" dirty="0" err="1"/>
              <a:t>we</a:t>
            </a:r>
            <a:r>
              <a:rPr lang="fr-FR" dirty="0"/>
              <a:t> must </a:t>
            </a:r>
            <a:r>
              <a:rPr lang="fr-FR" dirty="0" err="1"/>
              <a:t>work</a:t>
            </a:r>
            <a:r>
              <a:rPr lang="fr-FR" dirty="0"/>
              <a:t> </a:t>
            </a:r>
            <a:r>
              <a:rPr lang="fr-FR" dirty="0" err="1"/>
              <a:t>with</a:t>
            </a:r>
            <a:r>
              <a:rPr lang="fr-FR" dirty="0"/>
              <a:t> </a:t>
            </a:r>
            <a:r>
              <a:rPr lang="en-US" dirty="0"/>
              <a:t>private, public, educational and institutional structures; </a:t>
            </a:r>
            <a:r>
              <a:rPr lang="fr-FR" dirty="0" err="1"/>
              <a:t>laws</a:t>
            </a:r>
            <a:r>
              <a:rPr lang="fr-FR" dirty="0"/>
              <a:t> and </a:t>
            </a:r>
            <a:r>
              <a:rPr lang="fr-FR" dirty="0" err="1"/>
              <a:t>policies</a:t>
            </a:r>
            <a:r>
              <a:rPr lang="fr-FR" dirty="0"/>
              <a:t> </a:t>
            </a:r>
            <a:r>
              <a:rPr lang="fr-FR" dirty="0" err="1"/>
              <a:t>enforcement</a:t>
            </a:r>
            <a:r>
              <a:rPr lang="fr-FR" dirty="0"/>
              <a:t> institutions, </a:t>
            </a:r>
            <a:r>
              <a:rPr lang="en-US" dirty="0"/>
              <a:t>and in different contexts/moments that might be more sensitive (quarantine; migration…)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a:t>
            </a:r>
            <a:r>
              <a:rPr lang="en-US" b="1" dirty="0"/>
              <a:t>I</a:t>
            </a:r>
            <a:r>
              <a:rPr lang="en-US" dirty="0"/>
              <a:t>mplementation and enforcement of laws</a:t>
            </a:r>
            <a:r>
              <a:rPr lang="fr-FR" i="0" dirty="0">
                <a:latin typeface="Calibri"/>
                <a:cs typeface="Calibri"/>
                <a:sym typeface="Calibri"/>
              </a:rPr>
              <a:t> </a:t>
            </a:r>
            <a:r>
              <a:rPr lang="en-US" i="1" dirty="0">
                <a:latin typeface="Arial"/>
                <a:ea typeface="Arial"/>
                <a:cs typeface="Arial"/>
                <a:sym typeface="Arial"/>
              </a:rPr>
              <a:t>icon, from INSPIRE</a:t>
            </a:r>
            <a:r>
              <a:rPr lang="en-US" i="1" dirty="0"/>
              <a:t>]</a:t>
            </a:r>
            <a:endParaRPr lang="en-US" dirty="0"/>
          </a:p>
          <a:p>
            <a:pPr marL="228600" indent="0">
              <a:buFont typeface="Arial" panose="020B0604020202020204" pitchFamily="34" charset="0"/>
              <a:buNone/>
            </a:pPr>
            <a:endParaRPr lang="en-US" dirty="0"/>
          </a:p>
          <a:p>
            <a:pPr marL="228600" indent="0">
              <a:buFont typeface="Arial" panose="020B0604020202020204" pitchFamily="34" charset="0"/>
              <a:buNone/>
            </a:pPr>
            <a:endParaRPr lang="en-US" dirty="0"/>
          </a:p>
          <a:p>
            <a:pPr marL="22860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US" sz="1200" b="0" i="0" u="none" strike="noStrike" baseline="0" dirty="0">
              <a:latin typeface="+mn-l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a:p>
            <a:r>
              <a:rPr lang="en-US" dirty="0"/>
              <a:t>To help reduce and mitigate the risk and incidence of maltreatment, humanitarian actors can strengthen </a:t>
            </a:r>
            <a:r>
              <a:rPr lang="en-US" dirty="0">
                <a:solidFill>
                  <a:schemeClr val="bg2"/>
                </a:solidFill>
                <a:hlinkClick r:id="rId3">
                  <a:extLst>
                    <a:ext uri="{A12FA001-AC4F-418D-AE19-62706E023703}">
                      <ahyp:hlinkClr xmlns:ahyp="http://schemas.microsoft.com/office/drawing/2018/hyperlinkcolor" val="tx"/>
                    </a:ext>
                  </a:extLst>
                </a:hlinkClick>
              </a:rPr>
              <a:t>children’s resilience</a:t>
            </a:r>
            <a:r>
              <a:rPr lang="en-US" dirty="0">
                <a:solidFill>
                  <a:schemeClr val="bg2"/>
                </a:solidFill>
              </a:rPr>
              <a:t> </a:t>
            </a:r>
            <a:r>
              <a:rPr lang="en-US" dirty="0"/>
              <a:t>by:</a:t>
            </a:r>
          </a:p>
          <a:p>
            <a:pPr>
              <a:buFont typeface="Arial" panose="020B0604020202020204" pitchFamily="34" charset="0"/>
              <a:buChar char="•"/>
            </a:pPr>
            <a:r>
              <a:rPr lang="en-US" dirty="0">
                <a:solidFill>
                  <a:srgbClr val="1690BF"/>
                </a:solidFill>
                <a:effectLst/>
              </a:rPr>
              <a:t>Providing children with age-appropriate skills (problem-solving; seeking help; decision-making; participation…);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solidFill>
                  <a:srgbClr val="1690BF"/>
                </a:solidFill>
                <a:effectLst/>
              </a:rPr>
              <a:t>Facilitating discussion forums, </a:t>
            </a:r>
            <a:r>
              <a:rPr lang="en-US" b="1" dirty="0">
                <a:solidFill>
                  <a:srgbClr val="1690BF"/>
                </a:solidFill>
                <a:effectLst/>
              </a:rPr>
              <a:t>if</a:t>
            </a:r>
            <a:r>
              <a:rPr lang="en-US" dirty="0">
                <a:solidFill>
                  <a:srgbClr val="1690BF"/>
                </a:solidFill>
                <a:effectLst/>
              </a:rPr>
              <a:t> they do NOT encourage </a:t>
            </a:r>
            <a:r>
              <a:rPr lang="en-US" dirty="0"/>
              <a:t>survivors to share traumatic experiences in a group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a:t>
            </a:r>
            <a:r>
              <a:rPr lang="fr-FR" b="1" dirty="0"/>
              <a:t>E</a:t>
            </a:r>
            <a:r>
              <a:rPr lang="fr-FR" dirty="0"/>
              <a:t>ducation and life </a:t>
            </a:r>
            <a:r>
              <a:rPr lang="fr-FR" dirty="0" err="1"/>
              <a:t>skills</a:t>
            </a:r>
            <a:r>
              <a:rPr lang="fr-FR" dirty="0"/>
              <a:t> </a:t>
            </a:r>
            <a:r>
              <a:rPr lang="en-US" i="1" dirty="0">
                <a:latin typeface="Arial"/>
                <a:ea typeface="Arial"/>
                <a:cs typeface="Arial"/>
                <a:sym typeface="Arial"/>
              </a:rPr>
              <a:t>icon, from INSPIRE</a:t>
            </a:r>
            <a:r>
              <a:rPr lang="en-US" i="1" dirty="0"/>
              <a:t>]</a:t>
            </a:r>
            <a:endParaRPr lang="en-US" dirty="0">
              <a:solidFill>
                <a:srgbClr val="1690BF"/>
              </a:solidFill>
              <a:effectLs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Re-evaluate social norms that encourage violence and maltreatment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a:t>
            </a:r>
            <a:r>
              <a:rPr lang="fr-FR" b="1" dirty="0" err="1"/>
              <a:t>N</a:t>
            </a:r>
            <a:r>
              <a:rPr lang="fr-FR" dirty="0" err="1"/>
              <a:t>orms</a:t>
            </a:r>
            <a:r>
              <a:rPr lang="fr-FR" dirty="0"/>
              <a:t> and values</a:t>
            </a:r>
            <a:r>
              <a:rPr lang="en-US" i="1" dirty="0">
                <a:latin typeface="Arial"/>
                <a:ea typeface="Arial"/>
                <a:cs typeface="Arial"/>
                <a:sym typeface="Arial"/>
              </a:rPr>
              <a:t> icon, from INSPIRE</a:t>
            </a:r>
            <a:r>
              <a:rPr lang="en-US" i="1" dirty="0"/>
              <a:t>]</a:t>
            </a: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Create and distribute child-friendly, inclusive awareness messages about </a:t>
            </a:r>
            <a:r>
              <a:rPr lang="en-US" dirty="0">
                <a:solidFill>
                  <a:srgbClr val="1690BF"/>
                </a:solidFill>
                <a:effectLst/>
              </a:rPr>
              <a:t>definition and forms of maltreatment; effects of maltreatment; and support services available to prevent and respond to maltreatment.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a:t>
            </a:r>
            <a:r>
              <a:rPr lang="fr-FR" b="1" dirty="0" err="1"/>
              <a:t>R</a:t>
            </a:r>
            <a:r>
              <a:rPr lang="fr-FR" dirty="0" err="1"/>
              <a:t>esponse</a:t>
            </a:r>
            <a:r>
              <a:rPr lang="fr-FR" dirty="0"/>
              <a:t> and support services </a:t>
            </a:r>
            <a:r>
              <a:rPr lang="en-US" i="1" dirty="0">
                <a:latin typeface="Arial"/>
                <a:ea typeface="Arial"/>
                <a:cs typeface="Arial"/>
                <a:sym typeface="Arial"/>
              </a:rPr>
              <a:t>icon, from INSPIRE</a:t>
            </a:r>
            <a:r>
              <a:rPr lang="en-US" i="1" dirty="0"/>
              <a:t>]</a:t>
            </a:r>
            <a:endParaRPr lang="en-US" dirty="0">
              <a:solidFill>
                <a:srgbClr val="1690BF"/>
              </a:solidFill>
              <a:effectLst/>
            </a:endParaRPr>
          </a:p>
          <a:p>
            <a:pPr>
              <a:buFont typeface="Arial" panose="020B0604020202020204" pitchFamily="34" charset="0"/>
              <a:buChar char="•"/>
            </a:pPr>
            <a:r>
              <a:rPr lang="en-US" dirty="0"/>
              <a:t>Provide children at risk with access to gender-, age- and disability-appropriate activities that support positive coping skills and healthy peer relationships, including group activities for child well-being. </a:t>
            </a:r>
            <a:endParaRPr lang="en-US" dirty="0">
              <a:solidFill>
                <a:srgbClr val="1690BF"/>
              </a:solidFill>
              <a:effectLst/>
            </a:endParaRPr>
          </a:p>
          <a:p>
            <a:pPr>
              <a:buFont typeface="Arial" panose="020B0604020202020204" pitchFamily="34" charset="0"/>
              <a:buChar char="•"/>
            </a:pPr>
            <a:endParaRPr lang="en-US" dirty="0">
              <a:solidFill>
                <a:srgbClr val="1690BF"/>
              </a:solidFill>
              <a:effectLst/>
            </a:endParaRPr>
          </a:p>
          <a:p>
            <a:r>
              <a:rPr lang="en-US" dirty="0"/>
              <a:t>Humanitarian actors can strengthen </a:t>
            </a:r>
            <a:r>
              <a:rPr lang="en-US" dirty="0">
                <a:solidFill>
                  <a:schemeClr val="bg2"/>
                </a:solidFill>
                <a:hlinkClick r:id="rId3">
                  <a:extLst>
                    <a:ext uri="{A12FA001-AC4F-418D-AE19-62706E023703}">
                      <ahyp:hlinkClr xmlns:ahyp="http://schemas.microsoft.com/office/drawing/2018/hyperlinkcolor" val="tx"/>
                    </a:ext>
                  </a:extLst>
                </a:hlinkClick>
              </a:rPr>
              <a:t>children’s </a:t>
            </a:r>
            <a:r>
              <a:rPr lang="en-US" dirty="0">
                <a:solidFill>
                  <a:schemeClr val="bg2"/>
                </a:solidFill>
              </a:rPr>
              <a:t>safety by:</a:t>
            </a:r>
          </a:p>
          <a:p>
            <a:pPr>
              <a:buFont typeface="Arial" panose="020B0604020202020204" pitchFamily="34" charset="0"/>
              <a:buChar char="•"/>
            </a:pPr>
            <a:r>
              <a:rPr lang="en-US" dirty="0"/>
              <a:t>Supporting caregivers to develop positive coping and parenting skills and to access livelihood support</a:t>
            </a:r>
            <a:r>
              <a:rPr lang="en-US" dirty="0">
                <a:solidFill>
                  <a:schemeClr val="bg2"/>
                </a:solidFill>
              </a:rPr>
              <a:t> </a:t>
            </a:r>
          </a:p>
          <a:p>
            <a:pPr>
              <a:buFont typeface="Arial" panose="020B0604020202020204" pitchFamily="34" charset="0"/>
              <a:buChar char="•"/>
            </a:pPr>
            <a:r>
              <a:rPr lang="en-US" dirty="0">
                <a:solidFill>
                  <a:srgbClr val="1690BF"/>
                </a:solidFill>
                <a:effectLst/>
              </a:rPr>
              <a:t>Strengthening the protective capacities of teachers, parents, caregivers and others who have direct contact with children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a:t>
            </a:r>
            <a:r>
              <a:rPr lang="fr-FR" b="1" dirty="0"/>
              <a:t>P</a:t>
            </a:r>
            <a:r>
              <a:rPr lang="fr-FR" dirty="0"/>
              <a:t>arent and </a:t>
            </a:r>
            <a:r>
              <a:rPr lang="fr-FR" dirty="0" err="1"/>
              <a:t>caregiver</a:t>
            </a:r>
            <a:r>
              <a:rPr lang="fr-FR" dirty="0"/>
              <a:t> support </a:t>
            </a:r>
            <a:r>
              <a:rPr lang="en-US" i="1" dirty="0">
                <a:latin typeface="Arial"/>
                <a:ea typeface="Arial"/>
                <a:cs typeface="Arial"/>
                <a:sym typeface="Arial"/>
              </a:rPr>
              <a:t>icon, from INSPIRE</a:t>
            </a:r>
            <a:r>
              <a:rPr lang="en-US" i="1" dirty="0"/>
              <a:t>]</a:t>
            </a:r>
            <a:endParaRPr lang="en-US" dirty="0">
              <a:solidFill>
                <a:srgbClr val="1690BF"/>
              </a:solidFill>
              <a:effectLst/>
            </a:endParaRPr>
          </a:p>
          <a:p>
            <a:pPr>
              <a:buFont typeface="Arial" panose="020B0604020202020204" pitchFamily="34" charset="0"/>
              <a:buChar char="•"/>
            </a:pPr>
            <a:r>
              <a:rPr lang="en-US" dirty="0"/>
              <a:t>Collaborating with community members to raise awareness of the signs and consequences of psychosocial distress in children and caregivers (and/or helping parents to deal with difficult </a:t>
            </a:r>
            <a:r>
              <a:rPr lang="en-US" dirty="0" err="1"/>
              <a:t>behaviour</a:t>
            </a:r>
            <a:r>
              <a:rPr lang="en-US" dirty="0"/>
              <a:t> of their kids, so that they see a benefit, to reframe it as a positive consequence)</a:t>
            </a:r>
          </a:p>
          <a:p>
            <a:pPr>
              <a:buFont typeface="Arial" panose="020B0604020202020204" pitchFamily="34" charset="0"/>
              <a:buChar char="•"/>
            </a:pPr>
            <a:r>
              <a:rPr lang="en-US" dirty="0"/>
              <a:t>Providing children who are experiencing, or have experienced, maltreatment with access to appropriate, comprehensive and confidential case management services, including IGA and economic strengthening interventions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a:t>
            </a:r>
            <a:r>
              <a:rPr lang="fr-FR" b="1" dirty="0" err="1"/>
              <a:t>I</a:t>
            </a:r>
            <a:r>
              <a:rPr lang="fr-FR" dirty="0" err="1"/>
              <a:t>ncome</a:t>
            </a:r>
            <a:r>
              <a:rPr lang="fr-FR" dirty="0"/>
              <a:t> and </a:t>
            </a:r>
            <a:r>
              <a:rPr lang="fr-FR" dirty="0" err="1"/>
              <a:t>economic</a:t>
            </a:r>
            <a:r>
              <a:rPr lang="fr-FR" dirty="0"/>
              <a:t> </a:t>
            </a:r>
            <a:r>
              <a:rPr lang="fr-FR" dirty="0" err="1"/>
              <a:t>strengthening</a:t>
            </a:r>
            <a:r>
              <a:rPr lang="en-US" i="1" dirty="0">
                <a:latin typeface="Arial"/>
                <a:ea typeface="Arial"/>
                <a:cs typeface="Arial"/>
                <a:sym typeface="Arial"/>
              </a:rPr>
              <a:t> icon, from INSPIRE + </a:t>
            </a:r>
            <a:r>
              <a:rPr lang="en-US" b="1" i="0" dirty="0">
                <a:latin typeface="Arial"/>
                <a:ea typeface="Arial"/>
                <a:cs typeface="Arial"/>
                <a:sym typeface="Arial"/>
              </a:rPr>
              <a:t>Case Management </a:t>
            </a:r>
            <a:r>
              <a:rPr lang="en-US" i="1" dirty="0">
                <a:latin typeface="Arial"/>
                <a:ea typeface="Arial"/>
                <a:cs typeface="Arial"/>
                <a:sym typeface="Arial"/>
              </a:rPr>
              <a:t>icon</a:t>
            </a:r>
            <a:r>
              <a:rPr lang="en-US" i="1" dirty="0"/>
              <a:t>]</a:t>
            </a:r>
          </a:p>
          <a:p>
            <a:pPr>
              <a:buFont typeface="Arial" panose="020B0604020202020204" pitchFamily="34" charset="0"/>
              <a:buChar char="•"/>
            </a:pPr>
            <a:r>
              <a:rPr lang="en-US" dirty="0"/>
              <a:t>Often access to services is the problem, so we need to train health and social care providers in identifying signs and symptoms of abuse and neglect and offering child-</a:t>
            </a:r>
            <a:r>
              <a:rPr lang="en-US" dirty="0" err="1"/>
              <a:t>centred</a:t>
            </a:r>
            <a:r>
              <a:rPr lang="en-US" dirty="0"/>
              <a:t> first line support. </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795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1" u="none" dirty="0"/>
              <a:t>Depending on the time you have for facilitation, consider adding here examples from the Region/ Country/ Response, of programming that meets the standards.</a:t>
            </a:r>
          </a:p>
          <a:p>
            <a:r>
              <a:rPr lang="en-US" b="0" i="1" u="none" dirty="0"/>
              <a:t>This could be a draft slide that you could update or remove if necessary. </a:t>
            </a:r>
          </a:p>
          <a:p>
            <a:r>
              <a:rPr lang="en-US" b="0" i="1" u="none" dirty="0"/>
              <a:t>For each example, you could add: </a:t>
            </a:r>
          </a:p>
          <a:p>
            <a:pPr marL="285750" indent="-285750">
              <a:buFont typeface="Arial" panose="020B0604020202020204" pitchFamily="34" charset="0"/>
              <a:buChar char="•"/>
            </a:pPr>
            <a:r>
              <a:rPr lang="fr-FR" b="0" i="1" u="none" dirty="0"/>
              <a:t>A short, concise, </a:t>
            </a:r>
            <a:r>
              <a:rPr lang="en-GB" i="1" dirty="0"/>
              <a:t>key presentation sentence about the specific program/project using Standard 8</a:t>
            </a:r>
          </a:p>
          <a:p>
            <a:pPr marL="285750" indent="-285750">
              <a:buFont typeface="Arial" panose="020B0604020202020204" pitchFamily="34" charset="0"/>
              <a:buChar char="•"/>
            </a:pPr>
            <a:r>
              <a:rPr lang="en-GB" i="1" dirty="0"/>
              <a:t>Add the name of organisations and partners involved </a:t>
            </a:r>
          </a:p>
          <a:p>
            <a:pPr marL="285750" indent="-285750">
              <a:buFont typeface="Arial" panose="020B0604020202020204" pitchFamily="34" charset="0"/>
              <a:buChar char="•"/>
            </a:pPr>
            <a:r>
              <a:rPr lang="en-GB" i="1" dirty="0"/>
              <a:t>Add practical lessons learnt, key actions, message or numbers, that will attract interest of your audience</a:t>
            </a:r>
          </a:p>
          <a:p>
            <a:endParaRPr lang="en-US" b="0" i="1" u="non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i="1" dirty="0"/>
              <a:t>Another option, if you have </a:t>
            </a:r>
            <a:r>
              <a:rPr lang="en-CA" i="1" dirty="0"/>
              <a:t>longer </a:t>
            </a:r>
            <a:r>
              <a:rPr lang="en-US" i="1" dirty="0"/>
              <a:t>(and also depending on the audience you have), this slide can be completed in an interactive way during the session.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1" dirty="0"/>
              <a:t>In that case, you could: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split the groups into 2 or 3 smaller groups,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allow 15 – 20 min for them to prepare a short presentation of an </a:t>
            </a:r>
            <a:r>
              <a:rPr lang="en-US" b="0" i="1" u="none" dirty="0"/>
              <a:t>example from the Region/ Country/ Response, of programming that meets the standard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i="1" u="none" dirty="0"/>
              <a:t>in plenary, have the groups present their examples, and discuss /compare lessons learnt out of them.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b="0" i="1" u="none" dirty="0"/>
              <a:t>If you will be sending this presentation to the participants after the training, you can fill up this slide, to keep records of the presentations.</a:t>
            </a:r>
          </a:p>
          <a:p>
            <a:endParaRPr lang="en-US" b="0" i="1" u="non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1" u="none" dirty="0"/>
              <a:t>TIP</a:t>
            </a:r>
            <a:r>
              <a:rPr lang="en-US" b="0" i="1" u="none" dirty="0"/>
              <a:t>: you can use https://thenounproject.com/ to get map outlines like those.</a:t>
            </a:r>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dirty="0"/>
              <a:t>[Facilitators - if you can project from the internet, then we suggest you navigate people there and show them]</a:t>
            </a:r>
            <a:r>
              <a:rPr lang="en-US" i="1" u="sng" dirty="0">
                <a:solidFill>
                  <a:schemeClr val="hlink"/>
                </a:solidFill>
                <a:hlinkClick r:id="rId3"/>
              </a:rPr>
              <a:t> </a:t>
            </a:r>
            <a:endParaRPr lang="en-US" i="1" u="sng"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marR="0" lvl="0" indent="0" algn="l" rtl="0">
              <a:lnSpc>
                <a:spcPct val="100000"/>
              </a:lnSpc>
              <a:spcBef>
                <a:spcPts val="0"/>
              </a:spcBef>
              <a:spcAft>
                <a:spcPts val="0"/>
              </a:spcAft>
              <a:buClr>
                <a:schemeClr val="dk1"/>
              </a:buClr>
              <a:buSzPts val="1200"/>
              <a:buFont typeface="Calibri"/>
              <a:buNone/>
            </a:pPr>
            <a:r>
              <a:rPr lang="en-US" u="sng" dirty="0"/>
              <a:t>1. Online handbook</a:t>
            </a:r>
          </a:p>
          <a:p>
            <a:pPr marL="0" lvl="0" indent="0" algn="l" rtl="0">
              <a:spcBef>
                <a:spcPts val="0"/>
              </a:spcBef>
              <a:spcAft>
                <a:spcPts val="0"/>
              </a:spcAft>
              <a:buNone/>
            </a:pPr>
            <a:r>
              <a:rPr lang="en-US" u="sng" dirty="0"/>
              <a:t>2. The Humanitarian Standards Partnership App </a:t>
            </a:r>
            <a:endParaRPr lang="en-US" dirty="0"/>
          </a:p>
          <a:p>
            <a:pPr marL="0" lvl="0" indent="0" algn="l" rtl="0">
              <a:spcBef>
                <a:spcPts val="0"/>
              </a:spcBef>
              <a:spcAft>
                <a:spcPts val="0"/>
              </a:spcAft>
              <a:buNone/>
            </a:pPr>
            <a:r>
              <a:rPr lang="en-US" dirty="0"/>
              <a:t>– It is the 2</a:t>
            </a:r>
            <a:r>
              <a:rPr lang="en-US" baseline="30000" dirty="0"/>
              <a:t>nd</a:t>
            </a:r>
            <a:r>
              <a:rPr lang="en-US" dirty="0"/>
              <a:t> most popular app on that site after Sphere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CPMS page:</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t>1. Interactive handbook </a:t>
            </a:r>
            <a:r>
              <a:rPr lang="en-US" dirty="0"/>
              <a:t>– our greatest resource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 </a:t>
            </a:r>
            <a:r>
              <a:rPr lang="en-US" u="sng" dirty="0"/>
              <a:t>A Summary: </a:t>
            </a:r>
            <a:r>
              <a:rPr lang="en-US" dirty="0"/>
              <a:t>At just 32 pages, it means that it I CPHA topline but can be used to introduce the idea of minimum standards or start child protection discussions with government colleagues or other humanitarians without overwhelming them with the huge handbook.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Alliance website: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PDF</a:t>
            </a:r>
            <a:r>
              <a:rPr lang="en-US" dirty="0"/>
              <a:t> &amp; all materials available can be downloaded if people want to print just portions of the CPMS, on the Alliance 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Introduction to CPMS” Briefing Pack </a:t>
            </a:r>
            <a:r>
              <a:rPr lang="en-US" dirty="0"/>
              <a:t>contains this PPT and facilitation notes, plus the 2 page Introduction handout.</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A gallery of </a:t>
            </a:r>
            <a:r>
              <a:rPr lang="en-US" u="sng" dirty="0"/>
              <a:t>illustrated</a:t>
            </a:r>
            <a:r>
              <a:rPr lang="en-US" dirty="0"/>
              <a:t> Standards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Discover our </a:t>
            </a:r>
            <a:r>
              <a:rPr lang="en-US" sz="1200" u="sng" dirty="0"/>
              <a:t>free CPMS e-course </a:t>
            </a:r>
            <a:r>
              <a:rPr lang="en-US" sz="1200" dirty="0"/>
              <a:t>with a range of modules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Videos on the Alliance </a:t>
            </a:r>
            <a:r>
              <a:rPr lang="en-US" sz="1200" dirty="0" err="1"/>
              <a:t>Youtube</a:t>
            </a:r>
            <a:r>
              <a:rPr lang="en-US" sz="1200" dirty="0"/>
              <a:t> channel</a:t>
            </a: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ASK: What should our next steps as a team/agency/individual be?</a:t>
            </a:r>
            <a:endParaRPr dirty="0"/>
          </a:p>
          <a:p>
            <a:pPr marL="0" lvl="0" indent="0" algn="l" rtl="0">
              <a:spcBef>
                <a:spcPts val="0"/>
              </a:spcBef>
              <a:spcAft>
                <a:spcPts val="0"/>
              </a:spcAft>
              <a:buNone/>
            </a:pPr>
            <a:r>
              <a:rPr lang="en-US" i="1" dirty="0"/>
              <a:t>(i.e. you might schedule a longer meeting to digest the changes and create a plan; or ask colleagues to present certain new/revised standards and their implications for the </a:t>
            </a:r>
            <a:r>
              <a:rPr lang="en-US" i="1" dirty="0" err="1"/>
              <a:t>programme</a:t>
            </a:r>
            <a:r>
              <a:rPr lang="en-US" i="1" dirty="0"/>
              <a:t>; or set up a training or ask Senior Management for a meeting to discuss accountability to children, </a:t>
            </a:r>
            <a:r>
              <a:rPr lang="en-US" i="1" dirty="0" err="1"/>
              <a:t>etc</a:t>
            </a:r>
            <a:r>
              <a:rPr lang="en-US" i="1" dirty="0"/>
              <a:t>)</a:t>
            </a:r>
            <a:endParaRPr dirty="0"/>
          </a:p>
          <a:p>
            <a:pPr marL="0" lvl="0" indent="0" algn="l" rtl="0">
              <a:spcBef>
                <a:spcPts val="0"/>
              </a:spcBef>
              <a:spcAft>
                <a:spcPts val="0"/>
              </a:spcAft>
              <a:buNone/>
            </a:pPr>
            <a:r>
              <a:rPr lang="en-US" dirty="0"/>
              <a:t> </a:t>
            </a:r>
            <a:endParaRPr i="1" dirty="0"/>
          </a:p>
          <a:p>
            <a:pPr marL="0" marR="0" lvl="0" indent="0" algn="l" rtl="0">
              <a:lnSpc>
                <a:spcPct val="100000"/>
              </a:lnSpc>
              <a:spcBef>
                <a:spcPts val="0"/>
              </a:spcBef>
              <a:spcAft>
                <a:spcPts val="0"/>
              </a:spcAft>
              <a:buClr>
                <a:schemeClr val="dk1"/>
              </a:buClr>
              <a:buSzPts val="1200"/>
              <a:buFont typeface="Calibri"/>
              <a:buNone/>
            </a:pPr>
            <a:r>
              <a:rPr lang="en-US" i="1" dirty="0"/>
              <a:t>[Facilitators - </a:t>
            </a:r>
            <a:r>
              <a:rPr lang="en-US" i="1" u="sng" dirty="0"/>
              <a:t>Printed copies </a:t>
            </a:r>
            <a:r>
              <a:rPr lang="en-US" i="1" dirty="0"/>
              <a:t>– there is a small stockpile of the Handbook and Summary that the global Alliance has in Geneva; however, countries and regions are encouraged to print &amp; manage their own copies locally. Usually, this would be done through the inter-agency Coordination structure. On request, the Alliance can share a print-ready PDF.]</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marR="0" lvl="0" indent="0" algn="l" rtl="0">
              <a:lnSpc>
                <a:spcPct val="100000"/>
              </a:lnSpc>
              <a:spcBef>
                <a:spcPts val="0"/>
              </a:spcBef>
              <a:spcAft>
                <a:spcPts val="0"/>
              </a:spcAft>
              <a:buClr>
                <a:schemeClr val="dk1"/>
              </a:buClr>
              <a:buSzPts val="1200"/>
              <a:buFont typeface="Calibri"/>
              <a:buNone/>
            </a:pPr>
            <a:r>
              <a:rPr lang="en-US" dirty="0"/>
              <a:t>Thank you so much for coming together and starting to explore the CPMS. I will follow up on the next steps we discussed. And that’s the key – the CPMS is a gift that just keeps on giving every time you open it!</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749221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7.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33.jpeg"/><Relationship Id="rId4" Type="http://schemas.openxmlformats.org/officeDocument/2006/relationships/image" Target="../media/image32.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36.png"/><Relationship Id="rId5" Type="http://schemas.openxmlformats.org/officeDocument/2006/relationships/image" Target="../media/image35.jp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a:normAutofit/>
          </a:bodyPr>
          <a:lstStyle/>
          <a:p>
            <a:pPr algn="ctr"/>
            <a:r>
              <a:rPr lang="en-GB" sz="3200" dirty="0">
                <a:effectLst>
                  <a:outerShdw blurRad="38100" dist="38100" dir="2700000" algn="tl">
                    <a:srgbClr val="000000">
                      <a:alpha val="43137"/>
                    </a:srgbClr>
                  </a:outerShdw>
                </a:effectLst>
              </a:rPr>
              <a:t>SLIDE DECK</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The Minimum Standards for Child Protection in Humanitarian Action </a:t>
            </a:r>
            <a:endParaRPr sz="4800" b="0" dirty="0">
              <a:solidFill>
                <a:schemeClr val="bg1">
                  <a:lumMod val="65000"/>
                </a:schemeClr>
              </a:solidFill>
              <a:latin typeface="Calibri"/>
              <a:cs typeface="Calibri"/>
              <a:sym typeface="Arial"/>
            </a:endParaRPr>
          </a:p>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24431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Aim of the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dirty="0">
                <a:solidFill>
                  <a:schemeClr val="bg2"/>
                </a:solidFill>
              </a:rPr>
              <a:t>Benchmark for CPHA.</a:t>
            </a:r>
            <a:endParaRPr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Collaborative, inter-agency tool</a:t>
            </a:r>
            <a:endParaRPr sz="2600"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Links with Core Humanitarian Standard</a:t>
            </a:r>
            <a:endParaRPr sz="2600" dirty="0">
              <a:solidFill>
                <a:schemeClr val="bg2"/>
              </a:solidFill>
            </a:endParaRPr>
          </a:p>
          <a:p>
            <a:pPr marL="228600" lvl="0" indent="-228600" algn="l" rtl="0">
              <a:spcBef>
                <a:spcPts val="0"/>
              </a:spcBef>
              <a:spcAft>
                <a:spcPts val="0"/>
              </a:spcAft>
              <a:buSzPts val="2800"/>
              <a:buChar char="●"/>
            </a:pPr>
            <a:r>
              <a:rPr lang="en-US" sz="2600" dirty="0" err="1">
                <a:solidFill>
                  <a:schemeClr val="bg2"/>
                </a:solidFill>
              </a:rPr>
              <a:t>Contextualisation</a:t>
            </a:r>
            <a:r>
              <a:rPr lang="en-US" sz="2600" dirty="0">
                <a:solidFill>
                  <a:schemeClr val="bg2"/>
                </a:solidFill>
              </a:rPr>
              <a:t> for local ownership</a:t>
            </a:r>
            <a:endParaRPr sz="2600" dirty="0">
              <a:solidFill>
                <a:schemeClr val="bg2"/>
              </a:solidFill>
            </a:endParaRPr>
          </a:p>
          <a:p>
            <a:pPr marL="0" lvl="0" indent="0" algn="l" rtl="0">
              <a:spcBef>
                <a:spcPts val="1000"/>
              </a:spcBef>
              <a:spcAft>
                <a:spcPts val="0"/>
              </a:spcAft>
              <a:buNone/>
            </a:pPr>
            <a:endParaRPr sz="2600" dirty="0">
              <a:solidFill>
                <a:schemeClr val="bg2"/>
              </a:solidFill>
            </a:endParaRPr>
          </a:p>
          <a:p>
            <a:pPr marL="228600" lvl="0" indent="-228600" algn="l" rtl="0">
              <a:spcBef>
                <a:spcPts val="1000"/>
              </a:spcBef>
              <a:spcAft>
                <a:spcPts val="0"/>
              </a:spcAft>
              <a:buSzPts val="2800"/>
              <a:buChar char="●"/>
            </a:pPr>
            <a:r>
              <a:rPr lang="en-US" sz="2600" dirty="0">
                <a:solidFill>
                  <a:schemeClr val="bg2"/>
                </a:solidFill>
              </a:rPr>
              <a:t>Purpose:</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quality and accountability</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impact for children’s protection and well-being</a:t>
            </a:r>
            <a:endParaRPr dirty="0">
              <a:solidFill>
                <a:schemeClr val="bg2"/>
              </a:solidFill>
            </a:endParaRPr>
          </a:p>
          <a:p>
            <a:pPr marL="228600" lvl="0" indent="-50800" algn="l" rtl="0">
              <a:lnSpc>
                <a:spcPct val="90000"/>
              </a:lnSpc>
              <a:spcBef>
                <a:spcPts val="1000"/>
              </a:spcBef>
              <a:spcAft>
                <a:spcPts val="0"/>
              </a:spcAft>
              <a:buClr>
                <a:schemeClr val="accent1"/>
              </a:buClr>
              <a:buSzPts val="2800"/>
              <a:buNone/>
            </a:pPr>
            <a:endParaRPr dirty="0">
              <a:solidFill>
                <a:schemeClr val="bg2"/>
              </a:solidFill>
            </a:endParaRPr>
          </a:p>
        </p:txBody>
      </p:sp>
      <p:pic>
        <p:nvPicPr>
          <p:cNvPr id="262" name="Google Shape;262;p5" descr="Screen Shot 2019-10-07 at 9.06.56 PM.png"/>
          <p:cNvPicPr preferRelativeResize="0"/>
          <p:nvPr/>
        </p:nvPicPr>
        <p:blipFill rotWithShape="1">
          <a:blip r:embed="rId3">
            <a:alphaModFix/>
          </a:blip>
          <a:srcRect/>
          <a:stretch/>
        </p:blipFill>
        <p:spPr>
          <a:xfrm>
            <a:off x="769062" y="2055813"/>
            <a:ext cx="2198523" cy="3053297"/>
          </a:xfrm>
          <a:prstGeom prst="rect">
            <a:avLst/>
          </a:prstGeom>
          <a:noFill/>
          <a:ln>
            <a:noFill/>
          </a:ln>
        </p:spPr>
      </p:pic>
      <p:pic>
        <p:nvPicPr>
          <p:cNvPr id="263" name="Google Shape;263;p5"/>
          <p:cNvPicPr preferRelativeResize="0"/>
          <p:nvPr/>
        </p:nvPicPr>
        <p:blipFill>
          <a:blip r:embed="rId4">
            <a:alphaModFix/>
          </a:blip>
          <a:stretch>
            <a:fillRect/>
          </a:stretch>
        </p:blipFill>
        <p:spPr>
          <a:xfrm>
            <a:off x="10210800" y="0"/>
            <a:ext cx="1981200" cy="1771650"/>
          </a:xfrm>
          <a:prstGeom prst="rect">
            <a:avLst/>
          </a:prstGeom>
          <a:noFill/>
          <a:ln>
            <a:noFill/>
          </a:ln>
        </p:spPr>
      </p:pic>
      <p:pic>
        <p:nvPicPr>
          <p:cNvPr id="264" name="Google Shape;264;p5"/>
          <p:cNvPicPr preferRelativeResize="0"/>
          <p:nvPr/>
        </p:nvPicPr>
        <p:blipFill>
          <a:blip r:embed="rId5">
            <a:alphaModFix/>
          </a:blip>
          <a:stretch>
            <a:fillRect/>
          </a:stretch>
        </p:blipFill>
        <p:spPr>
          <a:xfrm>
            <a:off x="4127088" y="4761996"/>
            <a:ext cx="7057055" cy="8799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8" descr="Screen Shot 2019-10-07 at 9.08.18 PM.png"/>
          <p:cNvPicPr preferRelativeResize="0"/>
          <p:nvPr/>
        </p:nvPicPr>
        <p:blipFill rotWithShape="1">
          <a:blip r:embed="rId3">
            <a:alphaModFix/>
          </a:blip>
          <a:srcRect/>
          <a:stretch/>
        </p:blipFill>
        <p:spPr>
          <a:xfrm>
            <a:off x="3264136" y="0"/>
            <a:ext cx="8927863" cy="6858000"/>
          </a:xfrm>
          <a:prstGeom prst="rect">
            <a:avLst/>
          </a:prstGeom>
          <a:noFill/>
          <a:ln>
            <a:noFill/>
          </a:ln>
        </p:spPr>
      </p:pic>
      <p:sp>
        <p:nvSpPr>
          <p:cNvPr id="9" name="ZoneTexte 8">
            <a:extLst>
              <a:ext uri="{FF2B5EF4-FFF2-40B4-BE49-F238E27FC236}">
                <a16:creationId xmlns:a16="http://schemas.microsoft.com/office/drawing/2014/main" id="{11BEFA5A-6FE6-48C3-836E-CBB252B9C174}"/>
              </a:ext>
            </a:extLst>
          </p:cNvPr>
          <p:cNvSpPr txBox="1"/>
          <p:nvPr/>
        </p:nvSpPr>
        <p:spPr>
          <a:xfrm>
            <a:off x="628160" y="1072633"/>
            <a:ext cx="6098720" cy="707886"/>
          </a:xfrm>
          <a:prstGeom prst="rect">
            <a:avLst/>
          </a:prstGeom>
          <a:noFill/>
        </p:spPr>
        <p:txBody>
          <a:bodyPr wrap="square">
            <a:spAutoFit/>
          </a:bodyPr>
          <a:lstStyle/>
          <a:p>
            <a:r>
              <a:rPr lang="en-US" sz="4000" dirty="0"/>
              <a:t>Overview</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5861853" y="1922906"/>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General intro to Standard 8</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82865" y="1558543"/>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en-US" dirty="0">
                <a:solidFill>
                  <a:schemeClr val="bg2"/>
                </a:solidFill>
                <a:latin typeface="Helvetica Neue" panose="020B0604020202020204" charset="0"/>
              </a:rPr>
              <a:t>Part of 2</a:t>
            </a:r>
            <a:r>
              <a:rPr lang="en-US" baseline="30000" dirty="0">
                <a:solidFill>
                  <a:schemeClr val="bg2"/>
                </a:solidFill>
                <a:latin typeface="Helvetica Neue" panose="020B0604020202020204" charset="0"/>
              </a:rPr>
              <a:t>nd</a:t>
            </a:r>
            <a:r>
              <a:rPr lang="en-US" dirty="0">
                <a:solidFill>
                  <a:schemeClr val="bg2"/>
                </a:solidFill>
                <a:latin typeface="Helvetica Neue" panose="020B0604020202020204" charset="0"/>
              </a:rPr>
              <a:t> Pillar, related to </a:t>
            </a:r>
            <a:r>
              <a:rPr lang="en-US" dirty="0">
                <a:solidFill>
                  <a:schemeClr val="bg2"/>
                </a:solidFill>
              </a:rPr>
              <a:t>child protection risks </a:t>
            </a: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a:p>
            <a:pPr marL="342900" indent="-342900">
              <a:spcBef>
                <a:spcPts val="0"/>
              </a:spcBef>
              <a:buClr>
                <a:schemeClr val="accent3"/>
              </a:buClr>
            </a:pPr>
            <a:r>
              <a:rPr lang="en-US" dirty="0">
                <a:solidFill>
                  <a:schemeClr val="bg2"/>
                </a:solidFill>
                <a:latin typeface="Helvetica Neue" panose="020B0604020202020204" charset="0"/>
              </a:rPr>
              <a:t>RISK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Nature &amp; Extent of hazard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Vulnerability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Resilience</a:t>
            </a:r>
          </a:p>
          <a:p>
            <a:endParaRPr lang="en-US" dirty="0">
              <a:solidFill>
                <a:schemeClr val="bg2"/>
              </a:solidFill>
              <a:latin typeface="Helvetica Neue" panose="020B0604020202020204" charset="0"/>
            </a:endParaRPr>
          </a:p>
          <a:p>
            <a:pPr marL="342900" indent="-342900">
              <a:buClr>
                <a:schemeClr val="accent3"/>
              </a:buClr>
              <a:buSzPct val="100000"/>
            </a:pPr>
            <a:r>
              <a:rPr lang="en-US" dirty="0">
                <a:solidFill>
                  <a:schemeClr val="bg2"/>
                </a:solidFill>
                <a:latin typeface="Helvetica Neue" panose="020B0604020202020204" charset="0"/>
              </a:rPr>
              <a:t>Physical </a:t>
            </a:r>
            <a:r>
              <a:rPr lang="en-US" b="1" dirty="0">
                <a:solidFill>
                  <a:schemeClr val="bg2"/>
                </a:solidFill>
                <a:latin typeface="Helvetica Neue" panose="020B0604020202020204" charset="0"/>
              </a:rPr>
              <a:t>and</a:t>
            </a:r>
            <a:r>
              <a:rPr lang="en-US" dirty="0">
                <a:solidFill>
                  <a:schemeClr val="bg2"/>
                </a:solidFill>
                <a:latin typeface="Helvetica Neue" panose="020B0604020202020204" charset="0"/>
              </a:rPr>
              <a:t> emotional neglect/abuse</a:t>
            </a:r>
          </a:p>
          <a:p>
            <a:pPr marL="342900" indent="-342900">
              <a:buClr>
                <a:schemeClr val="accent3"/>
              </a:buClr>
              <a:buSzPct val="100000"/>
            </a:pPr>
            <a:r>
              <a:rPr lang="fr-FR" dirty="0">
                <a:solidFill>
                  <a:schemeClr val="bg2"/>
                </a:solidFill>
                <a:latin typeface="Helvetica Neue" panose="020B0604020202020204" charset="0"/>
              </a:rPr>
              <a:t>Importance of the </a:t>
            </a:r>
            <a:r>
              <a:rPr lang="en-US" dirty="0">
                <a:solidFill>
                  <a:schemeClr val="bg2"/>
                </a:solidFill>
              </a:rPr>
              <a:t>environment</a:t>
            </a:r>
            <a:r>
              <a:rPr lang="fr-FR" dirty="0">
                <a:solidFill>
                  <a:schemeClr val="bg2"/>
                </a:solidFill>
                <a:latin typeface="Helvetica Neue" panose="020B0604020202020204" charset="0"/>
              </a:rPr>
              <a:t> </a:t>
            </a:r>
          </a:p>
          <a:p>
            <a:pPr marL="342900" indent="-342900">
              <a:buClr>
                <a:schemeClr val="accent3"/>
              </a:buClr>
              <a:buSzPct val="100000"/>
            </a:pPr>
            <a:r>
              <a:rPr lang="fr-FR" dirty="0">
                <a:solidFill>
                  <a:schemeClr val="bg2"/>
                </a:solidFill>
                <a:latin typeface="Helvetica Neue" panose="020B0604020202020204" charset="0"/>
              </a:rPr>
              <a:t>Short- and long-</a:t>
            </a:r>
            <a:r>
              <a:rPr lang="fr-FR" dirty="0" err="1">
                <a:solidFill>
                  <a:schemeClr val="bg2"/>
                </a:solidFill>
                <a:latin typeface="Helvetica Neue" panose="020B0604020202020204" charset="0"/>
              </a:rPr>
              <a:t>term</a:t>
            </a:r>
            <a:r>
              <a:rPr lang="fr-FR" dirty="0">
                <a:solidFill>
                  <a:schemeClr val="bg2"/>
                </a:solidFill>
                <a:latin typeface="Helvetica Neue" panose="020B0604020202020204" charset="0"/>
              </a:rPr>
              <a:t> </a:t>
            </a:r>
            <a:r>
              <a:rPr lang="fr-FR" dirty="0" err="1">
                <a:solidFill>
                  <a:schemeClr val="bg2"/>
                </a:solidFill>
                <a:latin typeface="Helvetica Neue" panose="020B0604020202020204" charset="0"/>
              </a:rPr>
              <a:t>effects</a:t>
            </a:r>
            <a:endParaRPr lang="fr-FR" dirty="0">
              <a:solidFill>
                <a:schemeClr val="bg2"/>
              </a:solidFill>
              <a:latin typeface="Helvetica Neue" panose="020B0604020202020204" charset="0"/>
            </a:endParaRPr>
          </a:p>
          <a:p>
            <a:pPr marL="342900" indent="-342900">
              <a:buClr>
                <a:schemeClr val="accent3"/>
              </a:buClr>
              <a:buSzPct val="100000"/>
            </a:pPr>
            <a:r>
              <a:rPr lang="fr-FR" dirty="0" err="1">
                <a:solidFill>
                  <a:schemeClr val="bg2"/>
                </a:solidFill>
                <a:latin typeface="Helvetica Neue" panose="020B0604020202020204" charset="0"/>
              </a:rPr>
              <a:t>Comprehensive</a:t>
            </a:r>
            <a:r>
              <a:rPr lang="fr-FR" dirty="0">
                <a:solidFill>
                  <a:schemeClr val="bg2"/>
                </a:solidFill>
                <a:latin typeface="Helvetica Neue" panose="020B0604020202020204" charset="0"/>
              </a:rPr>
              <a:t> and </a:t>
            </a:r>
            <a:r>
              <a:rPr lang="fr-FR" dirty="0" err="1">
                <a:solidFill>
                  <a:schemeClr val="bg2"/>
                </a:solidFill>
                <a:latin typeface="Helvetica Neue" panose="020B0604020202020204" charset="0"/>
              </a:rPr>
              <a:t>coordinated</a:t>
            </a:r>
            <a:r>
              <a:rPr lang="fr-FR" dirty="0">
                <a:solidFill>
                  <a:schemeClr val="bg2"/>
                </a:solidFill>
                <a:latin typeface="Helvetica Neue" panose="020B0604020202020204" charset="0"/>
              </a:rPr>
              <a:t> interventions </a:t>
            </a:r>
            <a:endParaRPr lang="en-US" dirty="0">
              <a:solidFill>
                <a:schemeClr val="bg2"/>
              </a:solidFill>
              <a:latin typeface="Helvetica Neue" panose="020B0604020202020204" charset="0"/>
            </a:endParaRPr>
          </a:p>
          <a:p>
            <a:endParaRPr lang="fr-FR" dirty="0">
              <a:solidFill>
                <a:schemeClr val="bg2"/>
              </a:solidFill>
              <a:latin typeface="Helvetica Neue" panose="020B0604020202020204" charset="0"/>
            </a:endParaRPr>
          </a:p>
          <a:p>
            <a:pPr marL="0" indent="0">
              <a:spcBef>
                <a:spcPts val="0"/>
              </a:spcBef>
              <a:buClr>
                <a:schemeClr val="accent3"/>
              </a:buClr>
              <a:buNone/>
            </a:pP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641464" y="5556113"/>
            <a:ext cx="4322432" cy="954107"/>
          </a:xfrm>
          <a:prstGeom prst="rect">
            <a:avLst/>
          </a:prstGeom>
          <a:noFill/>
        </p:spPr>
        <p:txBody>
          <a:bodyPr wrap="square">
            <a:spAutoFit/>
          </a:bodyPr>
          <a:lstStyle/>
          <a:p>
            <a:pPr algn="r"/>
            <a:r>
              <a:rPr lang="en-US" sz="2800" dirty="0">
                <a:latin typeface="Ink Free" panose="03080402000500000000" pitchFamily="66" charset="0"/>
              </a:rPr>
              <a:t>What types of acts</a:t>
            </a:r>
            <a:r>
              <a:rPr lang="fr-FR" sz="2800" dirty="0">
                <a:latin typeface="Ink Free" panose="03080402000500000000" pitchFamily="66" charset="0"/>
              </a:rPr>
              <a:t>?</a:t>
            </a:r>
          </a:p>
          <a:p>
            <a:pPr algn="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45341" y="5394281"/>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2" name="Google Shape;370;p16" descr="Risks.pdf">
            <a:extLst>
              <a:ext uri="{FF2B5EF4-FFF2-40B4-BE49-F238E27FC236}">
                <a16:creationId xmlns:a16="http://schemas.microsoft.com/office/drawing/2014/main" id="{BE3C9FA5-EB5B-4E20-BD33-9E658C4D3593}"/>
              </a:ext>
            </a:extLst>
          </p:cNvPr>
          <p:cNvPicPr preferRelativeResize="0"/>
          <p:nvPr/>
        </p:nvPicPr>
        <p:blipFill rotWithShape="1">
          <a:blip r:embed="rId6">
            <a:alphaModFix/>
          </a:blip>
          <a:srcRect/>
          <a:stretch/>
        </p:blipFill>
        <p:spPr>
          <a:xfrm>
            <a:off x="9495429" y="1284972"/>
            <a:ext cx="826940" cy="811431"/>
          </a:xfrm>
          <a:prstGeom prst="rect">
            <a:avLst/>
          </a:prstGeom>
          <a:noFill/>
          <a:ln>
            <a:noFill/>
          </a:ln>
        </p:spPr>
      </p:pic>
      <p:pic>
        <p:nvPicPr>
          <p:cNvPr id="13" name="Image 12">
            <a:extLst>
              <a:ext uri="{FF2B5EF4-FFF2-40B4-BE49-F238E27FC236}">
                <a16:creationId xmlns:a16="http://schemas.microsoft.com/office/drawing/2014/main" id="{BC682209-5B7A-4757-83E3-5BA9A50F8681}"/>
              </a:ext>
            </a:extLst>
          </p:cNvPr>
          <p:cNvPicPr>
            <a:picLocks noChangeAspect="1"/>
          </p:cNvPicPr>
          <p:nvPr/>
        </p:nvPicPr>
        <p:blipFill rotWithShape="1">
          <a:blip r:embed="rId7"/>
          <a:srcRect l="6741" t="13884"/>
          <a:stretch/>
        </p:blipFill>
        <p:spPr>
          <a:xfrm>
            <a:off x="2933269" y="5627736"/>
            <a:ext cx="659803" cy="735323"/>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67128" y="1382837"/>
            <a:ext cx="6076521" cy="3381667"/>
          </a:xfrm>
        </p:spPr>
        <p:txBody>
          <a:bodyPr>
            <a:normAutofit/>
          </a:bodyPr>
          <a:lstStyle/>
          <a:p>
            <a:pPr marL="50800" indent="0" algn="ctr">
              <a:buNone/>
            </a:pPr>
            <a:r>
              <a:rPr lang="en-US" sz="2400" dirty="0">
                <a:solidFill>
                  <a:schemeClr val="bg2"/>
                </a:solidFill>
              </a:rPr>
              <a:t>“</a:t>
            </a:r>
            <a:r>
              <a:rPr lang="en-US" sz="2400" dirty="0"/>
              <a:t>Children are protected from physical and emotional maltreatment and have access to contextually appropriate and gender-, age- and disability-specific response services.”</a:t>
            </a:r>
            <a:endParaRPr lang="fr-FR" sz="2400" dirty="0">
              <a:solidFill>
                <a:schemeClr val="bg2"/>
              </a:solidFill>
            </a:endParaRPr>
          </a:p>
        </p:txBody>
      </p:sp>
      <p:pic>
        <p:nvPicPr>
          <p:cNvPr id="20" name="Google Shape;262;p5" descr="Screen Shot 2019-10-07 at 9.06.56 PM.png">
            <a:extLst>
              <a:ext uri="{FF2B5EF4-FFF2-40B4-BE49-F238E27FC236}">
                <a16:creationId xmlns:a16="http://schemas.microsoft.com/office/drawing/2014/main" id="{DBA10840-C039-4152-B6CF-7040050BF9F2}"/>
              </a:ext>
            </a:extLst>
          </p:cNvPr>
          <p:cNvPicPr preferRelativeResize="0"/>
          <p:nvPr/>
        </p:nvPicPr>
        <p:blipFill rotWithShape="1">
          <a:blip r:embed="rId3">
            <a:alphaModFix/>
          </a:blip>
          <a:srcRect/>
          <a:stretch/>
        </p:blipFill>
        <p:spPr>
          <a:xfrm>
            <a:off x="2556063" y="4533884"/>
            <a:ext cx="1498650" cy="1748091"/>
          </a:xfrm>
          <a:prstGeom prst="rect">
            <a:avLst/>
          </a:prstGeom>
          <a:noFill/>
          <a:ln>
            <a:noFill/>
          </a:ln>
        </p:spPr>
      </p:pic>
      <p:sp>
        <p:nvSpPr>
          <p:cNvPr id="10" name="ZoneTexte 9">
            <a:extLst>
              <a:ext uri="{FF2B5EF4-FFF2-40B4-BE49-F238E27FC236}">
                <a16:creationId xmlns:a16="http://schemas.microsoft.com/office/drawing/2014/main" id="{5E36B909-4CB7-4CF3-AB31-9738435014BA}"/>
              </a:ext>
            </a:extLst>
          </p:cNvPr>
          <p:cNvSpPr txBox="1"/>
          <p:nvPr/>
        </p:nvSpPr>
        <p:spPr>
          <a:xfrm>
            <a:off x="7605318" y="3073670"/>
            <a:ext cx="4821012" cy="2677656"/>
          </a:xfrm>
          <a:prstGeom prst="rect">
            <a:avLst/>
          </a:prstGeom>
          <a:noFill/>
        </p:spPr>
        <p:txBody>
          <a:bodyPr wrap="square">
            <a:spAutoFit/>
          </a:bodyPr>
          <a:lstStyle/>
          <a:p>
            <a:pPr marL="342900" indent="-342900">
              <a:buFont typeface="Arial" panose="020B0604020202020204" pitchFamily="34" charset="0"/>
              <a:buChar char="•"/>
            </a:pPr>
            <a:r>
              <a:rPr lang="fr-FR" sz="2800" dirty="0">
                <a:latin typeface="Helvetica Neue" panose="020B0604020202020204" charset="0"/>
              </a:rPr>
              <a:t>Social </a:t>
            </a:r>
            <a:r>
              <a:rPr lang="fr-FR" sz="2800" dirty="0" err="1">
                <a:latin typeface="Helvetica Neue" panose="020B0604020202020204" charset="0"/>
              </a:rPr>
              <a:t>norms</a:t>
            </a:r>
            <a:endParaRPr lang="fr-FR" sz="2800" dirty="0">
              <a:latin typeface="Helvetica Neue" panose="020B0604020202020204" charset="0"/>
            </a:endParaRPr>
          </a:p>
          <a:p>
            <a:pPr marL="342900" indent="-342900">
              <a:buFont typeface="Arial" panose="020B0604020202020204" pitchFamily="34" charset="0"/>
              <a:buChar char="•"/>
            </a:pPr>
            <a:r>
              <a:rPr lang="en-US" sz="2800" dirty="0"/>
              <a:t>Stigma around maltreatment</a:t>
            </a:r>
            <a:endParaRPr lang="fr-FR" sz="2800" dirty="0">
              <a:latin typeface="Helvetica Neue" panose="020B0604020202020204" charset="0"/>
            </a:endParaRPr>
          </a:p>
          <a:p>
            <a:pPr marL="342900" indent="-342900">
              <a:buFont typeface="Arial" panose="020B0604020202020204" pitchFamily="34" charset="0"/>
              <a:buChar char="•"/>
            </a:pPr>
            <a:r>
              <a:rPr lang="fr-FR" sz="2800" dirty="0" err="1"/>
              <a:t>Consequences</a:t>
            </a:r>
            <a:endParaRPr lang="fr-FR" sz="2800" dirty="0"/>
          </a:p>
          <a:p>
            <a:pPr marL="342900" indent="-342900">
              <a:buFont typeface="Arial" panose="020B0604020202020204" pitchFamily="34" charset="0"/>
              <a:buChar char="•"/>
            </a:pPr>
            <a:r>
              <a:rPr lang="fr-FR" sz="2800" dirty="0" err="1"/>
              <a:t>Children’s</a:t>
            </a:r>
            <a:r>
              <a:rPr lang="fr-FR" sz="2800" dirty="0"/>
              <a:t> </a:t>
            </a:r>
            <a:r>
              <a:rPr lang="fr-FR" sz="2800" dirty="0" err="1"/>
              <a:t>safety</a:t>
            </a:r>
            <a:endParaRPr lang="fr-FR" sz="2800" dirty="0"/>
          </a:p>
          <a:p>
            <a:pPr marL="342900" indent="-342900">
              <a:buFont typeface="Arial" panose="020B0604020202020204" pitchFamily="34" charset="0"/>
              <a:buChar char="•"/>
            </a:pPr>
            <a:r>
              <a:rPr lang="fr-FR" sz="2800" dirty="0"/>
              <a:t>System </a:t>
            </a:r>
            <a:r>
              <a:rPr lang="fr-FR" sz="2800" dirty="0" err="1"/>
              <a:t>thinking</a:t>
            </a:r>
            <a:r>
              <a:rPr lang="fr-FR" sz="2800" dirty="0"/>
              <a:t> </a:t>
            </a:r>
            <a:endParaRPr lang="fr-FR" sz="2800" dirty="0">
              <a:latin typeface="Helvetica Neue" panose="020B0604020202020204" charset="0"/>
            </a:endParaRPr>
          </a:p>
        </p:txBody>
      </p:sp>
      <p:pic>
        <p:nvPicPr>
          <p:cNvPr id="3" name="Image 2">
            <a:extLst>
              <a:ext uri="{FF2B5EF4-FFF2-40B4-BE49-F238E27FC236}">
                <a16:creationId xmlns:a16="http://schemas.microsoft.com/office/drawing/2014/main" id="{A983CAB0-AE80-4033-BB15-B3383F484322}"/>
              </a:ext>
            </a:extLst>
          </p:cNvPr>
          <p:cNvPicPr>
            <a:picLocks noChangeAspect="1"/>
          </p:cNvPicPr>
          <p:nvPr/>
        </p:nvPicPr>
        <p:blipFill>
          <a:blip r:embed="rId4"/>
          <a:stretch>
            <a:fillRect/>
          </a:stretch>
        </p:blipFill>
        <p:spPr>
          <a:xfrm>
            <a:off x="2021423" y="491804"/>
            <a:ext cx="2197185" cy="727396"/>
          </a:xfrm>
          <a:prstGeom prst="rect">
            <a:avLst/>
          </a:prstGeom>
        </p:spPr>
      </p:pic>
      <p:pic>
        <p:nvPicPr>
          <p:cNvPr id="4" name="Image 3">
            <a:extLst>
              <a:ext uri="{FF2B5EF4-FFF2-40B4-BE49-F238E27FC236}">
                <a16:creationId xmlns:a16="http://schemas.microsoft.com/office/drawing/2014/main" id="{EB94A7F2-6F06-448F-8C1B-4F93E4EC9F22}"/>
              </a:ext>
            </a:extLst>
          </p:cNvPr>
          <p:cNvPicPr>
            <a:picLocks noChangeAspect="1"/>
          </p:cNvPicPr>
          <p:nvPr/>
        </p:nvPicPr>
        <p:blipFill>
          <a:blip r:embed="rId5"/>
          <a:stretch>
            <a:fillRect/>
          </a:stretch>
        </p:blipFill>
        <p:spPr>
          <a:xfrm>
            <a:off x="10781593" y="2765025"/>
            <a:ext cx="736638" cy="736638"/>
          </a:xfrm>
          <a:prstGeom prst="rect">
            <a:avLst/>
          </a:prstGeom>
        </p:spPr>
      </p:pic>
      <p:pic>
        <p:nvPicPr>
          <p:cNvPr id="6" name="Image 5">
            <a:extLst>
              <a:ext uri="{FF2B5EF4-FFF2-40B4-BE49-F238E27FC236}">
                <a16:creationId xmlns:a16="http://schemas.microsoft.com/office/drawing/2014/main" id="{217E3D21-A9DB-42A5-AF43-6BBB206443FC}"/>
              </a:ext>
            </a:extLst>
          </p:cNvPr>
          <p:cNvPicPr>
            <a:picLocks noChangeAspect="1"/>
          </p:cNvPicPr>
          <p:nvPr/>
        </p:nvPicPr>
        <p:blipFill>
          <a:blip r:embed="rId6"/>
          <a:stretch>
            <a:fillRect/>
          </a:stretch>
        </p:blipFill>
        <p:spPr>
          <a:xfrm>
            <a:off x="10798997" y="3724656"/>
            <a:ext cx="622332" cy="723937"/>
          </a:xfrm>
          <a:prstGeom prst="rect">
            <a:avLst/>
          </a:prstGeom>
        </p:spPr>
      </p:pic>
      <p:pic>
        <p:nvPicPr>
          <p:cNvPr id="8" name="Image 7">
            <a:extLst>
              <a:ext uri="{FF2B5EF4-FFF2-40B4-BE49-F238E27FC236}">
                <a16:creationId xmlns:a16="http://schemas.microsoft.com/office/drawing/2014/main" id="{E29E7965-EC78-425A-83C7-BABB3B829F50}"/>
              </a:ext>
            </a:extLst>
          </p:cNvPr>
          <p:cNvPicPr>
            <a:picLocks noChangeAspect="1"/>
          </p:cNvPicPr>
          <p:nvPr/>
        </p:nvPicPr>
        <p:blipFill>
          <a:blip r:embed="rId7"/>
          <a:stretch>
            <a:fillRect/>
          </a:stretch>
        </p:blipFill>
        <p:spPr>
          <a:xfrm>
            <a:off x="10855144" y="5428705"/>
            <a:ext cx="692186" cy="641383"/>
          </a:xfrm>
          <a:prstGeom prst="rect">
            <a:avLst/>
          </a:prstGeom>
        </p:spPr>
      </p:pic>
      <p:pic>
        <p:nvPicPr>
          <p:cNvPr id="12" name="Image 11">
            <a:extLst>
              <a:ext uri="{FF2B5EF4-FFF2-40B4-BE49-F238E27FC236}">
                <a16:creationId xmlns:a16="http://schemas.microsoft.com/office/drawing/2014/main" id="{088170FA-79D5-4C01-BE98-E9E6B1E0AE23}"/>
              </a:ext>
            </a:extLst>
          </p:cNvPr>
          <p:cNvPicPr>
            <a:picLocks noChangeAspect="1"/>
          </p:cNvPicPr>
          <p:nvPr/>
        </p:nvPicPr>
        <p:blipFill>
          <a:blip r:embed="rId8"/>
          <a:stretch>
            <a:fillRect/>
          </a:stretch>
        </p:blipFill>
        <p:spPr>
          <a:xfrm>
            <a:off x="11479298" y="3724656"/>
            <a:ext cx="654084" cy="685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A21646-3477-4AEA-AFC1-EF5172C156C0}"/>
              </a:ext>
            </a:extLst>
          </p:cNvPr>
          <p:cNvSpPr>
            <a:spLocks noGrp="1"/>
          </p:cNvSpPr>
          <p:nvPr>
            <p:ph type="title"/>
          </p:nvPr>
        </p:nvSpPr>
        <p:spPr/>
        <p:txBody>
          <a:bodyPr/>
          <a:lstStyle/>
          <a:p>
            <a:r>
              <a:rPr lang="en-US" dirty="0"/>
              <a:t>Promoting children’s…</a:t>
            </a:r>
            <a:endParaRPr lang="fr-FR" dirty="0"/>
          </a:p>
        </p:txBody>
      </p:sp>
      <p:sp>
        <p:nvSpPr>
          <p:cNvPr id="3" name="Espace réservé du contenu 2">
            <a:extLst>
              <a:ext uri="{FF2B5EF4-FFF2-40B4-BE49-F238E27FC236}">
                <a16:creationId xmlns:a16="http://schemas.microsoft.com/office/drawing/2014/main" id="{223B3E79-CB8C-417E-AA7B-2DFE60B1D9C5}"/>
              </a:ext>
            </a:extLst>
          </p:cNvPr>
          <p:cNvSpPr>
            <a:spLocks noGrp="1"/>
          </p:cNvSpPr>
          <p:nvPr>
            <p:ph sz="half" idx="1"/>
          </p:nvPr>
        </p:nvSpPr>
        <p:spPr>
          <a:xfrm>
            <a:off x="247229" y="1684659"/>
            <a:ext cx="5181600" cy="4351338"/>
          </a:xfrm>
        </p:spPr>
        <p:txBody>
          <a:bodyPr>
            <a:normAutofit lnSpcReduction="10000"/>
          </a:bodyPr>
          <a:lstStyle/>
          <a:p>
            <a:r>
              <a:rPr lang="en-US" b="1" dirty="0"/>
              <a:t>Resilience</a:t>
            </a:r>
            <a:r>
              <a:rPr lang="en-US" dirty="0"/>
              <a:t> </a:t>
            </a:r>
            <a:r>
              <a:rPr lang="fr-FR" dirty="0"/>
              <a:t>:</a:t>
            </a:r>
          </a:p>
          <a:p>
            <a:pPr>
              <a:buFontTx/>
              <a:buChar char="-"/>
            </a:pPr>
            <a:r>
              <a:rPr lang="fr-FR" dirty="0"/>
              <a:t>Age-</a:t>
            </a:r>
            <a:r>
              <a:rPr lang="fr-FR" dirty="0" err="1"/>
              <a:t>appropriate</a:t>
            </a:r>
            <a:r>
              <a:rPr lang="fr-FR" dirty="0"/>
              <a:t> </a:t>
            </a:r>
            <a:r>
              <a:rPr lang="fr-FR" dirty="0" err="1"/>
              <a:t>skills</a:t>
            </a:r>
            <a:r>
              <a:rPr lang="fr-FR" dirty="0"/>
              <a:t> </a:t>
            </a:r>
          </a:p>
          <a:p>
            <a:pPr>
              <a:buFontTx/>
              <a:buChar char="-"/>
            </a:pPr>
            <a:r>
              <a:rPr lang="fr-FR" dirty="0"/>
              <a:t>Discussion forums</a:t>
            </a:r>
          </a:p>
          <a:p>
            <a:pPr>
              <a:buFontTx/>
              <a:buChar char="-"/>
            </a:pPr>
            <a:r>
              <a:rPr lang="en-US" dirty="0" err="1"/>
              <a:t>Behavioural</a:t>
            </a:r>
            <a:r>
              <a:rPr lang="en-US" dirty="0"/>
              <a:t> change </a:t>
            </a:r>
          </a:p>
          <a:p>
            <a:pPr>
              <a:buFontTx/>
              <a:buChar char="-"/>
            </a:pPr>
            <a:r>
              <a:rPr lang="fr-FR" dirty="0"/>
              <a:t>Child-</a:t>
            </a:r>
            <a:r>
              <a:rPr lang="fr-FR" dirty="0" err="1"/>
              <a:t>friendly</a:t>
            </a:r>
            <a:r>
              <a:rPr lang="fr-FR" dirty="0"/>
              <a:t>, inclusive </a:t>
            </a:r>
            <a:r>
              <a:rPr lang="fr-FR" dirty="0" err="1"/>
              <a:t>awareness</a:t>
            </a:r>
            <a:endParaRPr lang="fr-FR" dirty="0"/>
          </a:p>
          <a:p>
            <a:pPr>
              <a:buFontTx/>
              <a:buChar char="-"/>
            </a:pPr>
            <a:r>
              <a:rPr lang="en-US" dirty="0"/>
              <a:t>Positive coping skills </a:t>
            </a:r>
          </a:p>
          <a:p>
            <a:pPr>
              <a:buFontTx/>
              <a:buChar char="-"/>
            </a:pPr>
            <a:r>
              <a:rPr lang="en-US" dirty="0"/>
              <a:t>Healthy peer relationships</a:t>
            </a:r>
            <a:endParaRPr lang="fr-FR" dirty="0"/>
          </a:p>
        </p:txBody>
      </p:sp>
      <p:sp>
        <p:nvSpPr>
          <p:cNvPr id="4" name="Espace réservé du contenu 3">
            <a:extLst>
              <a:ext uri="{FF2B5EF4-FFF2-40B4-BE49-F238E27FC236}">
                <a16:creationId xmlns:a16="http://schemas.microsoft.com/office/drawing/2014/main" id="{577342DD-AA3E-488F-A3DF-C47929694486}"/>
              </a:ext>
            </a:extLst>
          </p:cNvPr>
          <p:cNvSpPr>
            <a:spLocks noGrp="1"/>
          </p:cNvSpPr>
          <p:nvPr>
            <p:ph sz="half" idx="2"/>
          </p:nvPr>
        </p:nvSpPr>
        <p:spPr>
          <a:xfrm>
            <a:off x="5456616" y="1577220"/>
            <a:ext cx="5932092" cy="5167312"/>
          </a:xfrm>
        </p:spPr>
        <p:txBody>
          <a:bodyPr>
            <a:normAutofit lnSpcReduction="10000"/>
          </a:bodyPr>
          <a:lstStyle/>
          <a:p>
            <a:r>
              <a:rPr lang="fr-FR" b="1" dirty="0" err="1"/>
              <a:t>Safety</a:t>
            </a:r>
            <a:r>
              <a:rPr lang="fr-FR" b="1" dirty="0"/>
              <a:t>:</a:t>
            </a:r>
          </a:p>
          <a:p>
            <a:pPr>
              <a:buFontTx/>
              <a:buChar char="-"/>
            </a:pPr>
            <a:r>
              <a:rPr lang="en-US" dirty="0"/>
              <a:t>Positive coping and parenting skills</a:t>
            </a:r>
          </a:p>
          <a:p>
            <a:pPr>
              <a:buFontTx/>
              <a:buChar char="-"/>
            </a:pPr>
            <a:r>
              <a:rPr lang="fr-FR" dirty="0"/>
              <a:t>Positive discipline </a:t>
            </a:r>
            <a:r>
              <a:rPr lang="fr-FR" dirty="0" err="1"/>
              <a:t>skills</a:t>
            </a:r>
            <a:r>
              <a:rPr lang="fr-FR" dirty="0"/>
              <a:t> (</a:t>
            </a:r>
            <a:r>
              <a:rPr lang="fr-FR" dirty="0" err="1"/>
              <a:t>teachers</a:t>
            </a:r>
            <a:r>
              <a:rPr lang="fr-FR" dirty="0"/>
              <a:t>, </a:t>
            </a:r>
            <a:r>
              <a:rPr lang="en-US" dirty="0"/>
              <a:t>parents, caregivers)</a:t>
            </a:r>
          </a:p>
          <a:p>
            <a:pPr>
              <a:buFontTx/>
              <a:buChar char="-"/>
            </a:pPr>
            <a:r>
              <a:rPr lang="en-US" dirty="0"/>
              <a:t>Awareness</a:t>
            </a:r>
          </a:p>
          <a:p>
            <a:pPr>
              <a:buFontTx/>
              <a:buChar char="-"/>
            </a:pPr>
            <a:r>
              <a:rPr lang="en-US" dirty="0"/>
              <a:t>Appropriate, comprehensive and confidential case management services</a:t>
            </a:r>
          </a:p>
          <a:p>
            <a:pPr>
              <a:buFontTx/>
              <a:buChar char="-"/>
            </a:pPr>
            <a:r>
              <a:rPr lang="en-US" dirty="0"/>
              <a:t>Signs and symptoms of abuse and neglect identification</a:t>
            </a:r>
          </a:p>
          <a:p>
            <a:pPr>
              <a:buFontTx/>
              <a:buChar char="-"/>
            </a:pPr>
            <a:r>
              <a:rPr lang="en-US" dirty="0"/>
              <a:t>Child-</a:t>
            </a:r>
            <a:r>
              <a:rPr lang="en-US" dirty="0" err="1"/>
              <a:t>centred</a:t>
            </a:r>
            <a:r>
              <a:rPr lang="en-US" dirty="0"/>
              <a:t> first line support</a:t>
            </a:r>
            <a:endParaRPr lang="fr-FR" b="1" dirty="0"/>
          </a:p>
        </p:txBody>
      </p:sp>
      <p:pic>
        <p:nvPicPr>
          <p:cNvPr id="7" name="Image 6">
            <a:extLst>
              <a:ext uri="{FF2B5EF4-FFF2-40B4-BE49-F238E27FC236}">
                <a16:creationId xmlns:a16="http://schemas.microsoft.com/office/drawing/2014/main" id="{E3F08C3B-8FDF-49CE-A2A8-2F70C93D0F6F}"/>
              </a:ext>
            </a:extLst>
          </p:cNvPr>
          <p:cNvPicPr>
            <a:picLocks noChangeAspect="1"/>
          </p:cNvPicPr>
          <p:nvPr/>
        </p:nvPicPr>
        <p:blipFill rotWithShape="1">
          <a:blip r:embed="rId3"/>
          <a:srcRect l="6741" t="13884"/>
          <a:stretch/>
        </p:blipFill>
        <p:spPr>
          <a:xfrm>
            <a:off x="2348604" y="5757552"/>
            <a:ext cx="659803" cy="735323"/>
          </a:xfrm>
          <a:prstGeom prst="rect">
            <a:avLst/>
          </a:prstGeom>
        </p:spPr>
      </p:pic>
      <p:pic>
        <p:nvPicPr>
          <p:cNvPr id="8" name="Image 7">
            <a:extLst>
              <a:ext uri="{FF2B5EF4-FFF2-40B4-BE49-F238E27FC236}">
                <a16:creationId xmlns:a16="http://schemas.microsoft.com/office/drawing/2014/main" id="{ED8BB876-3BE7-466C-929A-DD740D4C57AF}"/>
              </a:ext>
            </a:extLst>
          </p:cNvPr>
          <p:cNvPicPr>
            <a:picLocks noChangeAspect="1"/>
          </p:cNvPicPr>
          <p:nvPr/>
        </p:nvPicPr>
        <p:blipFill>
          <a:blip r:embed="rId4"/>
          <a:stretch>
            <a:fillRect/>
          </a:stretch>
        </p:blipFill>
        <p:spPr>
          <a:xfrm>
            <a:off x="11246506" y="4454721"/>
            <a:ext cx="750494" cy="808225"/>
          </a:xfrm>
          <a:prstGeom prst="rect">
            <a:avLst/>
          </a:prstGeom>
        </p:spPr>
      </p:pic>
      <p:pic>
        <p:nvPicPr>
          <p:cNvPr id="9" name="Image 8">
            <a:extLst>
              <a:ext uri="{FF2B5EF4-FFF2-40B4-BE49-F238E27FC236}">
                <a16:creationId xmlns:a16="http://schemas.microsoft.com/office/drawing/2014/main" id="{0D5E9C89-FA55-48E7-9139-EFB90D7A4057}"/>
              </a:ext>
            </a:extLst>
          </p:cNvPr>
          <p:cNvPicPr>
            <a:picLocks noChangeAspect="1"/>
          </p:cNvPicPr>
          <p:nvPr/>
        </p:nvPicPr>
        <p:blipFill>
          <a:blip r:embed="rId5"/>
          <a:stretch>
            <a:fillRect/>
          </a:stretch>
        </p:blipFill>
        <p:spPr>
          <a:xfrm>
            <a:off x="4572139" y="2113412"/>
            <a:ext cx="654084" cy="685835"/>
          </a:xfrm>
          <a:prstGeom prst="rect">
            <a:avLst/>
          </a:prstGeom>
        </p:spPr>
      </p:pic>
      <p:pic>
        <p:nvPicPr>
          <p:cNvPr id="10" name="Image 9">
            <a:extLst>
              <a:ext uri="{FF2B5EF4-FFF2-40B4-BE49-F238E27FC236}">
                <a16:creationId xmlns:a16="http://schemas.microsoft.com/office/drawing/2014/main" id="{84E4048E-EA15-44D6-90C9-20613B74EA09}"/>
              </a:ext>
            </a:extLst>
          </p:cNvPr>
          <p:cNvPicPr>
            <a:picLocks noChangeAspect="1"/>
          </p:cNvPicPr>
          <p:nvPr/>
        </p:nvPicPr>
        <p:blipFill>
          <a:blip r:embed="rId6"/>
          <a:stretch>
            <a:fillRect/>
          </a:stretch>
        </p:blipFill>
        <p:spPr>
          <a:xfrm>
            <a:off x="4479714" y="2987482"/>
            <a:ext cx="736638" cy="736638"/>
          </a:xfrm>
          <a:prstGeom prst="rect">
            <a:avLst/>
          </a:prstGeom>
        </p:spPr>
      </p:pic>
      <p:pic>
        <p:nvPicPr>
          <p:cNvPr id="6" name="Image 5">
            <a:extLst>
              <a:ext uri="{FF2B5EF4-FFF2-40B4-BE49-F238E27FC236}">
                <a16:creationId xmlns:a16="http://schemas.microsoft.com/office/drawing/2014/main" id="{C0929B3D-855B-499B-87F4-7F48D2208459}"/>
              </a:ext>
            </a:extLst>
          </p:cNvPr>
          <p:cNvPicPr>
            <a:picLocks noChangeAspect="1"/>
          </p:cNvPicPr>
          <p:nvPr/>
        </p:nvPicPr>
        <p:blipFill>
          <a:blip r:embed="rId7"/>
          <a:stretch>
            <a:fillRect/>
          </a:stretch>
        </p:blipFill>
        <p:spPr>
          <a:xfrm>
            <a:off x="4571744" y="4027335"/>
            <a:ext cx="628682" cy="673135"/>
          </a:xfrm>
          <a:prstGeom prst="rect">
            <a:avLst/>
          </a:prstGeom>
        </p:spPr>
      </p:pic>
      <p:pic>
        <p:nvPicPr>
          <p:cNvPr id="12" name="Image 11">
            <a:extLst>
              <a:ext uri="{FF2B5EF4-FFF2-40B4-BE49-F238E27FC236}">
                <a16:creationId xmlns:a16="http://schemas.microsoft.com/office/drawing/2014/main" id="{C08C1082-94AD-4A8E-A5BA-B3BCCEC0D6B9}"/>
              </a:ext>
            </a:extLst>
          </p:cNvPr>
          <p:cNvPicPr>
            <a:picLocks noChangeAspect="1"/>
          </p:cNvPicPr>
          <p:nvPr/>
        </p:nvPicPr>
        <p:blipFill>
          <a:blip r:embed="rId8"/>
          <a:stretch>
            <a:fillRect/>
          </a:stretch>
        </p:blipFill>
        <p:spPr>
          <a:xfrm>
            <a:off x="11353800" y="2419594"/>
            <a:ext cx="692186" cy="660434"/>
          </a:xfrm>
          <a:prstGeom prst="rect">
            <a:avLst/>
          </a:prstGeom>
        </p:spPr>
      </p:pic>
      <p:pic>
        <p:nvPicPr>
          <p:cNvPr id="14" name="Image 13">
            <a:extLst>
              <a:ext uri="{FF2B5EF4-FFF2-40B4-BE49-F238E27FC236}">
                <a16:creationId xmlns:a16="http://schemas.microsoft.com/office/drawing/2014/main" id="{6C83F1B2-4E7D-4BB6-B82C-CD345E5D99C7}"/>
              </a:ext>
            </a:extLst>
          </p:cNvPr>
          <p:cNvPicPr>
            <a:picLocks noChangeAspect="1"/>
          </p:cNvPicPr>
          <p:nvPr/>
        </p:nvPicPr>
        <p:blipFill>
          <a:blip r:embed="rId9"/>
          <a:stretch>
            <a:fillRect/>
          </a:stretch>
        </p:blipFill>
        <p:spPr>
          <a:xfrm>
            <a:off x="11313762" y="3922402"/>
            <a:ext cx="615982" cy="596931"/>
          </a:xfrm>
          <a:prstGeom prst="rect">
            <a:avLst/>
          </a:prstGeom>
        </p:spPr>
      </p:pic>
    </p:spTree>
    <p:extLst>
      <p:ext uri="{BB962C8B-B14F-4D97-AF65-F5344CB8AC3E}">
        <p14:creationId xmlns:p14="http://schemas.microsoft.com/office/powerpoint/2010/main" val="379946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a:t>Examples from the Region</a:t>
            </a:r>
          </a:p>
        </p:txBody>
      </p:sp>
      <p:sp>
        <p:nvSpPr>
          <p:cNvPr id="3" name="TextBox 2">
            <a:extLst>
              <a:ext uri="{FF2B5EF4-FFF2-40B4-BE49-F238E27FC236}">
                <a16:creationId xmlns:a16="http://schemas.microsoft.com/office/drawing/2014/main" id="{9752340E-A3E7-AB4C-BA0B-7E84A308FB1E}"/>
              </a:ext>
            </a:extLst>
          </p:cNvPr>
          <p:cNvSpPr txBox="1"/>
          <p:nvPr/>
        </p:nvSpPr>
        <p:spPr>
          <a:xfrm>
            <a:off x="4539980" y="4115301"/>
            <a:ext cx="2978193" cy="1815882"/>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8</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a:t>
            </a:r>
            <a:r>
              <a:rPr lang="en-GB"/>
              <a:t>Standard 8</a:t>
            </a:r>
            <a:endParaRPr lang="en-GB" dirty="0"/>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600438"/>
          </a:xfrm>
          <a:prstGeom prst="rect">
            <a:avLst/>
          </a:prstGeom>
          <a:noFill/>
        </p:spPr>
        <p:txBody>
          <a:bodyPr wrap="square" rtlCol="0">
            <a:spAutoFit/>
          </a:bodyPr>
          <a:lstStyle/>
          <a:p>
            <a:pPr algn="ctr"/>
            <a:r>
              <a:rPr lang="en-GB" dirty="0"/>
              <a:t>[COUNTRY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8</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15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US" sz="4100" dirty="0"/>
              <a:t>Need more than the hard copy?</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r>
              <a:rPr lang="en-GB" sz="2400" dirty="0"/>
              <a:t>On the Alliance website</a:t>
            </a:r>
          </a:p>
          <a:p>
            <a:pPr marL="985838" lvl="1" indent="-312738">
              <a:buFont typeface="Wingdings" pitchFamily="2" charset="2"/>
              <a:buChar char="Ø"/>
            </a:pPr>
            <a:r>
              <a:rPr lang="en-GB" sz="1600" dirty="0"/>
              <a:t>PDF version</a:t>
            </a:r>
          </a:p>
          <a:p>
            <a:pPr marL="985838" lvl="1" indent="-312738">
              <a:buFont typeface="Wingdings" pitchFamily="2" charset="2"/>
              <a:buChar char="Ø"/>
            </a:pPr>
            <a:r>
              <a:rPr lang="en-GB" sz="1600" dirty="0"/>
              <a:t>Briefing &amp; Implementation Pack</a:t>
            </a:r>
          </a:p>
          <a:p>
            <a:pPr marL="985838" lvl="1" indent="-312738">
              <a:buFont typeface="Wingdings" pitchFamily="2" charset="2"/>
              <a:buChar char="Ø"/>
            </a:pPr>
            <a:r>
              <a:rPr lang="en-GB" sz="1600" dirty="0"/>
              <a:t>25-page Summary</a:t>
            </a:r>
          </a:p>
          <a:p>
            <a:pPr marL="985838" lvl="1" indent="-312738">
              <a:buFont typeface="Wingdings" pitchFamily="2" charset="2"/>
              <a:buChar char="Ø"/>
            </a:pPr>
            <a:r>
              <a:rPr lang="en-GB" sz="1600" dirty="0"/>
              <a:t>E-course </a:t>
            </a:r>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en-GB" sz="1600" dirty="0"/>
              <a:t>A gallery of illustrated Standards</a:t>
            </a:r>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en-GB" dirty="0"/>
              <a:t>On the </a:t>
            </a:r>
            <a:r>
              <a:rPr lang="en-GB" sz="2400" dirty="0"/>
              <a:t>Humanitarian Standards Partnership website</a:t>
            </a:r>
          </a:p>
          <a:p>
            <a:pPr marL="985838" lvl="1" indent="-322263">
              <a:buFont typeface="Wingdings" pitchFamily="2" charset="2"/>
              <a:buChar char="Ø"/>
            </a:pPr>
            <a:r>
              <a:rPr lang="en-GB" sz="1600" dirty="0"/>
              <a:t>Online, interactive version</a:t>
            </a:r>
          </a:p>
          <a:p>
            <a:pPr marL="985838" lvl="1" indent="-322263">
              <a:buFont typeface="Wingdings" pitchFamily="2" charset="2"/>
              <a:buChar char="Ø"/>
            </a:pPr>
            <a:r>
              <a:rPr lang="en-GB" sz="1600" dirty="0"/>
              <a:t>HSP App for mobile phones and tablets </a:t>
            </a:r>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472" name="Google Shape;472;p25"/>
          <p:cNvPicPr preferRelativeResize="0"/>
          <p:nvPr/>
        </p:nvPicPr>
        <p:blipFill>
          <a:blip r:embed="rId5">
            <a:extLst>
              <a:ext uri="{28A0092B-C50C-407E-A947-70E740481C1C}">
                <a14:useLocalDpi xmlns:a14="http://schemas.microsoft.com/office/drawing/2010/main" val="0"/>
              </a:ext>
            </a:extLst>
          </a:blip>
          <a:srcRect/>
          <a:stretch/>
        </p:blipFill>
        <p:spPr>
          <a:xfrm rot="547354">
            <a:off x="6996515" y="1670472"/>
            <a:ext cx="1684003" cy="2326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descr="Imagen que contiene Icono&#10;&#10;Descripción generada automáticamente">
            <a:extLst>
              <a:ext uri="{FF2B5EF4-FFF2-40B4-BE49-F238E27FC236}">
                <a16:creationId xmlns:a16="http://schemas.microsoft.com/office/drawing/2014/main" id="{4AE5CEF8-D68C-FD4C-A186-358E3B7F23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326" y="3298017"/>
            <a:ext cx="1977868" cy="1432731"/>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1030</TotalTime>
  <Words>2731</Words>
  <Application>Microsoft Office PowerPoint</Application>
  <PresentationFormat>Widescreen</PresentationFormat>
  <Paragraphs>210</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Helvetica Neue</vt:lpstr>
      <vt:lpstr>Ink Free</vt:lpstr>
      <vt:lpstr>Arial</vt:lpstr>
      <vt:lpstr>Wingdings</vt:lpstr>
      <vt:lpstr>Calibri</vt:lpstr>
      <vt:lpstr>HelveticaNeue-Light-Identity-H</vt:lpstr>
      <vt:lpstr>Office Theme</vt:lpstr>
      <vt:lpstr>The Minimum Standards for Child Protection in Humanitarian Action  CPMS</vt:lpstr>
      <vt:lpstr>Aim of the Standards </vt:lpstr>
      <vt:lpstr>PowerPoint Presentation</vt:lpstr>
      <vt:lpstr>General intro to Standard 8</vt:lpstr>
      <vt:lpstr>PowerPoint Presentation</vt:lpstr>
      <vt:lpstr>Promoting children’s…</vt:lpstr>
      <vt:lpstr>Examples from the Region</vt:lpstr>
      <vt:lpstr>Need more than the hard copy?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110</cp:revision>
  <dcterms:created xsi:type="dcterms:W3CDTF">2017-12-20T18:51:03Z</dcterms:created>
  <dcterms:modified xsi:type="dcterms:W3CDTF">2022-05-24T03:09:24Z</dcterms:modified>
</cp:coreProperties>
</file>