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44578" autoAdjust="0"/>
  </p:normalViewPr>
  <p:slideViewPr>
    <p:cSldViewPr snapToGrid="0">
      <p:cViewPr varScale="1">
        <p:scale>
          <a:sx n="32" d="100"/>
          <a:sy n="32" d="100"/>
        </p:scale>
        <p:origin x="380" y="20"/>
      </p:cViewPr>
      <p:guideLst>
        <p:guide orient="horz" pos="2160"/>
        <p:guide pos="3840"/>
      </p:guideLst>
    </p:cSldViewPr>
  </p:slideViewPr>
  <p:notesTextViewPr>
    <p:cViewPr>
      <p:scale>
        <a:sx n="1" d="1"/>
        <a:sy n="1" d="1"/>
      </p:scale>
      <p:origin x="0" y="-262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Wedge" userId="25da0d9118820762" providerId="LiveId" clId="{B0077AFB-C984-4F96-AFDF-0A9015ACEA97}"/>
    <pc:docChg chg="modSld">
      <pc:chgData name="Joanna Wedge" userId="25da0d9118820762" providerId="LiveId" clId="{B0077AFB-C984-4F96-AFDF-0A9015ACEA97}" dt="2022-06-08T03:54:51.941" v="9" actId="20577"/>
      <pc:docMkLst>
        <pc:docMk/>
      </pc:docMkLst>
      <pc:sldChg chg="modNotesTx">
        <pc:chgData name="Joanna Wedge" userId="25da0d9118820762" providerId="LiveId" clId="{B0077AFB-C984-4F96-AFDF-0A9015ACEA97}" dt="2022-06-08T03:54:51.941" v="9" actId="20577"/>
        <pc:sldMkLst>
          <pc:docMk/>
          <pc:sldMk cId="0"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ch04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gbvim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9</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a:t>
            </a:r>
            <a:r>
              <a:rPr lang="en-CA" dirty="0"/>
              <a:t> </a:t>
            </a:r>
            <a:r>
              <a:rPr lang="en-US" dirty="0"/>
              <a:t>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9: Sexual and gender-based violence</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second Pillar related to child protection risks that children may face in humanitarian settings. All the seven different risk standards are linked, as they address overlapping vulnerabilities and risks. The risks cannot be addressed in isolation.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 protection risks are potential violations and threats to children's rights that will cause harm to children. To understand a child's risk, we need to understand the nature (type of hazard, situation, threat…) &amp; extent of the risk and the individual child’s vulnerability to that risk, but also the family/</a:t>
            </a:r>
            <a:r>
              <a:rPr lang="en-US" i="0" dirty="0"/>
              <a:t>child </a:t>
            </a:r>
            <a:r>
              <a:rPr lang="fr-FR" i="0" dirty="0"/>
              <a:t>coping or </a:t>
            </a:r>
            <a:r>
              <a:rPr lang="fr-FR" i="0" dirty="0" err="1"/>
              <a:t>survival</a:t>
            </a:r>
            <a:r>
              <a:rPr lang="fr-FR" i="0" dirty="0"/>
              <a:t> </a:t>
            </a:r>
            <a:r>
              <a:rPr lang="fr-FR" i="0" dirty="0" err="1"/>
              <a:t>strategies</a:t>
            </a:r>
            <a:r>
              <a:rPr lang="fr-FR" i="0" dirty="0"/>
              <a:t> (</a:t>
            </a:r>
            <a:r>
              <a:rPr lang="fr-FR" i="0" dirty="0" err="1"/>
              <a:t>meaning</a:t>
            </a:r>
            <a:r>
              <a:rPr lang="fr-FR" i="0" dirty="0"/>
              <a:t> </a:t>
            </a:r>
            <a:r>
              <a:rPr lang="fr-FR" i="0" dirty="0" err="1"/>
              <a:t>their</a:t>
            </a:r>
            <a:r>
              <a:rPr lang="fr-FR" i="0" dirty="0"/>
              <a:t> </a:t>
            </a:r>
            <a:r>
              <a:rPr lang="en-US" i="0" dirty="0"/>
              <a:t>resilience and ability to withstand the risk). Vulnerability is understood as the </a:t>
            </a:r>
            <a:r>
              <a:rPr lang="en-US" dirty="0"/>
              <a:t>extent to which a child has characteristics that reduce his ability to withstand adverse impact. We have to record that vulnerability is specific to each person and each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a:t>
            </a:r>
            <a:r>
              <a:rPr lang="en-US" dirty="0"/>
              <a:t>‘Sexual violence’ is defined in this standard as any form of sexual activity with a child by an adult or by another child who has power over the child.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a:t>
            </a:r>
            <a:r>
              <a:rPr lang="en-US" dirty="0"/>
              <a:t>‘Gender-based violence’ (GBV) is a general term for any harmful act that is perpetrated against a person’s will and that is based on socially ascribed (gender) differences between males and females.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0" i="0" dirty="0"/>
              <a:t>GBV is rooted in systemic inequality between males and females and therefore girls are most at risk (though boys also experience some forms of sexual violence, including child sexual abuse).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Sexual and gender-based violence is widespread but often hidden and underreported. All humanitarian actors should assume that it is taking place.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It stresses the fact that m</a:t>
            </a:r>
            <a:r>
              <a:rPr lang="en-US" dirty="0"/>
              <a:t>itigation, </a:t>
            </a:r>
            <a:r>
              <a:rPr lang="en-US" b="1" dirty="0"/>
              <a:t>prevention</a:t>
            </a:r>
            <a:r>
              <a:rPr lang="en-US" dirty="0"/>
              <a:t> and response to SGBV against children are life-saving interventions that require a </a:t>
            </a:r>
            <a:r>
              <a:rPr lang="en-US" b="1" dirty="0"/>
              <a:t>multisectoral &amp; coordinated </a:t>
            </a:r>
            <a:r>
              <a:rPr lang="en-US" dirty="0"/>
              <a:t>response.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prevention and </a:t>
            </a:r>
            <a:r>
              <a:rPr lang="en-US" b="1" i="1" dirty="0">
                <a:latin typeface="Arial"/>
                <a:ea typeface="Arial"/>
                <a:cs typeface="Arial"/>
                <a:sym typeface="Arial"/>
              </a:rPr>
              <a:t>case management </a:t>
            </a:r>
            <a:r>
              <a:rPr lang="en-US" i="1" dirty="0">
                <a:latin typeface="Arial"/>
                <a:ea typeface="Arial"/>
                <a:cs typeface="Arial"/>
                <a:sym typeface="Arial"/>
              </a:rPr>
              <a:t>icons</a:t>
            </a:r>
            <a:r>
              <a:rPr lang="en-US" i="1" dirty="0"/>
              <a:t>] </a:t>
            </a:r>
            <a:r>
              <a:rPr lang="en-US" b="0" dirty="0"/>
              <a:t>It also strengthens guidance on a survivor-</a:t>
            </a:r>
            <a:r>
              <a:rPr lang="en-US" b="0" dirty="0" err="1"/>
              <a:t>centred</a:t>
            </a:r>
            <a:r>
              <a:rPr lang="en-US" b="0" dirty="0"/>
              <a:t> approach and confidentiality</a:t>
            </a:r>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Discussion Prompt: </a:t>
            </a:r>
            <a:r>
              <a:rPr lang="en-US" sz="1200" dirty="0">
                <a:latin typeface="Ink Free" panose="03080402000500000000" pitchFamily="66" charset="0"/>
              </a:rPr>
              <a:t>What types of acts are concerned </a:t>
            </a:r>
            <a:r>
              <a:rPr lang="fr-FR" sz="1200" dirty="0">
                <a:latin typeface="Ink Free" panose="03080402000500000000" pitchFamily="66" charset="0"/>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err="1">
                <a:solidFill>
                  <a:schemeClr val="bg2"/>
                </a:solidFill>
                <a:latin typeface="Helvetica Neue" panose="020B0604020202020204" charset="0"/>
              </a:rPr>
              <a:t>Any</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act</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arising</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from</a:t>
            </a:r>
            <a:r>
              <a:rPr lang="fr-FR" dirty="0">
                <a:solidFill>
                  <a:schemeClr val="bg2"/>
                </a:solidFill>
                <a:latin typeface="Helvetica Neue" panose="020B0604020202020204" charset="0"/>
              </a:rPr>
              <a:t> social </a:t>
            </a:r>
            <a:r>
              <a:rPr lang="fr-FR" dirty="0" err="1">
                <a:solidFill>
                  <a:schemeClr val="bg2"/>
                </a:solidFill>
                <a:latin typeface="Helvetica Neue" panose="020B0604020202020204" charset="0"/>
              </a:rPr>
              <a:t>norms</a:t>
            </a:r>
            <a:r>
              <a:rPr lang="fr-FR" dirty="0">
                <a:solidFill>
                  <a:schemeClr val="bg2"/>
                </a:solidFill>
                <a:latin typeface="Helvetica Neue" panose="020B0604020202020204" charset="0"/>
              </a:rPr>
              <a:t> </a:t>
            </a:r>
            <a:r>
              <a:rPr lang="en-US" b="0" dirty="0"/>
              <a:t>that promote </a:t>
            </a:r>
            <a:r>
              <a:rPr lang="fr-FR" dirty="0"/>
              <a:t>and/or excuse</a:t>
            </a:r>
            <a:r>
              <a:rPr lang="en-US" b="0" dirty="0"/>
              <a:t> gender-based discrimination and unequal power </a:t>
            </a:r>
            <a:endParaRPr lang="fr-FR" dirty="0">
              <a:solidFill>
                <a:schemeClr val="bg2"/>
              </a:solidFill>
              <a:latin typeface="Helvetica Neue" panose="020B060402020202020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err="1">
                <a:solidFill>
                  <a:schemeClr val="bg2"/>
                </a:solidFill>
                <a:latin typeface="Helvetica Neue" panose="020B0604020202020204" charset="0"/>
              </a:rPr>
              <a:t>Include</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sexual</a:t>
            </a:r>
            <a:r>
              <a:rPr lang="fr-FR" dirty="0">
                <a:solidFill>
                  <a:schemeClr val="bg2"/>
                </a:solidFill>
                <a:latin typeface="Helvetica Neue" panose="020B0604020202020204" charset="0"/>
              </a:rPr>
              <a:t> violence, </a:t>
            </a:r>
            <a:r>
              <a:rPr lang="fr-FR" dirty="0" err="1">
                <a:solidFill>
                  <a:schemeClr val="bg2"/>
                </a:solidFill>
                <a:latin typeface="Helvetica Neue" panose="020B0604020202020204" charset="0"/>
              </a:rPr>
              <a:t>harmful</a:t>
            </a:r>
            <a:r>
              <a:rPr lang="fr-FR" dirty="0">
                <a:solidFill>
                  <a:schemeClr val="bg2"/>
                </a:solidFill>
                <a:latin typeface="Helvetica Neue" panose="020B0604020202020204" charset="0"/>
              </a:rPr>
              <a:t> practices, </a:t>
            </a:r>
            <a:r>
              <a:rPr lang="fr-FR" i="0" dirty="0" err="1">
                <a:solidFill>
                  <a:schemeClr val="bg2"/>
                </a:solidFill>
                <a:latin typeface="Helvetica Neue" panose="020B0604020202020204" charset="0"/>
              </a:rPr>
              <a:t>denial</a:t>
            </a:r>
            <a:r>
              <a:rPr lang="fr-FR" i="0" dirty="0">
                <a:solidFill>
                  <a:schemeClr val="bg2"/>
                </a:solidFill>
                <a:latin typeface="Helvetica Neue" panose="020B0604020202020204" charset="0"/>
              </a:rPr>
              <a:t> of </a:t>
            </a:r>
            <a:r>
              <a:rPr lang="fr-FR" i="0" dirty="0" err="1">
                <a:solidFill>
                  <a:schemeClr val="bg2"/>
                </a:solidFill>
                <a:latin typeface="Helvetica Neue" panose="020B0604020202020204" charset="0"/>
              </a:rPr>
              <a:t>resources</a:t>
            </a:r>
            <a:r>
              <a:rPr lang="fr-FR" i="0" dirty="0">
                <a:solidFill>
                  <a:schemeClr val="bg2"/>
                </a:solidFill>
                <a:latin typeface="Helvetica Neue" panose="020B0604020202020204" charset="0"/>
              </a:rPr>
              <a:t> or </a:t>
            </a:r>
            <a:r>
              <a:rPr lang="fr-FR" i="0" dirty="0" err="1">
                <a:solidFill>
                  <a:schemeClr val="bg2"/>
                </a:solidFill>
                <a:latin typeface="Helvetica Neue" panose="020B0604020202020204" charset="0"/>
              </a:rPr>
              <a:t>opportunities</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sexual</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harassment</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sexual</a:t>
            </a:r>
            <a:r>
              <a:rPr lang="fr-FR" i="0" dirty="0">
                <a:solidFill>
                  <a:schemeClr val="bg2"/>
                </a:solidFill>
                <a:latin typeface="Helvetica Neue" panose="020B0604020202020204" charset="0"/>
              </a:rPr>
              <a:t> exploitation, and </a:t>
            </a:r>
            <a:r>
              <a:rPr lang="fr-FR" i="0" dirty="0" err="1">
                <a:solidFill>
                  <a:schemeClr val="bg2"/>
                </a:solidFill>
                <a:latin typeface="Helvetica Neue" panose="020B0604020202020204" charset="0"/>
              </a:rPr>
              <a:t>intimate</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partner</a:t>
            </a:r>
            <a:r>
              <a:rPr lang="fr-FR" i="0" dirty="0">
                <a:solidFill>
                  <a:schemeClr val="bg2"/>
                </a:solidFill>
                <a:latin typeface="Helvetica Neue" panose="020B0604020202020204" charset="0"/>
              </a:rPr>
              <a:t> violence (e.g. for </a:t>
            </a:r>
            <a:r>
              <a:rPr lang="fr-FR" i="0" dirty="0" err="1">
                <a:solidFill>
                  <a:schemeClr val="bg2"/>
                </a:solidFill>
                <a:latin typeface="Helvetica Neue" panose="020B0604020202020204" charset="0"/>
              </a:rPr>
              <a:t>children</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who</a:t>
            </a:r>
            <a:r>
              <a:rPr lang="fr-FR" i="0" dirty="0">
                <a:solidFill>
                  <a:schemeClr val="bg2"/>
                </a:solidFill>
                <a:latin typeface="Helvetica Neue" panose="020B0604020202020204" charset="0"/>
              </a:rPr>
              <a:t> are </a:t>
            </a:r>
            <a:r>
              <a:rPr lang="fr-FR" i="0" dirty="0" err="1">
                <a:solidFill>
                  <a:schemeClr val="bg2"/>
                </a:solidFill>
                <a:latin typeface="Helvetica Neue" panose="020B0604020202020204" charset="0"/>
              </a:rPr>
              <a:t>married</a:t>
            </a:r>
            <a:r>
              <a:rPr lang="fr-FR" i="0" dirty="0">
                <a:solidFill>
                  <a:schemeClr val="bg2"/>
                </a:solidFill>
                <a:latin typeface="Helvetica Neue" panose="020B0604020202020204" charset="0"/>
              </a:rPr>
              <a:t>), </a:t>
            </a:r>
            <a:r>
              <a:rPr lang="en-US" dirty="0"/>
              <a:t>child marriage or female genital mutilation/cutting</a:t>
            </a:r>
            <a:r>
              <a:rPr lang="fr-FR" dirty="0">
                <a:solidFill>
                  <a:schemeClr val="bg2"/>
                </a:solidFill>
                <a:latin typeface="Helvetica Neue" panose="020B0604020202020204" charset="0"/>
              </a:rPr>
              <a:t>…. (</a:t>
            </a:r>
            <a:r>
              <a:rPr lang="fr-FR" i="1" dirty="0">
                <a:solidFill>
                  <a:schemeClr val="bg2"/>
                </a:solidFill>
                <a:latin typeface="Helvetica Neue" panose="020B0604020202020204" charset="0"/>
              </a:rPr>
              <a:t>to </a:t>
            </a:r>
            <a:r>
              <a:rPr lang="fr-FR" i="1" dirty="0" err="1">
                <a:solidFill>
                  <a:schemeClr val="bg2"/>
                </a:solidFill>
                <a:latin typeface="Helvetica Neue" panose="020B0604020202020204" charset="0"/>
              </a:rPr>
              <a:t>be</a:t>
            </a:r>
            <a:r>
              <a:rPr lang="fr-FR" i="1" dirty="0">
                <a:solidFill>
                  <a:schemeClr val="bg2"/>
                </a:solidFill>
                <a:latin typeface="Helvetica Neue" panose="020B0604020202020204" charset="0"/>
              </a:rPr>
              <a:t> </a:t>
            </a:r>
            <a:r>
              <a:rPr lang="fr-FR" i="1" dirty="0" err="1">
                <a:solidFill>
                  <a:schemeClr val="bg2"/>
                </a:solidFill>
                <a:latin typeface="Helvetica Neue" panose="020B0604020202020204" charset="0"/>
              </a:rPr>
              <a:t>contextualized</a:t>
            </a:r>
            <a:r>
              <a:rPr lang="fr-FR" i="1" dirty="0">
                <a:solidFill>
                  <a:schemeClr val="bg2"/>
                </a:solidFill>
                <a:latin typeface="Helvetica Neue" panose="020B0604020202020204" charset="0"/>
              </a:rPr>
              <a:t> </a:t>
            </a:r>
            <a:r>
              <a:rPr lang="fr-FR" i="1" dirty="0" err="1">
                <a:solidFill>
                  <a:schemeClr val="bg2"/>
                </a:solidFill>
                <a:latin typeface="Helvetica Neue" panose="020B0604020202020204" charset="0"/>
              </a:rPr>
              <a:t>depending</a:t>
            </a:r>
            <a:r>
              <a:rPr lang="fr-FR" i="1" dirty="0">
                <a:solidFill>
                  <a:schemeClr val="bg2"/>
                </a:solidFill>
                <a:latin typeface="Helvetica Neue" panose="020B0604020202020204" charset="0"/>
              </a:rPr>
              <a:t> on the country</a:t>
            </a:r>
            <a:r>
              <a:rPr lang="fr-FR" dirty="0">
                <a:solidFill>
                  <a:schemeClr val="bg2"/>
                </a:solidFill>
                <a:latin typeface="Helvetica Neue" panose="020B0604020202020204" charset="0"/>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dirty="0" err="1">
                <a:solidFill>
                  <a:schemeClr val="bg2"/>
                </a:solidFill>
                <a:latin typeface="Helvetica Neue" panose="020B0604020202020204" charset="0"/>
              </a:rPr>
              <a:t>Gender</a:t>
            </a:r>
            <a:r>
              <a:rPr lang="fr-FR" i="0" dirty="0">
                <a:solidFill>
                  <a:schemeClr val="bg2"/>
                </a:solidFill>
                <a:latin typeface="Helvetica Neue" panose="020B0604020202020204" charset="0"/>
              </a:rPr>
              <a:t> </a:t>
            </a:r>
            <a:r>
              <a:rPr lang="fr-FR" i="0" dirty="0" err="1">
                <a:solidFill>
                  <a:schemeClr val="bg2"/>
                </a:solidFill>
                <a:latin typeface="Helvetica Neue" panose="020B0604020202020204" charset="0"/>
              </a:rPr>
              <a:t>norms</a:t>
            </a:r>
            <a:r>
              <a:rPr lang="fr-FR" i="0" dirty="0">
                <a:solidFill>
                  <a:schemeClr val="bg2"/>
                </a:solidFill>
                <a:latin typeface="Helvetica Neue" panose="020B0604020202020204" charset="0"/>
              </a:rPr>
              <a:t>, social </a:t>
            </a:r>
            <a:r>
              <a:rPr lang="fr-FR" i="0" dirty="0" err="1">
                <a:solidFill>
                  <a:schemeClr val="bg2"/>
                </a:solidFill>
                <a:latin typeface="Helvetica Neue" panose="020B0604020202020204" charset="0"/>
              </a:rPr>
              <a:t>barriers</a:t>
            </a:r>
            <a:r>
              <a:rPr lang="fr-FR" i="0" dirty="0">
                <a:solidFill>
                  <a:schemeClr val="bg2"/>
                </a:solidFill>
                <a:latin typeface="Helvetica Neue" panose="020B0604020202020204" charset="0"/>
              </a:rPr>
              <a:t>, stigma and discrimination – are causes of GBV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-&gt; interventions aiming at promoting gender equality and systemic change to social and gender norms are encouraged, whenever possible. </a:t>
            </a:r>
            <a:endParaRPr lang="en-US" dirty="0"/>
          </a:p>
          <a:p>
            <a:pPr algn="l"/>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9 states following: </a:t>
            </a:r>
            <a:r>
              <a:rPr lang="en-US" dirty="0"/>
              <a:t>“All children are informed about and protected from sexual and gender-based violence and have access to survivor-</a:t>
            </a:r>
            <a:r>
              <a:rPr lang="en-US" dirty="0" err="1"/>
              <a:t>centred</a:t>
            </a:r>
            <a:r>
              <a:rPr lang="en-US" dirty="0"/>
              <a:t> response services appropriate to their gender, age, disability, developmental stage and cultural/religious background.”</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The root causes of SGBV relate to the attitudes, beliefs, norms and structures that promote and/or excuse gender-based discrimination and unequal power. Transforming norms and systems that support gender inequality can have an observable impact on survivors’ immediate health, safety and security. However, interventions related to social norms and systemic change should only be implemented (a) in more stable environments and (b) when basic SGBV response services are functional.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A child survivor-centered approach creates a supportive environment in which the survivor’s rights and wishes are respected, their safety is ensured and they are treated with dignity and respect. A survivor-centered approach is based on the following guiding principles:</a:t>
            </a:r>
          </a:p>
          <a:p>
            <a:pPr>
              <a:buFont typeface="Arial" panose="020B0604020202020204" pitchFamily="34" charset="0"/>
              <a:buChar char="•"/>
            </a:pPr>
            <a:r>
              <a:rPr lang="en-US" b="1" dirty="0">
                <a:solidFill>
                  <a:srgbClr val="1690BF"/>
                </a:solidFill>
                <a:effectLst/>
              </a:rPr>
              <a:t>Safety:</a:t>
            </a:r>
            <a:r>
              <a:rPr lang="en-US" dirty="0">
                <a:solidFill>
                  <a:srgbClr val="1690BF"/>
                </a:solidFill>
                <a:effectLst/>
              </a:rPr>
              <a:t> The safety and security of the survivor and their family is the primary consideration.</a:t>
            </a:r>
          </a:p>
          <a:p>
            <a:pPr>
              <a:buFont typeface="Arial" panose="020B0604020202020204" pitchFamily="34" charset="0"/>
              <a:buChar char="•"/>
            </a:pPr>
            <a:r>
              <a:rPr lang="en-US" b="1" dirty="0">
                <a:solidFill>
                  <a:srgbClr val="1690BF"/>
                </a:solidFill>
                <a:effectLst/>
              </a:rPr>
              <a:t>Confidentiality:</a:t>
            </a:r>
            <a:r>
              <a:rPr lang="en-US" dirty="0">
                <a:solidFill>
                  <a:srgbClr val="1690BF"/>
                </a:solidFill>
                <a:effectLst/>
              </a:rPr>
              <a:t> Survivors have the right to choose to whom they will or will not tell their story, and any information about them should only be shared with their informed consent/assent. However, when working with children there are limits to confidentiality that must be explained clearly to children and their caregivers. These limits include the need to protect a child’s physical and emotional safety and provide immediate assistance when needed. </a:t>
            </a:r>
          </a:p>
          <a:p>
            <a:pPr>
              <a:buFont typeface="Arial" panose="020B0604020202020204" pitchFamily="34" charset="0"/>
              <a:buChar char="•"/>
            </a:pPr>
            <a:r>
              <a:rPr lang="en-US" b="1" dirty="0">
                <a:solidFill>
                  <a:srgbClr val="1690BF"/>
                </a:solidFill>
                <a:effectLst/>
              </a:rPr>
              <a:t>Respect:</a:t>
            </a:r>
            <a:r>
              <a:rPr lang="en-US" dirty="0">
                <a:solidFill>
                  <a:srgbClr val="1690BF"/>
                </a:solidFill>
                <a:effectLst/>
              </a:rPr>
              <a:t> All actions should be guided by respect for the choices, wishes, rights and dignity of the survivor. The role of helpers is to facilitate recovery and provide resources to aid the survivor.</a:t>
            </a:r>
          </a:p>
          <a:p>
            <a:pPr>
              <a:buFont typeface="Arial" panose="020B0604020202020204" pitchFamily="34" charset="0"/>
              <a:buChar char="•"/>
            </a:pPr>
            <a:r>
              <a:rPr lang="en-US" b="1" dirty="0">
                <a:solidFill>
                  <a:srgbClr val="1690BF"/>
                </a:solidFill>
                <a:effectLst/>
              </a:rPr>
              <a:t>Non-discrimination:</a:t>
            </a:r>
            <a:r>
              <a:rPr lang="en-US" dirty="0">
                <a:solidFill>
                  <a:srgbClr val="1690BF"/>
                </a:solidFill>
                <a:effectLst/>
              </a:rPr>
              <a:t> Survivors should receive equal and fair treatment regardless of their sexual orientation, gender identity, age, disability, religion, nationality, ethnicity or any other diversity factor.</a:t>
            </a:r>
          </a:p>
          <a:p>
            <a:pPr>
              <a:buFont typeface="Arial" panose="020B0604020202020204" pitchFamily="34" charset="0"/>
              <a:buChar char="•"/>
            </a:pPr>
            <a:r>
              <a:rPr lang="en-US" b="1" dirty="0">
                <a:solidFill>
                  <a:schemeClr val="bg2"/>
                </a:solidFill>
              </a:rPr>
              <a:t>the </a:t>
            </a:r>
            <a:r>
              <a:rPr lang="en-US" b="1" dirty="0">
                <a:solidFill>
                  <a:schemeClr val="bg2"/>
                </a:solidFill>
                <a:hlinkClick r:id="rId3">
                  <a:extLst>
                    <a:ext uri="{A12FA001-AC4F-418D-AE19-62706E023703}">
                      <ahyp:hlinkClr xmlns:ahyp="http://schemas.microsoft.com/office/drawing/2018/hyperlinkcolor" val="tx"/>
                    </a:ext>
                  </a:extLst>
                </a:hlinkClick>
              </a:rPr>
              <a:t>best interests of the child</a:t>
            </a:r>
            <a:r>
              <a:rPr lang="en-US" b="1" dirty="0">
                <a:solidFill>
                  <a:schemeClr val="bg2"/>
                </a:solidFill>
              </a:rPr>
              <a:t> </a:t>
            </a:r>
            <a:r>
              <a:rPr lang="en-US" dirty="0"/>
              <a:t>need to be considered: all decisions and actions affecting children should reflect what is best for the safety, well-being and development of that particular child. It </a:t>
            </a:r>
            <a:r>
              <a:rPr lang="en-US" dirty="0" err="1"/>
              <a:t>recognises</a:t>
            </a:r>
            <a:r>
              <a:rPr lang="en-US" dirty="0"/>
              <a:t> that every child is unique and will be affected differently by SGBV. Children have the right to participate in decisions affecting them, appropriate to their level of maturity. Parents/caregivers should be involved in decision-making in accordance with the best interests of the child.</a:t>
            </a:r>
            <a:endParaRPr lang="en-US" dirty="0">
              <a:solidFill>
                <a:srgbClr val="1690BF"/>
              </a:solidFill>
              <a:effectLs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SGBV </a:t>
            </a:r>
            <a:r>
              <a:rPr lang="en-US" b="1" dirty="0"/>
              <a:t>data</a:t>
            </a:r>
            <a:r>
              <a:rPr lang="en-US" dirty="0"/>
              <a:t> should be managed with survivors’ full informed consent/assent for the purpose of improving service delivery. It should be done in a safe and ethical way to ensure data security and the safety of everyone involved. Incident data collection is the responsibility of </a:t>
            </a:r>
            <a:r>
              <a:rPr lang="en-US" dirty="0" err="1"/>
              <a:t>specialised</a:t>
            </a:r>
            <a:r>
              <a:rPr lang="en-US" dirty="0"/>
              <a:t> service providers who assist child survivors and who are bound by data protection protocols such as those developed by the </a:t>
            </a:r>
            <a:r>
              <a:rPr lang="en-US" dirty="0">
                <a:hlinkClick r:id="rId4"/>
              </a:rPr>
              <a:t>Gender-Based Violence Information Management System</a:t>
            </a:r>
            <a:r>
              <a:rPr lang="en-US" dirty="0"/>
              <a:t> (GBVIMS). There are many types of data related to GBV (qualitative info collected through FGDs, trend analysis, etc.) but what is referenced here, including the GBVIMS, is more specifically about reported incidents/survivor data.</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It must be shared only on a need-to-know basis and safeguarded by confidentiality and information-sharing protocols.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Non-compliance with these agreed-upon protocols can expose survivors to risks or increase the chance of discrimination and violence towards individual children, specific families and entire communities. </a:t>
            </a: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 prepare for SGBV programming and prevent its occurrence:</a:t>
            </a:r>
            <a:endParaRPr lang="fr-FR" dirty="0"/>
          </a:p>
          <a:p>
            <a:pPr>
              <a:buFont typeface="Arial" panose="020B0604020202020204" pitchFamily="34" charset="0"/>
              <a:buChar char="•"/>
            </a:pPr>
            <a:r>
              <a:rPr lang="fr-FR" dirty="0" err="1"/>
              <a:t>Develop</a:t>
            </a:r>
            <a:r>
              <a:rPr lang="fr-FR" dirty="0"/>
              <a:t> standard operating </a:t>
            </a:r>
            <a:r>
              <a:rPr lang="fr-FR" dirty="0" err="1"/>
              <a:t>procedures</a:t>
            </a:r>
            <a:r>
              <a:rPr lang="fr-FR" dirty="0"/>
              <a:t> </a:t>
            </a:r>
            <a:r>
              <a:rPr lang="fr-FR" dirty="0" err="1"/>
              <a:t>with</a:t>
            </a:r>
            <a:r>
              <a:rPr lang="fr-FR" dirty="0"/>
              <a:t> GBV coordination groups</a:t>
            </a:r>
          </a:p>
          <a:p>
            <a:pPr>
              <a:buFont typeface="Arial" panose="020B0604020202020204" pitchFamily="34" charset="0"/>
              <a:buChar char="•"/>
            </a:pPr>
            <a:r>
              <a:rPr lang="en-US" dirty="0"/>
              <a:t>Collect and </a:t>
            </a:r>
            <a:r>
              <a:rPr lang="en-US" dirty="0" err="1"/>
              <a:t>analyse</a:t>
            </a:r>
            <a:r>
              <a:rPr lang="en-US" dirty="0"/>
              <a:t> information about existing SGBV risks through secondary data review. </a:t>
            </a:r>
            <a:endParaRPr lang="fr-FR" dirty="0"/>
          </a:p>
          <a:p>
            <a:pPr>
              <a:buFont typeface="Arial" panose="020B0604020202020204" pitchFamily="34" charset="0"/>
              <a:buChar char="•"/>
            </a:pPr>
            <a:r>
              <a:rPr lang="en-US" dirty="0"/>
              <a:t>Develop a referral pathway of e</a:t>
            </a:r>
            <a:r>
              <a:rPr lang="en-US" dirty="0">
                <a:solidFill>
                  <a:srgbClr val="1690BF"/>
                </a:solidFill>
                <a:effectLst/>
              </a:rPr>
              <a:t>xisting formal and informal service providers</a:t>
            </a:r>
          </a:p>
          <a:p>
            <a:pPr>
              <a:buFont typeface="Arial" panose="020B0604020202020204" pitchFamily="34" charset="0"/>
              <a:buChar char="•"/>
            </a:pPr>
            <a:r>
              <a:rPr lang="en-US" dirty="0"/>
              <a:t>Support families with education, life skills training, parenting </a:t>
            </a:r>
            <a:r>
              <a:rPr lang="en-US" dirty="0" err="1"/>
              <a:t>programmes</a:t>
            </a:r>
            <a:r>
              <a:rPr lang="en-US" dirty="0"/>
              <a:t> and economic empowerment</a:t>
            </a:r>
          </a:p>
          <a:p>
            <a:pPr>
              <a:buFont typeface="Arial" panose="020B0604020202020204" pitchFamily="34" charset="0"/>
              <a:buChar char="•"/>
            </a:pPr>
            <a:r>
              <a:rPr lang="en-US" dirty="0"/>
              <a:t>Shift harmful social norms, by c</a:t>
            </a:r>
            <a:r>
              <a:rPr lang="en-US" dirty="0">
                <a:solidFill>
                  <a:srgbClr val="1690BF"/>
                </a:solidFill>
                <a:effectLst/>
              </a:rPr>
              <a:t>hanging social expectations, not just individual attitudes; </a:t>
            </a:r>
            <a:r>
              <a:rPr lang="en-US" dirty="0" err="1">
                <a:solidFill>
                  <a:srgbClr val="1690BF"/>
                </a:solidFill>
                <a:effectLst/>
              </a:rPr>
              <a:t>publicising</a:t>
            </a:r>
            <a:r>
              <a:rPr lang="en-US" dirty="0">
                <a:solidFill>
                  <a:srgbClr val="1690BF"/>
                </a:solidFill>
                <a:effectLst/>
              </a:rPr>
              <a:t> the change; inspiring new norms and </a:t>
            </a:r>
            <a:r>
              <a:rPr lang="en-US" dirty="0" err="1">
                <a:solidFill>
                  <a:srgbClr val="1690BF"/>
                </a:solidFill>
                <a:effectLst/>
              </a:rPr>
              <a:t>behaviours</a:t>
            </a:r>
            <a:r>
              <a:rPr lang="en-US" dirty="0">
                <a:solidFill>
                  <a:srgbClr val="1690BF"/>
                </a:solidFill>
                <a:effectLst/>
              </a:rPr>
              <a:t>.</a:t>
            </a:r>
          </a:p>
          <a:p>
            <a:pPr>
              <a:buFont typeface="Arial" panose="020B0604020202020204" pitchFamily="34" charset="0"/>
              <a:buChar char="•"/>
            </a:pPr>
            <a:r>
              <a:rPr lang="en-US" dirty="0"/>
              <a:t>Risk mitigation refers to a process and specific interventions in all phases of humanitarian programming; to mitigating the risk of GBV across other humanitarian sectors (WASH, Nutrition, etc.). It includes actions that are taken in each humanitarian sector and area of work to reduce risks and exposure to GBV and improve safety as part of an agencywide approach. Risk mitigation measures also contribute to reducing the risk of SEA. Operations must anticipate and identify GBV risks and take prompt action to mitigate them, including through intervention/advocacy with national authorities and service providers. I.e. Conducting safety audits and safety planning, distribution of dignity kits and ensuring girls' access to these items, ensuring safe spaces for girls (particularly through women's spaces).</a:t>
            </a:r>
          </a:p>
          <a:p>
            <a:endParaRPr lang="en-US" dirty="0">
              <a:solidFill>
                <a:srgbClr val="1690BF"/>
              </a:solidFill>
              <a:effectLst/>
            </a:endParaRPr>
          </a:p>
          <a:p>
            <a:r>
              <a:rPr lang="en-US" dirty="0"/>
              <a:t>Examples of the key actions that should be implemented in coordination with GBV actors to respond to SGBV against children:</a:t>
            </a:r>
            <a:endParaRPr lang="en-US" dirty="0">
              <a:solidFill>
                <a:srgbClr val="1690BF"/>
              </a:solidFill>
              <a:effectLst/>
            </a:endParaRPr>
          </a:p>
          <a:p>
            <a:pPr>
              <a:buFont typeface="Arial" panose="020B0604020202020204" pitchFamily="34" charset="0"/>
              <a:buChar char="•"/>
            </a:pPr>
            <a:r>
              <a:rPr lang="en-US" dirty="0"/>
              <a:t>Ensure that basic SGBV services are available</a:t>
            </a:r>
          </a:p>
          <a:p>
            <a:pPr>
              <a:buFont typeface="Arial" panose="020B0604020202020204" pitchFamily="34" charset="0"/>
              <a:buChar char="•"/>
            </a:pPr>
            <a:r>
              <a:rPr lang="en-US" dirty="0"/>
              <a:t>Make information on the referral pathways available to and understood by all service providers, children, caregivers and communities</a:t>
            </a:r>
          </a:p>
          <a:p>
            <a:pPr>
              <a:buFont typeface="Arial" panose="020B0604020202020204" pitchFamily="34" charset="0"/>
              <a:buChar char="•"/>
            </a:pPr>
            <a:r>
              <a:rPr lang="en-US" dirty="0"/>
              <a:t>Strengthen formal and informal service providers’ capacity to provide child-friendly services to all children</a:t>
            </a:r>
          </a:p>
          <a:p>
            <a:pPr>
              <a:buFont typeface="Arial" panose="020B0604020202020204" pitchFamily="34" charset="0"/>
              <a:buChar char="•"/>
            </a:pPr>
            <a:r>
              <a:rPr lang="en-US" dirty="0"/>
              <a:t>Support child survivors’ access to high-quality case management services delivered by service providers with the appropriate expertise.</a:t>
            </a:r>
          </a:p>
          <a:p>
            <a:pPr>
              <a:buFont typeface="Arial" panose="020B0604020202020204" pitchFamily="34" charset="0"/>
              <a:buChar char="•"/>
            </a:pPr>
            <a:r>
              <a:rPr lang="en-US" dirty="0"/>
              <a:t>Identify appropriate alternative care for child survivors where removal from the home is in the best interests of the child</a:t>
            </a:r>
          </a:p>
          <a:p>
            <a:pPr>
              <a:buFont typeface="Arial" panose="020B0604020202020204" pitchFamily="34" charset="0"/>
              <a:buChar char="•"/>
            </a:pPr>
            <a:r>
              <a:rPr lang="en-US" dirty="0"/>
              <a:t>Provide cash and voucher assistance and/or in-kind material support to enable child survivors to rapidly access urgent care.</a:t>
            </a:r>
          </a:p>
          <a:p>
            <a:pPr>
              <a:buFont typeface="Arial" panose="020B0604020202020204" pitchFamily="34" charset="0"/>
              <a:buChar char="•"/>
            </a:pPr>
            <a:r>
              <a:rPr lang="en-US" dirty="0"/>
              <a:t>Consult with children to incorporate SGBV messages into child protection community outreach and awareness-raising activities.</a:t>
            </a:r>
          </a:p>
          <a:p>
            <a:pPr>
              <a:buFont typeface="Arial" panose="020B0604020202020204" pitchFamily="34" charset="0"/>
              <a:buChar char="•"/>
            </a:pPr>
            <a:endParaRPr lang="en-US" dirty="0"/>
          </a:p>
          <a:p>
            <a:pPr>
              <a:buFont typeface="Arial" panose="020B0604020202020204" pitchFamily="34" charset="0"/>
              <a:buChar char="•"/>
            </a:pPr>
            <a:r>
              <a:rPr lang="en-US" dirty="0"/>
              <a:t>The icon is the Child Protection thematic area guide from the IASC GBV Guidelines. The GBV guidelines is the key resource for more information that is helpful to implementing Standard 9.</a:t>
            </a:r>
          </a:p>
          <a:p>
            <a:pPr marL="228600" indent="0">
              <a:buFont typeface="Arial" panose="020B0604020202020204" pitchFamily="34" charset="0"/>
              <a:buNone/>
            </a:pPr>
            <a:r>
              <a:rPr lang="en-US" i="1" dirty="0"/>
              <a:t>(You can open the guidelines by clicking on the image if needed)</a:t>
            </a:r>
            <a:endParaRPr lang="fr-FR" i="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56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9</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CA" i="1" dirty="0"/>
              <a:t>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a:t>
            </a:r>
            <a:r>
              <a:rPr lang="en-US"/>
              <a:t>it is </a:t>
            </a:r>
            <a:r>
              <a:rPr lang="en-US" dirty="0"/>
              <a:t>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46555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https://gbvguidelines.org/wp/wp-content/uploads/2015/09/TAG-child-protection-08_26_2015.pdf"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5861853" y="2532502"/>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9</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2</a:t>
            </a:r>
            <a:r>
              <a:rPr lang="en-US" baseline="30000" dirty="0">
                <a:solidFill>
                  <a:schemeClr val="bg2"/>
                </a:solidFill>
                <a:latin typeface="Helvetica Neue" panose="020B0604020202020204" charset="0"/>
              </a:rPr>
              <a:t>nd</a:t>
            </a:r>
            <a:r>
              <a:rPr lang="en-US" dirty="0">
                <a:solidFill>
                  <a:schemeClr val="bg2"/>
                </a:solidFill>
                <a:latin typeface="Helvetica Neue" panose="020B0604020202020204" charset="0"/>
              </a:rPr>
              <a:t> Pillar, related to </a:t>
            </a:r>
            <a:r>
              <a:rPr lang="en-US" dirty="0">
                <a:solidFill>
                  <a:schemeClr val="bg2"/>
                </a:solidFill>
              </a:rPr>
              <a:t>child protection risks </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RISK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Extent of hazard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Vulnerability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Resilience</a:t>
            </a:r>
          </a:p>
          <a:p>
            <a:endParaRPr lang="en-US" dirty="0">
              <a:solidFill>
                <a:schemeClr val="bg2"/>
              </a:solidFill>
              <a:latin typeface="Helvetica Neue" panose="020B0604020202020204" charset="0"/>
            </a:endParaRPr>
          </a:p>
          <a:p>
            <a:pPr marL="228600" indent="-241934">
              <a:buClr>
                <a:schemeClr val="accent3"/>
              </a:buClr>
            </a:pPr>
            <a:r>
              <a:rPr lang="en-US" dirty="0">
                <a:solidFill>
                  <a:schemeClr val="bg2"/>
                </a:solidFill>
                <a:latin typeface="Helvetica Neue" panose="020B0604020202020204" charset="0"/>
                <a:ea typeface="Arial"/>
                <a:cs typeface="Arial"/>
                <a:sym typeface="Arial"/>
              </a:rPr>
              <a:t>Widespread, often hidden, underreported</a:t>
            </a:r>
          </a:p>
          <a:p>
            <a:pPr marL="228600" indent="-241934">
              <a:buClr>
                <a:schemeClr val="accent3"/>
              </a:buClr>
            </a:pPr>
            <a:r>
              <a:rPr lang="en-US" dirty="0">
                <a:solidFill>
                  <a:schemeClr val="bg2"/>
                </a:solidFill>
                <a:latin typeface="Helvetica Neue" panose="020B0604020202020204" charset="0"/>
                <a:ea typeface="Arial"/>
                <a:cs typeface="Arial"/>
                <a:sym typeface="Arial"/>
              </a:rPr>
              <a:t>Life-saving interventions </a:t>
            </a:r>
          </a:p>
          <a:p>
            <a:pPr marL="228600" indent="-241934">
              <a:buClr>
                <a:schemeClr val="accent3"/>
              </a:buClr>
            </a:pPr>
            <a:r>
              <a:rPr lang="en-US" dirty="0">
                <a:solidFill>
                  <a:schemeClr val="bg2"/>
                </a:solidFill>
                <a:latin typeface="Helvetica Neue" panose="020B0604020202020204" charset="0"/>
                <a:ea typeface="Arial"/>
                <a:cs typeface="Arial"/>
                <a:sym typeface="Arial"/>
              </a:rPr>
              <a:t>Well-coordinated, sensitive, multisectoral survivor-centered response</a:t>
            </a: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556113"/>
            <a:ext cx="4322432" cy="1384995"/>
          </a:xfrm>
          <a:prstGeom prst="rect">
            <a:avLst/>
          </a:prstGeom>
          <a:noFill/>
        </p:spPr>
        <p:txBody>
          <a:bodyPr wrap="square">
            <a:spAutoFit/>
          </a:bodyPr>
          <a:lstStyle/>
          <a:p>
            <a:pPr algn="r"/>
            <a:r>
              <a:rPr lang="en-US" sz="2800" dirty="0">
                <a:latin typeface="Ink Free" panose="03080402000500000000" pitchFamily="66" charset="0"/>
              </a:rPr>
              <a:t>What types of acts can we think  of</a:t>
            </a:r>
            <a:r>
              <a:rPr lang="fr-FR" sz="2800" dirty="0">
                <a:latin typeface="Ink Free" panose="03080402000500000000" pitchFamily="66" charset="0"/>
              </a:rPr>
              <a:t>?</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14" name="Image 13">
            <a:extLst>
              <a:ext uri="{FF2B5EF4-FFF2-40B4-BE49-F238E27FC236}">
                <a16:creationId xmlns:a16="http://schemas.microsoft.com/office/drawing/2014/main" id="{5CA2EE8E-7792-47BA-AFA1-E956A5A20955}"/>
              </a:ext>
            </a:extLst>
          </p:cNvPr>
          <p:cNvPicPr>
            <a:picLocks noChangeAspect="1"/>
          </p:cNvPicPr>
          <p:nvPr/>
        </p:nvPicPr>
        <p:blipFill rotWithShape="1">
          <a:blip r:embed="rId7"/>
          <a:srcRect l="6741" t="13884"/>
          <a:stretch/>
        </p:blipFill>
        <p:spPr>
          <a:xfrm>
            <a:off x="3764819" y="5771920"/>
            <a:ext cx="659803" cy="735323"/>
          </a:xfrm>
          <a:prstGeom prst="rect">
            <a:avLst/>
          </a:prstGeom>
        </p:spPr>
      </p:pic>
      <p:pic>
        <p:nvPicPr>
          <p:cNvPr id="15" name="Image 14">
            <a:extLst>
              <a:ext uri="{FF2B5EF4-FFF2-40B4-BE49-F238E27FC236}">
                <a16:creationId xmlns:a16="http://schemas.microsoft.com/office/drawing/2014/main" id="{280B3501-D9B5-4722-A7D8-E5A8A50F7CCF}"/>
              </a:ext>
            </a:extLst>
          </p:cNvPr>
          <p:cNvPicPr>
            <a:picLocks noChangeAspect="1"/>
          </p:cNvPicPr>
          <p:nvPr/>
        </p:nvPicPr>
        <p:blipFill>
          <a:blip r:embed="rId8"/>
          <a:stretch>
            <a:fillRect/>
          </a:stretch>
        </p:blipFill>
        <p:spPr>
          <a:xfrm>
            <a:off x="4598422" y="5715672"/>
            <a:ext cx="777885" cy="83772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en-US" sz="2400" dirty="0"/>
              <a:t>All children are informed about and protected from sexual and gender-based violence and have access to survivor-</a:t>
            </a:r>
            <a:r>
              <a:rPr lang="en-US" sz="2400" dirty="0" err="1"/>
              <a:t>centred</a:t>
            </a:r>
            <a:r>
              <a:rPr lang="en-US" sz="2400" dirty="0"/>
              <a:t> response services appropriate to their gender, age, disability, developmental stage and cultural/religious background.”</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533884"/>
            <a:ext cx="1498650" cy="1748091"/>
          </a:xfrm>
          <a:prstGeom prst="rect">
            <a:avLst/>
          </a:prstGeom>
          <a:noFill/>
          <a:ln>
            <a:noFill/>
          </a:ln>
        </p:spPr>
      </p:pic>
      <p:sp>
        <p:nvSpPr>
          <p:cNvPr id="10" name="ZoneTexte 9">
            <a:extLst>
              <a:ext uri="{FF2B5EF4-FFF2-40B4-BE49-F238E27FC236}">
                <a16:creationId xmlns:a16="http://schemas.microsoft.com/office/drawing/2014/main" id="{5E36B909-4CB7-4CF3-AB31-9738435014BA}"/>
              </a:ext>
            </a:extLst>
          </p:cNvPr>
          <p:cNvSpPr txBox="1"/>
          <p:nvPr/>
        </p:nvSpPr>
        <p:spPr>
          <a:xfrm>
            <a:off x="7103860" y="3073670"/>
            <a:ext cx="4821012" cy="3539430"/>
          </a:xfrm>
          <a:prstGeom prst="rect">
            <a:avLst/>
          </a:prstGeom>
          <a:noFill/>
        </p:spPr>
        <p:txBody>
          <a:bodyPr wrap="square">
            <a:spAutoFit/>
          </a:bodyPr>
          <a:lstStyle/>
          <a:p>
            <a:pPr marL="342900" indent="-342900">
              <a:buFont typeface="Arial" panose="020B0604020202020204" pitchFamily="34" charset="0"/>
              <a:buChar char="•"/>
            </a:pPr>
            <a:r>
              <a:rPr lang="fr-FR" sz="2800" dirty="0">
                <a:latin typeface="Helvetica Neue" panose="020B0604020202020204" charset="0"/>
              </a:rPr>
              <a:t>Social </a:t>
            </a:r>
            <a:r>
              <a:rPr lang="fr-FR" sz="2800" dirty="0" err="1">
                <a:latin typeface="Helvetica Neue" panose="020B0604020202020204" charset="0"/>
              </a:rPr>
              <a:t>norms</a:t>
            </a:r>
            <a:endParaRPr lang="fr-FR" sz="2800" dirty="0">
              <a:latin typeface="Helvetica Neue" panose="020B0604020202020204" charset="0"/>
            </a:endParaRPr>
          </a:p>
          <a:p>
            <a:pPr marL="342900" indent="-342900">
              <a:buFont typeface="Arial" panose="020B0604020202020204" pitchFamily="34" charset="0"/>
              <a:buChar char="•"/>
            </a:pPr>
            <a:r>
              <a:rPr lang="fr-FR" sz="2800" dirty="0">
                <a:latin typeface="Helvetica Neue" panose="020B0604020202020204" charset="0"/>
              </a:rPr>
              <a:t>Child </a:t>
            </a:r>
            <a:r>
              <a:rPr lang="fr-FR" sz="2800" dirty="0" err="1">
                <a:latin typeface="Helvetica Neue" panose="020B0604020202020204" charset="0"/>
              </a:rPr>
              <a:t>survivor-centered</a:t>
            </a:r>
            <a:r>
              <a:rPr lang="fr-FR" sz="2800" dirty="0">
                <a:latin typeface="Helvetica Neue" panose="020B0604020202020204" charset="0"/>
              </a:rPr>
              <a:t> </a:t>
            </a:r>
            <a:r>
              <a:rPr lang="fr-FR" sz="2800" dirty="0" err="1">
                <a:latin typeface="Helvetica Neue" panose="020B0604020202020204" charset="0"/>
              </a:rPr>
              <a:t>approach</a:t>
            </a:r>
            <a:endParaRPr lang="fr-FR" sz="2800" dirty="0">
              <a:latin typeface="Helvetica Neue" panose="020B0604020202020204" charset="0"/>
            </a:endParaRPr>
          </a:p>
          <a:p>
            <a:pPr marL="342900" indent="-342900">
              <a:buFont typeface="Arial" panose="020B0604020202020204" pitchFamily="34" charset="0"/>
              <a:buChar char="•"/>
            </a:pPr>
            <a:r>
              <a:rPr lang="fr-FR" sz="2800" dirty="0">
                <a:latin typeface="Helvetica Neue" panose="020B0604020202020204" charset="0"/>
              </a:rPr>
              <a:t>Safe management of </a:t>
            </a:r>
            <a:r>
              <a:rPr lang="fr-FR" sz="2800" dirty="0" err="1">
                <a:latin typeface="Helvetica Neue" panose="020B0604020202020204" charset="0"/>
              </a:rPr>
              <a:t>survivor</a:t>
            </a:r>
            <a:r>
              <a:rPr lang="fr-FR" sz="2800" dirty="0">
                <a:latin typeface="Helvetica Neue" panose="020B0604020202020204" charset="0"/>
              </a:rPr>
              <a:t> data</a:t>
            </a:r>
          </a:p>
          <a:p>
            <a:pPr marL="342900" indent="-342900">
              <a:buFont typeface="Arial" panose="020B0604020202020204" pitchFamily="34" charset="0"/>
              <a:buChar char="•"/>
            </a:pPr>
            <a:r>
              <a:rPr lang="en-US" sz="2800" dirty="0">
                <a:latin typeface="Helvetica Neue" panose="020B0604020202020204" charset="0"/>
              </a:rPr>
              <a:t>Need-to-know basis</a:t>
            </a:r>
          </a:p>
          <a:p>
            <a:pPr marL="342900" indent="-342900">
              <a:buFont typeface="Arial" panose="020B0604020202020204" pitchFamily="34" charset="0"/>
              <a:buChar char="•"/>
            </a:pPr>
            <a:r>
              <a:rPr lang="en-US" sz="2800" dirty="0">
                <a:latin typeface="Helvetica Neue" panose="020B0604020202020204" charset="0"/>
              </a:rPr>
              <a:t>Do no harm</a:t>
            </a:r>
          </a:p>
          <a:p>
            <a:pPr marL="342900" indent="-342900">
              <a:buFont typeface="Arial" panose="020B0604020202020204" pitchFamily="34" charset="0"/>
              <a:buChar char="•"/>
            </a:pPr>
            <a:endParaRPr lang="fr-FR" sz="2800" dirty="0">
              <a:latin typeface="Helvetica Neue" panose="020B0604020202020204" charset="0"/>
            </a:endParaRPr>
          </a:p>
        </p:txBody>
      </p:sp>
      <p:pic>
        <p:nvPicPr>
          <p:cNvPr id="6" name="Image 5">
            <a:extLst>
              <a:ext uri="{FF2B5EF4-FFF2-40B4-BE49-F238E27FC236}">
                <a16:creationId xmlns:a16="http://schemas.microsoft.com/office/drawing/2014/main" id="{3B9D9307-F366-4172-A96E-6D1ED3894466}"/>
              </a:ext>
            </a:extLst>
          </p:cNvPr>
          <p:cNvPicPr>
            <a:picLocks noChangeAspect="1"/>
          </p:cNvPicPr>
          <p:nvPr/>
        </p:nvPicPr>
        <p:blipFill>
          <a:blip r:embed="rId4"/>
          <a:stretch>
            <a:fillRect/>
          </a:stretch>
        </p:blipFill>
        <p:spPr>
          <a:xfrm>
            <a:off x="2063201" y="576025"/>
            <a:ext cx="2674264" cy="8068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8FAD5-C970-4A5D-A161-5ADF496B1FDE}"/>
              </a:ext>
            </a:extLst>
          </p:cNvPr>
          <p:cNvSpPr>
            <a:spLocks noGrp="1"/>
          </p:cNvSpPr>
          <p:nvPr>
            <p:ph type="title"/>
          </p:nvPr>
        </p:nvSpPr>
        <p:spPr/>
        <p:txBody>
          <a:bodyPr/>
          <a:lstStyle/>
          <a:p>
            <a:r>
              <a:rPr lang="fr-FR" dirty="0"/>
              <a:t>SGBV </a:t>
            </a:r>
            <a:r>
              <a:rPr lang="fr-FR" dirty="0" err="1"/>
              <a:t>programming</a:t>
            </a:r>
            <a:endParaRPr lang="fr-FR" dirty="0"/>
          </a:p>
        </p:txBody>
      </p:sp>
      <p:sp>
        <p:nvSpPr>
          <p:cNvPr id="3" name="Espace réservé du contenu 2">
            <a:extLst>
              <a:ext uri="{FF2B5EF4-FFF2-40B4-BE49-F238E27FC236}">
                <a16:creationId xmlns:a16="http://schemas.microsoft.com/office/drawing/2014/main" id="{F0B8DFA1-21F8-4045-B5DC-3B5B317EE73A}"/>
              </a:ext>
            </a:extLst>
          </p:cNvPr>
          <p:cNvSpPr>
            <a:spLocks noGrp="1"/>
          </p:cNvSpPr>
          <p:nvPr>
            <p:ph sz="half" idx="1"/>
          </p:nvPr>
        </p:nvSpPr>
        <p:spPr>
          <a:xfrm>
            <a:off x="334939" y="1690688"/>
            <a:ext cx="5181600" cy="4351338"/>
          </a:xfrm>
        </p:spPr>
        <p:txBody>
          <a:bodyPr>
            <a:normAutofit lnSpcReduction="10000"/>
          </a:bodyPr>
          <a:lstStyle/>
          <a:p>
            <a:r>
              <a:rPr lang="fr-FR" b="1" dirty="0"/>
              <a:t>Prevention</a:t>
            </a:r>
            <a:r>
              <a:rPr lang="fr-FR" dirty="0"/>
              <a:t>:</a:t>
            </a:r>
          </a:p>
          <a:p>
            <a:pPr>
              <a:buFontTx/>
              <a:buChar char="-"/>
            </a:pPr>
            <a:r>
              <a:rPr lang="fr-FR" dirty="0"/>
              <a:t>SOPs</a:t>
            </a:r>
          </a:p>
          <a:p>
            <a:pPr>
              <a:buFontTx/>
              <a:buChar char="-"/>
            </a:pPr>
            <a:r>
              <a:rPr lang="en-US" dirty="0"/>
              <a:t>Secondary data review</a:t>
            </a:r>
          </a:p>
          <a:p>
            <a:pPr>
              <a:buFontTx/>
              <a:buChar char="-"/>
            </a:pPr>
            <a:r>
              <a:rPr lang="en-US" dirty="0"/>
              <a:t>Referral pathway </a:t>
            </a:r>
          </a:p>
          <a:p>
            <a:pPr>
              <a:buFontTx/>
              <a:buChar char="-"/>
            </a:pPr>
            <a:r>
              <a:rPr lang="en-US" dirty="0"/>
              <a:t>Family support</a:t>
            </a:r>
          </a:p>
          <a:p>
            <a:pPr>
              <a:buFontTx/>
              <a:buChar char="-"/>
            </a:pPr>
            <a:r>
              <a:rPr lang="fr-FR" dirty="0"/>
              <a:t>Social and cultural </a:t>
            </a:r>
            <a:r>
              <a:rPr lang="fr-FR" dirty="0" err="1"/>
              <a:t>norms</a:t>
            </a:r>
            <a:endParaRPr lang="fr-FR" dirty="0"/>
          </a:p>
          <a:p>
            <a:pPr>
              <a:buFontTx/>
              <a:buChar char="-"/>
            </a:pPr>
            <a:r>
              <a:rPr lang="fr-FR" dirty="0"/>
              <a:t>Risk mitigation</a:t>
            </a:r>
          </a:p>
        </p:txBody>
      </p:sp>
      <p:sp>
        <p:nvSpPr>
          <p:cNvPr id="4" name="Espace réservé du contenu 3">
            <a:extLst>
              <a:ext uri="{FF2B5EF4-FFF2-40B4-BE49-F238E27FC236}">
                <a16:creationId xmlns:a16="http://schemas.microsoft.com/office/drawing/2014/main" id="{43C90A9E-51A5-4B8B-8AE2-1FD1D13A5B85}"/>
              </a:ext>
            </a:extLst>
          </p:cNvPr>
          <p:cNvSpPr>
            <a:spLocks noGrp="1"/>
          </p:cNvSpPr>
          <p:nvPr>
            <p:ph sz="half" idx="2"/>
          </p:nvPr>
        </p:nvSpPr>
        <p:spPr>
          <a:xfrm>
            <a:off x="7010400" y="2109751"/>
            <a:ext cx="5181600" cy="4351338"/>
          </a:xfrm>
        </p:spPr>
        <p:txBody>
          <a:bodyPr>
            <a:normAutofit lnSpcReduction="10000"/>
          </a:bodyPr>
          <a:lstStyle/>
          <a:p>
            <a:r>
              <a:rPr lang="fr-FR" b="1" dirty="0" err="1"/>
              <a:t>Response</a:t>
            </a:r>
            <a:r>
              <a:rPr lang="fr-FR" b="1" dirty="0"/>
              <a:t>:</a:t>
            </a:r>
          </a:p>
          <a:p>
            <a:pPr>
              <a:buFontTx/>
              <a:buChar char="-"/>
            </a:pPr>
            <a:r>
              <a:rPr lang="en-US" dirty="0"/>
              <a:t>Basic SGBV services</a:t>
            </a:r>
          </a:p>
          <a:p>
            <a:pPr>
              <a:buFontTx/>
              <a:buChar char="-"/>
            </a:pPr>
            <a:r>
              <a:rPr lang="en-US" dirty="0"/>
              <a:t>Information </a:t>
            </a:r>
          </a:p>
          <a:p>
            <a:pPr>
              <a:buFontTx/>
              <a:buChar char="-"/>
            </a:pPr>
            <a:r>
              <a:rPr lang="en-US" dirty="0"/>
              <a:t>Service providers’ capacity</a:t>
            </a:r>
          </a:p>
          <a:p>
            <a:pPr>
              <a:buFontTx/>
              <a:buChar char="-"/>
            </a:pPr>
            <a:r>
              <a:rPr lang="en-US" dirty="0"/>
              <a:t>High-quality case management  </a:t>
            </a:r>
          </a:p>
          <a:p>
            <a:pPr>
              <a:buFontTx/>
              <a:buChar char="-"/>
            </a:pPr>
            <a:r>
              <a:rPr lang="en-US" dirty="0"/>
              <a:t>Alternative care</a:t>
            </a:r>
          </a:p>
          <a:p>
            <a:pPr>
              <a:buFontTx/>
              <a:buChar char="-"/>
            </a:pPr>
            <a:r>
              <a:rPr lang="en-US" dirty="0"/>
              <a:t>Urgent care</a:t>
            </a:r>
          </a:p>
          <a:p>
            <a:pPr>
              <a:buFontTx/>
              <a:buChar char="-"/>
            </a:pPr>
            <a:r>
              <a:rPr lang="en-US" dirty="0"/>
              <a:t>SGBV messages </a:t>
            </a:r>
            <a:endParaRPr lang="fr-FR" b="1" dirty="0"/>
          </a:p>
        </p:txBody>
      </p:sp>
      <p:pic>
        <p:nvPicPr>
          <p:cNvPr id="6" name="Image 5">
            <a:hlinkClick r:id="rId3"/>
            <a:extLst>
              <a:ext uri="{FF2B5EF4-FFF2-40B4-BE49-F238E27FC236}">
                <a16:creationId xmlns:a16="http://schemas.microsoft.com/office/drawing/2014/main" id="{598EA173-E812-48BC-9697-AA13672B9099}"/>
              </a:ext>
            </a:extLst>
          </p:cNvPr>
          <p:cNvPicPr>
            <a:picLocks noChangeAspect="1"/>
          </p:cNvPicPr>
          <p:nvPr/>
        </p:nvPicPr>
        <p:blipFill>
          <a:blip r:embed="rId4"/>
          <a:stretch>
            <a:fillRect/>
          </a:stretch>
        </p:blipFill>
        <p:spPr>
          <a:xfrm>
            <a:off x="5153249" y="4717584"/>
            <a:ext cx="1460579" cy="2058089"/>
          </a:xfrm>
          <a:prstGeom prst="rect">
            <a:avLst/>
          </a:prstGeom>
        </p:spPr>
      </p:pic>
    </p:spTree>
    <p:extLst>
      <p:ext uri="{BB962C8B-B14F-4D97-AF65-F5344CB8AC3E}">
        <p14:creationId xmlns:p14="http://schemas.microsoft.com/office/powerpoint/2010/main" val="39867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9</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9</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9</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TotalTime>
  <Words>2886</Words>
  <Application>Microsoft Office PowerPoint</Application>
  <PresentationFormat>Widescreen</PresentationFormat>
  <Paragraphs>198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Helvetica Neue</vt:lpstr>
      <vt:lpstr>Arial</vt:lpstr>
      <vt:lpstr>Ink Free</vt:lpstr>
      <vt:lpstr>Calibri</vt:lpstr>
      <vt:lpstr>HelveticaNeue-Light-Identity-H</vt:lpstr>
      <vt:lpstr>Wingdings</vt:lpstr>
      <vt:lpstr>Office Theme</vt:lpstr>
      <vt:lpstr>The Minimum Standards for Child Protection in Humanitarian Action  CPMS</vt:lpstr>
      <vt:lpstr>Aim of the Standards </vt:lpstr>
      <vt:lpstr>PowerPoint Presentation</vt:lpstr>
      <vt:lpstr>General intro to Standard 9</vt:lpstr>
      <vt:lpstr>PowerPoint Presentation</vt:lpstr>
      <vt:lpstr>SGBV programming</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118</cp:revision>
  <dcterms:created xsi:type="dcterms:W3CDTF">2017-12-20T18:51:03Z</dcterms:created>
  <dcterms:modified xsi:type="dcterms:W3CDTF">2022-06-08T03:55:13Z</dcterms:modified>
</cp:coreProperties>
</file>