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yuqiJufbyHyNLyKQNGa2ydvXQ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5fa2d5246_0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5fa2d5246_0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Preventing family separation part 1: quarantine, isolation and treatment </a:t>
            </a:r>
            <a:endParaRPr/>
          </a:p>
        </p:txBody>
      </p:sp>
      <p:sp>
        <p:nvSpPr>
          <p:cNvPr id="301" name="Google Shape;301;ge5fa2d5246_0_3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5fa2d5246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5fa2d5246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Preventing family separation part 1: quarantine, isolation and treatment </a:t>
            </a:r>
            <a:endParaRPr/>
          </a:p>
        </p:txBody>
      </p:sp>
      <p:sp>
        <p:nvSpPr>
          <p:cNvPr id="308" name="Google Shape;308;ge5fa2d5246_0_3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5fa2d5246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5fa2d5246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Session: Preventing family separation part 1: quarantine, isolation and treatment </a:t>
            </a:r>
            <a:endParaRPr/>
          </a:p>
        </p:txBody>
      </p:sp>
      <p:sp>
        <p:nvSpPr>
          <p:cNvPr id="315" name="Google Shape;315;ge5fa2d5246_0_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fa2d5246_0_3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fa2d5246_0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Session: preventing family separation 2: preserving family unity when a child or caregiver is admitted to a facility</a:t>
            </a:r>
            <a:endParaRPr/>
          </a:p>
        </p:txBody>
      </p:sp>
      <p:sp>
        <p:nvSpPr>
          <p:cNvPr id="325" name="Google Shape;325;ge5fa2d5246_0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5fa2d5246_0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5fa2d5246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e5fa2d5246_0_3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5fa2d5246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5fa2d5246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Session: Preventing family separation part 3: SOPs and other preparatory actions</a:t>
            </a:r>
            <a:endParaRPr/>
          </a:p>
        </p:txBody>
      </p:sp>
      <p:sp>
        <p:nvSpPr>
          <p:cNvPr id="341" name="Google Shape;341;ge5fa2d5246_0_3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5fa2d5246_0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5fa2d5246_0_3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e5fa2d5246_0_3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5fa2d5246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e5fa2d5246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e5fa2d5246_0_3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a2d5246_0_3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a2d5246_0_3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e5fa2d5246_0_3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5fa2d524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5fa2d524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e5fa2d524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5fa2d5246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5fa2d5246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e5fa2d5246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5fa2d5246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5fa2d5246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Increased risks to children</a:t>
            </a:r>
            <a:endParaRPr>
              <a:solidFill>
                <a:srgbClr val="5455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e5fa2d5246_0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5fa2d5246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5fa2d5246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Session: Increased risks to children</a:t>
            </a:r>
            <a:endParaRPr/>
          </a:p>
        </p:txBody>
      </p:sp>
      <p:sp>
        <p:nvSpPr>
          <p:cNvPr id="266" name="Google Shape;266;ge5fa2d5246_0_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5fa2d5246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5fa2d5246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Preventing family separation part 1: quarantine, isolation and treatment </a:t>
            </a:r>
            <a:endParaRPr/>
          </a:p>
        </p:txBody>
      </p:sp>
      <p:sp>
        <p:nvSpPr>
          <p:cNvPr id="272" name="Google Shape;272;ge5fa2d5246_0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5fa2d5246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5fa2d5246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Preventing family separation part 1: quarantine, isolation and treatment </a:t>
            </a:r>
            <a:endParaRPr/>
          </a:p>
        </p:txBody>
      </p:sp>
      <p:sp>
        <p:nvSpPr>
          <p:cNvPr id="279" name="Google Shape;279;ge5fa2d5246_0_3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5fa2d5246_0_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5fa2d5246_0_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Preventing family separation part 1: quarantine, isolation and treatment </a:t>
            </a:r>
            <a:endParaRPr/>
          </a:p>
        </p:txBody>
      </p:sp>
      <p:sp>
        <p:nvSpPr>
          <p:cNvPr id="286" name="Google Shape;286;ge5fa2d5246_0_3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5fa2d5246_0_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5fa2d5246_0_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Session: Preventing family separation part 1: quarantine, isolation and treatment </a:t>
            </a:r>
            <a:endParaRPr/>
          </a:p>
        </p:txBody>
      </p:sp>
      <p:sp>
        <p:nvSpPr>
          <p:cNvPr id="294" name="Google Shape;294;ge5fa2d5246_0_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/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b="1" sz="4000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b="0" l="30622" r="34584" t="-2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cap="flat" cmpd="sng" w="9525">
            <a:solidFill>
              <a:srgbClr val="405E7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Blue">
  <p:cSld name="Title &amp; Text - Blu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" name="Google Shape;67;p33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rgbClr val="03679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2" type="body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Purple">
  <p:cSld name="Title &amp; Text - Purp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b="1"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" name="Google Shape;73;p34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/>
          <p:nvPr>
            <p:ph idx="1" type="body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Teal">
  <p:cSld name="Title &amp; Text - Teal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b="1" sz="3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" name="Google Shape;79;p35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/>
          <p:nvPr>
            <p:ph idx="1" type="body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- Green">
  <p:cSld name="Title &amp; Text - Gree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b="1" sz="3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5" name="Google Shape;85;p36"/>
          <p:cNvCxnSpPr/>
          <p:nvPr/>
        </p:nvCxnSpPr>
        <p:spPr>
          <a:xfrm flipH="1" rot="10800000">
            <a:off x="656024" y="1635973"/>
            <a:ext cx="10820189" cy="33878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/>
          <p:nvPr>
            <p:ph idx="1" type="body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2" type="body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Purple">
  <p:cSld name="Image &amp; Text - Purp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b="1" sz="32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" name="Google Shape;91;p37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37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Blue">
  <p:cSld name="Image &amp; Text - Blu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b="1" sz="3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" name="Google Shape;97;p38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Teal">
  <p:cSld name="Image &amp; Text - Teal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b="1" sz="3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" name="Google Shape;103;p39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9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&amp; Text - Green">
  <p:cSld name="Image &amp; Text - Gree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/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b="1" sz="32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" name="Google Shape;109;p40"/>
          <p:cNvCxnSpPr/>
          <p:nvPr/>
        </p:nvCxnSpPr>
        <p:spPr>
          <a:xfrm flipH="1" rot="10800000">
            <a:off x="5027117" y="1509236"/>
            <a:ext cx="6806284" cy="17612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/>
          <p:nvPr>
            <p:ph idx="2" type="pic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40"/>
          <p:cNvSpPr txBox="1"/>
          <p:nvPr>
            <p:ph idx="1" type="body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Blue">
  <p:cSld name="Title &amp; Text with Dots - Blu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15" name="Google Shape;115;p41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5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2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b="1"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1" type="body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1"/>
          <p:cNvSpPr txBox="1"/>
          <p:nvPr>
            <p:ph idx="2" type="body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Purple">
  <p:cSld name="Title &amp; Text with Dots - Purp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22" name="Google Shape;122;p42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5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2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b="1"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1" type="body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2"/>
          <p:cNvSpPr txBox="1"/>
          <p:nvPr>
            <p:ph idx="2" type="body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 - Teal">
  <p:cSld name="Title &amp; Text with Dots - Teal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/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b="1" sz="3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3"/>
          <p:cNvSpPr txBox="1"/>
          <p:nvPr>
            <p:ph idx="1" type="body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2" type="body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5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2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Dots- Green">
  <p:cSld name="Title &amp; Text with Dots- Gree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6" name="Google Shape;136;p44"/>
            <p:cNvPicPr preferRelativeResize="0"/>
            <p:nvPr/>
          </p:nvPicPr>
          <p:blipFill rotWithShape="1">
            <a:blip r:embed="rId2">
              <a:alphaModFix amt="20000"/>
            </a:blip>
            <a:srcRect b="6770" l="59835" r="12104" t="10673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 rotWithShape="1">
            <a:blip r:embed="rId2">
              <a:alphaModFix amt="20000"/>
            </a:blip>
            <a:srcRect b="6770" l="60063" r="11952" t="10673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/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b="1" sz="3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" type="body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2" type="body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Blue">
  <p:cSld name="Title &amp; Two Column - Blu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cap="flat" cmpd="sng" w="12700">
            <a:solidFill>
              <a:srgbClr val="0147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b="9028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46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6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6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6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6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46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1" sz="2400">
                <a:solidFill>
                  <a:schemeClr val="accent3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6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Purple">
  <p:cSld name="Title &amp; Two Column - Purp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b="9028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47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7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47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47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47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7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Teal">
  <p:cSld name="Title &amp; Two Column - Teal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b="9028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48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48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8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8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b="1" sz="2400">
                <a:solidFill>
                  <a:schemeClr val="accent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 - Green">
  <p:cSld name="Title &amp; Two Column - Gree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b="9029" l="50000" r="19089" t="7392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b="9028" l="54597" r="16825" t="31445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49"/>
          <p:cNvSpPr txBox="1"/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9"/>
          <p:cNvSpPr txBox="1"/>
          <p:nvPr>
            <p:ph idx="1" type="body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9"/>
          <p:cNvSpPr txBox="1"/>
          <p:nvPr>
            <p:ph idx="2" type="body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9"/>
          <p:cNvSpPr txBox="1"/>
          <p:nvPr>
            <p:ph idx="3" type="body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4" type="body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5" type="body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6" type="body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Blue">
  <p:cSld name="Title on Colored Background - Blu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0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Purple">
  <p:cSld name="Title on Colored Background - Purpl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1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Teal">
  <p:cSld name="Title on Colored Background - Teal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2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Colored Background - Green">
  <p:cSld name="Title on Colored Background - Gree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b="6458" l="60398" r="3320" t="16294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/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3"/>
          <p:cNvSpPr txBox="1"/>
          <p:nvPr>
            <p:ph idx="1" type="body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2" type="body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Blue">
  <p:cSld name="Split - Blu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Purple">
  <p:cSld name="Split - Purp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b="1" sz="3200">
                <a:solidFill>
                  <a:srgbClr val="02679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Teal">
  <p:cSld name="Split - Teal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b="1"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- Green">
  <p:cSld name="Split - Gree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 amt="20000"/>
          </a:blip>
          <a:srcRect b="9029" l="4826" r="39371" t="9031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/>
          <p:nvPr>
            <p:ph idx="1" type="body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2" type="body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3" type="body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5301975" y="1014300"/>
            <a:ext cx="5716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405D78"/>
                </a:solidFill>
                <a:latin typeface="Calibri"/>
                <a:ea typeface="Calibri"/>
                <a:cs typeface="Calibri"/>
                <a:sym typeface="Calibri"/>
              </a:rPr>
              <a:t>Promoting family unity and preventing family separation in the context of IDOs </a:t>
            </a:r>
            <a:endParaRPr sz="2100">
              <a:solidFill>
                <a:srgbClr val="405D7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5fa2d5246_0_337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Measures must always be taken to prevent family separation</a:t>
            </a:r>
            <a:endParaRPr/>
          </a:p>
        </p:txBody>
      </p:sp>
      <p:sp>
        <p:nvSpPr>
          <p:cNvPr id="304" name="Google Shape;304;ge5fa2d5246_0_337"/>
          <p:cNvSpPr txBox="1"/>
          <p:nvPr>
            <p:ph idx="1" type="body"/>
          </p:nvPr>
        </p:nvSpPr>
        <p:spPr>
          <a:xfrm>
            <a:off x="656025" y="2547250"/>
            <a:ext cx="10820100" cy="22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Systematically consider home-based isolation and quarantine first for both children and caregivers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5fa2d5246_0_330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Child / caregiver needs to isolate or quarantine</a:t>
            </a:r>
            <a:endParaRPr/>
          </a:p>
        </p:txBody>
      </p:sp>
      <p:sp>
        <p:nvSpPr>
          <p:cNvPr id="311" name="Google Shape;311;ge5fa2d5246_0_330"/>
          <p:cNvSpPr txBox="1"/>
          <p:nvPr>
            <p:ph idx="2" type="body"/>
          </p:nvPr>
        </p:nvSpPr>
        <p:spPr>
          <a:xfrm>
            <a:off x="656025" y="1959423"/>
            <a:ext cx="10820100" cy="438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Prioritise the best interests of the child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Consider the child’s views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 no harm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Admit children and caregivers together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Family based over facility based care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Alternate healthy family member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Last resort: Adequate, temporary alternative care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5fa2d5246_0_344"/>
          <p:cNvSpPr txBox="1"/>
          <p:nvPr>
            <p:ph type="title"/>
          </p:nvPr>
        </p:nvSpPr>
        <p:spPr>
          <a:xfrm>
            <a:off x="656023" y="246594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Group exercise</a:t>
            </a:r>
            <a:endParaRPr/>
          </a:p>
        </p:txBody>
      </p:sp>
      <p:sp>
        <p:nvSpPr>
          <p:cNvPr id="318" name="Google Shape;318;ge5fa2d5246_0_344"/>
          <p:cNvSpPr txBox="1"/>
          <p:nvPr>
            <p:ph idx="3" type="body"/>
          </p:nvPr>
        </p:nvSpPr>
        <p:spPr>
          <a:xfrm>
            <a:off x="656022" y="2596502"/>
            <a:ext cx="4661100" cy="60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Column 1</a:t>
            </a:r>
            <a:endParaRPr/>
          </a:p>
        </p:txBody>
      </p:sp>
      <p:sp>
        <p:nvSpPr>
          <p:cNvPr id="319" name="Google Shape;319;ge5fa2d5246_0_344"/>
          <p:cNvSpPr txBox="1"/>
          <p:nvPr>
            <p:ph idx="4" type="body"/>
          </p:nvPr>
        </p:nvSpPr>
        <p:spPr>
          <a:xfrm>
            <a:off x="656022" y="3304959"/>
            <a:ext cx="4661100" cy="22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measures should be taken by health actors to prevent family separation for quarantine, isolation or treatment?</a:t>
            </a:r>
            <a:endParaRPr/>
          </a:p>
        </p:txBody>
      </p:sp>
      <p:sp>
        <p:nvSpPr>
          <p:cNvPr id="320" name="Google Shape;320;ge5fa2d5246_0_344"/>
          <p:cNvSpPr txBox="1"/>
          <p:nvPr>
            <p:ph idx="5" type="body"/>
          </p:nvPr>
        </p:nvSpPr>
        <p:spPr>
          <a:xfrm>
            <a:off x="6814990" y="2520302"/>
            <a:ext cx="4661100" cy="60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Column 2</a:t>
            </a:r>
            <a:endParaRPr/>
          </a:p>
        </p:txBody>
      </p:sp>
      <p:sp>
        <p:nvSpPr>
          <p:cNvPr id="321" name="Google Shape;321;ge5fa2d5246_0_344"/>
          <p:cNvSpPr txBox="1"/>
          <p:nvPr>
            <p:ph idx="6" type="body"/>
          </p:nvPr>
        </p:nvSpPr>
        <p:spPr>
          <a:xfrm>
            <a:off x="6814990" y="3228759"/>
            <a:ext cx="4661100" cy="22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 key considerations when determining where a child/caregiver should quarantine/isolate?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5fa2d5246_0_355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a child is admitted</a:t>
            </a:r>
            <a:endParaRPr/>
          </a:p>
        </p:txBody>
      </p:sp>
      <p:sp>
        <p:nvSpPr>
          <p:cNvPr id="328" name="Google Shape;328;ge5fa2d5246_0_355"/>
          <p:cNvSpPr txBox="1"/>
          <p:nvPr>
            <p:ph idx="1" type="body"/>
          </p:nvPr>
        </p:nvSpPr>
        <p:spPr>
          <a:xfrm>
            <a:off x="656022" y="1971675"/>
            <a:ext cx="10820100" cy="48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29" name="Google Shape;329;ge5fa2d5246_0_355"/>
          <p:cNvSpPr txBox="1"/>
          <p:nvPr>
            <p:ph idx="2" type="body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Allow a primary caregiver to accompany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not possible: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Child Protection actors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Document child and caregiver details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Facilitate regular contact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Provide regular, frequent updates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Consider temporary accommodation for caregivers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 disability inclusive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5fa2d5246_0_362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a caregiver is admitted</a:t>
            </a:r>
            <a:endParaRPr/>
          </a:p>
        </p:txBody>
      </p:sp>
      <p:sp>
        <p:nvSpPr>
          <p:cNvPr id="336" name="Google Shape;336;ge5fa2d5246_0_362"/>
          <p:cNvSpPr txBox="1"/>
          <p:nvPr>
            <p:ph idx="1" type="body"/>
          </p:nvPr>
        </p:nvSpPr>
        <p:spPr>
          <a:xfrm>
            <a:off x="656022" y="1971676"/>
            <a:ext cx="10820100" cy="57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37" name="Google Shape;337;ge5fa2d5246_0_362"/>
          <p:cNvSpPr txBox="1"/>
          <p:nvPr>
            <p:ph idx="2" type="body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Gather information about children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Inquire about children at home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Transfer children to care of a trusted adult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Facilitate regular contact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5fa2d5246_0_369"/>
          <p:cNvSpPr txBox="1"/>
          <p:nvPr>
            <p:ph type="title"/>
          </p:nvPr>
        </p:nvSpPr>
        <p:spPr>
          <a:xfrm>
            <a:off x="656023" y="246594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Preparatory actions</a:t>
            </a:r>
            <a:endParaRPr/>
          </a:p>
        </p:txBody>
      </p:sp>
      <p:sp>
        <p:nvSpPr>
          <p:cNvPr id="344" name="Google Shape;344;ge5fa2d5246_0_369"/>
          <p:cNvSpPr txBox="1"/>
          <p:nvPr>
            <p:ph idx="1" type="body"/>
          </p:nvPr>
        </p:nvSpPr>
        <p:spPr>
          <a:xfrm>
            <a:off x="685947" y="1857843"/>
            <a:ext cx="10820100" cy="50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e5fa2d5246_0_369"/>
          <p:cNvSpPr txBox="1"/>
          <p:nvPr>
            <p:ph idx="2" type="body"/>
          </p:nvPr>
        </p:nvSpPr>
        <p:spPr>
          <a:xfrm>
            <a:off x="656025" y="2479156"/>
            <a:ext cx="10820100" cy="3940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Assign facility focal point for child protection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Establish SOPs, covering: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roles and responsibilities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referral pathways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minimum care package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child</a:t>
            </a:r>
            <a:r>
              <a:rPr lang="en-US"/>
              <a:t> safeguarding measures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nurturing care arrangements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Train health personnel on SOPs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Develop and disseminate referral pathways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Establish SOPs for registration and confidential data collection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5fa2d5246_0_380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Look</a:t>
            </a:r>
            <a:endParaRPr/>
          </a:p>
        </p:txBody>
      </p:sp>
      <p:sp>
        <p:nvSpPr>
          <p:cNvPr id="352" name="Google Shape;352;ge5fa2d5246_0_380"/>
          <p:cNvSpPr txBox="1"/>
          <p:nvPr>
            <p:ph idx="2" type="body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Check for safety. 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Look for children with obvious basic needs. 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Look for children and parents or caregivers who have serious distress reactions.</a:t>
            </a:r>
            <a:endParaRPr/>
          </a:p>
        </p:txBody>
      </p:sp>
      <p:sp>
        <p:nvSpPr>
          <p:cNvPr id="353" name="Google Shape;353;ge5fa2d5246_0_380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PFA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5fa2d5246_0_387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Listen</a:t>
            </a:r>
            <a:endParaRPr/>
          </a:p>
        </p:txBody>
      </p:sp>
      <p:sp>
        <p:nvSpPr>
          <p:cNvPr id="360" name="Google Shape;360;ge5fa2d5246_0_387"/>
          <p:cNvSpPr txBox="1"/>
          <p:nvPr>
            <p:ph idx="2" type="body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973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Approach children caregivers who may need support</a:t>
            </a:r>
            <a:endParaRPr/>
          </a:p>
          <a:p>
            <a:pPr indent="-37973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about their needs and concerns</a:t>
            </a:r>
            <a:endParaRPr/>
          </a:p>
          <a:p>
            <a:pPr indent="-37973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Listen and help them feel calm by: </a:t>
            </a:r>
            <a:endParaRPr/>
          </a:p>
          <a:p>
            <a:pPr indent="-35814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Staying close (in line with restrictions)</a:t>
            </a:r>
            <a:endParaRPr/>
          </a:p>
          <a:p>
            <a:pPr indent="-35814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Listening</a:t>
            </a:r>
            <a:endParaRPr/>
          </a:p>
          <a:p>
            <a:pPr indent="-35814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Not pressuring anyone to talk if they don’t want to.</a:t>
            </a:r>
            <a:endParaRPr/>
          </a:p>
        </p:txBody>
      </p:sp>
      <p:sp>
        <p:nvSpPr>
          <p:cNvPr id="361" name="Google Shape;361;ge5fa2d5246_0_387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PFA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fa2d5246_0_394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Link</a:t>
            </a:r>
            <a:endParaRPr/>
          </a:p>
        </p:txBody>
      </p:sp>
      <p:sp>
        <p:nvSpPr>
          <p:cNvPr id="368" name="Google Shape;368;ge5fa2d5246_0_394"/>
          <p:cNvSpPr txBox="1"/>
          <p:nvPr>
            <p:ph idx="2" type="body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Help children and families identify their needs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Provide information 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Link to services to meet identified needs.</a:t>
            </a:r>
            <a:endParaRPr/>
          </a:p>
        </p:txBody>
      </p:sp>
      <p:sp>
        <p:nvSpPr>
          <p:cNvPr id="369" name="Google Shape;369;ge5fa2d5246_0_394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PFA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5fa2d5246_0_0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objectives</a:t>
            </a:r>
            <a:endParaRPr/>
          </a:p>
        </p:txBody>
      </p:sp>
      <p:sp>
        <p:nvSpPr>
          <p:cNvPr id="236" name="Google Shape;236;ge5fa2d5246_0_0"/>
          <p:cNvSpPr txBox="1"/>
          <p:nvPr>
            <p:ph idx="1" type="body"/>
          </p:nvPr>
        </p:nvSpPr>
        <p:spPr>
          <a:xfrm>
            <a:off x="656022" y="1971675"/>
            <a:ext cx="10820100" cy="48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By the end of the course, you will be able to:</a:t>
            </a:r>
            <a:endParaRPr/>
          </a:p>
        </p:txBody>
      </p:sp>
      <p:sp>
        <p:nvSpPr>
          <p:cNvPr id="237" name="Google Shape;237;ge5fa2d5246_0_0"/>
          <p:cNvSpPr txBox="1"/>
          <p:nvPr>
            <p:ph idx="2" type="body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Describe the increased protection risks for children during COVID-19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Explain child protection mainstreaming best practices during COVID-19 and other IDOs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List key actions for health actors to preventing family separation and preserving family unity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Recall safe referral processes for children identified as at risk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5fa2d5246_0_14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structure</a:t>
            </a:r>
            <a:endParaRPr/>
          </a:p>
        </p:txBody>
      </p:sp>
      <p:sp>
        <p:nvSpPr>
          <p:cNvPr id="244" name="Google Shape;244;ge5fa2d5246_0_14"/>
          <p:cNvSpPr txBox="1"/>
          <p:nvPr>
            <p:ph idx="2" type="body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[Insert relevant course agenda]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5fa2d5246_0_271"/>
          <p:cNvSpPr txBox="1"/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Socio-ecological model</a:t>
            </a:r>
            <a:endParaRPr/>
          </a:p>
        </p:txBody>
      </p:sp>
      <p:grpSp>
        <p:nvGrpSpPr>
          <p:cNvPr id="251" name="Google Shape;251;ge5fa2d5246_0_271"/>
          <p:cNvGrpSpPr/>
          <p:nvPr/>
        </p:nvGrpSpPr>
        <p:grpSpPr>
          <a:xfrm>
            <a:off x="1540271" y="1715717"/>
            <a:ext cx="8536938" cy="4393241"/>
            <a:chOff x="750952" y="469342"/>
            <a:chExt cx="7018200" cy="3547800"/>
          </a:xfrm>
        </p:grpSpPr>
        <p:sp>
          <p:nvSpPr>
            <p:cNvPr id="252" name="Google Shape;252;ge5fa2d5246_0_271"/>
            <p:cNvSpPr/>
            <p:nvPr/>
          </p:nvSpPr>
          <p:spPr>
            <a:xfrm>
              <a:off x="750952" y="469342"/>
              <a:ext cx="7018200" cy="3547800"/>
            </a:xfrm>
            <a:prstGeom prst="ellipse">
              <a:avLst/>
            </a:prstGeom>
            <a:solidFill>
              <a:srgbClr val="F2F2F2"/>
            </a:solidFill>
            <a:ln cap="flat" cmpd="sng" w="28575">
              <a:solidFill>
                <a:srgbClr val="02659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e5fa2d5246_0_271"/>
            <p:cNvSpPr txBox="1"/>
            <p:nvPr/>
          </p:nvSpPr>
          <p:spPr>
            <a:xfrm>
              <a:off x="2944097" y="646729"/>
              <a:ext cx="26319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0266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e5fa2d5246_0_271"/>
            <p:cNvSpPr/>
            <p:nvPr/>
          </p:nvSpPr>
          <p:spPr>
            <a:xfrm>
              <a:off x="1809723" y="897845"/>
              <a:ext cx="5907000" cy="2803500"/>
            </a:xfrm>
            <a:prstGeom prst="ellipse">
              <a:avLst/>
            </a:prstGeom>
            <a:solidFill>
              <a:srgbClr val="026593"/>
            </a:solidFill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e5fa2d5246_0_271"/>
            <p:cNvSpPr txBox="1"/>
            <p:nvPr/>
          </p:nvSpPr>
          <p:spPr>
            <a:xfrm>
              <a:off x="3489547" y="1059047"/>
              <a:ext cx="25473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3775" lIns="113775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Society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e5fa2d5246_0_271"/>
            <p:cNvSpPr/>
            <p:nvPr/>
          </p:nvSpPr>
          <p:spPr>
            <a:xfrm>
              <a:off x="3098326" y="1423796"/>
              <a:ext cx="4566600" cy="1881000"/>
            </a:xfrm>
            <a:prstGeom prst="ellipse">
              <a:avLst/>
            </a:prstGeom>
            <a:solidFill>
              <a:srgbClr val="44762D"/>
            </a:solidFill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e5fa2d5246_0_271"/>
            <p:cNvSpPr txBox="1"/>
            <p:nvPr/>
          </p:nvSpPr>
          <p:spPr>
            <a:xfrm>
              <a:off x="4200050" y="1553580"/>
              <a:ext cx="2363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3775" lIns="113775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e5fa2d5246_0_271"/>
            <p:cNvSpPr/>
            <p:nvPr/>
          </p:nvSpPr>
          <p:spPr>
            <a:xfrm>
              <a:off x="4331232" y="1860902"/>
              <a:ext cx="3186600" cy="1166100"/>
            </a:xfrm>
            <a:prstGeom prst="ellipse">
              <a:avLst/>
            </a:prstGeom>
            <a:solidFill>
              <a:srgbClr val="97467D"/>
            </a:solidFill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e5fa2d5246_0_271"/>
            <p:cNvSpPr txBox="1"/>
            <p:nvPr/>
          </p:nvSpPr>
          <p:spPr>
            <a:xfrm>
              <a:off x="5064180" y="1965862"/>
              <a:ext cx="17208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3775" lIns="113775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Family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e5fa2d5246_0_271"/>
            <p:cNvSpPr/>
            <p:nvPr/>
          </p:nvSpPr>
          <p:spPr>
            <a:xfrm>
              <a:off x="6086323" y="2086404"/>
              <a:ext cx="1331400" cy="715800"/>
            </a:xfrm>
            <a:prstGeom prst="ellipse">
              <a:avLst/>
            </a:prstGeom>
            <a:solidFill>
              <a:srgbClr val="AC6B97"/>
            </a:solidFill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e5fa2d5246_0_271"/>
            <p:cNvSpPr txBox="1"/>
            <p:nvPr/>
          </p:nvSpPr>
          <p:spPr>
            <a:xfrm>
              <a:off x="6281314" y="2265387"/>
              <a:ext cx="9414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Child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ge5fa2d5246_0_271"/>
          <p:cNvSpPr txBox="1"/>
          <p:nvPr/>
        </p:nvSpPr>
        <p:spPr>
          <a:xfrm>
            <a:off x="1475325" y="3430550"/>
            <a:ext cx="137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26694"/>
                </a:solidFill>
                <a:latin typeface="Calibri"/>
                <a:ea typeface="Calibri"/>
                <a:cs typeface="Calibri"/>
                <a:sym typeface="Calibri"/>
              </a:rPr>
              <a:t>Socio-cultural norms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e5fa2d5246_0_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700" y="0"/>
            <a:ext cx="10520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5fa2d5246_0_296"/>
          <p:cNvSpPr txBox="1"/>
          <p:nvPr>
            <p:ph idx="1" type="body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Quarantine</a:t>
            </a:r>
            <a:endParaRPr/>
          </a:p>
        </p:txBody>
      </p:sp>
      <p:sp>
        <p:nvSpPr>
          <p:cNvPr id="275" name="Google Shape;275;ge5fa2d5246_0_296"/>
          <p:cNvSpPr txBox="1"/>
          <p:nvPr>
            <p:ph idx="2" type="body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r>
              <a:rPr lang="en-US"/>
              <a:t>he separation of persons who are not ill but who may have been exposed to an infectious disease, to monitor their symptoms and promote early detection of cases.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5fa2d5246_0_304"/>
          <p:cNvSpPr txBox="1"/>
          <p:nvPr>
            <p:ph idx="1" type="body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Isolation</a:t>
            </a:r>
            <a:endParaRPr/>
          </a:p>
        </p:txBody>
      </p:sp>
      <p:sp>
        <p:nvSpPr>
          <p:cNvPr id="282" name="Google Shape;282;ge5fa2d5246_0_304"/>
          <p:cNvSpPr txBox="1"/>
          <p:nvPr>
            <p:ph idx="2" type="body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r>
              <a:rPr lang="en-US"/>
              <a:t>he separation of ill or infected people to prevent the spread.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5fa2d5246_0_310"/>
          <p:cNvSpPr txBox="1"/>
          <p:nvPr>
            <p:ph idx="1" type="body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9" name="Google Shape;289;ge5fa2d5246_0_310"/>
          <p:cNvSpPr txBox="1"/>
          <p:nvPr>
            <p:ph idx="2" type="body"/>
          </p:nvPr>
        </p:nvSpPr>
        <p:spPr>
          <a:xfrm>
            <a:off x="4100525" y="1360075"/>
            <a:ext cx="7300800" cy="41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Home-based</a:t>
            </a:r>
            <a:endParaRPr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Facility-based</a:t>
            </a:r>
            <a:endParaRPr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Community level</a:t>
            </a:r>
            <a:endParaRPr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Zone or area-based</a:t>
            </a:r>
            <a:endParaRPr/>
          </a:p>
        </p:txBody>
      </p:sp>
      <p:sp>
        <p:nvSpPr>
          <p:cNvPr id="290" name="Google Shape;290;ge5fa2d5246_0_310"/>
          <p:cNvSpPr txBox="1"/>
          <p:nvPr>
            <p:ph idx="3" type="body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Types of quarantine and isolation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5fa2d5246_0_317"/>
          <p:cNvSpPr txBox="1"/>
          <p:nvPr>
            <p:ph idx="1" type="body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/>
              <a:t> </a:t>
            </a:r>
            <a:endParaRPr/>
          </a:p>
        </p:txBody>
      </p:sp>
      <p:sp>
        <p:nvSpPr>
          <p:cNvPr id="297" name="Google Shape;297;ge5fa2d5246_0_317"/>
          <p:cNvSpPr txBox="1"/>
          <p:nvPr>
            <p:ph idx="2" type="body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Separation linked to isolation, quarantine and treatment measures applied to children and or caregivers can result in increased </a:t>
            </a:r>
            <a:r>
              <a:rPr b="1" lang="en-US"/>
              <a:t>child protection risks.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2017-12-20T18:51:03Z</dcterms:created>
  <dc:creator>Colleen Fitzgerald</dc:creator>
</cp:coreProperties>
</file>