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7315200" cy="9601200"/>
  <p:embeddedFontLst>
    <p:embeddedFont>
      <p:font typeface="Arial Narrow" panose="020B0604020202020204" pitchFamily="34" charset="0"/>
      <p:regular r:id="rId24"/>
      <p:bold r:id="rId25"/>
      <p:italic r:id="rId26"/>
      <p:boldItalic r:id="rId27"/>
    </p:embeddedFont>
    <p:embeddedFont>
      <p:font typeface="Georgia" panose="02040502050405020303" pitchFamily="18" charset="0"/>
      <p:regular r:id="rId28"/>
      <p:bold r:id="rId29"/>
      <p:italic r:id="rId30"/>
      <p:boldItalic r:id="rId31"/>
    </p:embeddedFont>
    <p:embeddedFont>
      <p:font typeface="Helvetica Neue" panose="02000503000000020004" pitchFamily="2" charset="0"/>
      <p:regular r:id="rId32"/>
      <p:bold r:id="rId33"/>
      <p:italic r:id="rId34"/>
      <p:boldItalic r:id="rId35"/>
    </p:embeddedFont>
  </p:embeddedFontLst>
  <p:defaultTextStyle>
    <a:defPPr marR="0" lvl="0" algn="l" rtl="0">
      <a:lnSpc>
        <a:spcPct val="100000"/>
      </a:lnSpc>
      <a:spcBef>
        <a:spcPts val="0"/>
      </a:spcBef>
      <a:spcAft>
        <a:spcPts val="0"/>
      </a:spcAft>
      <a:defRPr lang="es-ES"/>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F0D8079-11EF-48C0-BDC0-E0B99B5CCDC7}">
  <a:tblStyle styleId="{8F0D8079-11EF-48C0-BDC0-E0B99B5CCDC7}" styleName="Table_0">
    <a:wholeTbl>
      <a:tcTxStyle>
        <a:font>
          <a:latin typeface="Arial"/>
          <a:ea typeface="Arial"/>
          <a:cs typeface="Arial"/>
        </a:font>
        <a:srgbClr val="000000"/>
      </a:tcTxStyle>
      <a:tcStyle>
        <a:tcBdr>
          <a:left>
            <a:ln w="6350" cap="flat" cmpd="sng">
              <a:solidFill>
                <a:srgbClr val="000000"/>
              </a:solidFill>
              <a:prstDash val="solid"/>
              <a:round/>
              <a:headEnd type="none" w="sm" len="sm"/>
              <a:tailEnd type="none" w="sm" len="sm"/>
            </a:ln>
          </a:left>
          <a:right>
            <a:ln w="6350" cap="flat" cmpd="sng">
              <a:solidFill>
                <a:srgbClr val="000000"/>
              </a:solidFill>
              <a:prstDash val="solid"/>
              <a:round/>
              <a:headEnd type="none" w="sm" len="sm"/>
              <a:tailEnd type="none" w="sm" len="sm"/>
            </a:ln>
          </a:right>
          <a:top>
            <a:ln w="6350" cap="flat" cmpd="sng">
              <a:solidFill>
                <a:srgbClr val="000000"/>
              </a:solidFill>
              <a:prstDash val="solid"/>
              <a:round/>
              <a:headEnd type="none" w="sm" len="sm"/>
              <a:tailEnd type="none" w="sm" len="sm"/>
            </a:ln>
          </a:top>
          <a:bottom>
            <a:ln w="6350" cap="flat" cmpd="sng">
              <a:solidFill>
                <a:srgbClr val="000000"/>
              </a:solidFill>
              <a:prstDash val="solid"/>
              <a:round/>
              <a:headEnd type="none" w="sm" len="sm"/>
              <a:tailEnd type="none" w="sm" len="sm"/>
            </a:ln>
          </a:bottom>
          <a:insideH>
            <a:ln w="6350" cap="flat" cmpd="sng">
              <a:solidFill>
                <a:srgbClr val="000000"/>
              </a:solidFill>
              <a:prstDash val="solid"/>
              <a:round/>
              <a:headEnd type="none" w="sm" len="sm"/>
              <a:tailEnd type="none" w="sm" len="sm"/>
            </a:ln>
          </a:insideH>
          <a:insideV>
            <a:ln w="635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4" autoAdjust="0"/>
    <p:restoredTop sz="86942" autoAdjust="0"/>
  </p:normalViewPr>
  <p:slideViewPr>
    <p:cSldViewPr snapToGrid="0">
      <p:cViewPr varScale="1">
        <p:scale>
          <a:sx n="90" d="100"/>
          <a:sy n="90" d="100"/>
        </p:scale>
        <p:origin x="80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1"/>
            <a:ext cx="3169920" cy="481727"/>
          </a:xfrm>
          <a:prstGeom prst="rect">
            <a:avLst/>
          </a:prstGeom>
          <a:noFill/>
          <a:ln>
            <a:noFill/>
          </a:ln>
        </p:spPr>
        <p:txBody>
          <a:bodyPr spcFirstLastPara="1" wrap="square" lIns="91425" tIns="45700" rIns="91425" bIns="45700" rtlCol="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a:p>
        </p:txBody>
      </p:sp>
      <p:sp>
        <p:nvSpPr>
          <p:cNvPr id="4" name="Google Shape;4;n"/>
          <p:cNvSpPr txBox="1">
            <a:spLocks noGrp="1"/>
          </p:cNvSpPr>
          <p:nvPr>
            <p:ph type="dt" idx="10"/>
          </p:nvPr>
        </p:nvSpPr>
        <p:spPr>
          <a:xfrm>
            <a:off x="4143588" y="1"/>
            <a:ext cx="3169920" cy="481727"/>
          </a:xfrm>
          <a:prstGeom prst="rect">
            <a:avLst/>
          </a:prstGeom>
          <a:noFill/>
          <a:ln>
            <a:noFill/>
          </a:ln>
        </p:spPr>
        <p:txBody>
          <a:bodyPr spcFirstLastPara="1" wrap="square" lIns="91425" tIns="45700" rIns="91425" bIns="45700" rtlCol="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a:p>
        </p:txBody>
      </p:sp>
      <p:sp>
        <p:nvSpPr>
          <p:cNvPr id="5" name="Google Shape;5;n"/>
          <p:cNvSpPr>
            <a:spLocks noGrp="1" noRot="1" noChangeAspect="1"/>
          </p:cNvSpPr>
          <p:nvPr>
            <p:ph type="sldImg" idx="3"/>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pPr rtl="0"/>
            <a:endParaRPr/>
          </a:p>
        </p:txBody>
      </p:sp>
      <p:sp>
        <p:nvSpPr>
          <p:cNvPr id="7" name="Google Shape;7;n"/>
          <p:cNvSpPr txBox="1">
            <a:spLocks noGrp="1"/>
          </p:cNvSpPr>
          <p:nvPr>
            <p:ph type="ftr" idx="11"/>
          </p:nvPr>
        </p:nvSpPr>
        <p:spPr>
          <a:xfrm>
            <a:off x="1" y="9119474"/>
            <a:ext cx="3169920" cy="481726"/>
          </a:xfrm>
          <a:prstGeom prst="rect">
            <a:avLst/>
          </a:prstGeom>
          <a:noFill/>
          <a:ln>
            <a:noFill/>
          </a:ln>
        </p:spPr>
        <p:txBody>
          <a:bodyPr spcFirstLastPara="1" wrap="square" lIns="91425" tIns="45700" rIns="91425" bIns="45700" rtlCol="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a:p>
        </p:txBody>
      </p:sp>
      <p:sp>
        <p:nvSpPr>
          <p:cNvPr id="8" name="Google Shape;8;n"/>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alnap.org/help-library/core-humanitarian-competency-framework#:~:text=Competent%20and%20well%2Dmanaged%20staff,the%20right%20skills%20and%20behaviour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alliancecpha.org/en/child-protection-online-library/guidance-child-protection-humanitarian-action-competency-framework"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lnSpc>
                <a:spcPct val="100000"/>
              </a:lnSpc>
              <a:spcBef>
                <a:spcPts val="0"/>
              </a:spcBef>
              <a:spcAft>
                <a:spcPts val="0"/>
              </a:spcAft>
              <a:buSzPts val="1400"/>
              <a:buNone/>
            </a:pPr>
            <a:endParaRPr/>
          </a:p>
        </p:txBody>
      </p:sp>
      <p:sp>
        <p:nvSpPr>
          <p:cNvPr id="87" name="Google Shape;87;p1: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9: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9: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228600" lvl="0" indent="-228600" algn="l" rtl="0">
              <a:lnSpc>
                <a:spcPct val="100000"/>
              </a:lnSpc>
              <a:spcBef>
                <a:spcPts val="0"/>
              </a:spcBef>
              <a:spcAft>
                <a:spcPts val="0"/>
              </a:spcAft>
              <a:buSzPts val="1400"/>
              <a:buFont typeface="Arial"/>
              <a:buNone/>
            </a:pPr>
            <a:endParaRPr/>
          </a:p>
          <a:p>
            <a:pPr marL="0" lvl="0" indent="0" algn="l" rtl="0">
              <a:lnSpc>
                <a:spcPct val="100000"/>
              </a:lnSpc>
              <a:spcBef>
                <a:spcPts val="0"/>
              </a:spcBef>
              <a:spcAft>
                <a:spcPts val="0"/>
              </a:spcAft>
              <a:buSzPts val="1400"/>
              <a:buFont typeface="Arial"/>
              <a:buNone/>
            </a:pPr>
            <a:r>
              <a:rPr lang="es" b="1"/>
              <a:t>Para la persona que imparte la capacitación: </a:t>
            </a:r>
            <a:r>
              <a:rPr lang="es"/>
              <a:t>eche un vistazo a este ejemplo y repase algunos de los indicadores y sus distintos niveles. Explique cómo muestran los distintos grados de experiencia y cómo se complementan entre sí.</a:t>
            </a:r>
            <a:endParaRPr/>
          </a:p>
          <a:p>
            <a:pPr marL="0" lvl="0" indent="0" algn="l" rtl="0">
              <a:lnSpc>
                <a:spcPct val="100000"/>
              </a:lnSpc>
              <a:spcBef>
                <a:spcPts val="0"/>
              </a:spcBef>
              <a:spcAft>
                <a:spcPts val="0"/>
              </a:spcAft>
              <a:buSzPts val="1400"/>
              <a:buFont typeface="Arial"/>
              <a:buNone/>
            </a:pPr>
            <a:endParaRPr/>
          </a:p>
          <a:p>
            <a:pPr marL="0" lvl="0" indent="0" algn="l" rtl="0">
              <a:lnSpc>
                <a:spcPct val="100000"/>
              </a:lnSpc>
              <a:spcBef>
                <a:spcPts val="0"/>
              </a:spcBef>
              <a:spcAft>
                <a:spcPts val="0"/>
              </a:spcAft>
              <a:buSzPts val="1400"/>
              <a:buFont typeface="Arial"/>
              <a:buNone/>
            </a:pPr>
            <a:r>
              <a:rPr lang="es" b="1"/>
              <a:t>Nota: </a:t>
            </a:r>
            <a:r>
              <a:rPr lang="es" sz="1000">
                <a:latin typeface="Helvetica Neue"/>
                <a:ea typeface="Helvetica Neue"/>
                <a:cs typeface="Helvetica Neue"/>
                <a:sym typeface="Helvetica Neue"/>
              </a:rPr>
              <a:t>cabe apuntar que, debido a la magnitud del sector de protección de la niñez y la adolescencia en la acción humanitaria, no se esperaría que un solo profesional demostrara todas las competencias técnicas enumeradas en el marco. Todos los profesionales deben demostrar tener las competencias humanitarias básicas y ser un modelo de conducta de conformidad con los principios rectores de protección de la niñez y la adolescencia en la acción humanitaria. Sin embargo, las competencias y ámbitos de competencias técnicas se deben identificar según la función y el contexto o las prioridades de desarrollo profesional. A medida que adquieren experiencia, avanzan en su carrera y asumen puestos con una mayor responsabilidad, se espera que los profesionales empiecen a mostrar conductas de los niveles 2 y 3 además de las del nivel 1, pero solo las reflejadas en los ámbitos de competencias técnicas relevantes para su área de trabajo. </a:t>
            </a:r>
            <a:endParaRPr/>
          </a:p>
        </p:txBody>
      </p:sp>
      <p:sp>
        <p:nvSpPr>
          <p:cNvPr id="186" name="Google Shape;186;p9: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2: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12: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900"/>
              </a:spcAft>
              <a:buNone/>
            </a:pPr>
            <a:r>
              <a:rPr lang="es" sz="1000">
                <a:latin typeface="Helvetica Neue"/>
                <a:ea typeface="Helvetica Neue"/>
                <a:cs typeface="Helvetica Neue"/>
                <a:sym typeface="Helvetica Neue"/>
              </a:rPr>
              <a:t>Describen las conductas básicas que deben demostrar los profesionales de la protección de la niñez y la adolescencia para operar con eficacia en los contextos humanitarios. Se han adaptado del </a:t>
            </a:r>
            <a:r>
              <a:rPr lang="es" sz="1000" u="sng">
                <a:solidFill>
                  <a:srgbClr val="0000FF"/>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Marco de Competencias Humanitarias Básicas</a:t>
            </a:r>
            <a:r>
              <a:rPr lang="es" sz="1000">
                <a:latin typeface="Helvetica Neue"/>
                <a:ea typeface="Helvetica Neue"/>
                <a:cs typeface="Helvetica Neue"/>
                <a:sym typeface="Helvetica Neue"/>
              </a:rPr>
              <a:t> e identifican las conductas específicas de protección de la niñez y la adolescencia. </a:t>
            </a:r>
            <a:endParaRPr/>
          </a:p>
        </p:txBody>
      </p:sp>
      <p:sp>
        <p:nvSpPr>
          <p:cNvPr id="196" name="Google Shape;196;p12: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3: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13: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400"/>
              <a:buFont typeface="Arial"/>
              <a:buNone/>
            </a:pPr>
            <a:r>
              <a:rPr lang="es" b="1"/>
              <a:t>Para la persona que imparte la capacitación: </a:t>
            </a:r>
            <a:r>
              <a:rPr lang="es"/>
              <a:t>eche un vistazo a este ejemplo y repase algunos de los indicadores y sus distintos niveles. Explique cómo muestran los distintos grados de experiencia y cómo se complementan entre sí.</a:t>
            </a:r>
            <a:endParaRPr/>
          </a:p>
        </p:txBody>
      </p:sp>
      <p:sp>
        <p:nvSpPr>
          <p:cNvPr id="208" name="Google Shape;208;p13: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5: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15: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0"/>
              </a:spcAft>
              <a:buClr>
                <a:schemeClr val="dk1"/>
              </a:buClr>
              <a:buSzPts val="1100"/>
              <a:buFont typeface="Arial"/>
              <a:buNone/>
            </a:pPr>
            <a:r>
              <a:rPr lang="es" sz="1000" b="1">
                <a:latin typeface="Helvetica Neue"/>
                <a:ea typeface="Helvetica Neue"/>
                <a:cs typeface="Helvetica Neue"/>
                <a:sym typeface="Helvetica Neue"/>
              </a:rPr>
              <a:t>Las </a:t>
            </a:r>
            <a:r>
              <a:rPr lang="es" sz="1000">
                <a:latin typeface="Helvetica Neue"/>
                <a:ea typeface="Helvetica Neue"/>
                <a:cs typeface="Helvetica Neue"/>
                <a:sym typeface="Helvetica Neue"/>
              </a:rPr>
              <a:t>personas que trabajan en el sector de protección de la niñez y la adolescencia en la acción humanitaria o que aspiran a hacerlo pueden usar el marco para: </a:t>
            </a:r>
            <a:endParaRPr sz="1000">
              <a:latin typeface="Helvetica Neue"/>
              <a:ea typeface="Helvetica Neue"/>
              <a:cs typeface="Helvetica Neue"/>
              <a:sym typeface="Helvetica Neue"/>
            </a:endParaRPr>
          </a:p>
          <a:p>
            <a:pPr marL="457200" lvl="0" indent="-292100" algn="just" rtl="0">
              <a:lnSpc>
                <a:spcPct val="114166"/>
              </a:lnSpc>
              <a:spcBef>
                <a:spcPts val="900"/>
              </a:spcBef>
              <a:spcAft>
                <a:spcPts val="0"/>
              </a:spcAft>
              <a:buClr>
                <a:schemeClr val="dk1"/>
              </a:buClr>
              <a:buSzPts val="1000"/>
              <a:buFont typeface="Helvetica Neue"/>
              <a:buChar char="-"/>
            </a:pPr>
            <a:r>
              <a:rPr lang="es" sz="1000">
                <a:latin typeface="Helvetica Neue"/>
                <a:ea typeface="Helvetica Neue"/>
                <a:cs typeface="Helvetica Neue"/>
                <a:sym typeface="Helvetica Neue"/>
              </a:rPr>
              <a:t>Reflexionar sobre sus propias capacidades en aras de identificar sus fortalezas y sus áreas de mejora.</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Identificar sus aspiraciones profesionales y de desarrollo futuras. </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Clr>
                <a:schemeClr val="dk1"/>
              </a:buClr>
              <a:buSzPts val="1100"/>
              <a:buFont typeface="Arial"/>
              <a:buNone/>
            </a:pPr>
            <a:r>
              <a:rPr lang="es" sz="1000" b="1">
                <a:latin typeface="Helvetica Neue"/>
                <a:ea typeface="Helvetica Neue"/>
                <a:cs typeface="Helvetica Neue"/>
                <a:sym typeface="Helvetica Neue"/>
              </a:rPr>
              <a:t>Las </a:t>
            </a:r>
            <a:r>
              <a:rPr lang="es" sz="1000">
                <a:latin typeface="Helvetica Neue"/>
                <a:ea typeface="Helvetica Neue"/>
                <a:cs typeface="Helvetica Neue"/>
                <a:sym typeface="Helvetica Neue"/>
              </a:rPr>
              <a:t>organizaciones que cuentan con personal contratado o voluntario de protección de la niñez y la adolescencia pueden usar el marco para:</a:t>
            </a:r>
            <a:endParaRPr sz="1000">
              <a:latin typeface="Helvetica Neue"/>
              <a:ea typeface="Helvetica Neue"/>
              <a:cs typeface="Helvetica Neue"/>
              <a:sym typeface="Helvetica Neue"/>
            </a:endParaRPr>
          </a:p>
          <a:p>
            <a:pPr marL="457200" lvl="0" indent="-292100" algn="just" rtl="0">
              <a:lnSpc>
                <a:spcPct val="114166"/>
              </a:lnSpc>
              <a:spcBef>
                <a:spcPts val="900"/>
              </a:spcBef>
              <a:spcAft>
                <a:spcPts val="0"/>
              </a:spcAft>
              <a:buClr>
                <a:schemeClr val="dk1"/>
              </a:buClr>
              <a:buSzPts val="1000"/>
              <a:buFont typeface="Helvetica Neue"/>
              <a:buChar char="-"/>
            </a:pPr>
            <a:r>
              <a:rPr lang="es" sz="1000">
                <a:latin typeface="Helvetica Neue"/>
                <a:ea typeface="Helvetica Neue"/>
                <a:cs typeface="Helvetica Neue"/>
                <a:sym typeface="Helvetica Neue"/>
              </a:rPr>
              <a:t>Analizar la capacidad de protección de la niñez y la adolescencia en la acción humanitaria en aras de identificar las fortalezas, las deficiencias y las áreas prioritarias de mejora o contratación. </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Orientar la planificación y el diseño organizativo. </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Contratar a personal competente mediante la creación de descripciones de puestos y procesos de selección basados en las competencias. </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Realizar una gestión del desempeño estructurada y que se adhiera a una serie de normas acordadas. </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Identificar los pasos continuos de desarrollo profesional para el personal y los equipos. </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Clr>
                <a:schemeClr val="dk1"/>
              </a:buClr>
              <a:buSzPts val="1100"/>
              <a:buFont typeface="Arial"/>
              <a:buNone/>
            </a:pPr>
            <a:r>
              <a:rPr lang="es" sz="1000" b="1">
                <a:latin typeface="Helvetica Neue"/>
                <a:ea typeface="Helvetica Neue"/>
                <a:cs typeface="Helvetica Neue"/>
                <a:sym typeface="Helvetica Neue"/>
              </a:rPr>
              <a:t>Los </a:t>
            </a:r>
            <a:r>
              <a:rPr lang="es" sz="1000">
                <a:latin typeface="Helvetica Neue"/>
                <a:ea typeface="Helvetica Neue"/>
                <a:cs typeface="Helvetica Neue"/>
                <a:sym typeface="Helvetica Neue"/>
              </a:rPr>
              <a:t>grupos de coordinación pueden usar el marco para: </a:t>
            </a:r>
            <a:endParaRPr sz="1000">
              <a:latin typeface="Helvetica Neue"/>
              <a:ea typeface="Helvetica Neue"/>
              <a:cs typeface="Helvetica Neue"/>
              <a:sym typeface="Helvetica Neue"/>
            </a:endParaRPr>
          </a:p>
          <a:p>
            <a:pPr marL="457200" lvl="0" indent="-292100" algn="just" rtl="0">
              <a:lnSpc>
                <a:spcPct val="114166"/>
              </a:lnSpc>
              <a:spcBef>
                <a:spcPts val="900"/>
              </a:spcBef>
              <a:spcAft>
                <a:spcPts val="0"/>
              </a:spcAft>
              <a:buClr>
                <a:schemeClr val="dk1"/>
              </a:buClr>
              <a:buSzPts val="1000"/>
              <a:buFont typeface="Helvetica Neue"/>
              <a:buChar char="-"/>
            </a:pPr>
            <a:r>
              <a:rPr lang="es" sz="1000">
                <a:latin typeface="Helvetica Neue"/>
                <a:ea typeface="Helvetica Neue"/>
                <a:cs typeface="Helvetica Neue"/>
                <a:sym typeface="Helvetica Neue"/>
              </a:rPr>
              <a:t>Evaluar las fortalezas y las lagunas de capacidad de una respuesta. </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Definir las áreas prioritarias de fomento de la capacidad y usarlas como base para los planes centrados en ello.</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Clr>
                <a:schemeClr val="dk1"/>
              </a:buClr>
              <a:buSzPts val="1100"/>
              <a:buFont typeface="Arial"/>
              <a:buNone/>
            </a:pPr>
            <a:r>
              <a:rPr lang="es" sz="1000" b="1">
                <a:latin typeface="Helvetica Neue"/>
                <a:ea typeface="Helvetica Neue"/>
                <a:cs typeface="Helvetica Neue"/>
                <a:sym typeface="Helvetica Neue"/>
              </a:rPr>
              <a:t>Los </a:t>
            </a:r>
            <a:r>
              <a:rPr lang="es" sz="1000">
                <a:latin typeface="Helvetica Neue"/>
                <a:ea typeface="Helvetica Neue"/>
                <a:cs typeface="Helvetica Neue"/>
                <a:sym typeface="Helvetica Neue"/>
              </a:rPr>
              <a:t>proveedores de formación y aprendizaje pueden usar el marco para:</a:t>
            </a:r>
            <a:endParaRPr sz="1000">
              <a:latin typeface="Helvetica Neue"/>
              <a:ea typeface="Helvetica Neue"/>
              <a:cs typeface="Helvetica Neue"/>
              <a:sym typeface="Helvetica Neue"/>
            </a:endParaRPr>
          </a:p>
          <a:p>
            <a:pPr marL="457200" lvl="0" indent="-292100" algn="just" rtl="0">
              <a:lnSpc>
                <a:spcPct val="114166"/>
              </a:lnSpc>
              <a:spcBef>
                <a:spcPts val="900"/>
              </a:spcBef>
              <a:spcAft>
                <a:spcPts val="0"/>
              </a:spcAft>
              <a:buClr>
                <a:schemeClr val="dk1"/>
              </a:buClr>
              <a:buSzPts val="1000"/>
              <a:buFont typeface="Helvetica Neue"/>
              <a:buChar char="-"/>
            </a:pPr>
            <a:r>
              <a:rPr lang="es" sz="1000">
                <a:latin typeface="Helvetica Neue"/>
                <a:ea typeface="Helvetica Neue"/>
                <a:cs typeface="Helvetica Neue"/>
                <a:sym typeface="Helvetica Neue"/>
              </a:rPr>
              <a:t>Realizar evaluaciones selectivas de las necesidades de aprendizaje. </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Orientar el diseño de programas y productos formativos que sirvan de apoyo a los profesionales de la protección de la niñez y la adolescencia en la acción humanitaria de todos los niveles.</a:t>
            </a:r>
            <a:endParaRPr sz="1000">
              <a:latin typeface="Helvetica Neue"/>
              <a:ea typeface="Helvetica Neue"/>
              <a:cs typeface="Helvetica Neue"/>
              <a:sym typeface="Helvetica Neue"/>
            </a:endParaRPr>
          </a:p>
          <a:p>
            <a:pPr marL="228600" lvl="0" indent="-228600" algn="l" rtl="0">
              <a:lnSpc>
                <a:spcPct val="100000"/>
              </a:lnSpc>
              <a:spcBef>
                <a:spcPts val="900"/>
              </a:spcBef>
              <a:spcAft>
                <a:spcPts val="0"/>
              </a:spcAft>
              <a:buClr>
                <a:schemeClr val="dk1"/>
              </a:buClr>
              <a:buSzPts val="1200"/>
              <a:buFont typeface="Calibri"/>
              <a:buNone/>
            </a:pPr>
            <a:endParaRPr b="1"/>
          </a:p>
        </p:txBody>
      </p:sp>
      <p:sp>
        <p:nvSpPr>
          <p:cNvPr id="218" name="Google Shape;218;p15: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25bbc7293f1_0_10: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g25bbc7293f1_0_10:notes"/>
          <p:cNvSpPr txBox="1">
            <a:spLocks noGrp="1"/>
          </p:cNvSpPr>
          <p:nvPr>
            <p:ph type="body" idx="1"/>
          </p:nvPr>
        </p:nvSpPr>
        <p:spPr>
          <a:xfrm>
            <a:off x="731520" y="4620578"/>
            <a:ext cx="5852100" cy="3780600"/>
          </a:xfrm>
          <a:prstGeom prst="rect">
            <a:avLst/>
          </a:prstGeom>
          <a:noFill/>
          <a:ln>
            <a:noFill/>
          </a:ln>
        </p:spPr>
        <p:txBody>
          <a:bodyPr spcFirstLastPara="1" wrap="square" lIns="91425" tIns="45700" rIns="91425" bIns="45700" rtlCol="0" anchor="t" anchorCtr="0">
            <a:noAutofit/>
          </a:bodyPr>
          <a:lstStyle/>
          <a:p>
            <a:pPr marL="0" lvl="0" indent="0" algn="l" rtl="0">
              <a:lnSpc>
                <a:spcPct val="100000"/>
              </a:lnSpc>
              <a:spcBef>
                <a:spcPts val="0"/>
              </a:spcBef>
              <a:spcAft>
                <a:spcPts val="0"/>
              </a:spcAft>
              <a:buSzPts val="1400"/>
              <a:buNone/>
            </a:pPr>
            <a:r>
              <a:rPr lang="es" b="1"/>
              <a:t>Decir: </a:t>
            </a:r>
            <a:r>
              <a:rPr lang="es"/>
              <a:t>El Marco de Competencias para la Protección de la Niñez y la Adolescencia en la Acción Humanitaria contiene 3 herramientas complementarias (distribuirlas si el encuentro es presencial): </a:t>
            </a:r>
            <a:endParaRPr/>
          </a:p>
          <a:p>
            <a:pPr marL="228600" lvl="0" indent="-228600" algn="l" rtl="0">
              <a:lnSpc>
                <a:spcPct val="100000"/>
              </a:lnSpc>
              <a:spcBef>
                <a:spcPts val="0"/>
              </a:spcBef>
              <a:spcAft>
                <a:spcPts val="0"/>
              </a:spcAft>
              <a:buClr>
                <a:schemeClr val="dk1"/>
              </a:buClr>
              <a:buSzPts val="1200"/>
              <a:buFont typeface="Calibri"/>
              <a:buAutoNum type="arabicPeriod"/>
            </a:pPr>
            <a:r>
              <a:rPr lang="es"/>
              <a:t>Descripción del puesto del Marco de Competencias para la Protección de la Niñez y la Adolescencia en la Acción Humanitaria </a:t>
            </a:r>
            <a:endParaRPr/>
          </a:p>
          <a:p>
            <a:pPr marL="228600" lvl="0" indent="-228600" algn="l" rtl="0">
              <a:lnSpc>
                <a:spcPct val="100000"/>
              </a:lnSpc>
              <a:spcBef>
                <a:spcPts val="0"/>
              </a:spcBef>
              <a:spcAft>
                <a:spcPts val="0"/>
              </a:spcAft>
              <a:buClr>
                <a:schemeClr val="dk1"/>
              </a:buClr>
              <a:buSzPts val="1200"/>
              <a:buFont typeface="Calibri"/>
              <a:buAutoNum type="arabicPeriod"/>
            </a:pPr>
            <a:r>
              <a:rPr lang="es"/>
              <a:t>Planificación de entrevistas del Marco de Competencias para la Protección de la Niñez y la Adolescencia en la Acción Humanitaria</a:t>
            </a:r>
            <a:endParaRPr/>
          </a:p>
          <a:p>
            <a:pPr marL="228600" lvl="0" indent="-228600" algn="l" rtl="0">
              <a:lnSpc>
                <a:spcPct val="100000"/>
              </a:lnSpc>
              <a:spcBef>
                <a:spcPts val="0"/>
              </a:spcBef>
              <a:spcAft>
                <a:spcPts val="0"/>
              </a:spcAft>
              <a:buClr>
                <a:schemeClr val="dk1"/>
              </a:buClr>
              <a:buSzPts val="1200"/>
              <a:buFont typeface="Calibri"/>
              <a:buAutoNum type="arabicPeriod"/>
            </a:pPr>
            <a:r>
              <a:rPr lang="es"/>
              <a:t>Evaluación del desempeño del Marco de Competencias: 3.1 Autoevaluación para profesionales y 3.2 Evaluación del desempeño del/de la profesional realizada por su gerente.</a:t>
            </a:r>
            <a:endParaRPr/>
          </a:p>
          <a:p>
            <a:pPr marL="228600" marR="0" lvl="0" indent="-228600" algn="l" rtl="0">
              <a:lnSpc>
                <a:spcPct val="100000"/>
              </a:lnSpc>
              <a:spcBef>
                <a:spcPts val="0"/>
              </a:spcBef>
              <a:spcAft>
                <a:spcPts val="0"/>
              </a:spcAft>
              <a:buClr>
                <a:schemeClr val="dk1"/>
              </a:buClr>
              <a:buSzPts val="1200"/>
              <a:buFont typeface="Calibri"/>
              <a:buNone/>
            </a:pPr>
            <a:endParaRPr/>
          </a:p>
          <a:p>
            <a:pPr marL="228600" lvl="0" indent="-228600" algn="l" rtl="0">
              <a:spcBef>
                <a:spcPts val="0"/>
              </a:spcBef>
              <a:spcAft>
                <a:spcPts val="0"/>
              </a:spcAft>
              <a:buClr>
                <a:schemeClr val="dk1"/>
              </a:buClr>
              <a:buSzPts val="1200"/>
              <a:buFont typeface="Calibri"/>
              <a:buNone/>
            </a:pPr>
            <a:endParaRPr/>
          </a:p>
          <a:p>
            <a:pPr marL="228600" lvl="0" indent="-228600" algn="l" rtl="0">
              <a:lnSpc>
                <a:spcPct val="100000"/>
              </a:lnSpc>
              <a:spcBef>
                <a:spcPts val="0"/>
              </a:spcBef>
              <a:spcAft>
                <a:spcPts val="0"/>
              </a:spcAft>
              <a:buClr>
                <a:schemeClr val="dk1"/>
              </a:buClr>
              <a:buSzPts val="1200"/>
              <a:buFont typeface="Calibri"/>
              <a:buNone/>
            </a:pPr>
            <a:endParaRPr b="1"/>
          </a:p>
        </p:txBody>
      </p:sp>
      <p:sp>
        <p:nvSpPr>
          <p:cNvPr id="234" name="Google Shape;234;g25bbc7293f1_0_10:notes"/>
          <p:cNvSpPr txBox="1">
            <a:spLocks noGrp="1"/>
          </p:cNvSpPr>
          <p:nvPr>
            <p:ph type="sldNum" idx="12"/>
          </p:nvPr>
        </p:nvSpPr>
        <p:spPr>
          <a:xfrm>
            <a:off x="4143588" y="9119474"/>
            <a:ext cx="3169800" cy="481800"/>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6: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6" name="Google Shape;266;p16: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s" sz="1000">
                <a:latin typeface="Helvetica Neue"/>
                <a:ea typeface="Helvetica Neue"/>
                <a:cs typeface="Helvetica Neue"/>
                <a:sym typeface="Helvetica Neue"/>
              </a:rPr>
              <a:t>Las plantillas de descripción de puestos pueden variar según la organización para la que trabaje. En general, se hace referencia a las competencias necesarias como «responsabilidades del cargo», «requisitos del puesto» y «cualificaciones». </a:t>
            </a:r>
            <a:endParaRPr sz="1000">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r>
              <a:rPr lang="es" sz="1000" b="1">
                <a:latin typeface="Arial"/>
                <a:ea typeface="Arial"/>
                <a:cs typeface="Arial"/>
                <a:sym typeface="Arial"/>
              </a:rPr>
              <a:t>La plantilla general de competencias </a:t>
            </a:r>
            <a:r>
              <a:rPr lang="es" sz="1000" b="1" i="1" u="sng">
                <a:latin typeface="Helvetica Neue"/>
                <a:ea typeface="Helvetica Neue"/>
                <a:cs typeface="Helvetica Neue"/>
                <a:sym typeface="Helvetica Neue"/>
              </a:rPr>
              <a:t>no</a:t>
            </a:r>
            <a:r>
              <a:rPr lang="es" sz="1000" b="1">
                <a:latin typeface="Helvetica Neue"/>
                <a:ea typeface="Helvetica Neue"/>
                <a:cs typeface="Helvetica Neue"/>
                <a:sym typeface="Helvetica Neue"/>
              </a:rPr>
              <a:t> </a:t>
            </a:r>
            <a:r>
              <a:rPr lang="es" sz="1000">
                <a:latin typeface="Arial"/>
                <a:ea typeface="Arial"/>
                <a:cs typeface="Arial"/>
                <a:sym typeface="Arial"/>
              </a:rPr>
              <a:t>aparece</a:t>
            </a:r>
            <a:r>
              <a:rPr lang="es" sz="1000" b="1">
                <a:latin typeface="Helvetica Neue"/>
                <a:ea typeface="Helvetica Neue"/>
                <a:cs typeface="Helvetica Neue"/>
                <a:sym typeface="Helvetica Neue"/>
              </a:rPr>
              <a:t> </a:t>
            </a:r>
            <a:r>
              <a:rPr lang="es" sz="1000">
                <a:latin typeface="Helvetica Neue"/>
                <a:ea typeface="Helvetica Neue"/>
                <a:cs typeface="Helvetica Neue"/>
                <a:sym typeface="Helvetica Neue"/>
              </a:rPr>
              <a:t>en la descripción de un puesto, sino que es la estructura a partir de la que se seleccionan los ámbitos de competencias, las competencias y los indicadores tras establecer la finalidad y la función del puesto, el grado de experiencia y la relación jerárquica. La plantilla completada sirve como base para la descripción del puesto/el mandato. Su estructura es muy simple. Además, incluye una serie de preguntas que le ayudarán a reflexionar sobre cuáles son las competencias necesarias para el puesto. </a:t>
            </a:r>
            <a:endParaRPr sz="1000">
              <a:latin typeface="Helvetica Neue"/>
              <a:ea typeface="Helvetica Neue"/>
              <a:cs typeface="Helvetica Neue"/>
              <a:sym typeface="Helvetica Neue"/>
            </a:endParaRPr>
          </a:p>
          <a:p>
            <a:pPr marL="0" marR="0" lvl="0" indent="0" algn="l" rtl="0">
              <a:lnSpc>
                <a:spcPct val="100000"/>
              </a:lnSpc>
              <a:spcBef>
                <a:spcPts val="0"/>
              </a:spcBef>
              <a:spcAft>
                <a:spcPts val="0"/>
              </a:spcAft>
              <a:buClr>
                <a:schemeClr val="dk1"/>
              </a:buClr>
              <a:buSzPts val="1200"/>
              <a:buFont typeface="Calibri"/>
              <a:buNone/>
            </a:pPr>
            <a:endParaRPr b="1"/>
          </a:p>
          <a:p>
            <a:pPr marL="0" marR="0" lvl="0" indent="0" algn="l" rtl="0">
              <a:lnSpc>
                <a:spcPct val="100000"/>
              </a:lnSpc>
              <a:spcBef>
                <a:spcPts val="0"/>
              </a:spcBef>
              <a:spcAft>
                <a:spcPts val="0"/>
              </a:spcAft>
              <a:buClr>
                <a:schemeClr val="dk1"/>
              </a:buClr>
              <a:buSzPts val="1200"/>
              <a:buFont typeface="Calibri"/>
              <a:buNone/>
            </a:pPr>
            <a:r>
              <a:rPr lang="es" b="1"/>
              <a:t>Presente las diferentes secciones de la primera herramienta. </a:t>
            </a:r>
            <a:endParaRPr sz="12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Empiece con el primer ejercicio a título individual, en el que cada participante usará su propio trabajo (con o sin descripción del puesto/mandato) para seleccionar las competencias técnicas y las competencias humanitarias básicas usando la plantilla de la herramienta 1. Explique que no van a redactar la descripción completa del puesto, pero que la herramienta incluye un ejemplo completado. </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La plantilla se puede enviar por correo electrónico para que pueda rellenarse en computadoras si pueden usarlas durante la sesión o puede imprimirse para rellenarla a mano.</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Los participantes tendrán 20 minutos para realizar la actividad individual con la asistencia de la persona que imparte la capacitación por si hay alguna duda.  </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Pasados los 20 minutos, esta persona puede preguntar a los participantes si les resultó fácil completar la plantilla y si quedaron preguntas pendientes en la sesión plenaria. </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La persona que imparta la capacitación recordará a los participantes que la actividad de la herramienta 1 servirá de base para el segundo ejercicio. </a:t>
            </a:r>
            <a:endParaRPr sz="1000">
              <a:latin typeface="Arial"/>
              <a:ea typeface="Arial"/>
              <a:cs typeface="Arial"/>
              <a:sym typeface="Arial"/>
            </a:endParaRPr>
          </a:p>
          <a:p>
            <a:pPr marL="0" marR="0" lvl="0" indent="0" algn="l" rtl="0">
              <a:lnSpc>
                <a:spcPct val="100000"/>
              </a:lnSpc>
              <a:spcBef>
                <a:spcPts val="400"/>
              </a:spcBef>
              <a:spcAft>
                <a:spcPts val="0"/>
              </a:spcAft>
              <a:buNone/>
            </a:pPr>
            <a:endParaRPr/>
          </a:p>
        </p:txBody>
      </p:sp>
      <p:sp>
        <p:nvSpPr>
          <p:cNvPr id="267" name="Google Shape;267;p16: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7: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17: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es" sz="1000">
                <a:latin typeface="Helvetica Neue"/>
                <a:ea typeface="Helvetica Neue"/>
                <a:cs typeface="Helvetica Neue"/>
                <a:sym typeface="Helvetica Neue"/>
              </a:rPr>
              <a:t>El propósito de este documento es servir de ayuda para adoptar un enfoque de evaluación en las entrevistas basado en las competencias que se adapte a las competencias seleccionadas para la descripción del puesto/el mandato (tal como se indicó en la plantilla general de competencias para la descripción del puesto).</a:t>
            </a:r>
            <a:endParaRPr sz="1000">
              <a:latin typeface="Helvetica Neue"/>
              <a:ea typeface="Helvetica Neue"/>
              <a:cs typeface="Helvetica Neue"/>
              <a:sym typeface="Helvetica Neue"/>
            </a:endParaRPr>
          </a:p>
          <a:p>
            <a:pPr marL="0" lvl="0" indent="0" algn="l" rtl="0">
              <a:spcBef>
                <a:spcPts val="0"/>
              </a:spcBef>
              <a:spcAft>
                <a:spcPts val="0"/>
              </a:spcAft>
              <a:buNone/>
            </a:pPr>
            <a:r>
              <a:rPr lang="es" sz="1000">
                <a:latin typeface="Helvetica Neue"/>
                <a:ea typeface="Helvetica Neue"/>
                <a:cs typeface="Helvetica Neue"/>
                <a:sym typeface="Helvetica Neue"/>
              </a:rPr>
              <a:t>Todas las preguntas para la entrevista deben basarse en las competencias técnicas y en las competencias humanitarias básicas identificadas en la descripción del puesto concreto, que derivan del </a:t>
            </a:r>
            <a:r>
              <a:rPr lang="es" sz="1000" u="sng">
                <a:solidFill>
                  <a:srgbClr val="1155CC"/>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Marco de Competencias para la Protección de la Niñez y la Adolescencia en la Acción Humanitaria</a:t>
            </a:r>
            <a:r>
              <a:rPr lang="es" sz="1000">
                <a:latin typeface="Helvetica Neue"/>
                <a:ea typeface="Helvetica Neue"/>
                <a:cs typeface="Helvetica Neue"/>
                <a:sym typeface="Helvetica Neue"/>
              </a:rPr>
              <a:t>. </a:t>
            </a:r>
            <a:endParaRPr sz="1000">
              <a:latin typeface="Helvetica Neue"/>
              <a:ea typeface="Helvetica Neue"/>
              <a:cs typeface="Helvetica Neue"/>
              <a:sym typeface="Helvetica Neue"/>
            </a:endParaRPr>
          </a:p>
          <a:p>
            <a:pPr marL="0" lvl="0" indent="0" algn="l" rtl="0">
              <a:spcBef>
                <a:spcPts val="0"/>
              </a:spcBef>
              <a:spcAft>
                <a:spcPts val="0"/>
              </a:spcAft>
              <a:buNone/>
            </a:pPr>
            <a:r>
              <a:rPr lang="es" sz="1000">
                <a:latin typeface="Helvetica Neue"/>
                <a:ea typeface="Helvetica Neue"/>
                <a:cs typeface="Helvetica Neue"/>
                <a:sym typeface="Helvetica Neue"/>
              </a:rPr>
              <a:t>El formato más básico de la tabla de calificación de la entrevista contiene una serie de preguntas vinculadas a los indicadores con los que se evalúan las competencias técnicas y las competencias humanitarias básicas. La tabla cuenta con un espacio para tomar apuntes y para la posterior calificación del dominio de las competencias. </a:t>
            </a:r>
            <a:endParaRPr sz="1000">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 </a:t>
            </a:r>
            <a:endParaRPr sz="1000">
              <a:latin typeface="Helvetica Neue"/>
              <a:ea typeface="Helvetica Neue"/>
              <a:cs typeface="Helvetica Neue"/>
              <a:sym typeface="Helvetica Neue"/>
            </a:endParaRPr>
          </a:p>
          <a:p>
            <a:pPr marL="0" lvl="0" indent="0" algn="l" rtl="0">
              <a:lnSpc>
                <a:spcPct val="100000"/>
              </a:lnSpc>
              <a:spcBef>
                <a:spcPts val="0"/>
              </a:spcBef>
              <a:spcAft>
                <a:spcPts val="0"/>
              </a:spcAft>
              <a:buSzPts val="1400"/>
              <a:buNone/>
            </a:pPr>
            <a:endParaRPr/>
          </a:p>
        </p:txBody>
      </p:sp>
      <p:sp>
        <p:nvSpPr>
          <p:cNvPr id="286" name="Google Shape;286;p17: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cc9a54b167_1_4: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gcc9a54b167_1_4:notes"/>
          <p:cNvSpPr txBox="1">
            <a:spLocks noGrp="1"/>
          </p:cNvSpPr>
          <p:nvPr>
            <p:ph type="body" idx="1"/>
          </p:nvPr>
        </p:nvSpPr>
        <p:spPr>
          <a:xfrm>
            <a:off x="731520" y="4620578"/>
            <a:ext cx="5852100" cy="3780600"/>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Uno de los beneficios de las </a:t>
            </a:r>
            <a:r>
              <a:rPr lang="es" sz="1000" b="1">
                <a:latin typeface="Helvetica Neue"/>
                <a:ea typeface="Helvetica Neue"/>
                <a:cs typeface="Helvetica Neue"/>
                <a:sym typeface="Helvetica Neue"/>
              </a:rPr>
              <a:t>preguntas sobre la motivación</a:t>
            </a:r>
            <a:r>
              <a:rPr lang="es" sz="1000">
                <a:latin typeface="Helvetica Neue"/>
                <a:ea typeface="Helvetica Neue"/>
                <a:cs typeface="Helvetica Neue"/>
                <a:sym typeface="Helvetica Neue"/>
              </a:rPr>
              <a:t> es que permiten a la persona entrevistada compartir su pasión, motivación, habilidades, experiencia y conocimientos pertinentes para el puesto y hablar sobre un ámbito que le apasiona y en el que disfruta trabajando. De esta manera, la entrevista tendrá un comienzo positivo y sencillo. </a:t>
            </a:r>
            <a:endParaRPr sz="1000">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endParaRPr sz="1000">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Posible pregunta: «¿Qué le motiva a trabajar en el seguimiento y la reunificación familiar en situaciones de emergencia?»</a:t>
            </a:r>
            <a:endParaRPr sz="1000">
              <a:latin typeface="Helvetica Neue"/>
              <a:ea typeface="Helvetica Neue"/>
              <a:cs typeface="Helvetica Neue"/>
              <a:sym typeface="Helvetica Neue"/>
            </a:endParaRPr>
          </a:p>
          <a:p>
            <a:pPr marL="0" lvl="0" indent="0" algn="l" rtl="0">
              <a:lnSpc>
                <a:spcPct val="100000"/>
              </a:lnSpc>
              <a:spcBef>
                <a:spcPts val="0"/>
              </a:spcBef>
              <a:spcAft>
                <a:spcPts val="0"/>
              </a:spcAft>
              <a:buSzPts val="1400"/>
              <a:buNone/>
            </a:pPr>
            <a:endParaRPr/>
          </a:p>
          <a:p>
            <a:pPr marL="0" lvl="0" indent="0" algn="l" rtl="0">
              <a:spcBef>
                <a:spcPts val="0"/>
              </a:spcBef>
              <a:spcAft>
                <a:spcPts val="0"/>
              </a:spcAft>
              <a:buClr>
                <a:schemeClr val="dk1"/>
              </a:buClr>
              <a:buSzPts val="1100"/>
              <a:buFont typeface="Arial"/>
              <a:buNone/>
            </a:pPr>
            <a:r>
              <a:rPr lang="es" sz="1000" b="1">
                <a:latin typeface="Helvetica Neue"/>
                <a:ea typeface="Helvetica Neue"/>
                <a:cs typeface="Helvetica Neue"/>
                <a:sym typeface="Helvetica Neue"/>
              </a:rPr>
              <a:t>Las </a:t>
            </a:r>
            <a:r>
              <a:rPr lang="es" sz="1000">
                <a:latin typeface="Helvetica Neue"/>
                <a:ea typeface="Helvetica Neue"/>
                <a:cs typeface="Helvetica Neue"/>
                <a:sym typeface="Helvetica Neue"/>
              </a:rPr>
              <a:t>preguntas técnicas va directas al grano. Inquieren sobre los conocimientos técnicos, las habilidades y la experiencia de la persona entrevistada de forma muy específica y detallada para evaluar el grado de conocimiento del tema en cuestión. </a:t>
            </a:r>
            <a:endParaRPr sz="1000" i="1">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a:latin typeface="Helvetica Neue"/>
                <a:ea typeface="Helvetica Neue"/>
                <a:cs typeface="Helvetica Neue"/>
                <a:sym typeface="Helvetica Neue"/>
              </a:rPr>
              <a:t>Posible pregunta: «¿Qué medidas clave consideraría tomar antes de implantar cambios en un proceso vigente de seguimiento y reunificación familiar? ¿En qué componentes se centraría y por qué? ¿Cómo garantizaría un enfoque sistemático para la identificación, el seguimiento y la reunificación?»</a:t>
            </a:r>
            <a:endParaRPr sz="1000">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b="1">
                <a:latin typeface="Helvetica Neue"/>
                <a:ea typeface="Helvetica Neue"/>
                <a:cs typeface="Helvetica Neue"/>
                <a:sym typeface="Helvetica Neue"/>
              </a:rPr>
              <a:t>Las</a:t>
            </a:r>
            <a:r>
              <a:rPr lang="es" sz="1000">
                <a:latin typeface="Helvetica Neue"/>
                <a:ea typeface="Helvetica Neue"/>
                <a:cs typeface="Helvetica Neue"/>
                <a:sym typeface="Helvetica Neue"/>
              </a:rPr>
              <a:t> preguntas basadas en las fortalezas se centran en los puntos fuertes de la persona entrevistada. Le permiten mostrar sus fortalezas y mencionar cualquier pericia sobre ámbitos concretos, conductas positivas, impactos y logros que la convierten en la persona ideal para el puesto.</a:t>
            </a:r>
            <a:endParaRPr sz="1000" i="1">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a:latin typeface="Helvetica Neue"/>
                <a:ea typeface="Helvetica Neue"/>
                <a:cs typeface="Helvetica Neue"/>
                <a:sym typeface="Helvetica Neue"/>
              </a:rPr>
              <a:t>Posible pregunta: «¿Cuáles considera que son sus principales fortalezas en su puesto actual y por qué son pertinentes </a:t>
            </a: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a:latin typeface="Helvetica Neue"/>
                <a:ea typeface="Helvetica Neue"/>
                <a:cs typeface="Helvetica Neue"/>
                <a:sym typeface="Helvetica Neue"/>
              </a:rPr>
              <a:t>para este puesto y para establecer canales de comunicación y de vigilancia seguros, éticos, confidenciales y accesibles para los programas de protección de la niñez y la adolescencia?»</a:t>
            </a:r>
            <a:endParaRPr sz="1000">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b="1">
                <a:latin typeface="Helvetica Neue"/>
                <a:ea typeface="Helvetica Neue"/>
                <a:cs typeface="Helvetica Neue"/>
                <a:sym typeface="Helvetica Neue"/>
              </a:rPr>
              <a:t>Las</a:t>
            </a:r>
            <a:r>
              <a:rPr lang="es" sz="1000">
                <a:latin typeface="Helvetica Neue"/>
                <a:ea typeface="Helvetica Neue"/>
                <a:cs typeface="Helvetica Neue"/>
                <a:sym typeface="Helvetica Neue"/>
              </a:rPr>
              <a:t> preguntas contextualizadas dan una idea de las conductas y el desempeño en situaciones pasadas de la persona entrevistada para saber qué esperar de su conducta y desempeño futuros. </a:t>
            </a:r>
            <a:endParaRPr sz="1000">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a:latin typeface="Helvetica Neue"/>
                <a:ea typeface="Helvetica Neue"/>
                <a:cs typeface="Helvetica Neue"/>
                <a:sym typeface="Helvetica Neue"/>
              </a:rPr>
              <a:t>Posible pregunta: «Háblenos de una ocasión en la que haya tenido que </a:t>
            </a:r>
            <a:r>
              <a:rPr lang="es" sz="1000">
                <a:solidFill>
                  <a:srgbClr val="1E2D3A"/>
                </a:solidFill>
                <a:latin typeface="Helvetica Neue"/>
                <a:ea typeface="Helvetica Neue"/>
                <a:cs typeface="Helvetica Neue"/>
                <a:sym typeface="Helvetica Neue"/>
              </a:rPr>
              <a:t>analizar las capacidades y deficiencias locales y nacionales para evaluar las vulnerabilidades y los riesgos de separación con el fin de identificar a socios potenciales y así iniciar una respuesta programática adaptada a los riesgos de los menores no acompañados y separados de sus familias».</a:t>
            </a:r>
            <a:endParaRPr sz="1000">
              <a:solidFill>
                <a:srgbClr val="1E2D3A"/>
              </a:solidFill>
              <a:latin typeface="Helvetica Neue"/>
              <a:ea typeface="Helvetica Neue"/>
              <a:cs typeface="Helvetica Neue"/>
              <a:sym typeface="Helvetica Neue"/>
            </a:endParaRPr>
          </a:p>
          <a:p>
            <a:pPr marL="0" lvl="0" indent="0" algn="l" rtl="0">
              <a:spcBef>
                <a:spcPts val="0"/>
              </a:spcBef>
              <a:spcAft>
                <a:spcPts val="0"/>
              </a:spcAft>
              <a:buSzPts val="1100"/>
              <a:buNone/>
            </a:pPr>
            <a:endParaRPr sz="1000">
              <a:solidFill>
                <a:srgbClr val="1E2D3A"/>
              </a:solidFill>
              <a:latin typeface="Helvetica Neue"/>
              <a:ea typeface="Helvetica Neue"/>
              <a:cs typeface="Helvetica Neue"/>
              <a:sym typeface="Helvetica Neue"/>
            </a:endParaRPr>
          </a:p>
          <a:p>
            <a:pPr marL="0" lvl="0" indent="0" algn="l" rtl="0">
              <a:spcBef>
                <a:spcPts val="0"/>
              </a:spcBef>
              <a:spcAft>
                <a:spcPts val="0"/>
              </a:spcAft>
              <a:buSzPts val="1100"/>
              <a:buNone/>
            </a:pPr>
            <a:r>
              <a:rPr lang="es" sz="1000" b="1">
                <a:latin typeface="Helvetica Neue"/>
                <a:ea typeface="Helvetica Neue"/>
                <a:cs typeface="Helvetica Neue"/>
                <a:sym typeface="Helvetica Neue"/>
              </a:rPr>
              <a:t>Las</a:t>
            </a:r>
            <a:r>
              <a:rPr lang="es" sz="1000">
                <a:latin typeface="Helvetica Neue"/>
                <a:ea typeface="Helvetica Neue"/>
                <a:cs typeface="Helvetica Neue"/>
                <a:sym typeface="Helvetica Neue"/>
              </a:rPr>
              <a:t> preguntas sobre una situación hipotética suelen intentar desentrañar y evaluar la capacidad de la persona entrevistada de hacer frente a una situación o problemática concreta, su creatividad para usar sus conocimientos, habilidades y experiencia en un contexto complejo y su capacidad de tomar decisiones y actuar bajo presión.</a:t>
            </a:r>
            <a:endParaRPr sz="1000">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r>
              <a:rPr lang="es" sz="1000">
                <a:latin typeface="Helvetica Neue"/>
                <a:ea typeface="Helvetica Neue"/>
                <a:cs typeface="Helvetica Neue"/>
                <a:sym typeface="Helvetica Neue"/>
              </a:rPr>
              <a:t>Posible pregunta: «Acaba de recibir una llamada de unos trabajadores sociales del gobierno: un grupo de 10 menores no acompañados y separados de sus familias acaba de llegar al campamento de refugiados más cercano y no hay suficientes familias de acogida para asistirlos. ¿Qué medidas consideraría tomar?»</a:t>
            </a:r>
            <a:endParaRPr sz="1000">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spcBef>
                <a:spcPts val="0"/>
              </a:spcBef>
              <a:spcAft>
                <a:spcPts val="0"/>
              </a:spcAft>
              <a:buSzPts val="1100"/>
              <a:buNone/>
            </a:pPr>
            <a:endParaRPr sz="1000">
              <a:solidFill>
                <a:srgbClr val="1E2D3A"/>
              </a:solidFill>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endParaRPr sz="1000">
              <a:latin typeface="Helvetica Neue"/>
              <a:ea typeface="Helvetica Neue"/>
              <a:cs typeface="Helvetica Neue"/>
              <a:sym typeface="Helvetica Neue"/>
            </a:endParaRPr>
          </a:p>
          <a:p>
            <a:pPr marL="0" lvl="0" indent="0" algn="l" rtl="0">
              <a:lnSpc>
                <a:spcPct val="100000"/>
              </a:lnSpc>
              <a:spcBef>
                <a:spcPts val="0"/>
              </a:spcBef>
              <a:spcAft>
                <a:spcPts val="0"/>
              </a:spcAft>
              <a:buSzPts val="1400"/>
              <a:buNone/>
            </a:pPr>
            <a:endParaRPr/>
          </a:p>
        </p:txBody>
      </p:sp>
      <p:sp>
        <p:nvSpPr>
          <p:cNvPr id="303" name="Google Shape;303;gcc9a54b167_1_4:notes"/>
          <p:cNvSpPr txBox="1">
            <a:spLocks noGrp="1"/>
          </p:cNvSpPr>
          <p:nvPr>
            <p:ph type="sldNum" idx="12"/>
          </p:nvPr>
        </p:nvSpPr>
        <p:spPr>
          <a:xfrm>
            <a:off x="4143588" y="9119474"/>
            <a:ext cx="3169800" cy="481800"/>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cc9a54b167_1_58: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gcc9a54b167_1_58:notes"/>
          <p:cNvSpPr txBox="1">
            <a:spLocks noGrp="1"/>
          </p:cNvSpPr>
          <p:nvPr>
            <p:ph type="body" idx="1"/>
          </p:nvPr>
        </p:nvSpPr>
        <p:spPr>
          <a:xfrm>
            <a:off x="731520" y="4620578"/>
            <a:ext cx="5852100" cy="3780600"/>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228600" lvl="0" indent="-292100" algn="l" rtl="0">
              <a:spcBef>
                <a:spcPts val="400"/>
              </a:spcBef>
              <a:spcAft>
                <a:spcPts val="0"/>
              </a:spcAft>
              <a:buClr>
                <a:schemeClr val="dk1"/>
              </a:buClr>
              <a:buSzPts val="1000"/>
              <a:buAutoNum type="arabicPeriod"/>
            </a:pPr>
            <a:r>
              <a:rPr lang="es" sz="1000">
                <a:latin typeface="Arial"/>
                <a:ea typeface="Arial"/>
                <a:cs typeface="Arial"/>
                <a:sym typeface="Arial"/>
              </a:rPr>
              <a:t>Agrupe a los participantes en grupos de 2 o 3 personas.</a:t>
            </a:r>
            <a:endParaRPr sz="1000">
              <a:latin typeface="Arial"/>
              <a:ea typeface="Arial"/>
              <a:cs typeface="Arial"/>
              <a:sym typeface="Arial"/>
            </a:endParaRPr>
          </a:p>
          <a:p>
            <a:pPr marL="228600" lvl="0" indent="-292100" algn="l" rtl="0">
              <a:spcBef>
                <a:spcPts val="400"/>
              </a:spcBef>
              <a:spcAft>
                <a:spcPts val="0"/>
              </a:spcAft>
              <a:buClr>
                <a:schemeClr val="dk1"/>
              </a:buClr>
              <a:buSzPts val="1000"/>
              <a:buAutoNum type="arabicPeriod"/>
            </a:pPr>
            <a:r>
              <a:rPr lang="es" sz="1000">
                <a:latin typeface="Arial"/>
                <a:ea typeface="Arial"/>
                <a:cs typeface="Arial"/>
                <a:sym typeface="Arial"/>
              </a:rPr>
              <a:t>Distribuya la plantilla de la tabla para entrevistas (impresa o en formato digital).</a:t>
            </a:r>
            <a:endParaRPr sz="1000">
              <a:latin typeface="Arial"/>
              <a:ea typeface="Arial"/>
              <a:cs typeface="Arial"/>
              <a:sym typeface="Arial"/>
            </a:endParaRPr>
          </a:p>
          <a:p>
            <a:pPr marL="228600" lvl="0" indent="-292100" algn="l" rtl="0">
              <a:spcBef>
                <a:spcPts val="0"/>
              </a:spcBef>
              <a:spcAft>
                <a:spcPts val="0"/>
              </a:spcAft>
              <a:buClr>
                <a:schemeClr val="dk1"/>
              </a:buClr>
              <a:buSzPts val="1000"/>
              <a:buAutoNum type="arabicPeriod"/>
            </a:pPr>
            <a:r>
              <a:rPr lang="es" sz="1000">
                <a:latin typeface="Arial"/>
                <a:ea typeface="Arial"/>
                <a:cs typeface="Arial"/>
                <a:sym typeface="Arial"/>
              </a:rPr>
              <a:t>Pida a los participantes que elijan una descripción de un puesto, preferentemente una del ejercicio anterior que tenga contenido suficiente. </a:t>
            </a:r>
            <a:endParaRPr sz="1000">
              <a:latin typeface="Arial"/>
              <a:ea typeface="Arial"/>
              <a:cs typeface="Arial"/>
              <a:sym typeface="Arial"/>
            </a:endParaRPr>
          </a:p>
          <a:p>
            <a:pPr marL="228600" lvl="0" indent="-292100" algn="l" rtl="0">
              <a:spcBef>
                <a:spcPts val="400"/>
              </a:spcBef>
              <a:spcAft>
                <a:spcPts val="0"/>
              </a:spcAft>
              <a:buClr>
                <a:schemeClr val="dk1"/>
              </a:buClr>
              <a:buSzPts val="1000"/>
              <a:buAutoNum type="arabicPeriod"/>
            </a:pPr>
            <a:r>
              <a:rPr lang="es" sz="1000">
                <a:latin typeface="Arial"/>
                <a:ea typeface="Arial"/>
                <a:cs typeface="Arial"/>
                <a:sym typeface="Arial"/>
              </a:rPr>
              <a:t>Pida a los participantes que formulen distintos tipos de preguntas adaptadas a las competencias y los indicadores seleccionados y que completen la tabla de calificación para entrevistas. Deles 20 minutos para el trabajo en grupo.</a:t>
            </a:r>
            <a:endParaRPr sz="1000">
              <a:latin typeface="Arial"/>
              <a:ea typeface="Arial"/>
              <a:cs typeface="Arial"/>
              <a:sym typeface="Arial"/>
            </a:endParaRPr>
          </a:p>
          <a:p>
            <a:pPr marL="228600" lvl="0" indent="-292100" algn="l" rtl="0">
              <a:spcBef>
                <a:spcPts val="400"/>
              </a:spcBef>
              <a:spcAft>
                <a:spcPts val="0"/>
              </a:spcAft>
              <a:buClr>
                <a:schemeClr val="dk1"/>
              </a:buClr>
              <a:buSzPts val="1000"/>
              <a:buAutoNum type="arabicPeriod"/>
            </a:pPr>
            <a:r>
              <a:rPr lang="es" sz="1000">
                <a:latin typeface="Arial"/>
                <a:ea typeface="Arial"/>
                <a:cs typeface="Arial"/>
                <a:sym typeface="Arial"/>
              </a:rPr>
              <a:t>Al regresar a la sesión plenaria, pida a cada grupo que presente una pregunta que haya elaborado, que diga el tipo de pregunta que es y con qué indicador o competencia se relaciona.</a:t>
            </a:r>
            <a:endParaRPr sz="1000">
              <a:latin typeface="Arial"/>
              <a:ea typeface="Arial"/>
              <a:cs typeface="Arial"/>
              <a:sym typeface="Arial"/>
            </a:endParaRPr>
          </a:p>
          <a:p>
            <a:pPr marL="0" lvl="0" indent="0" algn="l" rtl="0">
              <a:spcBef>
                <a:spcPts val="400"/>
              </a:spcBef>
              <a:spcAft>
                <a:spcPts val="0"/>
              </a:spcAft>
              <a:buSzPts val="1100"/>
              <a:buNone/>
            </a:pPr>
            <a:endParaRPr sz="1000">
              <a:solidFill>
                <a:srgbClr val="1E2D3A"/>
              </a:solidFill>
              <a:latin typeface="Helvetica Neue"/>
              <a:ea typeface="Helvetica Neue"/>
              <a:cs typeface="Helvetica Neue"/>
              <a:sym typeface="Helvetica Neue"/>
            </a:endParaRPr>
          </a:p>
          <a:p>
            <a:pPr marL="0" lvl="0" indent="0" algn="l" rtl="0">
              <a:spcBef>
                <a:spcPts val="0"/>
              </a:spcBef>
              <a:spcAft>
                <a:spcPts val="0"/>
              </a:spcAft>
              <a:buSzPts val="1100"/>
              <a:buNone/>
            </a:pPr>
            <a:endParaRPr sz="1000">
              <a:latin typeface="Helvetica Neue"/>
              <a:ea typeface="Helvetica Neue"/>
              <a:cs typeface="Helvetica Neue"/>
              <a:sym typeface="Helvetica Neue"/>
            </a:endParaRPr>
          </a:p>
          <a:p>
            <a:pPr marL="0" lvl="0" indent="0" algn="l" rtl="0">
              <a:lnSpc>
                <a:spcPct val="100000"/>
              </a:lnSpc>
              <a:spcBef>
                <a:spcPts val="0"/>
              </a:spcBef>
              <a:spcAft>
                <a:spcPts val="0"/>
              </a:spcAft>
              <a:buSzPts val="1400"/>
              <a:buNone/>
            </a:pPr>
            <a:endParaRPr/>
          </a:p>
        </p:txBody>
      </p:sp>
      <p:sp>
        <p:nvSpPr>
          <p:cNvPr id="320" name="Google Shape;320;gcc9a54b167_1_58:notes"/>
          <p:cNvSpPr txBox="1">
            <a:spLocks noGrp="1"/>
          </p:cNvSpPr>
          <p:nvPr>
            <p:ph type="sldNum" idx="12"/>
          </p:nvPr>
        </p:nvSpPr>
        <p:spPr>
          <a:xfrm>
            <a:off x="4143588" y="9119474"/>
            <a:ext cx="3169800" cy="481800"/>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8: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18: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spcBef>
                <a:spcPts val="1200"/>
              </a:spcBef>
              <a:spcAft>
                <a:spcPts val="0"/>
              </a:spcAft>
              <a:buClr>
                <a:schemeClr val="dk1"/>
              </a:buClr>
              <a:buSzPts val="1100"/>
              <a:buFont typeface="Arial"/>
              <a:buNone/>
            </a:pPr>
            <a:r>
              <a:rPr lang="es" sz="1000" dirty="0">
                <a:latin typeface="Arial"/>
                <a:ea typeface="Arial"/>
                <a:cs typeface="Arial"/>
                <a:sym typeface="Arial"/>
              </a:rPr>
              <a:t>Decir: La herramienta de evaluación del desempeño para profesionales y gerentes ayuda a los profesionales de diferentes maneras:</a:t>
            </a:r>
            <a:endParaRPr sz="1000" dirty="0">
              <a:latin typeface="Arial"/>
              <a:ea typeface="Arial"/>
              <a:cs typeface="Arial"/>
              <a:sym typeface="Arial"/>
            </a:endParaRPr>
          </a:p>
          <a:p>
            <a:pPr marL="0" lvl="0" indent="0" algn="l" rtl="0">
              <a:spcBef>
                <a:spcPts val="1200"/>
              </a:spcBef>
              <a:spcAft>
                <a:spcPts val="0"/>
              </a:spcAft>
              <a:buClr>
                <a:schemeClr val="dk1"/>
              </a:buClr>
              <a:buSzPts val="1100"/>
              <a:buFont typeface="Arial"/>
              <a:buNone/>
            </a:pPr>
            <a:r>
              <a:rPr lang="es" sz="1000" dirty="0">
                <a:latin typeface="Arial"/>
                <a:ea typeface="Arial"/>
                <a:cs typeface="Arial"/>
                <a:sym typeface="Arial"/>
              </a:rPr>
              <a:t>1. En primer lugar, permite realizar una autoevaluación de las competencias relacionadas con su puesto.</a:t>
            </a:r>
            <a:endParaRPr sz="1000" dirty="0">
              <a:latin typeface="Arial"/>
              <a:ea typeface="Arial"/>
              <a:cs typeface="Arial"/>
              <a:sym typeface="Arial"/>
            </a:endParaRPr>
          </a:p>
          <a:p>
            <a:pPr marL="0" lvl="0" indent="0" algn="l" rtl="0">
              <a:spcBef>
                <a:spcPts val="1200"/>
              </a:spcBef>
              <a:spcAft>
                <a:spcPts val="0"/>
              </a:spcAft>
              <a:buClr>
                <a:schemeClr val="dk1"/>
              </a:buClr>
              <a:buSzPts val="1100"/>
              <a:buFont typeface="Arial"/>
              <a:buNone/>
            </a:pPr>
            <a:r>
              <a:rPr lang="es" sz="1000" dirty="0">
                <a:latin typeface="Arial"/>
                <a:ea typeface="Arial"/>
                <a:cs typeface="Arial"/>
                <a:sym typeface="Arial"/>
              </a:rPr>
              <a:t>2. En segundo lugar, puede contribuir al proceso de evaluación del desempeño profesional de los profesionales y servir de guía para sus conversaciones con sus gerentes.</a:t>
            </a:r>
            <a:endParaRPr sz="1000" dirty="0">
              <a:latin typeface="Arial"/>
              <a:ea typeface="Arial"/>
              <a:cs typeface="Arial"/>
              <a:sym typeface="Arial"/>
            </a:endParaRPr>
          </a:p>
          <a:p>
            <a:pPr marL="0" lvl="0" indent="0" algn="l" rtl="0">
              <a:spcBef>
                <a:spcPts val="1200"/>
              </a:spcBef>
              <a:spcAft>
                <a:spcPts val="0"/>
              </a:spcAft>
              <a:buClr>
                <a:schemeClr val="dk1"/>
              </a:buClr>
              <a:buSzPts val="1100"/>
              <a:buFont typeface="Arial"/>
              <a:buNone/>
            </a:pPr>
            <a:r>
              <a:rPr lang="es" sz="1000" dirty="0">
                <a:latin typeface="Arial"/>
                <a:ea typeface="Arial"/>
                <a:cs typeface="Arial"/>
                <a:sym typeface="Arial"/>
              </a:rPr>
              <a:t>3. En tercer lugar, esta herramienta también se puede usar como base para definir las necesidades y oportunidades de formación y desarrollo profesional.</a:t>
            </a:r>
            <a:endParaRPr sz="1000" dirty="0">
              <a:latin typeface="Arial"/>
              <a:ea typeface="Arial"/>
              <a:cs typeface="Arial"/>
              <a:sym typeface="Arial"/>
            </a:endParaRPr>
          </a:p>
          <a:p>
            <a:pPr marL="0" lvl="0" indent="0" algn="l" rtl="0">
              <a:spcBef>
                <a:spcPts val="1200"/>
              </a:spcBef>
              <a:spcAft>
                <a:spcPts val="0"/>
              </a:spcAft>
              <a:buClr>
                <a:schemeClr val="dk1"/>
              </a:buClr>
              <a:buSzPts val="1100"/>
              <a:buFont typeface="Arial"/>
              <a:buNone/>
            </a:pPr>
            <a:r>
              <a:rPr lang="es" sz="1000" dirty="0">
                <a:latin typeface="Arial"/>
                <a:ea typeface="Arial"/>
                <a:cs typeface="Arial"/>
                <a:sym typeface="Arial"/>
              </a:rPr>
              <a:t>Explique la estructura del archivo de Excel a los participantes, ya sea compartiendo su pantalla o entregándoles copias impresas. Recuérdeles que encontrarán todas las instrucciones en la hoja 1 en caso de que necesiten revisarlas. </a:t>
            </a:r>
            <a:endParaRPr sz="1000" dirty="0">
              <a:latin typeface="Arial"/>
              <a:ea typeface="Arial"/>
              <a:cs typeface="Arial"/>
              <a:sym typeface="Arial"/>
            </a:endParaRPr>
          </a:p>
          <a:p>
            <a:pPr marL="0" lvl="0" indent="0" algn="l" rtl="0">
              <a:spcBef>
                <a:spcPts val="1200"/>
              </a:spcBef>
              <a:spcAft>
                <a:spcPts val="0"/>
              </a:spcAft>
              <a:buClr>
                <a:schemeClr val="dk1"/>
              </a:buClr>
              <a:buSzPts val="1100"/>
              <a:buFont typeface="Arial"/>
              <a:buNone/>
            </a:pPr>
            <a:r>
              <a:rPr lang="es" sz="1000" dirty="0">
                <a:latin typeface="Arial"/>
                <a:ea typeface="Arial"/>
                <a:cs typeface="Arial"/>
                <a:sym typeface="Arial"/>
              </a:rPr>
              <a:t>Pídales a los participantes que trabajen de forma individual durante 20 minutos.  Cada participante usará su propio puesto y la plantilla rellenada en el primer ejercicio para hacer su autoevaluación.</a:t>
            </a:r>
            <a:endParaRPr sz="1000" dirty="0">
              <a:latin typeface="Arial"/>
              <a:ea typeface="Arial"/>
              <a:cs typeface="Arial"/>
              <a:sym typeface="Arial"/>
            </a:endParaRPr>
          </a:p>
          <a:p>
            <a:pPr marL="0" lvl="0" indent="0" algn="l" rtl="0">
              <a:spcBef>
                <a:spcPts val="400"/>
              </a:spcBef>
              <a:spcAft>
                <a:spcPts val="0"/>
              </a:spcAft>
              <a:buClr>
                <a:schemeClr val="dk1"/>
              </a:buClr>
              <a:buSzPts val="1100"/>
              <a:buFont typeface="Arial"/>
              <a:buNone/>
            </a:pPr>
            <a:endParaRPr sz="1000" dirty="0">
              <a:latin typeface="Arial"/>
              <a:ea typeface="Arial"/>
              <a:cs typeface="Arial"/>
              <a:sym typeface="Arial"/>
            </a:endParaRPr>
          </a:p>
          <a:p>
            <a:pPr marL="0" lvl="0" indent="0" algn="l" rtl="0">
              <a:spcBef>
                <a:spcPts val="400"/>
              </a:spcBef>
              <a:spcAft>
                <a:spcPts val="400"/>
              </a:spcAft>
              <a:buClr>
                <a:schemeClr val="dk1"/>
              </a:buClr>
              <a:buSzPts val="1100"/>
              <a:buFont typeface="Arial"/>
              <a:buNone/>
            </a:pPr>
            <a:r>
              <a:rPr lang="es" sz="1000" dirty="0">
                <a:latin typeface="Arial"/>
                <a:ea typeface="Arial"/>
                <a:cs typeface="Arial"/>
                <a:sym typeface="Arial"/>
              </a:rPr>
              <a:t>Pregunte si tienen alguna duda.</a:t>
            </a:r>
            <a:endParaRPr dirty="0"/>
          </a:p>
        </p:txBody>
      </p:sp>
      <p:sp>
        <p:nvSpPr>
          <p:cNvPr id="337" name="Google Shape;337;p18: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2: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lnSpc>
                <a:spcPct val="100000"/>
              </a:lnSpc>
              <a:spcBef>
                <a:spcPts val="0"/>
              </a:spcBef>
              <a:spcAft>
                <a:spcPts val="0"/>
              </a:spcAft>
              <a:buSzPts val="1400"/>
              <a:buNone/>
            </a:pPr>
            <a:endParaRPr/>
          </a:p>
        </p:txBody>
      </p:sp>
      <p:sp>
        <p:nvSpPr>
          <p:cNvPr id="98" name="Google Shape;98;p2: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9: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19: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Decir: Pueden usar el formulario rellenado para validar y conversar sobre su autoevaluación con su gerente. Si usted es gerente, puede pedirle al colega al que está supervisando que complete la parte de la autoevaluación antes de pasar a completar la segunda parte de la hoja, que es solo para gerentes. Muestre la sección a la que se hace referencia en el archivo de Excel. </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Explique cómo funciona la hoja de resumen. </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Vuelva a preguntar si tienen alguna duda.</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Dé las gracias a todo el mundo por participar (y evaluar).</a:t>
            </a:r>
            <a:endParaRPr sz="1000">
              <a:latin typeface="Arial"/>
              <a:ea typeface="Arial"/>
              <a:cs typeface="Arial"/>
              <a:sym typeface="Arial"/>
            </a:endParaRPr>
          </a:p>
          <a:p>
            <a:pPr marL="0" lvl="0" indent="0" algn="l" rtl="0">
              <a:lnSpc>
                <a:spcPct val="100000"/>
              </a:lnSpc>
              <a:spcBef>
                <a:spcPts val="400"/>
              </a:spcBef>
              <a:spcAft>
                <a:spcPts val="0"/>
              </a:spcAft>
              <a:buSzPts val="1400"/>
              <a:buNone/>
            </a:pPr>
            <a:endParaRPr/>
          </a:p>
        </p:txBody>
      </p:sp>
      <p:sp>
        <p:nvSpPr>
          <p:cNvPr id="354" name="Google Shape;354;p19: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ccd57d61d9_0_9: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ccd57d61d9_0_9:notes"/>
          <p:cNvSpPr txBox="1">
            <a:spLocks noGrp="1"/>
          </p:cNvSpPr>
          <p:nvPr>
            <p:ph type="body" idx="1"/>
          </p:nvPr>
        </p:nvSpPr>
        <p:spPr>
          <a:xfrm>
            <a:off x="731520" y="4620578"/>
            <a:ext cx="5852100" cy="3780600"/>
          </a:xfrm>
          <a:prstGeom prst="rect">
            <a:avLst/>
          </a:prstGeom>
          <a:noFill/>
          <a:ln>
            <a:noFill/>
          </a:ln>
        </p:spPr>
        <p:txBody>
          <a:bodyPr spcFirstLastPara="1" wrap="square" lIns="91425" tIns="45700" rIns="91425" bIns="45700" rtlCol="0" anchor="t" anchorCtr="0">
            <a:noAutofit/>
          </a:bodyPr>
          <a:lstStyle/>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Explique cómo funciona la hoja de resumen. </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Vuelva a preguntar si tienen alguna duda.</a:t>
            </a: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endParaRPr sz="1000">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es" sz="1000">
                <a:latin typeface="Arial"/>
                <a:ea typeface="Arial"/>
                <a:cs typeface="Arial"/>
                <a:sym typeface="Arial"/>
              </a:rPr>
              <a:t>Dé las gracias a todo el mundo por participar (y evaluar).</a:t>
            </a:r>
            <a:endParaRPr sz="1000">
              <a:latin typeface="Arial"/>
              <a:ea typeface="Arial"/>
              <a:cs typeface="Arial"/>
              <a:sym typeface="Arial"/>
            </a:endParaRPr>
          </a:p>
          <a:p>
            <a:pPr marL="0" lvl="0" indent="0" algn="l" rtl="0">
              <a:lnSpc>
                <a:spcPct val="100000"/>
              </a:lnSpc>
              <a:spcBef>
                <a:spcPts val="400"/>
              </a:spcBef>
              <a:spcAft>
                <a:spcPts val="0"/>
              </a:spcAft>
              <a:buSzPts val="1400"/>
              <a:buNone/>
            </a:pPr>
            <a:endParaRPr/>
          </a:p>
        </p:txBody>
      </p:sp>
      <p:sp>
        <p:nvSpPr>
          <p:cNvPr id="370" name="Google Shape;370;gccd57d61d9_0_9:notes"/>
          <p:cNvSpPr txBox="1">
            <a:spLocks noGrp="1"/>
          </p:cNvSpPr>
          <p:nvPr>
            <p:ph type="sldNum" idx="12"/>
          </p:nvPr>
        </p:nvSpPr>
        <p:spPr>
          <a:xfrm>
            <a:off x="4143588" y="9119474"/>
            <a:ext cx="3169800" cy="481800"/>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3: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La finalidad del Marco de Competencias para la Protección de la Niñez y la Adolescencia en la Acción Humanitaria es contribuir a mejorar los resultados de protección de la niñez y la adolescencia en los contextos humanitarios mediante la creación de un compendio interinstitucional de competencias técnicas y conductuales necesarias para los profesionales de la protección de la niñez y la adolescencia en la acción humanitaria. </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Clr>
                <a:schemeClr val="dk1"/>
              </a:buClr>
              <a:buSzPts val="1100"/>
              <a:buFont typeface="Arial"/>
              <a:buNone/>
            </a:pPr>
            <a:r>
              <a:rPr lang="es" sz="1000">
                <a:latin typeface="Helvetica Neue"/>
                <a:ea typeface="Helvetica Neue"/>
                <a:cs typeface="Helvetica Neue"/>
                <a:sym typeface="Helvetica Neue"/>
              </a:rPr>
              <a:t>El Marco de Competencias para la Protección de la Niñez y la Adolescencia en la Acción Humanitaria se sustenta en las Normas Mínimas para la protección de la niñez y la adolescencia y dispone una serie de competencias reconocidas para los profesionales de la protección de la niñez y la adolescencia en la acción humanitaria. Describe a grandes rasgos los estándares de desempeño esperados en una serie de ámbitos competenciales que se pueden aplicar a distintos perfiles del sector.</a:t>
            </a:r>
            <a:endParaRPr sz="1000">
              <a:highlight>
                <a:srgbClr val="FFFF00"/>
              </a:highlight>
              <a:latin typeface="Helvetica Neue"/>
              <a:ea typeface="Helvetica Neue"/>
              <a:cs typeface="Helvetica Neue"/>
              <a:sym typeface="Helvetica Neue"/>
            </a:endParaRPr>
          </a:p>
          <a:p>
            <a:pPr marL="0" lvl="0" indent="0" algn="just" rtl="0">
              <a:lnSpc>
                <a:spcPct val="114166"/>
              </a:lnSpc>
              <a:spcBef>
                <a:spcPts val="900"/>
              </a:spcBef>
              <a:spcAft>
                <a:spcPts val="900"/>
              </a:spcAft>
              <a:buClr>
                <a:schemeClr val="dk1"/>
              </a:buClr>
              <a:buSzPts val="1100"/>
              <a:buFont typeface="Arial"/>
              <a:buNone/>
            </a:pPr>
            <a:r>
              <a:rPr lang="es" sz="1000">
                <a:latin typeface="Helvetica Neue"/>
                <a:ea typeface="Helvetica Neue"/>
                <a:cs typeface="Helvetica Neue"/>
                <a:sym typeface="Helvetica Neue"/>
              </a:rPr>
              <a:t>Es un documento orientativo sectorial que promueve la rendición de cuentas, la eficacia y la previsibilidad de los programas de protección de la niñez y la adolescencia destinados a la prevención, anticipación, respuesta y recuperación dirigidos a poblaciones damnificadas.</a:t>
            </a:r>
            <a:endParaRPr/>
          </a:p>
        </p:txBody>
      </p:sp>
      <p:sp>
        <p:nvSpPr>
          <p:cNvPr id="109" name="Google Shape;109;p3: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5: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5: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Los profesionales competentes de la protección de la niñez y la adolescencia en la acción humanitaria deben demostrar tener competencias en tres ámbitos principales:</a:t>
            </a:r>
            <a:endParaRPr sz="1000">
              <a:latin typeface="Helvetica Neue"/>
              <a:ea typeface="Helvetica Neue"/>
              <a:cs typeface="Helvetica Neue"/>
              <a:sym typeface="Helvetica Neue"/>
            </a:endParaRPr>
          </a:p>
          <a:p>
            <a:pPr marL="457200" lvl="0" indent="-292100" algn="just" rtl="0">
              <a:lnSpc>
                <a:spcPct val="114166"/>
              </a:lnSpc>
              <a:spcBef>
                <a:spcPts val="900"/>
              </a:spcBef>
              <a:spcAft>
                <a:spcPts val="0"/>
              </a:spcAft>
              <a:buClr>
                <a:schemeClr val="dk1"/>
              </a:buClr>
              <a:buSzPts val="1000"/>
              <a:buFont typeface="Helvetica Neue"/>
              <a:buChar char="-"/>
            </a:pPr>
            <a:r>
              <a:rPr lang="es" sz="1000">
                <a:latin typeface="Helvetica Neue"/>
                <a:ea typeface="Helvetica Neue"/>
                <a:cs typeface="Helvetica Neue"/>
                <a:sym typeface="Helvetica Neue"/>
              </a:rPr>
              <a:t>Competencias sobre la aplicación de los principios rectores de protección de la niñez y la adolescencia en la acción humanitaria</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Competencias técnicas de protección de la niñez y la adolescencia en la acción humanitaria</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Competencias humanitarias básicas</a:t>
            </a:r>
            <a:endParaRPr sz="1000">
              <a:latin typeface="Helvetica Neue"/>
              <a:ea typeface="Helvetica Neue"/>
              <a:cs typeface="Helvetica Neue"/>
              <a:sym typeface="Helvetica Neue"/>
            </a:endParaRPr>
          </a:p>
          <a:p>
            <a:pPr marL="0" lvl="0" indent="0" algn="just" rtl="0">
              <a:lnSpc>
                <a:spcPct val="114166"/>
              </a:lnSpc>
              <a:spcBef>
                <a:spcPts val="900"/>
              </a:spcBef>
              <a:spcAft>
                <a:spcPts val="900"/>
              </a:spcAft>
              <a:buNone/>
            </a:pPr>
            <a:endParaRPr/>
          </a:p>
        </p:txBody>
      </p:sp>
      <p:sp>
        <p:nvSpPr>
          <p:cNvPr id="120" name="Google Shape;120;p5: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7: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7: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Por lo tanto, el Marco de Competencias para la Protección de la Niñez y la Adolescencia en la Acción Humanitaria contiene tres secciones principales:</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None/>
            </a:pPr>
            <a:r>
              <a:rPr lang="es" sz="1000">
                <a:latin typeface="Helvetica Neue"/>
                <a:ea typeface="Helvetica Neue"/>
                <a:cs typeface="Helvetica Neue"/>
                <a:sym typeface="Helvetica Neue"/>
              </a:rPr>
              <a:t>10 competencias sobre la aplicación de los principios rectores de protección de la niñez y la adolescencia en la acción humanitaria.</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None/>
            </a:pPr>
            <a:r>
              <a:rPr lang="es" sz="1000">
                <a:latin typeface="Helvetica Neue"/>
                <a:ea typeface="Helvetica Neue"/>
                <a:cs typeface="Helvetica Neue"/>
                <a:sym typeface="Helvetica Neue"/>
              </a:rPr>
              <a:t>4 ámbitos de competencias técnicas de protección de la niñez y la adolescencia en la acción humanitaria que contienen 29 competencias técnicas.</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None/>
            </a:pPr>
            <a:r>
              <a:rPr lang="es" sz="1000">
                <a:latin typeface="Helvetica Neue"/>
                <a:ea typeface="Helvetica Neue"/>
                <a:cs typeface="Helvetica Neue"/>
                <a:sym typeface="Helvetica Neue"/>
              </a:rPr>
              <a:t>5 ámbitos de competencias humanitarias básicas que contienen 11 competencias humanitarias básicas. </a:t>
            </a:r>
            <a:endParaRPr sz="1000">
              <a:latin typeface="Helvetica Neue"/>
              <a:ea typeface="Helvetica Neue"/>
              <a:cs typeface="Helvetica Neue"/>
              <a:sym typeface="Helvetica Neue"/>
            </a:endParaRPr>
          </a:p>
          <a:p>
            <a:pPr marL="0" lvl="0" indent="0" algn="just" rtl="0">
              <a:lnSpc>
                <a:spcPct val="114166"/>
              </a:lnSpc>
              <a:spcBef>
                <a:spcPts val="900"/>
              </a:spcBef>
              <a:spcAft>
                <a:spcPts val="0"/>
              </a:spcAft>
              <a:buClr>
                <a:schemeClr val="dk1"/>
              </a:buClr>
              <a:buSzPts val="1100"/>
              <a:buFont typeface="Arial"/>
              <a:buNone/>
            </a:pPr>
            <a:r>
              <a:rPr lang="es" sz="1000">
                <a:latin typeface="Helvetica Neue"/>
                <a:ea typeface="Helvetica Neue"/>
                <a:cs typeface="Helvetica Neue"/>
                <a:sym typeface="Helvetica Neue"/>
              </a:rPr>
              <a:t>El Marco de Competencias para la Protección de la Niñez y la Adolescencia en la Acción Humanitaria agrupa las competencias en ámbitos y las subdivide en conductas indicativas. Pueden encontrar las definiciones de estos términos en el recuadro a continuación. </a:t>
            </a:r>
            <a:endParaRPr>
              <a:latin typeface="Helvetica Neue"/>
              <a:ea typeface="Helvetica Neue"/>
              <a:cs typeface="Helvetica Neue"/>
              <a:sym typeface="Helvetica Neue"/>
            </a:endParaRPr>
          </a:p>
          <a:p>
            <a:pPr marL="0" lvl="0" indent="0" algn="just" rtl="0">
              <a:spcBef>
                <a:spcPts val="900"/>
              </a:spcBef>
              <a:spcAft>
                <a:spcPts val="0"/>
              </a:spcAft>
              <a:buClr>
                <a:schemeClr val="dk1"/>
              </a:buClr>
              <a:buSzPts val="1100"/>
              <a:buFont typeface="Arial"/>
              <a:buNone/>
            </a:pPr>
            <a:r>
              <a:rPr lang="es" sz="1000">
                <a:latin typeface="Helvetica Neue"/>
                <a:ea typeface="Helvetica Neue"/>
                <a:cs typeface="Helvetica Neue"/>
                <a:sym typeface="Helvetica Neue"/>
              </a:rPr>
              <a:t>Un</a:t>
            </a:r>
            <a:r>
              <a:rPr lang="es" sz="1000" b="1">
                <a:latin typeface="Helvetica Neue"/>
                <a:ea typeface="Helvetica Neue"/>
                <a:cs typeface="Helvetica Neue"/>
                <a:sym typeface="Helvetica Neue"/>
              </a:rPr>
              <a:t> </a:t>
            </a:r>
            <a:r>
              <a:rPr lang="es" sz="1000">
                <a:latin typeface="Helvetica Neue"/>
                <a:ea typeface="Helvetica Neue"/>
                <a:cs typeface="Helvetica Neue"/>
                <a:sym typeface="Helvetica Neue"/>
              </a:rPr>
              <a:t>ámbito de competencias es un conjunto de competencias relacionadas con un área o una temática común.</a:t>
            </a:r>
            <a:endParaRPr sz="1000">
              <a:latin typeface="Helvetica Neue"/>
              <a:ea typeface="Helvetica Neue"/>
              <a:cs typeface="Helvetica Neue"/>
              <a:sym typeface="Helvetica Neue"/>
            </a:endParaRPr>
          </a:p>
          <a:p>
            <a:pPr marL="0" lvl="0" indent="0" algn="just" rtl="0">
              <a:lnSpc>
                <a:spcPct val="114166"/>
              </a:lnSpc>
              <a:spcBef>
                <a:spcPts val="0"/>
              </a:spcBef>
              <a:spcAft>
                <a:spcPts val="0"/>
              </a:spcAft>
              <a:buSzPts val="1100"/>
              <a:buFont typeface="Arial"/>
              <a:buNone/>
            </a:pPr>
            <a:r>
              <a:rPr lang="es" sz="1000">
                <a:latin typeface="Helvetica Neue"/>
                <a:ea typeface="Helvetica Neue"/>
                <a:cs typeface="Helvetica Neue"/>
                <a:sym typeface="Helvetica Neue"/>
              </a:rPr>
              <a:t>Una</a:t>
            </a:r>
            <a:r>
              <a:rPr lang="es" sz="1000" b="1">
                <a:latin typeface="Helvetica Neue"/>
                <a:ea typeface="Helvetica Neue"/>
                <a:cs typeface="Helvetica Neue"/>
                <a:sym typeface="Helvetica Neue"/>
              </a:rPr>
              <a:t> </a:t>
            </a:r>
            <a:r>
              <a:rPr lang="es" sz="1000">
                <a:latin typeface="Helvetica Neue"/>
                <a:ea typeface="Helvetica Neue"/>
                <a:cs typeface="Helvetica Neue"/>
                <a:sym typeface="Helvetica Neue"/>
              </a:rPr>
              <a:t>competencia es un conjunto de conocimientos, destrezas o cualidades cuantificables necesarios para desempeñar una tarea con eficacia. </a:t>
            </a:r>
            <a:endParaRPr/>
          </a:p>
          <a:p>
            <a:pPr marL="228600" lvl="0" indent="-228600" algn="l" rtl="0">
              <a:lnSpc>
                <a:spcPct val="100000"/>
              </a:lnSpc>
              <a:spcBef>
                <a:spcPts val="900"/>
              </a:spcBef>
              <a:spcAft>
                <a:spcPts val="0"/>
              </a:spcAft>
              <a:buSzPts val="1400"/>
              <a:buFont typeface="Arial"/>
              <a:buNone/>
            </a:pPr>
            <a:r>
              <a:rPr lang="es" sz="1200" b="1">
                <a:solidFill>
                  <a:srgbClr val="0000FF"/>
                </a:solidFill>
              </a:rPr>
              <a:t>DIFERENCIA ENTRE competencias técnicas y competencias humanitarias básicas:</a:t>
            </a:r>
            <a:endParaRPr b="1">
              <a:solidFill>
                <a:srgbClr val="0000FF"/>
              </a:solidFill>
            </a:endParaRPr>
          </a:p>
          <a:p>
            <a:pPr marL="228600" lvl="0" indent="-228600" algn="l" rtl="0">
              <a:lnSpc>
                <a:spcPct val="100000"/>
              </a:lnSpc>
              <a:spcBef>
                <a:spcPts val="0"/>
              </a:spcBef>
              <a:spcAft>
                <a:spcPts val="0"/>
              </a:spcAft>
              <a:buClr>
                <a:srgbClr val="0000FF"/>
              </a:buClr>
              <a:buSzPts val="1400"/>
              <a:buFont typeface="Calibri"/>
              <a:buChar char="🡪"/>
            </a:pPr>
            <a:r>
              <a:rPr lang="es" sz="1200" b="1">
                <a:solidFill>
                  <a:srgbClr val="0000FF"/>
                </a:solidFill>
              </a:rPr>
              <a:t>Las competencias técnicas comprenden las habilidades, experiencia y conocimientos técnicos de un sector concreto.</a:t>
            </a:r>
            <a:endParaRPr b="1">
              <a:solidFill>
                <a:srgbClr val="0000FF"/>
              </a:solidFill>
            </a:endParaRPr>
          </a:p>
          <a:p>
            <a:pPr marL="228600" lvl="0" indent="-228600" algn="l" rtl="0">
              <a:lnSpc>
                <a:spcPct val="100000"/>
              </a:lnSpc>
              <a:spcBef>
                <a:spcPts val="0"/>
              </a:spcBef>
              <a:spcAft>
                <a:spcPts val="0"/>
              </a:spcAft>
              <a:buClr>
                <a:srgbClr val="0000FF"/>
              </a:buClr>
              <a:buSzPts val="1400"/>
              <a:buFont typeface="Noto Sans Symbols"/>
              <a:buChar char="🡪"/>
            </a:pPr>
            <a:r>
              <a:rPr lang="es" sz="1200" b="1">
                <a:solidFill>
                  <a:srgbClr val="0000FF"/>
                </a:solidFill>
              </a:rPr>
              <a:t>Las competencias humanitarias básicas son los </a:t>
            </a:r>
            <a:r>
              <a:rPr lang="es" sz="1200" b="1" i="0" u="none" strike="noStrike" cap="none">
                <a:solidFill>
                  <a:srgbClr val="0000FF"/>
                </a:solidFill>
              </a:rPr>
              <a:t>conjuntos generales de conductas, es decir, cómo lidiamos con nuestro trabajo y cómo nos comportamos en concreto los profesionales humanitarios</a:t>
            </a:r>
            <a:r>
              <a:rPr lang="es" b="1">
                <a:solidFill>
                  <a:srgbClr val="0000FF"/>
                </a:solidFill>
              </a:rPr>
              <a:t>, y se encuentran en nuestro anexo dirigido a los profesionales de protección de la niñez y la adolescencia en la acción humanitaria.</a:t>
            </a:r>
            <a:endParaRPr sz="1200" b="1">
              <a:solidFill>
                <a:srgbClr val="0000FF"/>
              </a:solidFill>
            </a:endParaRPr>
          </a:p>
          <a:p>
            <a:pPr marL="228600" lvl="0" indent="-228600" algn="l" rtl="0">
              <a:lnSpc>
                <a:spcPct val="100000"/>
              </a:lnSpc>
              <a:spcBef>
                <a:spcPts val="0"/>
              </a:spcBef>
              <a:spcAft>
                <a:spcPts val="0"/>
              </a:spcAft>
              <a:buSzPts val="1400"/>
              <a:buFont typeface="Arial"/>
              <a:buNone/>
            </a:pPr>
            <a:endParaRPr sz="1200" b="1">
              <a:solidFill>
                <a:srgbClr val="0000FF"/>
              </a:solidFill>
              <a:latin typeface="Helvetica Neue"/>
              <a:ea typeface="Helvetica Neue"/>
              <a:cs typeface="Helvetica Neue"/>
              <a:sym typeface="Helvetica Neue"/>
            </a:endParaRPr>
          </a:p>
        </p:txBody>
      </p:sp>
      <p:sp>
        <p:nvSpPr>
          <p:cNvPr id="131" name="Google Shape;131;p7: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4: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14: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0"/>
              </a:spcAft>
              <a:buClr>
                <a:schemeClr val="dk1"/>
              </a:buClr>
              <a:buSzPts val="1100"/>
              <a:buFont typeface="Arial"/>
              <a:buNone/>
            </a:pPr>
            <a:r>
              <a:rPr lang="es" sz="1000">
                <a:latin typeface="Helvetica Neue"/>
                <a:ea typeface="Helvetica Neue"/>
                <a:cs typeface="Helvetica Neue"/>
                <a:sym typeface="Helvetica Neue"/>
              </a:rPr>
              <a:t>Un</a:t>
            </a:r>
            <a:r>
              <a:rPr lang="es" sz="1000" b="1">
                <a:latin typeface="Helvetica Neue"/>
                <a:ea typeface="Helvetica Neue"/>
                <a:cs typeface="Helvetica Neue"/>
                <a:sym typeface="Helvetica Neue"/>
              </a:rPr>
              <a:t> </a:t>
            </a:r>
            <a:r>
              <a:rPr lang="es" sz="1000">
                <a:latin typeface="Helvetica Neue"/>
                <a:ea typeface="Helvetica Neue"/>
                <a:cs typeface="Helvetica Neue"/>
                <a:sym typeface="Helvetica Neue"/>
              </a:rPr>
              <a:t>indicador conductual describe lo que constituye un desempeño eficaz y ofrece medios tangibles para demostrar la competencia en un nivel concreto. </a:t>
            </a:r>
            <a:endParaRPr sz="1000">
              <a:latin typeface="Helvetica Neue"/>
              <a:ea typeface="Helvetica Neue"/>
              <a:cs typeface="Helvetica Neue"/>
              <a:sym typeface="Helvetica Neue"/>
            </a:endParaRPr>
          </a:p>
          <a:p>
            <a:pPr marL="457200" lvl="0" indent="-292100" algn="just" rtl="0">
              <a:lnSpc>
                <a:spcPct val="114166"/>
              </a:lnSpc>
              <a:spcBef>
                <a:spcPts val="900"/>
              </a:spcBef>
              <a:spcAft>
                <a:spcPts val="0"/>
              </a:spcAft>
              <a:buClr>
                <a:schemeClr val="dk1"/>
              </a:buClr>
              <a:buSzPts val="1000"/>
              <a:buFont typeface="Helvetica Neue"/>
              <a:buChar char="-"/>
            </a:pPr>
            <a:r>
              <a:rPr lang="es" sz="1000">
                <a:latin typeface="Helvetica Neue"/>
                <a:ea typeface="Helvetica Neue"/>
                <a:cs typeface="Helvetica Neue"/>
                <a:sym typeface="Helvetica Neue"/>
              </a:rPr>
              <a:t>El nivel 1 describe a las personas que se encargan principalmente de la ejecución de las actividades de protección de la niñez y la adolescencia en la acción humanitaria o que tienen una experiencia limitada en el ámbito de competencias al que se hace referencia.</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El nivel 2 describe a las personas que se encargan principalmente de la gestión de las actividades de protección de la niñez y la adolescencia en la acción humanitaria o que tienen algo de experiencia en el ámbito de competencias al que se hace referencia.</a:t>
            </a:r>
            <a:endParaRPr sz="1000">
              <a:latin typeface="Helvetica Neue"/>
              <a:ea typeface="Helvetica Neue"/>
              <a:cs typeface="Helvetica Neue"/>
              <a:sym typeface="Helvetica Neue"/>
            </a:endParaRPr>
          </a:p>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El nivel 3 describe a las personas que dirigen principalmente los programas de protección de la niñez y la adolescencia en la acción humanitaria y la estrategia o que cuentan con una dilatada experiencia en el ámbito de competencias al que se hace referencia.	</a:t>
            </a:r>
            <a:endParaRPr sz="1000">
              <a:latin typeface="Helvetica Neue"/>
              <a:ea typeface="Helvetica Neue"/>
              <a:cs typeface="Helvetica Neue"/>
              <a:sym typeface="Helvetica Neue"/>
            </a:endParaRPr>
          </a:p>
        </p:txBody>
      </p:sp>
      <p:sp>
        <p:nvSpPr>
          <p:cNvPr id="137" name="Google Shape;137;p14: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0: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10: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457200" lvl="0" indent="-292100" algn="just" rtl="0">
              <a:lnSpc>
                <a:spcPct val="114166"/>
              </a:lnSpc>
              <a:spcBef>
                <a:spcPts val="0"/>
              </a:spcBef>
              <a:spcAft>
                <a:spcPts val="0"/>
              </a:spcAft>
              <a:buClr>
                <a:schemeClr val="dk1"/>
              </a:buClr>
              <a:buSzPts val="1000"/>
              <a:buFont typeface="Helvetica Neue"/>
              <a:buChar char="-"/>
            </a:pPr>
            <a:r>
              <a:rPr lang="es" sz="1000">
                <a:latin typeface="Helvetica Neue"/>
                <a:ea typeface="Helvetica Neue"/>
                <a:cs typeface="Helvetica Neue"/>
                <a:sym typeface="Helvetica Neue"/>
              </a:rPr>
              <a:t>Describen las conductas esperadas que deben emplearse para dar ejemplo de la aplicación de los principios rectores, que son fundamentales para implantar de forma íntegra los programas de protección de la niñez y la adolescencia en la acción humanitaria. </a:t>
            </a:r>
            <a:endParaRPr/>
          </a:p>
        </p:txBody>
      </p:sp>
      <p:sp>
        <p:nvSpPr>
          <p:cNvPr id="149" name="Google Shape;149;p10: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1: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11: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400"/>
              <a:buFont typeface="Arial"/>
              <a:buNone/>
            </a:pPr>
            <a:r>
              <a:rPr lang="es" b="1"/>
              <a:t>Para la persona que imparte la capacitación: </a:t>
            </a:r>
            <a:r>
              <a:rPr lang="es"/>
              <a:t>eche un vistazo a este ejemplo y repase algunos de los indicadores y sus distintos niveles. Explique cómo muestran los distintos grados de experiencia y cómo se complementan entre sí.</a:t>
            </a:r>
            <a:endParaRPr/>
          </a:p>
        </p:txBody>
      </p:sp>
      <p:sp>
        <p:nvSpPr>
          <p:cNvPr id="161" name="Google Shape;161;p11: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8: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8:notes"/>
          <p:cNvSpPr txBox="1">
            <a:spLocks noGrp="1"/>
          </p:cNvSpPr>
          <p:nvPr>
            <p:ph type="body" idx="1"/>
          </p:nvPr>
        </p:nvSpPr>
        <p:spPr>
          <a:xfrm>
            <a:off x="731520" y="4620578"/>
            <a:ext cx="5852160" cy="3780472"/>
          </a:xfrm>
          <a:prstGeom prst="rect">
            <a:avLst/>
          </a:prstGeom>
          <a:noFill/>
          <a:ln>
            <a:noFill/>
          </a:ln>
        </p:spPr>
        <p:txBody>
          <a:bodyPr spcFirstLastPara="1" wrap="square" lIns="91425" tIns="45700" rIns="91425" bIns="45700" rtlCol="0" anchor="t" anchorCtr="0">
            <a:noAutofit/>
          </a:bodyPr>
          <a:lstStyle/>
          <a:p>
            <a:pPr marL="0" lvl="0" indent="0" algn="just" rtl="0">
              <a:lnSpc>
                <a:spcPct val="114166"/>
              </a:lnSpc>
              <a:spcBef>
                <a:spcPts val="0"/>
              </a:spcBef>
              <a:spcAft>
                <a:spcPts val="0"/>
              </a:spcAft>
              <a:buNone/>
            </a:pPr>
            <a:endParaRPr b="1"/>
          </a:p>
          <a:p>
            <a:pPr marL="457200" marR="0" lvl="0" indent="-304800" algn="l" rtl="0">
              <a:lnSpc>
                <a:spcPct val="100000"/>
              </a:lnSpc>
              <a:spcBef>
                <a:spcPts val="900"/>
              </a:spcBef>
              <a:spcAft>
                <a:spcPts val="0"/>
              </a:spcAft>
              <a:buClr>
                <a:schemeClr val="dk1"/>
              </a:buClr>
              <a:buSzPts val="1200"/>
              <a:buAutoNum type="arabicPeriod"/>
            </a:pPr>
            <a:r>
              <a:rPr lang="es" sz="1200" b="1" i="0" u="none" strike="noStrike" cap="none">
                <a:solidFill>
                  <a:schemeClr val="dk1"/>
                </a:solidFill>
              </a:rPr>
              <a:t>Las</a:t>
            </a:r>
            <a:r>
              <a:rPr lang="es" sz="1200" i="0" u="none" strike="noStrike" cap="none">
                <a:solidFill>
                  <a:schemeClr val="dk1"/>
                </a:solidFill>
              </a:rPr>
              <a:t> </a:t>
            </a:r>
            <a:r>
              <a:rPr lang="es" sz="1200" b="1" i="0" u="none" strike="noStrike" cap="none">
                <a:solidFill>
                  <a:schemeClr val="dk1"/>
                </a:solidFill>
              </a:rPr>
              <a:t>competencias técnicas</a:t>
            </a:r>
            <a:r>
              <a:rPr lang="es" sz="1200" i="0" u="none" strike="noStrike" cap="none">
                <a:solidFill>
                  <a:schemeClr val="dk1"/>
                </a:solidFill>
              </a:rPr>
              <a:t> </a:t>
            </a:r>
            <a:r>
              <a:rPr lang="es" sz="1200" b="1" i="0" u="none" strike="noStrike" cap="none">
                <a:solidFill>
                  <a:schemeClr val="dk1"/>
                </a:solidFill>
              </a:rPr>
              <a:t>son un conjunto de</a:t>
            </a:r>
            <a:r>
              <a:rPr lang="es" sz="1200" i="0" u="none" strike="noStrike" cap="none">
                <a:solidFill>
                  <a:schemeClr val="dk1"/>
                </a:solidFill>
              </a:rPr>
              <a:t> </a:t>
            </a:r>
            <a:r>
              <a:rPr lang="es" sz="1200" b="1" i="0" u="none" strike="noStrike" cap="none">
                <a:solidFill>
                  <a:schemeClr val="dk1"/>
                </a:solidFill>
              </a:rPr>
              <a:t>conocimientos, destrezas</a:t>
            </a:r>
            <a:r>
              <a:rPr lang="es" sz="1200" i="0" u="none" strike="noStrike" cap="none">
                <a:solidFill>
                  <a:schemeClr val="dk1"/>
                </a:solidFill>
              </a:rPr>
              <a:t> o cualidades cuantificables y pericia adquirida en un área técnica específica de protección de la niñez y la adolescencia necesarios para desempeñar una tarea con eficacia. </a:t>
            </a:r>
            <a:endParaRPr/>
          </a:p>
          <a:p>
            <a:pPr marL="457200" marR="0" lvl="0" indent="-304800" algn="l" rtl="0">
              <a:lnSpc>
                <a:spcPct val="100000"/>
              </a:lnSpc>
              <a:spcBef>
                <a:spcPts val="0"/>
              </a:spcBef>
              <a:spcAft>
                <a:spcPts val="0"/>
              </a:spcAft>
              <a:buClr>
                <a:schemeClr val="dk1"/>
              </a:buClr>
              <a:buSzPts val="1200"/>
              <a:buAutoNum type="arabicPeriod"/>
            </a:pPr>
            <a:r>
              <a:rPr lang="es" sz="1200">
                <a:solidFill>
                  <a:schemeClr val="dk1"/>
                </a:solidFill>
              </a:rPr>
              <a:t>Se </a:t>
            </a:r>
            <a:r>
              <a:rPr lang="es" sz="1200" b="1">
                <a:solidFill>
                  <a:schemeClr val="dk1"/>
                </a:solidFill>
              </a:rPr>
              <a:t>sustentan</a:t>
            </a:r>
            <a:r>
              <a:rPr lang="es" sz="1200">
                <a:solidFill>
                  <a:schemeClr val="dk1"/>
                </a:solidFill>
              </a:rPr>
              <a:t> </a:t>
            </a:r>
            <a:r>
              <a:rPr lang="es" sz="1200" b="1">
                <a:solidFill>
                  <a:schemeClr val="dk1"/>
                </a:solidFill>
              </a:rPr>
              <a:t> </a:t>
            </a:r>
            <a:r>
              <a:rPr lang="es" sz="1200">
                <a:solidFill>
                  <a:schemeClr val="dk1"/>
                </a:solidFill>
              </a:rPr>
              <a:t>en la versión revisada de las Normas Mínimas de protección de la niñez y la adolescencia de 2019</a:t>
            </a:r>
            <a:r>
              <a:rPr lang="es" sz="1200" b="1">
                <a:solidFill>
                  <a:schemeClr val="dk1"/>
                </a:solidFill>
              </a:rPr>
              <a:t>.</a:t>
            </a:r>
            <a:endParaRPr/>
          </a:p>
          <a:p>
            <a:pPr marL="457200" marR="0" lvl="0" indent="-304800" algn="l" rtl="0">
              <a:lnSpc>
                <a:spcPct val="100000"/>
              </a:lnSpc>
              <a:spcBef>
                <a:spcPts val="0"/>
              </a:spcBef>
              <a:spcAft>
                <a:spcPts val="0"/>
              </a:spcAft>
              <a:buClr>
                <a:schemeClr val="dk1"/>
              </a:buClr>
              <a:buSzPts val="1200"/>
              <a:buAutoNum type="arabicPeriod"/>
            </a:pPr>
            <a:r>
              <a:rPr lang="es" sz="1200">
                <a:solidFill>
                  <a:schemeClr val="dk1"/>
                </a:solidFill>
              </a:rPr>
              <a:t>Un</a:t>
            </a:r>
            <a:r>
              <a:rPr lang="es" sz="1200" b="1">
                <a:solidFill>
                  <a:schemeClr val="dk1"/>
                </a:solidFill>
              </a:rPr>
              <a:t> </a:t>
            </a:r>
            <a:r>
              <a:rPr lang="es" sz="1200">
                <a:solidFill>
                  <a:schemeClr val="dk1"/>
                </a:solidFill>
              </a:rPr>
              <a:t>ámbito de competencias</a:t>
            </a:r>
            <a:r>
              <a:rPr lang="es" sz="1200" b="1">
                <a:solidFill>
                  <a:schemeClr val="dk1"/>
                </a:solidFill>
              </a:rPr>
              <a:t> </a:t>
            </a:r>
            <a:r>
              <a:rPr lang="es" sz="1200">
                <a:solidFill>
                  <a:schemeClr val="dk1"/>
                </a:solidFill>
              </a:rPr>
              <a:t>es un conjunto de competencias relacionadas con un área o una temática común. Los ámbitos de competencias de protección de la niñez y la adolescencia en la acción humanitaria se sustentan en los principios y los cuatro pilares de las Normas Mínimas para la protección de la niñez y la adolescencia en la acción humanitaria. </a:t>
            </a:r>
            <a:endParaRPr/>
          </a:p>
          <a:p>
            <a:pPr marL="457200" marR="0" lvl="0" indent="-304800" algn="l" rtl="0">
              <a:lnSpc>
                <a:spcPct val="100000"/>
              </a:lnSpc>
              <a:spcBef>
                <a:spcPts val="0"/>
              </a:spcBef>
              <a:spcAft>
                <a:spcPts val="0"/>
              </a:spcAft>
              <a:buClr>
                <a:schemeClr val="dk1"/>
              </a:buClr>
              <a:buSzPts val="1200"/>
              <a:buAutoNum type="arabicPeriod"/>
            </a:pPr>
            <a:r>
              <a:rPr lang="es" sz="1200" b="1">
                <a:solidFill>
                  <a:schemeClr val="dk1"/>
                </a:solidFill>
              </a:rPr>
              <a:t>Las áreas de conocimiento </a:t>
            </a:r>
            <a:r>
              <a:rPr lang="es" sz="1200">
                <a:solidFill>
                  <a:schemeClr val="dk1"/>
                </a:solidFill>
              </a:rPr>
              <a:t>y las </a:t>
            </a:r>
            <a:r>
              <a:rPr lang="es" sz="1200" b="1">
                <a:solidFill>
                  <a:schemeClr val="dk1"/>
                </a:solidFill>
              </a:rPr>
              <a:t>habilidades </a:t>
            </a:r>
            <a:r>
              <a:rPr lang="es" sz="1200">
                <a:solidFill>
                  <a:schemeClr val="dk1"/>
                </a:solidFill>
              </a:rPr>
              <a:t>que se enumeran para cada competencia son </a:t>
            </a:r>
            <a:r>
              <a:rPr lang="es" sz="1200" b="1">
                <a:solidFill>
                  <a:schemeClr val="dk1"/>
                </a:solidFill>
              </a:rPr>
              <a:t>solo indicativas</a:t>
            </a:r>
            <a:r>
              <a:rPr lang="es" sz="1200">
                <a:solidFill>
                  <a:schemeClr val="dk1"/>
                </a:solidFill>
              </a:rPr>
              <a:t>. Pueden adaptarse para que se ajusten mejor al contexto de implantación. </a:t>
            </a:r>
            <a:endParaRPr/>
          </a:p>
          <a:p>
            <a:pPr marL="228600" marR="0" lvl="0" indent="-228600" algn="l" rtl="0">
              <a:lnSpc>
                <a:spcPct val="100000"/>
              </a:lnSpc>
              <a:spcBef>
                <a:spcPts val="0"/>
              </a:spcBef>
              <a:spcAft>
                <a:spcPts val="0"/>
              </a:spcAft>
              <a:buClr>
                <a:schemeClr val="dk1"/>
              </a:buClr>
              <a:buSzPts val="1200"/>
              <a:buFont typeface="Arial"/>
              <a:buNone/>
            </a:pPr>
            <a:endParaRPr sz="1200">
              <a:solidFill>
                <a:schemeClr val="dk1"/>
              </a:solidFill>
            </a:endParaRPr>
          </a:p>
          <a:p>
            <a:pPr marL="228600" marR="0" lvl="0" indent="-152400" algn="l" rtl="0">
              <a:lnSpc>
                <a:spcPct val="100000"/>
              </a:lnSpc>
              <a:spcBef>
                <a:spcPts val="0"/>
              </a:spcBef>
              <a:spcAft>
                <a:spcPts val="0"/>
              </a:spcAft>
              <a:buClr>
                <a:schemeClr val="dk1"/>
              </a:buClr>
              <a:buSzPts val="1200"/>
              <a:buFont typeface="Arial"/>
              <a:buNone/>
            </a:pPr>
            <a:endParaRPr sz="1200">
              <a:solidFill>
                <a:schemeClr val="dk1"/>
              </a:solidFill>
            </a:endParaRPr>
          </a:p>
          <a:p>
            <a:pPr marL="228600" marR="0" lvl="0" indent="-152400" algn="l" rtl="0">
              <a:lnSpc>
                <a:spcPct val="100000"/>
              </a:lnSpc>
              <a:spcBef>
                <a:spcPts val="0"/>
              </a:spcBef>
              <a:spcAft>
                <a:spcPts val="0"/>
              </a:spcAft>
              <a:buClr>
                <a:schemeClr val="dk1"/>
              </a:buClr>
              <a:buSzPts val="1200"/>
              <a:buFont typeface="Arial"/>
              <a:buNone/>
            </a:pPr>
            <a:endParaRPr sz="1200"/>
          </a:p>
        </p:txBody>
      </p:sp>
      <p:sp>
        <p:nvSpPr>
          <p:cNvPr id="171" name="Google Shape;171;p8:notes"/>
          <p:cNvSpPr txBox="1">
            <a:spLocks noGrp="1"/>
          </p:cNvSpPr>
          <p:nvPr>
            <p:ph type="sldNum" idx="12"/>
          </p:nvPr>
        </p:nvSpPr>
        <p:spPr>
          <a:xfrm>
            <a:off x="4143588" y="9119474"/>
            <a:ext cx="3169920" cy="481726"/>
          </a:xfrm>
          <a:prstGeom prst="rect">
            <a:avLst/>
          </a:prstGeom>
          <a:noFill/>
          <a:ln>
            <a:noFill/>
          </a:ln>
        </p:spPr>
        <p:txBody>
          <a:bodyPr spcFirstLastPara="1" wrap="square" lIns="91425" tIns="45700" rIns="91425" bIns="45700" rtlCol="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rtlCol="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rtlCol="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pPr rtl="0"/>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rtlCol="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rtlCol="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rtlCol="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rtlCol="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29" name="Google Shape;29;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rtlCol="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rtl="0"/>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rtlCol="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35" name="Google Shape;35;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36" name="Google Shape;36;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rtlCol="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rtlCol="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rtl="0"/>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rtlCol="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rtl="0"/>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rtlCol="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rtl="0"/>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rtlCol="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rtlCol="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rtlCol="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pPr rtl="0"/>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rtlCol="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pPr rtl="0"/>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rtlCol="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67" name="Google Shape;67;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rtlCol="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pPr rtl="0"/>
            <a:endParaRPr/>
          </a:p>
        </p:txBody>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rtlCol="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pPr rtl="0"/>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pPr rtl="0"/>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rtlCol="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rtl="0"/>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rtlCol="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rtl="0"/>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rtlCol="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rtlCol="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rtlCol="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www.alnap.org/help-library/core-humanitarian-competency-framework#:~:text=Competent%20and%20well%2Dmanaged%20staff,the%20right%20skills%20and%20behaviours." TargetMode="Externa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jp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6.jpg"/><Relationship Id="rId9"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7.png"/><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8.png"/><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9.png"/><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0.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6.jp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3" descr="C:\Users\anawzadi\Desktop\New folder\White UNICEF Logo A.png"/>
          <p:cNvPicPr preferRelativeResize="0"/>
          <p:nvPr/>
        </p:nvPicPr>
        <p:blipFill rotWithShape="1">
          <a:blip r:embed="rId3">
            <a:alphaModFix/>
          </a:blip>
          <a:srcRect/>
          <a:stretch/>
        </p:blipFill>
        <p:spPr>
          <a:xfrm>
            <a:off x="110004" y="6105081"/>
            <a:ext cx="2064315" cy="746809"/>
          </a:xfrm>
          <a:prstGeom prst="rect">
            <a:avLst/>
          </a:prstGeom>
          <a:noFill/>
          <a:ln>
            <a:noFill/>
          </a:ln>
        </p:spPr>
      </p:pic>
      <p:pic>
        <p:nvPicPr>
          <p:cNvPr id="91" name="Google Shape;91;p13" descr="Titel copy.jpeg"/>
          <p:cNvPicPr preferRelativeResize="0"/>
          <p:nvPr/>
        </p:nvPicPr>
        <p:blipFill rotWithShape="1">
          <a:blip r:embed="rId4">
            <a:alphaModFix/>
          </a:blip>
          <a:srcRect/>
          <a:stretch/>
        </p:blipFill>
        <p:spPr>
          <a:xfrm>
            <a:off x="0" y="5144"/>
            <a:ext cx="6024802" cy="6852856"/>
          </a:xfrm>
          <a:prstGeom prst="rect">
            <a:avLst/>
          </a:prstGeom>
          <a:noFill/>
          <a:ln>
            <a:noFill/>
          </a:ln>
        </p:spPr>
      </p:pic>
      <p:sp>
        <p:nvSpPr>
          <p:cNvPr id="92" name="Google Shape;92;p13"/>
          <p:cNvSpPr txBox="1">
            <a:spLocks noGrp="1"/>
          </p:cNvSpPr>
          <p:nvPr>
            <p:ph type="subTitle" idx="1"/>
          </p:nvPr>
        </p:nvSpPr>
        <p:spPr>
          <a:xfrm>
            <a:off x="6464300" y="1813401"/>
            <a:ext cx="5346700" cy="4625499"/>
          </a:xfrm>
          <a:prstGeom prst="rect">
            <a:avLst/>
          </a:prstGeom>
          <a:noFill/>
          <a:ln>
            <a:noFill/>
          </a:ln>
        </p:spPr>
        <p:txBody>
          <a:bodyPr spcFirstLastPara="1" wrap="square" lIns="91425" tIns="45700" rIns="91425" bIns="45700" rtlCol="0" anchor="ctr" anchorCtr="0">
            <a:normAutofit fontScale="92500" lnSpcReduction="20000"/>
          </a:bodyPr>
          <a:lstStyle/>
          <a:p>
            <a:pPr marL="228600" lvl="0" indent="-228600" algn="l" rtl="0">
              <a:lnSpc>
                <a:spcPct val="120000"/>
              </a:lnSpc>
              <a:spcBef>
                <a:spcPts val="0"/>
              </a:spcBef>
              <a:spcAft>
                <a:spcPts val="0"/>
              </a:spcAft>
              <a:buClr>
                <a:schemeClr val="dk1"/>
              </a:buClr>
              <a:buSzPts val="2800"/>
              <a:buNone/>
            </a:pPr>
            <a:r>
              <a:rPr lang="es" sz="4200" dirty="0"/>
              <a:t>  </a:t>
            </a:r>
            <a:r>
              <a:rPr lang="es" sz="3600" dirty="0"/>
              <a:t>Capacitación sobre el Marco de Competencias para la Protección de la Niñez y la Adolescencia en la Acción Humanitaria</a:t>
            </a:r>
            <a:endParaRPr sz="3600" dirty="0"/>
          </a:p>
          <a:p>
            <a:pPr marL="228600" lvl="0" indent="-228600" algn="l" rtl="0">
              <a:lnSpc>
                <a:spcPct val="120000"/>
              </a:lnSpc>
              <a:spcBef>
                <a:spcPts val="0"/>
              </a:spcBef>
              <a:spcAft>
                <a:spcPts val="0"/>
              </a:spcAft>
              <a:buClr>
                <a:schemeClr val="dk1"/>
              </a:buClr>
              <a:buSzPts val="2800"/>
              <a:buNone/>
            </a:pPr>
            <a:endParaRPr sz="4200" dirty="0"/>
          </a:p>
          <a:p>
            <a:pPr marL="228600" lvl="0" indent="-228600" algn="l" rtl="0">
              <a:lnSpc>
                <a:spcPct val="120000"/>
              </a:lnSpc>
              <a:spcBef>
                <a:spcPts val="0"/>
              </a:spcBef>
              <a:spcAft>
                <a:spcPts val="0"/>
              </a:spcAft>
              <a:buClr>
                <a:schemeClr val="dk1"/>
              </a:buClr>
              <a:buSzPts val="2800"/>
              <a:buNone/>
            </a:pPr>
            <a:r>
              <a:rPr lang="es" sz="4200" dirty="0"/>
              <a:t>  </a:t>
            </a:r>
            <a:r>
              <a:rPr lang="es" sz="4300" dirty="0"/>
              <a:t>Lugar, País</a:t>
            </a:r>
            <a:endParaRPr sz="4300" dirty="0"/>
          </a:p>
          <a:p>
            <a:pPr marL="228600" lvl="0" indent="-228600" algn="l" rtl="0">
              <a:lnSpc>
                <a:spcPct val="120000"/>
              </a:lnSpc>
              <a:spcBef>
                <a:spcPts val="0"/>
              </a:spcBef>
              <a:spcAft>
                <a:spcPts val="0"/>
              </a:spcAft>
              <a:buClr>
                <a:schemeClr val="dk1"/>
              </a:buClr>
              <a:buSzPts val="2800"/>
              <a:buNone/>
            </a:pPr>
            <a:r>
              <a:rPr lang="es" sz="4300" dirty="0"/>
              <a:t>  XX-XX 20XX</a:t>
            </a:r>
            <a:endParaRPr sz="4300" dirty="0"/>
          </a:p>
        </p:txBody>
      </p:sp>
      <p:pic>
        <p:nvPicPr>
          <p:cNvPr id="93" name="Google Shape;93;p13" descr="long line of CPMS colors.jpeg"/>
          <p:cNvPicPr preferRelativeResize="0"/>
          <p:nvPr/>
        </p:nvPicPr>
        <p:blipFill rotWithShape="1">
          <a:blip r:embed="rId5">
            <a:alphaModFix/>
          </a:blip>
          <a:srcRect/>
          <a:stretch/>
        </p:blipFill>
        <p:spPr>
          <a:xfrm>
            <a:off x="6057900" y="6553200"/>
            <a:ext cx="5537200" cy="304800"/>
          </a:xfrm>
          <a:prstGeom prst="rect">
            <a:avLst/>
          </a:prstGeom>
          <a:noFill/>
          <a:ln>
            <a:noFill/>
          </a:ln>
        </p:spPr>
      </p:pic>
      <p:pic>
        <p:nvPicPr>
          <p:cNvPr id="94" name="Google Shape;94;p13" descr="long line of CPMS colors.jpeg"/>
          <p:cNvPicPr preferRelativeResize="0"/>
          <p:nvPr/>
        </p:nvPicPr>
        <p:blipFill rotWithShape="1">
          <a:blip r:embed="rId5">
            <a:alphaModFix/>
          </a:blip>
          <a:srcRect/>
          <a:stretch/>
        </p:blipFill>
        <p:spPr>
          <a:xfrm>
            <a:off x="6743700" y="6558092"/>
            <a:ext cx="5448300" cy="299907"/>
          </a:xfrm>
          <a:prstGeom prst="rect">
            <a:avLst/>
          </a:prstGeom>
          <a:noFill/>
          <a:ln>
            <a:noFill/>
          </a:ln>
        </p:spPr>
      </p:pic>
      <p:pic>
        <p:nvPicPr>
          <p:cNvPr id="3" name="Picture 2" descr="A blue background with white text&#10;&#10;Description automatically generated">
            <a:extLst>
              <a:ext uri="{FF2B5EF4-FFF2-40B4-BE49-F238E27FC236}">
                <a16:creationId xmlns:a16="http://schemas.microsoft.com/office/drawing/2014/main" id="{1CCBDCAB-D75C-D713-4242-0AEED487E5DF}"/>
              </a:ext>
            </a:extLst>
          </p:cNvPr>
          <p:cNvPicPr>
            <a:picLocks noChangeAspect="1"/>
          </p:cNvPicPr>
          <p:nvPr/>
        </p:nvPicPr>
        <p:blipFill>
          <a:blip r:embed="rId6"/>
          <a:stretch>
            <a:fillRect/>
          </a:stretch>
        </p:blipFill>
        <p:spPr>
          <a:xfrm>
            <a:off x="381000" y="4306887"/>
            <a:ext cx="3233738" cy="2398356"/>
          </a:xfrm>
          <a:prstGeom prst="rect">
            <a:avLst/>
          </a:prstGeom>
        </p:spPr>
      </p:pic>
      <p:pic>
        <p:nvPicPr>
          <p:cNvPr id="5" name="Picture 4" descr="A white background with blue text&#10;&#10;Description automatically generated">
            <a:extLst>
              <a:ext uri="{FF2B5EF4-FFF2-40B4-BE49-F238E27FC236}">
                <a16:creationId xmlns:a16="http://schemas.microsoft.com/office/drawing/2014/main" id="{2DDEF8BB-1685-9EEF-396C-3CC8992C6606}"/>
              </a:ext>
            </a:extLst>
          </p:cNvPr>
          <p:cNvPicPr>
            <a:picLocks noChangeAspect="1"/>
          </p:cNvPicPr>
          <p:nvPr/>
        </p:nvPicPr>
        <p:blipFill>
          <a:blip r:embed="rId7"/>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9" name="Google Shape;189;p22"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90" name="Google Shape;190;p22"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91" name="Google Shape;191;p22"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67188D8A-7E05-A2C7-4816-22C36E9F6E8C}"/>
              </a:ext>
            </a:extLst>
          </p:cNvPr>
          <p:cNvPicPr>
            <a:picLocks noChangeAspect="1"/>
          </p:cNvPicPr>
          <p:nvPr/>
        </p:nvPicPr>
        <p:blipFill>
          <a:blip r:embed="rId5"/>
          <a:stretch>
            <a:fillRect/>
          </a:stretch>
        </p:blipFill>
        <p:spPr>
          <a:xfrm>
            <a:off x="10315575" y="-85725"/>
            <a:ext cx="1876425" cy="1391682"/>
          </a:xfrm>
          <a:prstGeom prst="rect">
            <a:avLst/>
          </a:prstGeom>
        </p:spPr>
      </p:pic>
      <p:pic>
        <p:nvPicPr>
          <p:cNvPr id="192" name="Google Shape;192;p22"/>
          <p:cNvPicPr preferRelativeResize="0"/>
          <p:nvPr/>
        </p:nvPicPr>
        <p:blipFill>
          <a:blip r:embed="rId6">
            <a:alphaModFix/>
          </a:blip>
          <a:stretch>
            <a:fillRect/>
          </a:stretch>
        </p:blipFill>
        <p:spPr>
          <a:xfrm>
            <a:off x="213825" y="768674"/>
            <a:ext cx="11764352" cy="57845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9" name="Google Shape;199;p23"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200" name="Google Shape;200;p23"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201" name="Google Shape;201;p23"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202" name="Google Shape;202;p23"/>
          <p:cNvSpPr txBox="1">
            <a:spLocks noGrp="1"/>
          </p:cNvSpPr>
          <p:nvPr>
            <p:ph type="ctrTitle"/>
          </p:nvPr>
        </p:nvSpPr>
        <p:spPr>
          <a:xfrm>
            <a:off x="-338054" y="413639"/>
            <a:ext cx="11183853"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200"/>
              <a:buFont typeface="Calibri"/>
              <a:buNone/>
            </a:pPr>
            <a:r>
              <a:rPr lang="es" sz="5200">
                <a:solidFill>
                  <a:srgbClr val="354860"/>
                </a:solidFill>
              </a:rPr>
              <a:t>Competencias humanitarias básicas</a:t>
            </a:r>
            <a:endParaRPr sz="5200">
              <a:solidFill>
                <a:srgbClr val="354860"/>
              </a:solidFill>
            </a:endParaRPr>
          </a:p>
        </p:txBody>
      </p:sp>
      <p:sp>
        <p:nvSpPr>
          <p:cNvPr id="203" name="Google Shape;203;p23"/>
          <p:cNvSpPr txBox="1"/>
          <p:nvPr/>
        </p:nvSpPr>
        <p:spPr>
          <a:xfrm>
            <a:off x="5537200" y="2059059"/>
            <a:ext cx="6134100" cy="2739900"/>
          </a:xfrm>
          <a:prstGeom prst="rect">
            <a:avLst/>
          </a:prstGeom>
          <a:noFill/>
          <a:ln>
            <a:noFill/>
          </a:ln>
        </p:spPr>
        <p:txBody>
          <a:bodyPr spcFirstLastPara="1" wrap="square" lIns="91425" tIns="45700" rIns="91425" bIns="45700" rtlCol="0" anchor="t" anchorCtr="0">
            <a:spAutoFit/>
          </a:bodyPr>
          <a:lstStyle/>
          <a:p>
            <a:pPr marL="0" lvl="0" indent="0" algn="just" rtl="0">
              <a:lnSpc>
                <a:spcPct val="114166"/>
              </a:lnSpc>
              <a:spcBef>
                <a:spcPts val="0"/>
              </a:spcBef>
              <a:spcAft>
                <a:spcPts val="0"/>
              </a:spcAft>
              <a:buNone/>
            </a:pPr>
            <a:r>
              <a:rPr lang="es" sz="2000">
                <a:solidFill>
                  <a:schemeClr val="dk1"/>
                </a:solidFill>
                <a:latin typeface="Helvetica Neue"/>
                <a:ea typeface="Helvetica Neue"/>
                <a:cs typeface="Helvetica Neue"/>
                <a:sym typeface="Helvetica Neue"/>
              </a:rPr>
              <a:t>Describen las </a:t>
            </a:r>
            <a:r>
              <a:rPr lang="es" sz="2000" b="1">
                <a:solidFill>
                  <a:schemeClr val="dk1"/>
                </a:solidFill>
                <a:latin typeface="Helvetica Neue"/>
                <a:ea typeface="Helvetica Neue"/>
                <a:cs typeface="Helvetica Neue"/>
                <a:sym typeface="Helvetica Neue"/>
              </a:rPr>
              <a:t>conductas básicas</a:t>
            </a:r>
            <a:r>
              <a:rPr lang="es" sz="2000">
                <a:solidFill>
                  <a:schemeClr val="dk1"/>
                </a:solidFill>
                <a:latin typeface="Helvetica Neue"/>
                <a:ea typeface="Helvetica Neue"/>
                <a:cs typeface="Helvetica Neue"/>
                <a:sym typeface="Helvetica Neue"/>
              </a:rPr>
              <a:t> que deben demostrar los profesionales de la protección de la niñez y la adolescencia </a:t>
            </a:r>
            <a:r>
              <a:rPr lang="es" sz="2000" b="1">
                <a:solidFill>
                  <a:schemeClr val="dk1"/>
                </a:solidFill>
                <a:latin typeface="Helvetica Neue"/>
                <a:ea typeface="Helvetica Neue"/>
                <a:cs typeface="Helvetica Neue"/>
                <a:sym typeface="Helvetica Neue"/>
              </a:rPr>
              <a:t>para operar con eficacia en los contextos humanitarios</a:t>
            </a:r>
            <a:r>
              <a:rPr lang="es" sz="2000">
                <a:solidFill>
                  <a:schemeClr val="dk1"/>
                </a:solidFill>
                <a:latin typeface="Helvetica Neue"/>
                <a:ea typeface="Helvetica Neue"/>
                <a:cs typeface="Helvetica Neue"/>
                <a:sym typeface="Helvetica Neue"/>
              </a:rPr>
              <a:t>. </a:t>
            </a:r>
            <a:endParaRPr sz="2000">
              <a:solidFill>
                <a:schemeClr val="dk1"/>
              </a:solidFill>
              <a:latin typeface="Helvetica Neue"/>
              <a:ea typeface="Helvetica Neue"/>
              <a:cs typeface="Helvetica Neue"/>
              <a:sym typeface="Helvetica Neue"/>
            </a:endParaRPr>
          </a:p>
          <a:p>
            <a:pPr marL="0" lvl="0" indent="0" algn="just" rtl="0">
              <a:lnSpc>
                <a:spcPct val="114166"/>
              </a:lnSpc>
              <a:spcBef>
                <a:spcPts val="900"/>
              </a:spcBef>
              <a:spcAft>
                <a:spcPts val="0"/>
              </a:spcAft>
              <a:buNone/>
            </a:pPr>
            <a:endParaRPr sz="2000">
              <a:solidFill>
                <a:schemeClr val="dk1"/>
              </a:solidFill>
              <a:latin typeface="Helvetica Neue"/>
              <a:ea typeface="Helvetica Neue"/>
              <a:cs typeface="Helvetica Neue"/>
              <a:sym typeface="Helvetica Neue"/>
            </a:endParaRPr>
          </a:p>
          <a:p>
            <a:pPr marL="0" lvl="0" indent="0" algn="just" rtl="0">
              <a:lnSpc>
                <a:spcPct val="114166"/>
              </a:lnSpc>
              <a:spcBef>
                <a:spcPts val="900"/>
              </a:spcBef>
              <a:spcAft>
                <a:spcPts val="900"/>
              </a:spcAft>
              <a:buNone/>
            </a:pPr>
            <a:r>
              <a:rPr lang="es" sz="2000">
                <a:solidFill>
                  <a:schemeClr val="dk1"/>
                </a:solidFill>
                <a:latin typeface="Helvetica Neue"/>
                <a:ea typeface="Helvetica Neue"/>
                <a:cs typeface="Helvetica Neue"/>
                <a:sym typeface="Helvetica Neue"/>
              </a:rPr>
              <a:t>Se han adaptado del </a:t>
            </a:r>
            <a:r>
              <a:rPr lang="es" sz="2000" u="sng">
                <a:solidFill>
                  <a:srgbClr val="0000FF"/>
                </a:solidFill>
                <a:latin typeface="Helvetica Neue"/>
                <a:ea typeface="Helvetica Neue"/>
                <a:cs typeface="Helvetica Neue"/>
                <a:sym typeface="Helvetica Neue"/>
                <a:hlinkClick r:id="rId5">
                  <a:extLst>
                    <a:ext uri="{A12FA001-AC4F-418D-AE19-62706E023703}">
                      <ahyp:hlinkClr xmlns:ahyp="http://schemas.microsoft.com/office/drawing/2018/hyperlinkcolor" val="tx"/>
                    </a:ext>
                  </a:extLst>
                </a:hlinkClick>
              </a:rPr>
              <a:t>Marco de Competencias Humanitarias Básicas</a:t>
            </a:r>
            <a:r>
              <a:rPr lang="es" sz="2000">
                <a:solidFill>
                  <a:schemeClr val="dk1"/>
                </a:solidFill>
                <a:latin typeface="Helvetica Neue"/>
                <a:ea typeface="Helvetica Neue"/>
                <a:cs typeface="Helvetica Neue"/>
                <a:sym typeface="Helvetica Neue"/>
              </a:rPr>
              <a:t> e identifican las conductas específicas de protección de la niñez y la adolescencia. </a:t>
            </a:r>
            <a:endParaRPr sz="2000" b="0" i="0" u="none" strike="noStrike" cap="none">
              <a:solidFill>
                <a:schemeClr val="dk1"/>
              </a:solidFill>
              <a:latin typeface="Helvetica Neue"/>
              <a:ea typeface="Helvetica Neue"/>
              <a:cs typeface="Helvetica Neue"/>
              <a:sym typeface="Helvetica Neue"/>
            </a:endParaRPr>
          </a:p>
        </p:txBody>
      </p:sp>
      <p:pic>
        <p:nvPicPr>
          <p:cNvPr id="2" name="Picture 1" descr="A white background with blue text&#10;&#10;Description automatically generated">
            <a:extLst>
              <a:ext uri="{FF2B5EF4-FFF2-40B4-BE49-F238E27FC236}">
                <a16:creationId xmlns:a16="http://schemas.microsoft.com/office/drawing/2014/main" id="{D1826E31-7F79-0B74-5710-DCDABEA6166A}"/>
              </a:ext>
            </a:extLst>
          </p:cNvPr>
          <p:cNvPicPr>
            <a:picLocks noChangeAspect="1"/>
          </p:cNvPicPr>
          <p:nvPr/>
        </p:nvPicPr>
        <p:blipFill>
          <a:blip r:embed="rId6"/>
          <a:stretch>
            <a:fillRect/>
          </a:stretch>
        </p:blipFill>
        <p:spPr>
          <a:xfrm>
            <a:off x="10315575" y="0"/>
            <a:ext cx="1876425" cy="1391682"/>
          </a:xfrm>
          <a:prstGeom prst="rect">
            <a:avLst/>
          </a:prstGeom>
        </p:spPr>
      </p:pic>
      <p:pic>
        <p:nvPicPr>
          <p:cNvPr id="3" name="Picture 2" descr="A diagram of a diagram&#10;&#10;Description automatically generated with medium confidence">
            <a:extLst>
              <a:ext uri="{FF2B5EF4-FFF2-40B4-BE49-F238E27FC236}">
                <a16:creationId xmlns:a16="http://schemas.microsoft.com/office/drawing/2014/main" id="{02C8457E-EE4B-5694-7B60-1DD4E3CE54FF}"/>
              </a:ext>
            </a:extLst>
          </p:cNvPr>
          <p:cNvPicPr>
            <a:picLocks noChangeAspect="1"/>
          </p:cNvPicPr>
          <p:nvPr/>
        </p:nvPicPr>
        <p:blipFill>
          <a:blip r:embed="rId7"/>
          <a:stretch>
            <a:fillRect/>
          </a:stretch>
        </p:blipFill>
        <p:spPr>
          <a:xfrm>
            <a:off x="418402" y="1549806"/>
            <a:ext cx="4835470" cy="47445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1" name="Google Shape;211;p24"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212" name="Google Shape;212;p24"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213" name="Google Shape;213;p24"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EAC2B386-9A6E-BE39-8503-33B66D6C821B}"/>
              </a:ext>
            </a:extLst>
          </p:cNvPr>
          <p:cNvPicPr>
            <a:picLocks noChangeAspect="1"/>
          </p:cNvPicPr>
          <p:nvPr/>
        </p:nvPicPr>
        <p:blipFill>
          <a:blip r:embed="rId5"/>
          <a:stretch>
            <a:fillRect/>
          </a:stretch>
        </p:blipFill>
        <p:spPr>
          <a:xfrm>
            <a:off x="10315575" y="-71440"/>
            <a:ext cx="1876425" cy="1391682"/>
          </a:xfrm>
          <a:prstGeom prst="rect">
            <a:avLst/>
          </a:prstGeom>
        </p:spPr>
      </p:pic>
      <p:pic>
        <p:nvPicPr>
          <p:cNvPr id="214" name="Google Shape;214;p24"/>
          <p:cNvPicPr preferRelativeResize="0"/>
          <p:nvPr/>
        </p:nvPicPr>
        <p:blipFill>
          <a:blip r:embed="rId6">
            <a:alphaModFix/>
          </a:blip>
          <a:stretch>
            <a:fillRect/>
          </a:stretch>
        </p:blipFill>
        <p:spPr>
          <a:xfrm>
            <a:off x="156638" y="767310"/>
            <a:ext cx="11878723" cy="572476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5"/>
          <p:cNvSpPr txBox="1">
            <a:spLocks noGrp="1"/>
          </p:cNvSpPr>
          <p:nvPr>
            <p:ph type="ctrTitle"/>
          </p:nvPr>
        </p:nvSpPr>
        <p:spPr>
          <a:xfrm>
            <a:off x="965200" y="863613"/>
            <a:ext cx="9144000" cy="877295"/>
          </a:xfrm>
          <a:prstGeom prst="rect">
            <a:avLst/>
          </a:prstGeom>
          <a:noFill/>
          <a:ln>
            <a:noFill/>
          </a:ln>
        </p:spPr>
        <p:txBody>
          <a:bodyPr spcFirstLastPara="1" wrap="square" lIns="91425" tIns="45700" rIns="91425" bIns="45700" rtlCol="0" anchor="b" anchorCtr="0">
            <a:normAutofit fontScale="90000"/>
          </a:bodyPr>
          <a:lstStyle/>
          <a:p>
            <a:pPr marL="0" lvl="0" indent="0" algn="ctr" rtl="0">
              <a:lnSpc>
                <a:spcPct val="90000"/>
              </a:lnSpc>
              <a:spcBef>
                <a:spcPts val="0"/>
              </a:spcBef>
              <a:spcAft>
                <a:spcPts val="0"/>
              </a:spcAft>
              <a:buClr>
                <a:srgbClr val="0489C5"/>
              </a:buClr>
              <a:buSzPts val="5400"/>
              <a:buFont typeface="Calibri"/>
              <a:buNone/>
            </a:pPr>
            <a:r>
              <a:rPr lang="es" sz="5400" dirty="0">
                <a:solidFill>
                  <a:srgbClr val="0489C5"/>
                </a:solidFill>
              </a:rPr>
              <a:t>¿Quiénes pueden usar el Marco de Competencias?</a:t>
            </a:r>
            <a:endParaRPr sz="5400" dirty="0">
              <a:solidFill>
                <a:srgbClr val="0489C5"/>
              </a:solidFill>
            </a:endParaRPr>
          </a:p>
        </p:txBody>
      </p:sp>
      <p:pic>
        <p:nvPicPr>
          <p:cNvPr id="222" name="Google Shape;222;p25"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223" name="Google Shape;223;p25"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224" name="Google Shape;224;p25"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225" name="Google Shape;225;p25"/>
          <p:cNvSpPr txBox="1"/>
          <p:nvPr/>
        </p:nvSpPr>
        <p:spPr>
          <a:xfrm>
            <a:off x="334125" y="2335850"/>
            <a:ext cx="5735100" cy="3726900"/>
          </a:xfrm>
          <a:prstGeom prst="rect">
            <a:avLst/>
          </a:prstGeom>
          <a:noFill/>
          <a:ln>
            <a:noFill/>
          </a:ln>
        </p:spPr>
        <p:txBody>
          <a:bodyPr spcFirstLastPara="1" wrap="square" lIns="91425" tIns="45700" rIns="91425" bIns="45700" rtlCol="0" anchor="t" anchorCtr="0">
            <a:normAutofit/>
          </a:bodyPr>
          <a:lstStyle/>
          <a:p>
            <a:pPr marL="0" lvl="0" indent="0" algn="ctr"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914400" lvl="0" indent="457200" algn="l" rtl="0">
              <a:lnSpc>
                <a:spcPct val="90000"/>
              </a:lnSpc>
              <a:spcBef>
                <a:spcPts val="1000"/>
              </a:spcBef>
              <a:spcAft>
                <a:spcPts val="0"/>
              </a:spcAft>
              <a:buNone/>
            </a:pPr>
            <a:r>
              <a:rPr lang="es" sz="2400" dirty="0">
                <a:solidFill>
                  <a:srgbClr val="545554"/>
                </a:solidFill>
                <a:latin typeface="Helvetica Neue"/>
                <a:ea typeface="Helvetica Neue"/>
                <a:cs typeface="Helvetica Neue"/>
                <a:sym typeface="Helvetica Neue"/>
              </a:rPr>
              <a:t>Personas a título individual</a:t>
            </a:r>
            <a:endParaRPr sz="2400" dirty="0">
              <a:solidFill>
                <a:srgbClr val="545554"/>
              </a:solidFill>
              <a:latin typeface="Helvetica Neue"/>
              <a:ea typeface="Helvetica Neue"/>
              <a:cs typeface="Helvetica Neue"/>
              <a:sym typeface="Helvetica Neue"/>
            </a:endParaRPr>
          </a:p>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914400" lvl="0" indent="457200" algn="l" rtl="0">
              <a:lnSpc>
                <a:spcPct val="90000"/>
              </a:lnSpc>
              <a:spcBef>
                <a:spcPts val="1000"/>
              </a:spcBef>
              <a:spcAft>
                <a:spcPts val="0"/>
              </a:spcAft>
              <a:buNone/>
            </a:pPr>
            <a:r>
              <a:rPr lang="es" sz="2400" dirty="0">
                <a:solidFill>
                  <a:srgbClr val="545554"/>
                </a:solidFill>
                <a:latin typeface="Helvetica Neue"/>
                <a:ea typeface="Helvetica Neue"/>
                <a:cs typeface="Helvetica Neue"/>
                <a:sym typeface="Helvetica Neue"/>
              </a:rPr>
              <a:t>Grupos de coordinación</a:t>
            </a:r>
            <a:endParaRPr sz="2400" dirty="0">
              <a:solidFill>
                <a:srgbClr val="545554"/>
              </a:solidFill>
              <a:latin typeface="Helvetica Neue"/>
              <a:ea typeface="Helvetica Neue"/>
              <a:cs typeface="Helvetica Neue"/>
              <a:sym typeface="Helvetica Neue"/>
            </a:endParaRPr>
          </a:p>
          <a:p>
            <a:pPr marL="0" lvl="0" indent="0" algn="ctr"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p:txBody>
      </p:sp>
      <p:sp>
        <p:nvSpPr>
          <p:cNvPr id="226" name="Google Shape;226;p25"/>
          <p:cNvSpPr txBox="1"/>
          <p:nvPr/>
        </p:nvSpPr>
        <p:spPr>
          <a:xfrm>
            <a:off x="6069224" y="2316100"/>
            <a:ext cx="6455285" cy="3726900"/>
          </a:xfrm>
          <a:prstGeom prst="rect">
            <a:avLst/>
          </a:prstGeom>
          <a:noFill/>
          <a:ln>
            <a:noFill/>
          </a:ln>
        </p:spPr>
        <p:txBody>
          <a:bodyPr spcFirstLastPara="1" wrap="square" lIns="91425" tIns="45700" rIns="91425" bIns="45700" rtlCol="0" anchor="t" anchorCtr="0">
            <a:normAutofit/>
          </a:bodyPr>
          <a:lstStyle/>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914400" lvl="0" indent="0" algn="l" rtl="0">
              <a:lnSpc>
                <a:spcPct val="90000"/>
              </a:lnSpc>
              <a:spcBef>
                <a:spcPts val="1000"/>
              </a:spcBef>
              <a:spcAft>
                <a:spcPts val="0"/>
              </a:spcAft>
              <a:buNone/>
            </a:pPr>
            <a:r>
              <a:rPr lang="es" sz="2400" dirty="0">
                <a:solidFill>
                  <a:srgbClr val="545554"/>
                </a:solidFill>
                <a:latin typeface="Helvetica Neue"/>
                <a:ea typeface="Helvetica Neue"/>
                <a:cs typeface="Helvetica Neue"/>
                <a:sym typeface="Helvetica Neue"/>
              </a:rPr>
              <a:t>Organizaciones</a:t>
            </a:r>
            <a:endParaRPr sz="2400" dirty="0">
              <a:solidFill>
                <a:srgbClr val="545554"/>
              </a:solidFill>
              <a:latin typeface="Helvetica Neue"/>
              <a:ea typeface="Helvetica Neue"/>
              <a:cs typeface="Helvetica Neue"/>
              <a:sym typeface="Helvetica Neue"/>
            </a:endParaRPr>
          </a:p>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a:p>
            <a:pPr marL="457200" lvl="0" indent="457200" algn="l" rtl="0">
              <a:lnSpc>
                <a:spcPct val="90000"/>
              </a:lnSpc>
              <a:spcBef>
                <a:spcPts val="1000"/>
              </a:spcBef>
              <a:spcAft>
                <a:spcPts val="0"/>
              </a:spcAft>
              <a:buNone/>
            </a:pPr>
            <a:r>
              <a:rPr lang="es" sz="2000" dirty="0">
                <a:solidFill>
                  <a:srgbClr val="545554"/>
                </a:solidFill>
                <a:latin typeface="Helvetica Neue"/>
                <a:ea typeface="Helvetica Neue"/>
                <a:cs typeface="Helvetica Neue"/>
                <a:sym typeface="Helvetica Neue"/>
              </a:rPr>
              <a:t>Proveedores de formación y aprendizaje</a:t>
            </a:r>
            <a:endParaRPr sz="2000" dirty="0">
              <a:solidFill>
                <a:srgbClr val="545554"/>
              </a:solidFill>
              <a:latin typeface="Helvetica Neue"/>
              <a:ea typeface="Helvetica Neue"/>
              <a:cs typeface="Helvetica Neue"/>
              <a:sym typeface="Helvetica Neue"/>
            </a:endParaRPr>
          </a:p>
          <a:p>
            <a:pPr marL="0" lvl="0" indent="0" algn="l" rtl="0">
              <a:lnSpc>
                <a:spcPct val="90000"/>
              </a:lnSpc>
              <a:spcBef>
                <a:spcPts val="1000"/>
              </a:spcBef>
              <a:spcAft>
                <a:spcPts val="0"/>
              </a:spcAft>
              <a:buNone/>
            </a:pPr>
            <a:endParaRPr sz="2800" dirty="0">
              <a:solidFill>
                <a:srgbClr val="545554"/>
              </a:solidFill>
              <a:latin typeface="Helvetica Neue"/>
              <a:ea typeface="Helvetica Neue"/>
              <a:cs typeface="Helvetica Neue"/>
              <a:sym typeface="Helvetica Neue"/>
            </a:endParaRPr>
          </a:p>
        </p:txBody>
      </p:sp>
      <p:pic>
        <p:nvPicPr>
          <p:cNvPr id="227" name="Google Shape;227;p25"/>
          <p:cNvPicPr preferRelativeResize="0"/>
          <p:nvPr/>
        </p:nvPicPr>
        <p:blipFill>
          <a:blip r:embed="rId5">
            <a:alphaModFix/>
          </a:blip>
          <a:stretch>
            <a:fillRect/>
          </a:stretch>
        </p:blipFill>
        <p:spPr>
          <a:xfrm>
            <a:off x="215550" y="2316100"/>
            <a:ext cx="1620401" cy="1620400"/>
          </a:xfrm>
          <a:prstGeom prst="rect">
            <a:avLst/>
          </a:prstGeom>
          <a:noFill/>
          <a:ln>
            <a:noFill/>
          </a:ln>
        </p:spPr>
      </p:pic>
      <p:pic>
        <p:nvPicPr>
          <p:cNvPr id="228" name="Google Shape;228;p25"/>
          <p:cNvPicPr preferRelativeResize="0"/>
          <p:nvPr/>
        </p:nvPicPr>
        <p:blipFill>
          <a:blip r:embed="rId6">
            <a:alphaModFix/>
          </a:blip>
          <a:stretch>
            <a:fillRect/>
          </a:stretch>
        </p:blipFill>
        <p:spPr>
          <a:xfrm>
            <a:off x="139350" y="3936488"/>
            <a:ext cx="1620400" cy="1627634"/>
          </a:xfrm>
          <a:prstGeom prst="rect">
            <a:avLst/>
          </a:prstGeom>
          <a:noFill/>
          <a:ln>
            <a:noFill/>
          </a:ln>
        </p:spPr>
      </p:pic>
      <p:pic>
        <p:nvPicPr>
          <p:cNvPr id="229" name="Google Shape;229;p25"/>
          <p:cNvPicPr preferRelativeResize="0"/>
          <p:nvPr/>
        </p:nvPicPr>
        <p:blipFill>
          <a:blip r:embed="rId7">
            <a:alphaModFix/>
          </a:blip>
          <a:stretch>
            <a:fillRect/>
          </a:stretch>
        </p:blipFill>
        <p:spPr>
          <a:xfrm>
            <a:off x="5556250" y="2316100"/>
            <a:ext cx="1458774" cy="1458774"/>
          </a:xfrm>
          <a:prstGeom prst="rect">
            <a:avLst/>
          </a:prstGeom>
          <a:noFill/>
          <a:ln>
            <a:noFill/>
          </a:ln>
        </p:spPr>
      </p:pic>
      <p:pic>
        <p:nvPicPr>
          <p:cNvPr id="230" name="Google Shape;230;p25"/>
          <p:cNvPicPr preferRelativeResize="0"/>
          <p:nvPr/>
        </p:nvPicPr>
        <p:blipFill>
          <a:blip r:embed="rId8">
            <a:alphaModFix/>
          </a:blip>
          <a:stretch>
            <a:fillRect/>
          </a:stretch>
        </p:blipFill>
        <p:spPr>
          <a:xfrm>
            <a:off x="5624600" y="4087463"/>
            <a:ext cx="1322074" cy="1325700"/>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33C15FE6-4ED8-2E18-AE45-9B9A66E61242}"/>
              </a:ext>
            </a:extLst>
          </p:cNvPr>
          <p:cNvPicPr>
            <a:picLocks noChangeAspect="1"/>
          </p:cNvPicPr>
          <p:nvPr/>
        </p:nvPicPr>
        <p:blipFill>
          <a:blip r:embed="rId9"/>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6"/>
          <p:cNvSpPr txBox="1">
            <a:spLocks noGrp="1"/>
          </p:cNvSpPr>
          <p:nvPr>
            <p:ph type="ctrTitle"/>
          </p:nvPr>
        </p:nvSpPr>
        <p:spPr>
          <a:xfrm>
            <a:off x="1008147" y="413639"/>
            <a:ext cx="9144000" cy="877200"/>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s" sz="5400">
                <a:solidFill>
                  <a:srgbClr val="0489C5"/>
                </a:solidFill>
              </a:rPr>
              <a:t>Uso</a:t>
            </a:r>
            <a:endParaRPr sz="5400">
              <a:solidFill>
                <a:srgbClr val="0489C5"/>
              </a:solidFill>
            </a:endParaRPr>
          </a:p>
        </p:txBody>
      </p:sp>
      <p:pic>
        <p:nvPicPr>
          <p:cNvPr id="238" name="Google Shape;238;p26"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239" name="Google Shape;239;p26"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240" name="Google Shape;240;p26"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241" name="Google Shape;241;p26"/>
          <p:cNvSpPr txBox="1"/>
          <p:nvPr/>
        </p:nvSpPr>
        <p:spPr>
          <a:xfrm>
            <a:off x="292101" y="1718357"/>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8D9EAE"/>
                </a:solidFill>
                <a:latin typeface="Arial Narrow"/>
                <a:ea typeface="Arial Narrow"/>
                <a:cs typeface="Arial Narrow"/>
                <a:sym typeface="Arial Narrow"/>
              </a:rPr>
              <a:t>01</a:t>
            </a:r>
            <a:endParaRPr sz="6000" b="1" i="0" u="none" strike="noStrike" cap="none">
              <a:solidFill>
                <a:srgbClr val="8D9EAE"/>
              </a:solidFill>
              <a:latin typeface="Arial Narrow"/>
              <a:ea typeface="Arial Narrow"/>
              <a:cs typeface="Arial Narrow"/>
              <a:sym typeface="Arial Narrow"/>
            </a:endParaRPr>
          </a:p>
        </p:txBody>
      </p:sp>
      <p:sp>
        <p:nvSpPr>
          <p:cNvPr id="242" name="Google Shape;242;p26"/>
          <p:cNvSpPr txBox="1"/>
          <p:nvPr/>
        </p:nvSpPr>
        <p:spPr>
          <a:xfrm>
            <a:off x="292100" y="2726469"/>
            <a:ext cx="2188800" cy="64629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1800" b="1" i="0" u="none" strike="noStrike" cap="none" dirty="0">
                <a:solidFill>
                  <a:srgbClr val="8D9EAE"/>
                </a:solidFill>
                <a:latin typeface="Arial"/>
                <a:ea typeface="Arial"/>
                <a:cs typeface="Arial"/>
                <a:sym typeface="Arial"/>
              </a:rPr>
              <a:t>Descripción del puesto</a:t>
            </a:r>
            <a:endParaRPr sz="1800" b="1" i="0" u="none" strike="noStrike" cap="none" dirty="0">
              <a:solidFill>
                <a:srgbClr val="8D9EAE"/>
              </a:solidFill>
              <a:latin typeface="Arial"/>
              <a:ea typeface="Arial"/>
              <a:cs typeface="Arial"/>
              <a:sym typeface="Arial"/>
            </a:endParaRPr>
          </a:p>
        </p:txBody>
      </p:sp>
      <p:sp>
        <p:nvSpPr>
          <p:cNvPr id="243" name="Google Shape;243;p26"/>
          <p:cNvSpPr txBox="1"/>
          <p:nvPr/>
        </p:nvSpPr>
        <p:spPr>
          <a:xfrm>
            <a:off x="3291196" y="1718357"/>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D4BCC9"/>
                </a:solidFill>
                <a:latin typeface="Arial Narrow"/>
                <a:ea typeface="Arial Narrow"/>
                <a:cs typeface="Arial Narrow"/>
                <a:sym typeface="Arial Narrow"/>
              </a:rPr>
              <a:t>02</a:t>
            </a:r>
            <a:endParaRPr sz="6000" b="1" i="0" u="none" strike="noStrike" cap="none">
              <a:solidFill>
                <a:srgbClr val="D4BCC9"/>
              </a:solidFill>
              <a:latin typeface="Arial Narrow"/>
              <a:ea typeface="Arial Narrow"/>
              <a:cs typeface="Arial Narrow"/>
              <a:sym typeface="Arial Narrow"/>
            </a:endParaRPr>
          </a:p>
        </p:txBody>
      </p:sp>
      <p:sp>
        <p:nvSpPr>
          <p:cNvPr id="244" name="Google Shape;244;p26"/>
          <p:cNvSpPr txBox="1"/>
          <p:nvPr/>
        </p:nvSpPr>
        <p:spPr>
          <a:xfrm>
            <a:off x="3291196" y="2726469"/>
            <a:ext cx="1828800" cy="923289"/>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1800" b="1" i="0" u="none" strike="noStrike" cap="none" dirty="0">
                <a:solidFill>
                  <a:srgbClr val="D4BCC9"/>
                </a:solidFill>
                <a:latin typeface="Arial"/>
                <a:ea typeface="Arial"/>
                <a:cs typeface="Arial"/>
                <a:sym typeface="Arial"/>
              </a:rPr>
              <a:t>Preparación de la entrevista</a:t>
            </a:r>
            <a:endParaRPr sz="1800" b="1" i="0" u="none" strike="noStrike" cap="none" dirty="0">
              <a:solidFill>
                <a:srgbClr val="D4BCC9"/>
              </a:solidFill>
              <a:latin typeface="Arial"/>
              <a:ea typeface="Arial"/>
              <a:cs typeface="Arial"/>
              <a:sym typeface="Arial"/>
            </a:endParaRPr>
          </a:p>
        </p:txBody>
      </p:sp>
      <p:sp>
        <p:nvSpPr>
          <p:cNvPr id="245" name="Google Shape;245;p26"/>
          <p:cNvSpPr txBox="1"/>
          <p:nvPr/>
        </p:nvSpPr>
        <p:spPr>
          <a:xfrm>
            <a:off x="6235701" y="1721498"/>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BFE0AF"/>
                </a:solidFill>
                <a:latin typeface="Arial Narrow"/>
                <a:ea typeface="Arial Narrow"/>
                <a:cs typeface="Arial Narrow"/>
                <a:sym typeface="Arial Narrow"/>
              </a:rPr>
              <a:t>03.1</a:t>
            </a:r>
            <a:endParaRPr sz="6000" b="1" i="0" u="none" strike="noStrike" cap="none">
              <a:solidFill>
                <a:srgbClr val="BFE0AF"/>
              </a:solidFill>
              <a:latin typeface="Arial Narrow"/>
              <a:ea typeface="Arial Narrow"/>
              <a:cs typeface="Arial Narrow"/>
              <a:sym typeface="Arial Narrow"/>
            </a:endParaRPr>
          </a:p>
        </p:txBody>
      </p:sp>
      <p:cxnSp>
        <p:nvCxnSpPr>
          <p:cNvPr id="246" name="Google Shape;246;p26"/>
          <p:cNvCxnSpPr/>
          <p:nvPr/>
        </p:nvCxnSpPr>
        <p:spPr>
          <a:xfrm>
            <a:off x="368300" y="2649546"/>
            <a:ext cx="2438400" cy="0"/>
          </a:xfrm>
          <a:prstGeom prst="straightConnector1">
            <a:avLst/>
          </a:prstGeom>
          <a:noFill/>
          <a:ln w="28575" cap="flat" cmpd="sng">
            <a:solidFill>
              <a:srgbClr val="8D9EAE"/>
            </a:solidFill>
            <a:prstDash val="solid"/>
            <a:miter lim="800000"/>
            <a:headEnd type="none" w="sm" len="sm"/>
            <a:tailEnd type="none" w="sm" len="sm"/>
          </a:ln>
        </p:spPr>
      </p:cxnSp>
      <p:sp>
        <p:nvSpPr>
          <p:cNvPr id="247" name="Google Shape;247;p26"/>
          <p:cNvSpPr txBox="1"/>
          <p:nvPr/>
        </p:nvSpPr>
        <p:spPr>
          <a:xfrm>
            <a:off x="368300" y="3855098"/>
            <a:ext cx="2438400" cy="2308800"/>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Conversations with JPO Alumni</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Misión, programas y estructura</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Innovación global</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Acción humanitaria</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Centro de operaciones</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PARMO &amp; PFP</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248" name="Google Shape;248;p26"/>
          <p:cNvSpPr/>
          <p:nvPr/>
        </p:nvSpPr>
        <p:spPr>
          <a:xfrm>
            <a:off x="371722" y="3925618"/>
            <a:ext cx="2435100" cy="2520300"/>
          </a:xfrm>
          <a:prstGeom prst="rect">
            <a:avLst/>
          </a:prstGeom>
          <a:solidFill>
            <a:srgbClr val="8D9EAE"/>
          </a:solidFill>
          <a:ln w="12700" cap="flat" cmpd="sng">
            <a:solidFill>
              <a:srgbClr val="B3BFC9"/>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8D9EAE"/>
              </a:solidFill>
              <a:latin typeface="Calibri"/>
              <a:ea typeface="Calibri"/>
              <a:cs typeface="Calibri"/>
              <a:sym typeface="Calibri"/>
            </a:endParaRPr>
          </a:p>
        </p:txBody>
      </p:sp>
      <p:cxnSp>
        <p:nvCxnSpPr>
          <p:cNvPr id="249" name="Google Shape;249;p26"/>
          <p:cNvCxnSpPr/>
          <p:nvPr/>
        </p:nvCxnSpPr>
        <p:spPr>
          <a:xfrm>
            <a:off x="3367395" y="2649546"/>
            <a:ext cx="2438400" cy="0"/>
          </a:xfrm>
          <a:prstGeom prst="straightConnector1">
            <a:avLst/>
          </a:prstGeom>
          <a:noFill/>
          <a:ln w="28575" cap="flat" cmpd="sng">
            <a:solidFill>
              <a:srgbClr val="D4BCC9"/>
            </a:solidFill>
            <a:prstDash val="solid"/>
            <a:miter lim="800000"/>
            <a:headEnd type="none" w="sm" len="sm"/>
            <a:tailEnd type="none" w="sm" len="sm"/>
          </a:ln>
        </p:spPr>
      </p:cxnSp>
      <p:cxnSp>
        <p:nvCxnSpPr>
          <p:cNvPr id="250" name="Google Shape;250;p26"/>
          <p:cNvCxnSpPr/>
          <p:nvPr/>
        </p:nvCxnSpPr>
        <p:spPr>
          <a:xfrm>
            <a:off x="6311900" y="2649546"/>
            <a:ext cx="2438400" cy="0"/>
          </a:xfrm>
          <a:prstGeom prst="straightConnector1">
            <a:avLst/>
          </a:prstGeom>
          <a:noFill/>
          <a:ln w="28575" cap="flat" cmpd="sng">
            <a:solidFill>
              <a:srgbClr val="BFE0AF"/>
            </a:solidFill>
            <a:prstDash val="solid"/>
            <a:miter lim="800000"/>
            <a:headEnd type="none" w="sm" len="sm"/>
            <a:tailEnd type="none" w="sm" len="sm"/>
          </a:ln>
        </p:spPr>
      </p:cxnSp>
      <p:sp>
        <p:nvSpPr>
          <p:cNvPr id="251" name="Google Shape;251;p26"/>
          <p:cNvSpPr txBox="1"/>
          <p:nvPr/>
        </p:nvSpPr>
        <p:spPr>
          <a:xfrm>
            <a:off x="6235700" y="2729610"/>
            <a:ext cx="2188800" cy="1169511"/>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b="1" i="0" u="none" strike="noStrike" cap="none" dirty="0">
                <a:solidFill>
                  <a:srgbClr val="BFE0AF"/>
                </a:solidFill>
                <a:latin typeface="Arial"/>
                <a:ea typeface="Arial"/>
                <a:cs typeface="Arial"/>
                <a:sym typeface="Arial"/>
              </a:rPr>
              <a:t>Autoevaluación para profesionales de protección de la niñez y la adolescencia en la acción humanitaria</a:t>
            </a:r>
            <a:endParaRPr b="1" i="0" u="none" strike="noStrike" cap="none" dirty="0">
              <a:solidFill>
                <a:srgbClr val="BFE0AF"/>
              </a:solidFill>
              <a:latin typeface="Arial"/>
              <a:ea typeface="Arial"/>
              <a:cs typeface="Arial"/>
              <a:sym typeface="Arial"/>
            </a:endParaRPr>
          </a:p>
        </p:txBody>
      </p:sp>
      <p:sp>
        <p:nvSpPr>
          <p:cNvPr id="252" name="Google Shape;252;p26"/>
          <p:cNvSpPr txBox="1"/>
          <p:nvPr/>
        </p:nvSpPr>
        <p:spPr>
          <a:xfrm>
            <a:off x="3367395" y="3855098"/>
            <a:ext cx="2514600" cy="2555100"/>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Cronograma JPO y plan de desarrollo profesional</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La herramienta KAI</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El arte de crear redes</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Valores de UNICEF</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Enlazar culturas y generaciones</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Gestión del desempeño</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Bienestar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253" name="Google Shape;253;p26"/>
          <p:cNvSpPr/>
          <p:nvPr/>
        </p:nvSpPr>
        <p:spPr>
          <a:xfrm>
            <a:off x="3370817" y="3925618"/>
            <a:ext cx="2435100" cy="2520300"/>
          </a:xfrm>
          <a:prstGeom prst="rect">
            <a:avLst/>
          </a:prstGeom>
          <a:solidFill>
            <a:srgbClr val="D4BCC9"/>
          </a:solidFill>
          <a:ln w="12700" cap="flat" cmpd="sng">
            <a:solidFill>
              <a:srgbClr val="D4BCC9"/>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E2D3DB"/>
              </a:solidFill>
              <a:latin typeface="Calibri"/>
              <a:ea typeface="Calibri"/>
              <a:cs typeface="Calibri"/>
              <a:sym typeface="Calibri"/>
            </a:endParaRPr>
          </a:p>
        </p:txBody>
      </p:sp>
      <p:sp>
        <p:nvSpPr>
          <p:cNvPr id="254" name="Google Shape;254;p26"/>
          <p:cNvSpPr txBox="1"/>
          <p:nvPr/>
        </p:nvSpPr>
        <p:spPr>
          <a:xfrm>
            <a:off x="6311900" y="3855098"/>
            <a:ext cx="2438400" cy="1323600"/>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 Cuestionar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 Descubrir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III: Sintetizar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IV: Idear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255" name="Google Shape;255;p26"/>
          <p:cNvSpPr/>
          <p:nvPr/>
        </p:nvSpPr>
        <p:spPr>
          <a:xfrm>
            <a:off x="6315322" y="3928759"/>
            <a:ext cx="2435100" cy="2520300"/>
          </a:xfrm>
          <a:prstGeom prst="rect">
            <a:avLst/>
          </a:prstGeom>
          <a:solidFill>
            <a:srgbClr val="BFE0AF"/>
          </a:solidFill>
          <a:ln w="12700" cap="flat" cmpd="sng">
            <a:solidFill>
              <a:srgbClr val="BFE0A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lt1"/>
              </a:solidFill>
              <a:latin typeface="Calibri"/>
              <a:ea typeface="Calibri"/>
              <a:cs typeface="Calibri"/>
              <a:sym typeface="Calibri"/>
            </a:endParaRPr>
          </a:p>
        </p:txBody>
      </p:sp>
      <p:sp>
        <p:nvSpPr>
          <p:cNvPr id="256" name="Google Shape;256;p26"/>
          <p:cNvSpPr txBox="1"/>
          <p:nvPr/>
        </p:nvSpPr>
        <p:spPr>
          <a:xfrm>
            <a:off x="9220201" y="1721498"/>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68C5C7"/>
                </a:solidFill>
                <a:latin typeface="Arial Narrow"/>
                <a:ea typeface="Arial Narrow"/>
                <a:cs typeface="Arial Narrow"/>
                <a:sym typeface="Arial Narrow"/>
              </a:rPr>
              <a:t>03.2</a:t>
            </a:r>
            <a:endParaRPr sz="6000" b="1" i="0" u="none" strike="noStrike" cap="none">
              <a:solidFill>
                <a:srgbClr val="68C5C7"/>
              </a:solidFill>
              <a:latin typeface="Arial Narrow"/>
              <a:ea typeface="Arial Narrow"/>
              <a:cs typeface="Arial Narrow"/>
              <a:sym typeface="Arial Narrow"/>
            </a:endParaRPr>
          </a:p>
        </p:txBody>
      </p:sp>
      <p:cxnSp>
        <p:nvCxnSpPr>
          <p:cNvPr id="257" name="Google Shape;257;p26"/>
          <p:cNvCxnSpPr/>
          <p:nvPr/>
        </p:nvCxnSpPr>
        <p:spPr>
          <a:xfrm>
            <a:off x="9296400" y="2649546"/>
            <a:ext cx="2438400" cy="0"/>
          </a:xfrm>
          <a:prstGeom prst="straightConnector1">
            <a:avLst/>
          </a:prstGeom>
          <a:noFill/>
          <a:ln w="28575" cap="flat" cmpd="sng">
            <a:solidFill>
              <a:srgbClr val="68C5C7"/>
            </a:solidFill>
            <a:prstDash val="solid"/>
            <a:miter lim="800000"/>
            <a:headEnd type="none" w="sm" len="sm"/>
            <a:tailEnd type="none" w="sm" len="sm"/>
          </a:ln>
        </p:spPr>
      </p:cxnSp>
      <p:sp>
        <p:nvSpPr>
          <p:cNvPr id="258" name="Google Shape;258;p26"/>
          <p:cNvSpPr txBox="1"/>
          <p:nvPr/>
        </p:nvSpPr>
        <p:spPr>
          <a:xfrm>
            <a:off x="9240057" y="2753688"/>
            <a:ext cx="2971800" cy="830956"/>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1200" b="1" i="0" u="none" strike="noStrike" cap="none" dirty="0">
                <a:solidFill>
                  <a:srgbClr val="68C5C7"/>
                </a:solidFill>
                <a:latin typeface="Arial"/>
                <a:ea typeface="Arial"/>
                <a:cs typeface="Arial"/>
                <a:sym typeface="Arial"/>
              </a:rPr>
              <a:t>Evaluación del desempeño del/de la profesional llevada a cabo por el gerente de protección de la niñez y la adolescencia en la acción humanitaria</a:t>
            </a:r>
            <a:endParaRPr sz="1200" b="1" i="0" u="none" strike="noStrike" cap="none" dirty="0">
              <a:solidFill>
                <a:srgbClr val="68C5C7"/>
              </a:solidFill>
              <a:latin typeface="Arial"/>
              <a:ea typeface="Arial"/>
              <a:cs typeface="Arial"/>
              <a:sym typeface="Arial"/>
            </a:endParaRPr>
          </a:p>
        </p:txBody>
      </p:sp>
      <p:sp>
        <p:nvSpPr>
          <p:cNvPr id="259" name="Google Shape;259;p26"/>
          <p:cNvSpPr/>
          <p:nvPr/>
        </p:nvSpPr>
        <p:spPr>
          <a:xfrm>
            <a:off x="9299822" y="3928759"/>
            <a:ext cx="2435100" cy="2520300"/>
          </a:xfrm>
          <a:prstGeom prst="rect">
            <a:avLst/>
          </a:prstGeom>
          <a:solidFill>
            <a:srgbClr val="68C5C7"/>
          </a:solidFill>
          <a:ln w="12700" cap="flat" cmpd="sng">
            <a:solidFill>
              <a:srgbClr val="68C5C7"/>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lt1"/>
              </a:solidFill>
              <a:latin typeface="Calibri"/>
              <a:ea typeface="Calibri"/>
              <a:cs typeface="Calibri"/>
              <a:sym typeface="Calibri"/>
            </a:endParaRPr>
          </a:p>
        </p:txBody>
      </p:sp>
      <p:sp>
        <p:nvSpPr>
          <p:cNvPr id="260" name="Google Shape;260;p26"/>
          <p:cNvSpPr txBox="1"/>
          <p:nvPr/>
        </p:nvSpPr>
        <p:spPr>
          <a:xfrm>
            <a:off x="589650" y="4268014"/>
            <a:ext cx="1993800" cy="12006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1:</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Descripción del puesto del Marco de Competencias</a:t>
            </a:r>
            <a:endParaRPr sz="1800" b="0" i="0" u="none" strike="noStrike" cap="none" dirty="0">
              <a:solidFill>
                <a:schemeClr val="lt1"/>
              </a:solidFill>
              <a:latin typeface="Calibri"/>
              <a:ea typeface="Calibri"/>
              <a:cs typeface="Calibri"/>
              <a:sym typeface="Calibri"/>
            </a:endParaRPr>
          </a:p>
        </p:txBody>
      </p:sp>
      <p:sp>
        <p:nvSpPr>
          <p:cNvPr id="261" name="Google Shape;261;p26"/>
          <p:cNvSpPr txBox="1"/>
          <p:nvPr/>
        </p:nvSpPr>
        <p:spPr>
          <a:xfrm>
            <a:off x="3589695" y="4261704"/>
            <a:ext cx="1993800" cy="12006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chemeClr val="lt1"/>
                </a:solidFill>
                <a:latin typeface="Calibri"/>
                <a:ea typeface="Calibri"/>
                <a:cs typeface="Calibri"/>
                <a:sym typeface="Calibri"/>
              </a:rPr>
              <a:t>Herramienta y orientación 2:</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chemeClr val="lt1"/>
                </a:solidFill>
                <a:latin typeface="Calibri"/>
                <a:ea typeface="Calibri"/>
                <a:cs typeface="Calibri"/>
                <a:sym typeface="Calibri"/>
              </a:rPr>
              <a:t>Planificación</a:t>
            </a:r>
            <a:r>
              <a:rPr lang="es" sz="1800">
                <a:solidFill>
                  <a:schemeClr val="lt1"/>
                </a:solidFill>
                <a:latin typeface="Calibri"/>
                <a:ea typeface="Calibri"/>
                <a:cs typeface="Calibri"/>
                <a:sym typeface="Calibri"/>
              </a:rPr>
              <a:t> de entrevistas del Marco de Competencias</a:t>
            </a:r>
            <a:endParaRPr sz="1800" b="0" i="0" u="none" strike="noStrike" cap="none">
              <a:solidFill>
                <a:schemeClr val="lt1"/>
              </a:solidFill>
              <a:latin typeface="Calibri"/>
              <a:ea typeface="Calibri"/>
              <a:cs typeface="Calibri"/>
              <a:sym typeface="Calibri"/>
            </a:endParaRPr>
          </a:p>
        </p:txBody>
      </p:sp>
      <p:sp>
        <p:nvSpPr>
          <p:cNvPr id="262" name="Google Shape;262;p26"/>
          <p:cNvSpPr txBox="1"/>
          <p:nvPr/>
        </p:nvSpPr>
        <p:spPr>
          <a:xfrm>
            <a:off x="6534200" y="4288055"/>
            <a:ext cx="1993800" cy="14775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3:</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Evaluación del desempeño del Marco de Competencias</a:t>
            </a:r>
            <a:endParaRPr sz="1800" b="0" i="0" u="none" strike="noStrike" cap="none" dirty="0">
              <a:solidFill>
                <a:schemeClr val="lt1"/>
              </a:solidFill>
              <a:latin typeface="Calibri"/>
              <a:ea typeface="Calibri"/>
              <a:cs typeface="Calibri"/>
              <a:sym typeface="Calibri"/>
            </a:endParaRPr>
          </a:p>
        </p:txBody>
      </p:sp>
      <p:sp>
        <p:nvSpPr>
          <p:cNvPr id="263" name="Google Shape;263;p26"/>
          <p:cNvSpPr txBox="1"/>
          <p:nvPr/>
        </p:nvSpPr>
        <p:spPr>
          <a:xfrm>
            <a:off x="9608550" y="4333775"/>
            <a:ext cx="1993800" cy="14775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3:</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r>
              <a:rPr lang="es" sz="1800" b="0" i="0" u="none" strike="noStrike" cap="none" dirty="0">
                <a:solidFill>
                  <a:schemeClr val="lt1"/>
                </a:solidFill>
                <a:latin typeface="Calibri"/>
                <a:ea typeface="Calibri"/>
                <a:cs typeface="Calibri"/>
                <a:sym typeface="Calibri"/>
              </a:rPr>
              <a:t>Evaluación del desempeño del Marco de Competencias</a:t>
            </a:r>
            <a:endParaRPr sz="1800" b="0" i="0" u="none" strike="noStrike" cap="none" dirty="0">
              <a:solidFill>
                <a:schemeClr val="lt1"/>
              </a:solidFill>
              <a:latin typeface="Calibri"/>
              <a:ea typeface="Calibri"/>
              <a:cs typeface="Calibri"/>
              <a:sym typeface="Calibri"/>
            </a:endParaRPr>
          </a:p>
        </p:txBody>
      </p:sp>
      <p:pic>
        <p:nvPicPr>
          <p:cNvPr id="2" name="Picture 1" descr="A white background with blue text&#10;&#10;Description automatically generated">
            <a:extLst>
              <a:ext uri="{FF2B5EF4-FFF2-40B4-BE49-F238E27FC236}">
                <a16:creationId xmlns:a16="http://schemas.microsoft.com/office/drawing/2014/main" id="{17E4A89C-E05C-A177-1F55-20C97244FACD}"/>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7"/>
          <p:cNvSpPr txBox="1">
            <a:spLocks noGrp="1"/>
          </p:cNvSpPr>
          <p:nvPr>
            <p:ph type="ctrTitle"/>
          </p:nvPr>
        </p:nvSpPr>
        <p:spPr>
          <a:xfrm>
            <a:off x="1159422" y="877402"/>
            <a:ext cx="9144000" cy="877200"/>
          </a:xfrm>
          <a:prstGeom prst="rect">
            <a:avLst/>
          </a:prstGeom>
          <a:noFill/>
          <a:ln>
            <a:noFill/>
          </a:ln>
        </p:spPr>
        <p:txBody>
          <a:bodyPr spcFirstLastPara="1" wrap="square" lIns="91425" tIns="45700" rIns="91425" bIns="45700" rtlCol="0" anchor="b" anchorCtr="0">
            <a:noAutofit/>
          </a:bodyPr>
          <a:lstStyle/>
          <a:p>
            <a:pPr marL="0" lvl="0" indent="0" algn="ctr" rtl="0">
              <a:lnSpc>
                <a:spcPct val="90000"/>
              </a:lnSpc>
              <a:spcBef>
                <a:spcPts val="0"/>
              </a:spcBef>
              <a:spcAft>
                <a:spcPts val="0"/>
              </a:spcAft>
              <a:buClr>
                <a:srgbClr val="0489C5"/>
              </a:buClr>
              <a:buSzPct val="100000"/>
              <a:buFont typeface="Calibri"/>
              <a:buNone/>
            </a:pPr>
            <a:r>
              <a:rPr lang="es" sz="3600" dirty="0">
                <a:solidFill>
                  <a:srgbClr val="0489C5"/>
                </a:solidFill>
              </a:rPr>
              <a:t>Herramienta 1: Plantilla general para la descripción del puesto del Marco de Competencias </a:t>
            </a:r>
            <a:endParaRPr sz="3600" dirty="0">
              <a:solidFill>
                <a:srgbClr val="0489C5"/>
              </a:solidFill>
            </a:endParaRPr>
          </a:p>
        </p:txBody>
      </p:sp>
      <p:pic>
        <p:nvPicPr>
          <p:cNvPr id="271" name="Google Shape;271;p27"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272" name="Google Shape;272;p27"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273" name="Google Shape;273;p27"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274" name="Google Shape;274;p27"/>
          <p:cNvSpPr txBox="1"/>
          <p:nvPr/>
        </p:nvSpPr>
        <p:spPr>
          <a:xfrm>
            <a:off x="292101" y="384857"/>
            <a:ext cx="1728192" cy="1015663"/>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8D9EAE"/>
                </a:solidFill>
                <a:latin typeface="Arial Narrow"/>
                <a:ea typeface="Arial Narrow"/>
                <a:cs typeface="Arial Narrow"/>
                <a:sym typeface="Arial Narrow"/>
              </a:rPr>
              <a:t>01</a:t>
            </a:r>
            <a:endParaRPr sz="6000" b="1" i="0" u="none" strike="noStrike" cap="none">
              <a:solidFill>
                <a:srgbClr val="8D9EAE"/>
              </a:solidFill>
              <a:latin typeface="Arial Narrow"/>
              <a:ea typeface="Arial Narrow"/>
              <a:cs typeface="Arial Narrow"/>
              <a:sym typeface="Arial Narrow"/>
            </a:endParaRPr>
          </a:p>
        </p:txBody>
      </p:sp>
      <p:sp>
        <p:nvSpPr>
          <p:cNvPr id="275" name="Google Shape;275;p27"/>
          <p:cNvSpPr txBox="1"/>
          <p:nvPr/>
        </p:nvSpPr>
        <p:spPr>
          <a:xfrm>
            <a:off x="292100" y="1392969"/>
            <a:ext cx="2188813" cy="40011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2000" b="1" i="0" u="none" strike="noStrike" cap="none">
                <a:solidFill>
                  <a:srgbClr val="8D9EAE"/>
                </a:solidFill>
                <a:latin typeface="Arial"/>
                <a:ea typeface="Arial"/>
                <a:cs typeface="Arial"/>
                <a:sym typeface="Arial"/>
              </a:rPr>
              <a:t>Descripción del puesto</a:t>
            </a:r>
            <a:endParaRPr sz="2000" b="1" i="0" u="none" strike="noStrike" cap="none">
              <a:solidFill>
                <a:srgbClr val="8D9EAE"/>
              </a:solidFill>
              <a:latin typeface="Arial"/>
              <a:ea typeface="Arial"/>
              <a:cs typeface="Arial"/>
              <a:sym typeface="Arial"/>
            </a:endParaRPr>
          </a:p>
        </p:txBody>
      </p:sp>
      <p:cxnSp>
        <p:nvCxnSpPr>
          <p:cNvPr id="276" name="Google Shape;276;p27"/>
          <p:cNvCxnSpPr/>
          <p:nvPr/>
        </p:nvCxnSpPr>
        <p:spPr>
          <a:xfrm>
            <a:off x="368300" y="1316046"/>
            <a:ext cx="2438400" cy="0"/>
          </a:xfrm>
          <a:prstGeom prst="straightConnector1">
            <a:avLst/>
          </a:prstGeom>
          <a:noFill/>
          <a:ln w="28575" cap="flat" cmpd="sng">
            <a:solidFill>
              <a:srgbClr val="8D9EAE"/>
            </a:solidFill>
            <a:prstDash val="solid"/>
            <a:miter lim="800000"/>
            <a:headEnd type="none" w="sm" len="sm"/>
            <a:tailEnd type="none" w="sm" len="sm"/>
          </a:ln>
        </p:spPr>
      </p:cxnSp>
      <p:sp>
        <p:nvSpPr>
          <p:cNvPr id="277" name="Google Shape;277;p27"/>
          <p:cNvSpPr txBox="1"/>
          <p:nvPr/>
        </p:nvSpPr>
        <p:spPr>
          <a:xfrm>
            <a:off x="368300" y="2521598"/>
            <a:ext cx="2438400" cy="2308324"/>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Conversations with JPO Alumni</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Misión, programas y estructura</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Innovación global</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Acción humanitaria</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Centro de operaciones</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PARMO &amp; PFP</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278" name="Google Shape;278;p27"/>
          <p:cNvSpPr/>
          <p:nvPr/>
        </p:nvSpPr>
        <p:spPr>
          <a:xfrm>
            <a:off x="371722" y="2071418"/>
            <a:ext cx="2434978" cy="2520280"/>
          </a:xfrm>
          <a:prstGeom prst="rect">
            <a:avLst/>
          </a:prstGeom>
          <a:solidFill>
            <a:srgbClr val="8D9EAE"/>
          </a:solidFill>
          <a:ln w="12700" cap="flat" cmpd="sng">
            <a:solidFill>
              <a:srgbClr val="B3BFC9"/>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8D9EAE"/>
              </a:solidFill>
              <a:latin typeface="Calibri"/>
              <a:ea typeface="Calibri"/>
              <a:cs typeface="Calibri"/>
              <a:sym typeface="Calibri"/>
            </a:endParaRPr>
          </a:p>
        </p:txBody>
      </p:sp>
      <p:sp>
        <p:nvSpPr>
          <p:cNvPr id="279" name="Google Shape;279;p27"/>
          <p:cNvSpPr txBox="1"/>
          <p:nvPr/>
        </p:nvSpPr>
        <p:spPr>
          <a:xfrm>
            <a:off x="6311900" y="3855098"/>
            <a:ext cx="2438400" cy="1323439"/>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 Cuestionar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 Descubrir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III: Sintetizar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IV: Idear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280" name="Google Shape;280;p27"/>
          <p:cNvSpPr txBox="1"/>
          <p:nvPr/>
        </p:nvSpPr>
        <p:spPr>
          <a:xfrm>
            <a:off x="487113" y="2243259"/>
            <a:ext cx="1993800" cy="14775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1:</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Plantilla general para la descripción del puesto del Marco de Competencias</a:t>
            </a:r>
            <a:endParaRPr sz="1800" b="0" i="0" u="none" strike="noStrike" cap="none" dirty="0">
              <a:solidFill>
                <a:schemeClr val="lt1"/>
              </a:solidFill>
              <a:latin typeface="Calibri"/>
              <a:ea typeface="Calibri"/>
              <a:cs typeface="Calibri"/>
              <a:sym typeface="Calibri"/>
            </a:endParaRPr>
          </a:p>
        </p:txBody>
      </p:sp>
      <p:sp>
        <p:nvSpPr>
          <p:cNvPr id="281" name="Google Shape;281;p27"/>
          <p:cNvSpPr txBox="1"/>
          <p:nvPr/>
        </p:nvSpPr>
        <p:spPr>
          <a:xfrm>
            <a:off x="9004299" y="2133600"/>
            <a:ext cx="2906700" cy="4247276"/>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1" i="0" u="none" strike="noStrike" cap="none" dirty="0">
                <a:solidFill>
                  <a:schemeClr val="dk1"/>
                </a:solidFill>
                <a:latin typeface="Helvetica Neue"/>
                <a:ea typeface="Helvetica Neue"/>
                <a:cs typeface="Helvetica Neue"/>
                <a:sym typeface="Helvetica Neue"/>
              </a:rPr>
              <a:t>ACTIVIDAD:</a:t>
            </a:r>
            <a:endParaRPr sz="1400" b="0" i="0" u="none" strike="noStrike" cap="none" dirty="0">
              <a:solidFill>
                <a:srgbClr val="000000"/>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b="0" i="0" u="none" strike="noStrike" cap="none" dirty="0">
                <a:solidFill>
                  <a:schemeClr val="dk1"/>
                </a:solidFill>
                <a:latin typeface="Helvetica Neue"/>
                <a:ea typeface="Helvetica Neue"/>
                <a:cs typeface="Helvetica Neue"/>
                <a:sym typeface="Helvetica Neue"/>
              </a:rPr>
              <a:t>Piense en su propio puesto de trabajo. </a:t>
            </a:r>
            <a:endParaRPr sz="1400" b="0" i="0" u="none" strike="noStrike" cap="none" dirty="0">
              <a:solidFill>
                <a:srgbClr val="000000"/>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rgbClr val="000000"/>
              </a:buClr>
              <a:buSzPts val="1800"/>
              <a:buFont typeface="+mj-lt"/>
              <a:buAutoNum type="arabicPeriod"/>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b="0" i="0" u="none" strike="noStrike" cap="none" dirty="0">
                <a:solidFill>
                  <a:schemeClr val="dk1"/>
                </a:solidFill>
                <a:latin typeface="Helvetica Neue"/>
                <a:ea typeface="Helvetica Neue"/>
                <a:cs typeface="Helvetica Neue"/>
                <a:sym typeface="Helvetica Neue"/>
              </a:rPr>
              <a:t>Siga los pasos que se detallan en el documento de orientación.</a:t>
            </a:r>
            <a:endParaRPr sz="1400" b="0" i="0" u="none" strike="noStrike" cap="none" dirty="0">
              <a:solidFill>
                <a:srgbClr val="000000"/>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rgbClr val="000000"/>
              </a:buClr>
              <a:buSzPts val="1800"/>
              <a:buFont typeface="+mj-lt"/>
              <a:buAutoNum type="arabicPeriod"/>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dirty="0">
                <a:solidFill>
                  <a:schemeClr val="dk1"/>
                </a:solidFill>
                <a:latin typeface="Helvetica Neue"/>
                <a:ea typeface="Helvetica Neue"/>
                <a:cs typeface="Helvetica Neue"/>
                <a:sym typeface="Helvetica Neue"/>
              </a:rPr>
              <a:t>Complete las competencias técnicas y las competencias humanitarias básicas para su propio puesto.</a:t>
            </a:r>
            <a:endParaRPr sz="1800" b="0" i="0" u="none" strike="noStrike" cap="none" dirty="0">
              <a:solidFill>
                <a:schemeClr val="dk1"/>
              </a:solidFill>
              <a:latin typeface="Helvetica Neue"/>
              <a:ea typeface="Helvetica Neue"/>
              <a:cs typeface="Helvetica Neue"/>
              <a:sym typeface="Helvetica Neue"/>
            </a:endParaRPr>
          </a:p>
        </p:txBody>
      </p:sp>
      <p:graphicFrame>
        <p:nvGraphicFramePr>
          <p:cNvPr id="282" name="Google Shape;282;p27"/>
          <p:cNvGraphicFramePr/>
          <p:nvPr/>
        </p:nvGraphicFramePr>
        <p:xfrm>
          <a:off x="2972275" y="2071425"/>
          <a:ext cx="5866425" cy="4423420"/>
        </p:xfrm>
        <a:graphic>
          <a:graphicData uri="http://schemas.openxmlformats.org/drawingml/2006/table">
            <a:tbl>
              <a:tblPr bandRow="1" bandCol="1">
                <a:noFill/>
                <a:tableStyleId>{8F0D8079-11EF-48C0-BDC0-E0B99B5CCDC7}</a:tableStyleId>
              </a:tblPr>
              <a:tblGrid>
                <a:gridCol w="1409500">
                  <a:extLst>
                    <a:ext uri="{9D8B030D-6E8A-4147-A177-3AD203B41FA5}">
                      <a16:colId xmlns:a16="http://schemas.microsoft.com/office/drawing/2014/main" val="20000"/>
                    </a:ext>
                  </a:extLst>
                </a:gridCol>
                <a:gridCol w="1429675">
                  <a:extLst>
                    <a:ext uri="{9D8B030D-6E8A-4147-A177-3AD203B41FA5}">
                      <a16:colId xmlns:a16="http://schemas.microsoft.com/office/drawing/2014/main" val="20001"/>
                    </a:ext>
                  </a:extLst>
                </a:gridCol>
                <a:gridCol w="2523000">
                  <a:extLst>
                    <a:ext uri="{9D8B030D-6E8A-4147-A177-3AD203B41FA5}">
                      <a16:colId xmlns:a16="http://schemas.microsoft.com/office/drawing/2014/main" val="20002"/>
                    </a:ext>
                  </a:extLst>
                </a:gridCol>
                <a:gridCol w="504250">
                  <a:extLst>
                    <a:ext uri="{9D8B030D-6E8A-4147-A177-3AD203B41FA5}">
                      <a16:colId xmlns:a16="http://schemas.microsoft.com/office/drawing/2014/main" val="20003"/>
                    </a:ext>
                  </a:extLst>
                </a:gridCol>
              </a:tblGrid>
              <a:tr h="169550">
                <a:tc gridSpan="4">
                  <a:txBody>
                    <a:bodyPr/>
                    <a:lstStyle/>
                    <a:p>
                      <a:pPr marL="0" lvl="0" indent="0" algn="ctr" rtl="0">
                        <a:spcBef>
                          <a:spcPts val="10"/>
                        </a:spcBef>
                        <a:spcAft>
                          <a:spcPts val="10"/>
                        </a:spcAft>
                        <a:buNone/>
                      </a:pPr>
                      <a:r>
                        <a:rPr lang="es" sz="1100" b="1">
                          <a:solidFill>
                            <a:srgbClr val="FFFFFF"/>
                          </a:solidFill>
                          <a:latin typeface="Helvetica Neue"/>
                          <a:ea typeface="Helvetica Neue"/>
                          <a:cs typeface="Helvetica Neue"/>
                          <a:sym typeface="Helvetica Neue"/>
                        </a:rPr>
                        <a:t>Competencias técnicas</a:t>
                      </a:r>
                      <a:endParaRPr sz="1100" b="1">
                        <a:solidFill>
                          <a:srgbClr val="FFFFFF"/>
                        </a:solidFill>
                        <a:latin typeface="Helvetica Neue"/>
                        <a:ea typeface="Helvetica Neue"/>
                        <a:cs typeface="Helvetica Neue"/>
                        <a:sym typeface="Helvetica Neue"/>
                      </a:endParaRPr>
                    </a:p>
                  </a:txBody>
                  <a:tcPr marL="68575" marR="68575" marT="0" marB="0">
                    <a:solidFill>
                      <a:srgbClr val="AAD695"/>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50700">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Ámbito de competencias</a:t>
                      </a:r>
                      <a:endParaRPr sz="1000">
                        <a:latin typeface="Helvetica Neue"/>
                        <a:ea typeface="Helvetica Neue"/>
                        <a:cs typeface="Helvetica Neue"/>
                        <a:sym typeface="Helvetica Neue"/>
                      </a:endParaRPr>
                    </a:p>
                  </a:txBody>
                  <a:tcPr marL="68575" marR="68575" marT="0" marB="0">
                    <a:solidFill>
                      <a:srgbClr val="F2F2F2"/>
                    </a:solidFill>
                  </a:tcPr>
                </a:tc>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Competencia</a:t>
                      </a:r>
                      <a:endParaRPr sz="1000">
                        <a:latin typeface="Helvetica Neue"/>
                        <a:ea typeface="Helvetica Neue"/>
                        <a:cs typeface="Helvetica Neue"/>
                        <a:sym typeface="Helvetica Neue"/>
                      </a:endParaRPr>
                    </a:p>
                  </a:txBody>
                  <a:tcPr marL="68575" marR="68575" marT="0" marB="0">
                    <a:solidFill>
                      <a:srgbClr val="F2F2F2"/>
                    </a:solidFill>
                  </a:tcPr>
                </a:tc>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Indicador</a:t>
                      </a:r>
                      <a:endParaRPr sz="1000">
                        <a:latin typeface="Helvetica Neue"/>
                        <a:ea typeface="Helvetica Neue"/>
                        <a:cs typeface="Helvetica Neue"/>
                        <a:sym typeface="Helvetica Neue"/>
                      </a:endParaRPr>
                    </a:p>
                  </a:txBody>
                  <a:tcPr marL="68575" marR="68575" marT="0" marB="0">
                    <a:solidFill>
                      <a:srgbClr val="F2F2F2"/>
                    </a:solidFill>
                  </a:tcPr>
                </a:tc>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Nivel</a:t>
                      </a:r>
                      <a:endParaRPr sz="1000">
                        <a:latin typeface="Helvetica Neue"/>
                        <a:ea typeface="Helvetica Neue"/>
                        <a:cs typeface="Helvetica Neue"/>
                        <a:sym typeface="Helvetica Neue"/>
                      </a:endParaRPr>
                    </a:p>
                  </a:txBody>
                  <a:tcPr marL="68575" marR="68575" marT="0" marB="0">
                    <a:solidFill>
                      <a:srgbClr val="F2F2F2"/>
                    </a:solidFill>
                  </a:tcPr>
                </a:tc>
                <a:extLst>
                  <a:ext uri="{0D108BD9-81ED-4DB2-BD59-A6C34878D82A}">
                    <a16:rowId xmlns:a16="http://schemas.microsoft.com/office/drawing/2014/main" val="10001"/>
                  </a:ext>
                </a:extLst>
              </a:tr>
              <a:tr h="60275">
                <a:tc gridSpan="4">
                  <a:txBody>
                    <a:bodyPr/>
                    <a:lstStyle/>
                    <a:p>
                      <a:pPr marL="0" lvl="0" indent="0" algn="ctr" rtl="0">
                        <a:spcBef>
                          <a:spcPts val="10"/>
                        </a:spcBef>
                        <a:spcAft>
                          <a:spcPts val="10"/>
                        </a:spcAft>
                        <a:buNone/>
                      </a:pPr>
                      <a:endParaRPr sz="400" b="1">
                        <a:solidFill>
                          <a:srgbClr val="FFFFFF"/>
                        </a:solidFill>
                        <a:latin typeface="Helvetica Neue"/>
                        <a:ea typeface="Helvetica Neue"/>
                        <a:cs typeface="Helvetica Neue"/>
                        <a:sym typeface="Helvetica Neue"/>
                      </a:endParaRPr>
                    </a:p>
                  </a:txBody>
                  <a:tcPr marL="68575" marR="68575"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150700">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Ámbito de competencias</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Competencia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3"/>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4"/>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3</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5"/>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4</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6"/>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Competencia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7"/>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8"/>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3</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09"/>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4</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0"/>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5</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1"/>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Competencia 3</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2"/>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3"/>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3</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4"/>
                  </a:ext>
                </a:extLst>
              </a:tr>
              <a:tr h="169550">
                <a:tc gridSpan="4">
                  <a:txBody>
                    <a:bodyPr/>
                    <a:lstStyle/>
                    <a:p>
                      <a:pPr marL="0" lvl="0" indent="0" algn="ctr" rtl="0">
                        <a:spcBef>
                          <a:spcPts val="10"/>
                        </a:spcBef>
                        <a:spcAft>
                          <a:spcPts val="10"/>
                        </a:spcAft>
                        <a:buNone/>
                      </a:pPr>
                      <a:r>
                        <a:rPr lang="es" sz="1100" b="1">
                          <a:solidFill>
                            <a:srgbClr val="FFFFFF"/>
                          </a:solidFill>
                          <a:latin typeface="Helvetica Neue"/>
                          <a:ea typeface="Helvetica Neue"/>
                          <a:cs typeface="Helvetica Neue"/>
                          <a:sym typeface="Helvetica Neue"/>
                        </a:rPr>
                        <a:t>Competencias humanitarias básicas</a:t>
                      </a:r>
                      <a:endParaRPr sz="1100">
                        <a:solidFill>
                          <a:srgbClr val="FFFFFF"/>
                        </a:solidFill>
                        <a:latin typeface="Helvetica Neue"/>
                        <a:ea typeface="Helvetica Neue"/>
                        <a:cs typeface="Helvetica Neue"/>
                        <a:sym typeface="Helvetica Neue"/>
                      </a:endParaRPr>
                    </a:p>
                  </a:txBody>
                  <a:tcPr marL="68575" marR="68575" marT="0" marB="0">
                    <a:solidFill>
                      <a:srgbClr val="AC6B9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5"/>
                  </a:ext>
                </a:extLst>
              </a:tr>
              <a:tr h="150700">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Ámbito de competencias</a:t>
                      </a:r>
                      <a:endParaRPr sz="1000">
                        <a:latin typeface="Helvetica Neue"/>
                        <a:ea typeface="Helvetica Neue"/>
                        <a:cs typeface="Helvetica Neue"/>
                        <a:sym typeface="Helvetica Neue"/>
                      </a:endParaRPr>
                    </a:p>
                  </a:txBody>
                  <a:tcPr marL="68575" marR="68575" marT="0" marB="0">
                    <a:solidFill>
                      <a:srgbClr val="F2F2F2"/>
                    </a:solidFill>
                  </a:tcPr>
                </a:tc>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Competencia</a:t>
                      </a:r>
                      <a:endParaRPr sz="1000">
                        <a:latin typeface="Helvetica Neue"/>
                        <a:ea typeface="Helvetica Neue"/>
                        <a:cs typeface="Helvetica Neue"/>
                        <a:sym typeface="Helvetica Neue"/>
                      </a:endParaRPr>
                    </a:p>
                  </a:txBody>
                  <a:tcPr marL="68575" marR="68575" marT="0" marB="0">
                    <a:solidFill>
                      <a:srgbClr val="F2F2F2"/>
                    </a:solidFill>
                  </a:tcPr>
                </a:tc>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Indicador</a:t>
                      </a:r>
                      <a:endParaRPr sz="1000">
                        <a:latin typeface="Helvetica Neue"/>
                        <a:ea typeface="Helvetica Neue"/>
                        <a:cs typeface="Helvetica Neue"/>
                        <a:sym typeface="Helvetica Neue"/>
                      </a:endParaRPr>
                    </a:p>
                  </a:txBody>
                  <a:tcPr marL="68575" marR="68575" marT="0" marB="0">
                    <a:solidFill>
                      <a:srgbClr val="F2F2F2"/>
                    </a:solidFill>
                  </a:tcPr>
                </a:tc>
                <a:tc>
                  <a:txBody>
                    <a:bodyPr/>
                    <a:lstStyle/>
                    <a:p>
                      <a:pPr marL="0" lvl="0" indent="0" algn="l" rtl="0">
                        <a:spcBef>
                          <a:spcPts val="10"/>
                        </a:spcBef>
                        <a:spcAft>
                          <a:spcPts val="10"/>
                        </a:spcAft>
                        <a:buNone/>
                      </a:pPr>
                      <a:r>
                        <a:rPr lang="es" sz="1000" b="1">
                          <a:latin typeface="Helvetica Neue"/>
                          <a:ea typeface="Helvetica Neue"/>
                          <a:cs typeface="Helvetica Neue"/>
                          <a:sym typeface="Helvetica Neue"/>
                        </a:rPr>
                        <a:t>Nivel</a:t>
                      </a:r>
                      <a:endParaRPr sz="1000">
                        <a:latin typeface="Helvetica Neue"/>
                        <a:ea typeface="Helvetica Neue"/>
                        <a:cs typeface="Helvetica Neue"/>
                        <a:sym typeface="Helvetica Neue"/>
                      </a:endParaRPr>
                    </a:p>
                  </a:txBody>
                  <a:tcPr marL="68575" marR="68575" marT="0" marB="0">
                    <a:solidFill>
                      <a:srgbClr val="F2F2F2"/>
                    </a:solidFill>
                  </a:tcPr>
                </a:tc>
                <a:extLst>
                  <a:ext uri="{0D108BD9-81ED-4DB2-BD59-A6C34878D82A}">
                    <a16:rowId xmlns:a16="http://schemas.microsoft.com/office/drawing/2014/main" val="10016"/>
                  </a:ext>
                </a:extLst>
              </a:tr>
              <a:tr h="60275">
                <a:tc gridSpan="4">
                  <a:txBody>
                    <a:bodyPr/>
                    <a:lstStyle/>
                    <a:p>
                      <a:pPr marL="0" lvl="0" indent="0" algn="ctr" rtl="0">
                        <a:spcBef>
                          <a:spcPts val="10"/>
                        </a:spcBef>
                        <a:spcAft>
                          <a:spcPts val="10"/>
                        </a:spcAft>
                        <a:buNone/>
                      </a:pPr>
                      <a:endParaRPr sz="400" b="1">
                        <a:solidFill>
                          <a:srgbClr val="FFFFFF"/>
                        </a:solidFill>
                        <a:latin typeface="Helvetica Neue"/>
                        <a:ea typeface="Helvetica Neue"/>
                        <a:cs typeface="Helvetica Neue"/>
                        <a:sym typeface="Helvetica Neue"/>
                      </a:endParaRPr>
                    </a:p>
                  </a:txBody>
                  <a:tcPr marL="68575" marR="68575"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7"/>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Competencia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8"/>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19"/>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3</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0"/>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4</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1"/>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Competencia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1</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2"/>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2</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3"/>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3</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4"/>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4</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5"/>
                  </a:ext>
                </a:extLst>
              </a:tr>
              <a:tr h="150700">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Indicador 5</a:t>
                      </a:r>
                      <a:endParaRPr sz="1000">
                        <a:solidFill>
                          <a:srgbClr val="A6A6A6"/>
                        </a:solidFill>
                        <a:latin typeface="Helvetica Neue"/>
                        <a:ea typeface="Helvetica Neue"/>
                        <a:cs typeface="Helvetica Neue"/>
                        <a:sym typeface="Helvetica Neue"/>
                      </a:endParaRPr>
                    </a:p>
                  </a:txBody>
                  <a:tcPr marL="68575" marR="68575" marT="0" marB="0"/>
                </a:tc>
                <a:tc>
                  <a:txBody>
                    <a:bodyPr/>
                    <a:lstStyle/>
                    <a:p>
                      <a:pPr marL="0" lvl="0" indent="0" algn="l" rtl="0">
                        <a:spcBef>
                          <a:spcPts val="10"/>
                        </a:spcBef>
                        <a:spcAft>
                          <a:spcPts val="10"/>
                        </a:spcAft>
                        <a:buNone/>
                      </a:pPr>
                      <a:r>
                        <a:rPr lang="e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L="68575" marR="68575" marT="0" marB="0"/>
                </a:tc>
                <a:extLst>
                  <a:ext uri="{0D108BD9-81ED-4DB2-BD59-A6C34878D82A}">
                    <a16:rowId xmlns:a16="http://schemas.microsoft.com/office/drawing/2014/main" val="10026"/>
                  </a:ext>
                </a:extLst>
              </a:tr>
            </a:tbl>
          </a:graphicData>
        </a:graphic>
      </p:graphicFrame>
      <p:pic>
        <p:nvPicPr>
          <p:cNvPr id="2" name="Picture 1" descr="A white background with blue text&#10;&#10;Description automatically generated">
            <a:extLst>
              <a:ext uri="{FF2B5EF4-FFF2-40B4-BE49-F238E27FC236}">
                <a16:creationId xmlns:a16="http://schemas.microsoft.com/office/drawing/2014/main" id="{9C980DEC-680D-6167-C998-8B8B2B25BAF5}"/>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28"/>
          <p:cNvSpPr txBox="1">
            <a:spLocks noGrp="1"/>
          </p:cNvSpPr>
          <p:nvPr>
            <p:ph type="ctrTitle"/>
          </p:nvPr>
        </p:nvSpPr>
        <p:spPr>
          <a:xfrm>
            <a:off x="792246" y="413639"/>
            <a:ext cx="10167853"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000"/>
              <a:buFont typeface="Calibri"/>
              <a:buNone/>
            </a:pPr>
            <a:r>
              <a:rPr lang="es" sz="4000" dirty="0">
                <a:solidFill>
                  <a:srgbClr val="0489C5"/>
                </a:solidFill>
              </a:rPr>
              <a:t>Herramienta 2: Planificación de entrevistas</a:t>
            </a:r>
            <a:endParaRPr sz="4000" dirty="0">
              <a:solidFill>
                <a:srgbClr val="0489C5"/>
              </a:solidFill>
            </a:endParaRPr>
          </a:p>
        </p:txBody>
      </p:sp>
      <p:pic>
        <p:nvPicPr>
          <p:cNvPr id="290" name="Google Shape;290;p28"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291" name="Google Shape;291;p28"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292" name="Google Shape;292;p28"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293" name="Google Shape;293;p28"/>
          <p:cNvSpPr txBox="1"/>
          <p:nvPr/>
        </p:nvSpPr>
        <p:spPr>
          <a:xfrm>
            <a:off x="6311900" y="3855098"/>
            <a:ext cx="2438400" cy="1323439"/>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 Cuestionar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 Descubrir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III: Sintetizar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IV: Idear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294" name="Google Shape;294;p28"/>
          <p:cNvSpPr txBox="1"/>
          <p:nvPr/>
        </p:nvSpPr>
        <p:spPr>
          <a:xfrm>
            <a:off x="255896" y="368300"/>
            <a:ext cx="1728192" cy="1015663"/>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D4BCC9"/>
                </a:solidFill>
                <a:latin typeface="Arial Narrow"/>
                <a:ea typeface="Arial Narrow"/>
                <a:cs typeface="Arial Narrow"/>
                <a:sym typeface="Arial Narrow"/>
              </a:rPr>
              <a:t>02</a:t>
            </a:r>
            <a:endParaRPr sz="6000" b="1" i="0" u="none" strike="noStrike" cap="none">
              <a:solidFill>
                <a:srgbClr val="D4BCC9"/>
              </a:solidFill>
              <a:latin typeface="Arial Narrow"/>
              <a:ea typeface="Arial Narrow"/>
              <a:cs typeface="Arial Narrow"/>
              <a:sym typeface="Arial Narrow"/>
            </a:endParaRPr>
          </a:p>
        </p:txBody>
      </p:sp>
      <p:sp>
        <p:nvSpPr>
          <p:cNvPr id="295" name="Google Shape;295;p28"/>
          <p:cNvSpPr txBox="1"/>
          <p:nvPr/>
        </p:nvSpPr>
        <p:spPr>
          <a:xfrm>
            <a:off x="255895" y="1376412"/>
            <a:ext cx="2069999" cy="7080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2000" b="1" i="0" u="none" strike="noStrike" cap="none">
                <a:solidFill>
                  <a:srgbClr val="D4BCC9"/>
                </a:solidFill>
                <a:latin typeface="Arial"/>
                <a:ea typeface="Arial"/>
                <a:cs typeface="Arial"/>
                <a:sym typeface="Arial"/>
              </a:rPr>
              <a:t>Planificación</a:t>
            </a:r>
            <a:r>
              <a:rPr lang="es" sz="2000" b="1">
                <a:solidFill>
                  <a:srgbClr val="D4BCC9"/>
                </a:solidFill>
              </a:rPr>
              <a:t> de entrevistas</a:t>
            </a:r>
            <a:endParaRPr sz="2000" b="1" i="0" u="none" strike="noStrike" cap="none">
              <a:solidFill>
                <a:srgbClr val="D4BCC9"/>
              </a:solidFill>
              <a:latin typeface="Arial"/>
              <a:ea typeface="Arial"/>
              <a:cs typeface="Arial"/>
              <a:sym typeface="Arial"/>
            </a:endParaRPr>
          </a:p>
        </p:txBody>
      </p:sp>
      <p:cxnSp>
        <p:nvCxnSpPr>
          <p:cNvPr id="296" name="Google Shape;296;p28"/>
          <p:cNvCxnSpPr/>
          <p:nvPr/>
        </p:nvCxnSpPr>
        <p:spPr>
          <a:xfrm>
            <a:off x="332095" y="1299489"/>
            <a:ext cx="2438400" cy="0"/>
          </a:xfrm>
          <a:prstGeom prst="straightConnector1">
            <a:avLst/>
          </a:prstGeom>
          <a:noFill/>
          <a:ln w="28575" cap="flat" cmpd="sng">
            <a:solidFill>
              <a:srgbClr val="D4BCC9"/>
            </a:solidFill>
            <a:prstDash val="solid"/>
            <a:miter lim="800000"/>
            <a:headEnd type="none" w="sm" len="sm"/>
            <a:tailEnd type="none" w="sm" len="sm"/>
          </a:ln>
        </p:spPr>
      </p:cxnSp>
      <p:sp>
        <p:nvSpPr>
          <p:cNvPr id="297" name="Google Shape;297;p28"/>
          <p:cNvSpPr/>
          <p:nvPr/>
        </p:nvSpPr>
        <p:spPr>
          <a:xfrm>
            <a:off x="335517" y="2296161"/>
            <a:ext cx="2434978" cy="2520280"/>
          </a:xfrm>
          <a:prstGeom prst="rect">
            <a:avLst/>
          </a:prstGeom>
          <a:solidFill>
            <a:srgbClr val="D4BCC9"/>
          </a:solidFill>
          <a:ln w="12700" cap="flat" cmpd="sng">
            <a:solidFill>
              <a:srgbClr val="D4BCC9"/>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E2D3DB"/>
              </a:solidFill>
              <a:latin typeface="Calibri"/>
              <a:ea typeface="Calibri"/>
              <a:cs typeface="Calibri"/>
              <a:sym typeface="Calibri"/>
            </a:endParaRPr>
          </a:p>
        </p:txBody>
      </p:sp>
      <p:sp>
        <p:nvSpPr>
          <p:cNvPr id="298" name="Google Shape;298;p28"/>
          <p:cNvSpPr txBox="1"/>
          <p:nvPr/>
        </p:nvSpPr>
        <p:spPr>
          <a:xfrm>
            <a:off x="332095" y="2380634"/>
            <a:ext cx="1993800" cy="12006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2:</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Tabla de calificación para entrevistas</a:t>
            </a:r>
            <a:r>
              <a:rPr lang="es" sz="1800" dirty="0">
                <a:solidFill>
                  <a:schemeClr val="lt1"/>
                </a:solidFill>
                <a:latin typeface="Calibri"/>
                <a:ea typeface="Calibri"/>
                <a:cs typeface="Calibri"/>
                <a:sym typeface="Calibri"/>
              </a:rPr>
              <a:t> del Marco de Competencias</a:t>
            </a:r>
            <a:endParaRPr sz="1800" b="0" i="0" u="none" strike="noStrike" cap="none" dirty="0">
              <a:solidFill>
                <a:schemeClr val="lt1"/>
              </a:solidFill>
              <a:latin typeface="Calibri"/>
              <a:ea typeface="Calibri"/>
              <a:cs typeface="Calibri"/>
              <a:sym typeface="Calibri"/>
            </a:endParaRPr>
          </a:p>
        </p:txBody>
      </p:sp>
      <p:pic>
        <p:nvPicPr>
          <p:cNvPr id="299" name="Google Shape;299;p28"/>
          <p:cNvPicPr preferRelativeResize="0"/>
          <p:nvPr/>
        </p:nvPicPr>
        <p:blipFill>
          <a:blip r:embed="rId5">
            <a:alphaModFix/>
          </a:blip>
          <a:stretch>
            <a:fillRect/>
          </a:stretch>
        </p:blipFill>
        <p:spPr>
          <a:xfrm>
            <a:off x="2922906" y="1443314"/>
            <a:ext cx="8037200" cy="5175509"/>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6C4F26D4-0086-4CC8-F25D-8B26845B373D}"/>
              </a:ext>
            </a:extLst>
          </p:cNvPr>
          <p:cNvPicPr>
            <a:picLocks noChangeAspect="1"/>
          </p:cNvPicPr>
          <p:nvPr/>
        </p:nvPicPr>
        <p:blipFill>
          <a:blip r:embed="rId6"/>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29"/>
          <p:cNvSpPr txBox="1">
            <a:spLocks noGrp="1"/>
          </p:cNvSpPr>
          <p:nvPr>
            <p:ph type="ctrTitle"/>
          </p:nvPr>
        </p:nvSpPr>
        <p:spPr>
          <a:xfrm>
            <a:off x="792246" y="413639"/>
            <a:ext cx="10167900" cy="877200"/>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000"/>
              <a:buFont typeface="Calibri"/>
              <a:buNone/>
            </a:pPr>
            <a:r>
              <a:rPr lang="es" sz="5000">
                <a:solidFill>
                  <a:srgbClr val="0489C5"/>
                </a:solidFill>
              </a:rPr>
              <a:t>Herramienta 2: Tipo de preguntas</a:t>
            </a:r>
            <a:endParaRPr sz="5000">
              <a:solidFill>
                <a:srgbClr val="0489C5"/>
              </a:solidFill>
            </a:endParaRPr>
          </a:p>
        </p:txBody>
      </p:sp>
      <p:pic>
        <p:nvPicPr>
          <p:cNvPr id="307" name="Google Shape;307;p29"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308" name="Google Shape;308;p29"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309" name="Google Shape;309;p29"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310" name="Google Shape;310;p29"/>
          <p:cNvSpPr txBox="1"/>
          <p:nvPr/>
        </p:nvSpPr>
        <p:spPr>
          <a:xfrm>
            <a:off x="6311900" y="3855098"/>
            <a:ext cx="2438400" cy="1323300"/>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 Cuestionar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 Descubrir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III: Sintetizar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IV: Idear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311" name="Google Shape;311;p29"/>
          <p:cNvSpPr txBox="1"/>
          <p:nvPr/>
        </p:nvSpPr>
        <p:spPr>
          <a:xfrm>
            <a:off x="3176875" y="1536700"/>
            <a:ext cx="8679300" cy="52641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r>
              <a:rPr lang="es" sz="2400" b="1" dirty="0">
                <a:solidFill>
                  <a:schemeClr val="dk1"/>
                </a:solidFill>
                <a:latin typeface="Helvetica Neue"/>
                <a:ea typeface="Helvetica Neue"/>
                <a:cs typeface="Helvetica Neue"/>
                <a:sym typeface="Helvetica Neue"/>
              </a:rPr>
              <a:t>Preguntas sobre la motivación</a:t>
            </a: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r>
              <a:rPr lang="es" sz="2400" b="1" dirty="0">
                <a:solidFill>
                  <a:schemeClr val="dk1"/>
                </a:solidFill>
                <a:latin typeface="Helvetica Neue"/>
                <a:ea typeface="Helvetica Neue"/>
                <a:cs typeface="Helvetica Neue"/>
                <a:sym typeface="Helvetica Neue"/>
              </a:rPr>
              <a:t>Preguntas técnicas</a:t>
            </a: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r>
              <a:rPr lang="es" sz="2400" b="1" dirty="0">
                <a:solidFill>
                  <a:schemeClr val="dk1"/>
                </a:solidFill>
                <a:latin typeface="Helvetica Neue"/>
                <a:ea typeface="Helvetica Neue"/>
                <a:cs typeface="Helvetica Neue"/>
                <a:sym typeface="Helvetica Neue"/>
              </a:rPr>
              <a:t>Preguntas sobre las fortalezas</a:t>
            </a: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r>
              <a:rPr lang="es" sz="2400" b="1" dirty="0">
                <a:solidFill>
                  <a:schemeClr val="dk1"/>
                </a:solidFill>
                <a:latin typeface="Helvetica Neue"/>
                <a:ea typeface="Helvetica Neue"/>
                <a:cs typeface="Helvetica Neue"/>
                <a:sym typeface="Helvetica Neue"/>
              </a:rPr>
              <a:t>Preguntas contextualizadas</a:t>
            </a: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r>
              <a:rPr lang="es" sz="2400" b="1" dirty="0">
                <a:solidFill>
                  <a:schemeClr val="dk1"/>
                </a:solidFill>
                <a:latin typeface="Helvetica Neue"/>
                <a:ea typeface="Helvetica Neue"/>
                <a:cs typeface="Helvetica Neue"/>
                <a:sym typeface="Helvetica Neue"/>
              </a:rPr>
              <a:t>Preguntas sobre una situación hipotética</a:t>
            </a: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sz="2400" b="1" dirty="0">
              <a:solidFill>
                <a:schemeClr val="dk1"/>
              </a:solidFill>
              <a:latin typeface="Helvetica Neue"/>
              <a:ea typeface="Helvetica Neue"/>
              <a:cs typeface="Helvetica Neue"/>
              <a:sym typeface="Helvetica Neue"/>
            </a:endParaRPr>
          </a:p>
        </p:txBody>
      </p:sp>
      <p:sp>
        <p:nvSpPr>
          <p:cNvPr id="312" name="Google Shape;312;p29"/>
          <p:cNvSpPr txBox="1"/>
          <p:nvPr/>
        </p:nvSpPr>
        <p:spPr>
          <a:xfrm>
            <a:off x="255896" y="368300"/>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D4BCC9"/>
                </a:solidFill>
                <a:latin typeface="Arial Narrow"/>
                <a:ea typeface="Arial Narrow"/>
                <a:cs typeface="Arial Narrow"/>
                <a:sym typeface="Arial Narrow"/>
              </a:rPr>
              <a:t>02</a:t>
            </a:r>
            <a:endParaRPr sz="6000" b="1" i="0" u="none" strike="noStrike" cap="none">
              <a:solidFill>
                <a:srgbClr val="D4BCC9"/>
              </a:solidFill>
              <a:latin typeface="Arial Narrow"/>
              <a:ea typeface="Arial Narrow"/>
              <a:cs typeface="Arial Narrow"/>
              <a:sym typeface="Arial Narrow"/>
            </a:endParaRPr>
          </a:p>
        </p:txBody>
      </p:sp>
      <p:sp>
        <p:nvSpPr>
          <p:cNvPr id="313" name="Google Shape;313;p29"/>
          <p:cNvSpPr txBox="1"/>
          <p:nvPr/>
        </p:nvSpPr>
        <p:spPr>
          <a:xfrm>
            <a:off x="255896" y="1376412"/>
            <a:ext cx="2134558" cy="7080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2000" b="1" i="0" u="none" strike="noStrike" cap="none" dirty="0">
                <a:solidFill>
                  <a:srgbClr val="D4BCC9"/>
                </a:solidFill>
                <a:latin typeface="Arial"/>
                <a:ea typeface="Arial"/>
                <a:cs typeface="Arial"/>
                <a:sym typeface="Arial"/>
              </a:rPr>
              <a:t>Planificación</a:t>
            </a:r>
            <a:r>
              <a:rPr lang="es" sz="2000" b="1" dirty="0">
                <a:solidFill>
                  <a:srgbClr val="D4BCC9"/>
                </a:solidFill>
              </a:rPr>
              <a:t> de entrevistas</a:t>
            </a:r>
            <a:endParaRPr sz="2000" b="1" i="0" u="none" strike="noStrike" cap="none" dirty="0">
              <a:solidFill>
                <a:srgbClr val="D4BCC9"/>
              </a:solidFill>
              <a:latin typeface="Arial"/>
              <a:ea typeface="Arial"/>
              <a:cs typeface="Arial"/>
              <a:sym typeface="Arial"/>
            </a:endParaRPr>
          </a:p>
        </p:txBody>
      </p:sp>
      <p:cxnSp>
        <p:nvCxnSpPr>
          <p:cNvPr id="314" name="Google Shape;314;p29"/>
          <p:cNvCxnSpPr/>
          <p:nvPr/>
        </p:nvCxnSpPr>
        <p:spPr>
          <a:xfrm>
            <a:off x="332095" y="1299489"/>
            <a:ext cx="2438400" cy="0"/>
          </a:xfrm>
          <a:prstGeom prst="straightConnector1">
            <a:avLst/>
          </a:prstGeom>
          <a:noFill/>
          <a:ln w="28575" cap="flat" cmpd="sng">
            <a:solidFill>
              <a:srgbClr val="D4BCC9"/>
            </a:solidFill>
            <a:prstDash val="solid"/>
            <a:miter lim="800000"/>
            <a:headEnd type="none" w="sm" len="sm"/>
            <a:tailEnd type="none" w="sm" len="sm"/>
          </a:ln>
        </p:spPr>
      </p:cxnSp>
      <p:sp>
        <p:nvSpPr>
          <p:cNvPr id="315" name="Google Shape;315;p29"/>
          <p:cNvSpPr/>
          <p:nvPr/>
        </p:nvSpPr>
        <p:spPr>
          <a:xfrm>
            <a:off x="335517" y="2296161"/>
            <a:ext cx="2435100" cy="2520300"/>
          </a:xfrm>
          <a:prstGeom prst="rect">
            <a:avLst/>
          </a:prstGeom>
          <a:solidFill>
            <a:srgbClr val="D4BCC9"/>
          </a:solidFill>
          <a:ln w="12700" cap="flat" cmpd="sng">
            <a:solidFill>
              <a:srgbClr val="D4BCC9"/>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E2D3DB"/>
              </a:solidFill>
              <a:latin typeface="Calibri"/>
              <a:ea typeface="Calibri"/>
              <a:cs typeface="Calibri"/>
              <a:sym typeface="Calibri"/>
            </a:endParaRPr>
          </a:p>
        </p:txBody>
      </p:sp>
      <p:sp>
        <p:nvSpPr>
          <p:cNvPr id="316" name="Google Shape;316;p29"/>
          <p:cNvSpPr txBox="1"/>
          <p:nvPr/>
        </p:nvSpPr>
        <p:spPr>
          <a:xfrm>
            <a:off x="479136" y="2435929"/>
            <a:ext cx="1993800" cy="12006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2:</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Tabla de calificación para entrevistas</a:t>
            </a:r>
            <a:r>
              <a:rPr lang="es" sz="1800" dirty="0">
                <a:solidFill>
                  <a:schemeClr val="lt1"/>
                </a:solidFill>
                <a:latin typeface="Calibri"/>
                <a:ea typeface="Calibri"/>
                <a:cs typeface="Calibri"/>
                <a:sym typeface="Calibri"/>
              </a:rPr>
              <a:t> del Marco de Competencias</a:t>
            </a:r>
            <a:endParaRPr sz="1800" b="0" i="0" u="none" strike="noStrike" cap="none" dirty="0">
              <a:solidFill>
                <a:schemeClr val="lt1"/>
              </a:solidFill>
              <a:latin typeface="Calibri"/>
              <a:ea typeface="Calibri"/>
              <a:cs typeface="Calibri"/>
              <a:sym typeface="Calibri"/>
            </a:endParaRPr>
          </a:p>
        </p:txBody>
      </p:sp>
      <p:pic>
        <p:nvPicPr>
          <p:cNvPr id="2" name="Picture 1" descr="A white background with blue text&#10;&#10;Description automatically generated">
            <a:extLst>
              <a:ext uri="{FF2B5EF4-FFF2-40B4-BE49-F238E27FC236}">
                <a16:creationId xmlns:a16="http://schemas.microsoft.com/office/drawing/2014/main" id="{6C6BDCC7-986C-4BB5-130B-269CCBE00C14}"/>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0"/>
          <p:cNvSpPr txBox="1">
            <a:spLocks noGrp="1"/>
          </p:cNvSpPr>
          <p:nvPr>
            <p:ph type="ctrTitle"/>
          </p:nvPr>
        </p:nvSpPr>
        <p:spPr>
          <a:xfrm>
            <a:off x="792246" y="413639"/>
            <a:ext cx="10167900" cy="877200"/>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000"/>
              <a:buFont typeface="Calibri"/>
              <a:buNone/>
            </a:pPr>
            <a:r>
              <a:rPr lang="es" sz="5000">
                <a:solidFill>
                  <a:srgbClr val="0489C5"/>
                </a:solidFill>
              </a:rPr>
              <a:t>Herramienta 2: Tipo de preguntas</a:t>
            </a:r>
            <a:endParaRPr sz="5000">
              <a:solidFill>
                <a:srgbClr val="0489C5"/>
              </a:solidFill>
            </a:endParaRPr>
          </a:p>
        </p:txBody>
      </p:sp>
      <p:pic>
        <p:nvPicPr>
          <p:cNvPr id="324" name="Google Shape;324;p30"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325" name="Google Shape;325;p30"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326" name="Google Shape;326;p30"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327" name="Google Shape;327;p30"/>
          <p:cNvSpPr txBox="1"/>
          <p:nvPr/>
        </p:nvSpPr>
        <p:spPr>
          <a:xfrm>
            <a:off x="6311900" y="3855098"/>
            <a:ext cx="2438400" cy="1323300"/>
          </a:xfrm>
          <a:prstGeom prst="rect">
            <a:avLst/>
          </a:prstGeom>
          <a:noFill/>
          <a:ln>
            <a:noFill/>
          </a:ln>
        </p:spPr>
        <p:txBody>
          <a:bodyPr spcFirstLastPara="1" wrap="square" lIns="91425" tIns="45700" rIns="91425" bIns="45700" rtlCol="0" anchor="t" anchorCtr="0">
            <a:spAutoFit/>
          </a:bodyPr>
          <a:lstStyle/>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 Cuestionar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 Descubrir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III: Sintetizar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r>
              <a:rPr lang="es" sz="1600" b="0" i="0" u="none" strike="noStrike" cap="none">
                <a:solidFill>
                  <a:schemeClr val="lt1"/>
                </a:solidFill>
                <a:latin typeface="Georgia"/>
                <a:ea typeface="Georgia"/>
                <a:cs typeface="Georgia"/>
                <a:sym typeface="Georgia"/>
              </a:rPr>
              <a:t>+ Fase IV: Idear</a:t>
            </a:r>
            <a:endParaRPr sz="1400" b="0" i="0" u="none" strike="noStrike" cap="none">
              <a:solidFill>
                <a:srgbClr val="000000"/>
              </a:solidFill>
              <a:latin typeface="Arial"/>
              <a:ea typeface="Arial"/>
              <a:cs typeface="Arial"/>
              <a:sym typeface="Arial"/>
            </a:endParaRPr>
          </a:p>
          <a:p>
            <a:pPr marL="177800" marR="0" lvl="0" indent="-177800" algn="l"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Georgia"/>
              <a:ea typeface="Georgia"/>
              <a:cs typeface="Georgia"/>
              <a:sym typeface="Georgia"/>
            </a:endParaRPr>
          </a:p>
        </p:txBody>
      </p:sp>
      <p:sp>
        <p:nvSpPr>
          <p:cNvPr id="328" name="Google Shape;328;p30"/>
          <p:cNvSpPr txBox="1"/>
          <p:nvPr/>
        </p:nvSpPr>
        <p:spPr>
          <a:xfrm>
            <a:off x="255896" y="368300"/>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D4BCC9"/>
                </a:solidFill>
                <a:latin typeface="Arial Narrow"/>
                <a:ea typeface="Arial Narrow"/>
                <a:cs typeface="Arial Narrow"/>
                <a:sym typeface="Arial Narrow"/>
              </a:rPr>
              <a:t>02</a:t>
            </a:r>
            <a:endParaRPr sz="6000" b="1" i="0" u="none" strike="noStrike" cap="none">
              <a:solidFill>
                <a:srgbClr val="D4BCC9"/>
              </a:solidFill>
              <a:latin typeface="Arial Narrow"/>
              <a:ea typeface="Arial Narrow"/>
              <a:cs typeface="Arial Narrow"/>
              <a:sym typeface="Arial Narrow"/>
            </a:endParaRPr>
          </a:p>
        </p:txBody>
      </p:sp>
      <p:sp>
        <p:nvSpPr>
          <p:cNvPr id="329" name="Google Shape;329;p30"/>
          <p:cNvSpPr txBox="1"/>
          <p:nvPr/>
        </p:nvSpPr>
        <p:spPr>
          <a:xfrm>
            <a:off x="255896" y="1376412"/>
            <a:ext cx="2087284" cy="7080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2000" b="1" i="0" u="none" strike="noStrike" cap="none" dirty="0">
                <a:solidFill>
                  <a:srgbClr val="D4BCC9"/>
                </a:solidFill>
                <a:latin typeface="Arial"/>
                <a:ea typeface="Arial"/>
                <a:cs typeface="Arial"/>
                <a:sym typeface="Arial"/>
              </a:rPr>
              <a:t>Planificación</a:t>
            </a:r>
            <a:r>
              <a:rPr lang="es" sz="2000" b="1" dirty="0">
                <a:solidFill>
                  <a:srgbClr val="D4BCC9"/>
                </a:solidFill>
              </a:rPr>
              <a:t> de entrevistas</a:t>
            </a:r>
            <a:endParaRPr sz="2000" b="1" i="0" u="none" strike="noStrike" cap="none" dirty="0">
              <a:solidFill>
                <a:srgbClr val="D4BCC9"/>
              </a:solidFill>
              <a:latin typeface="Arial"/>
              <a:ea typeface="Arial"/>
              <a:cs typeface="Arial"/>
              <a:sym typeface="Arial"/>
            </a:endParaRPr>
          </a:p>
        </p:txBody>
      </p:sp>
      <p:cxnSp>
        <p:nvCxnSpPr>
          <p:cNvPr id="330" name="Google Shape;330;p30"/>
          <p:cNvCxnSpPr/>
          <p:nvPr/>
        </p:nvCxnSpPr>
        <p:spPr>
          <a:xfrm>
            <a:off x="332095" y="1299489"/>
            <a:ext cx="2438400" cy="0"/>
          </a:xfrm>
          <a:prstGeom prst="straightConnector1">
            <a:avLst/>
          </a:prstGeom>
          <a:noFill/>
          <a:ln w="28575" cap="flat" cmpd="sng">
            <a:solidFill>
              <a:srgbClr val="D4BCC9"/>
            </a:solidFill>
            <a:prstDash val="solid"/>
            <a:miter lim="800000"/>
            <a:headEnd type="none" w="sm" len="sm"/>
            <a:tailEnd type="none" w="sm" len="sm"/>
          </a:ln>
        </p:spPr>
      </p:cxnSp>
      <p:sp>
        <p:nvSpPr>
          <p:cNvPr id="331" name="Google Shape;331;p30"/>
          <p:cNvSpPr/>
          <p:nvPr/>
        </p:nvSpPr>
        <p:spPr>
          <a:xfrm>
            <a:off x="335517" y="2296161"/>
            <a:ext cx="2435100" cy="2520300"/>
          </a:xfrm>
          <a:prstGeom prst="rect">
            <a:avLst/>
          </a:prstGeom>
          <a:solidFill>
            <a:srgbClr val="D4BCC9"/>
          </a:solidFill>
          <a:ln w="12700" cap="flat" cmpd="sng">
            <a:solidFill>
              <a:srgbClr val="D4BCC9"/>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E2D3DB"/>
              </a:solidFill>
              <a:latin typeface="Calibri"/>
              <a:ea typeface="Calibri"/>
              <a:cs typeface="Calibri"/>
              <a:sym typeface="Calibri"/>
            </a:endParaRPr>
          </a:p>
        </p:txBody>
      </p:sp>
      <p:sp>
        <p:nvSpPr>
          <p:cNvPr id="332" name="Google Shape;332;p30"/>
          <p:cNvSpPr txBox="1"/>
          <p:nvPr/>
        </p:nvSpPr>
        <p:spPr>
          <a:xfrm>
            <a:off x="349380" y="2389422"/>
            <a:ext cx="1993800" cy="12006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2:</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Tabla de calificación para entrevistas</a:t>
            </a:r>
            <a:r>
              <a:rPr lang="es" sz="1800" dirty="0">
                <a:solidFill>
                  <a:schemeClr val="lt1"/>
                </a:solidFill>
                <a:latin typeface="Calibri"/>
                <a:ea typeface="Calibri"/>
                <a:cs typeface="Calibri"/>
                <a:sym typeface="Calibri"/>
              </a:rPr>
              <a:t> del Marco de Competencias</a:t>
            </a:r>
            <a:endParaRPr sz="1800" b="0" i="0" u="none" strike="noStrike" cap="none" dirty="0">
              <a:solidFill>
                <a:schemeClr val="lt1"/>
              </a:solidFill>
              <a:latin typeface="Calibri"/>
              <a:ea typeface="Calibri"/>
              <a:cs typeface="Calibri"/>
              <a:sym typeface="Calibri"/>
            </a:endParaRPr>
          </a:p>
        </p:txBody>
      </p:sp>
      <p:sp>
        <p:nvSpPr>
          <p:cNvPr id="333" name="Google Shape;333;p30"/>
          <p:cNvSpPr txBox="1"/>
          <p:nvPr/>
        </p:nvSpPr>
        <p:spPr>
          <a:xfrm>
            <a:off x="3129601" y="1960100"/>
            <a:ext cx="6552300" cy="39711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1" i="0" u="none" strike="noStrike" cap="none" dirty="0">
                <a:solidFill>
                  <a:schemeClr val="dk1"/>
                </a:solidFill>
                <a:latin typeface="Helvetica Neue"/>
                <a:ea typeface="Helvetica Neue"/>
                <a:cs typeface="Helvetica Neue"/>
                <a:sym typeface="Helvetica Neue"/>
              </a:rPr>
              <a:t>ACTIVIDAD:</a:t>
            </a:r>
            <a:endParaRPr sz="1400" b="0" i="0" u="none" strike="noStrike" cap="none" dirty="0">
              <a:solidFill>
                <a:srgbClr val="000000"/>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dirty="0">
                <a:solidFill>
                  <a:schemeClr val="dk1"/>
                </a:solidFill>
                <a:latin typeface="Helvetica Neue"/>
                <a:ea typeface="Helvetica Neue"/>
                <a:cs typeface="Helvetica Neue"/>
                <a:sym typeface="Helvetica Neue"/>
              </a:rPr>
              <a:t>Formar grupos de 2 o 3 personas.</a:t>
            </a:r>
            <a:endParaRPr sz="1400" b="0" i="0" u="none" strike="noStrike" cap="none" dirty="0">
              <a:solidFill>
                <a:srgbClr val="000000"/>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rgbClr val="000000"/>
              </a:buClr>
              <a:buSzPts val="1800"/>
              <a:buFont typeface="+mj-lt"/>
              <a:buAutoNum type="arabicPeriod"/>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dirty="0">
                <a:solidFill>
                  <a:schemeClr val="dk1"/>
                </a:solidFill>
                <a:latin typeface="Helvetica Neue"/>
                <a:ea typeface="Helvetica Neue"/>
                <a:cs typeface="Helvetica Neue"/>
                <a:sym typeface="Helvetica Neue"/>
              </a:rPr>
              <a:t>Elija una plantilla general de descripción del puesto del primer ejercicio.</a:t>
            </a:r>
            <a:endParaRPr sz="1400" b="0" i="0" u="none" strike="noStrike" cap="none" dirty="0">
              <a:solidFill>
                <a:srgbClr val="000000"/>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rgbClr val="000000"/>
              </a:buClr>
              <a:buSzPts val="1800"/>
              <a:buFont typeface="+mj-lt"/>
              <a:buAutoNum type="arabicPeriod"/>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dirty="0">
                <a:solidFill>
                  <a:schemeClr val="dk1"/>
                </a:solidFill>
                <a:latin typeface="Helvetica Neue"/>
                <a:ea typeface="Helvetica Neue"/>
                <a:cs typeface="Helvetica Neue"/>
                <a:sym typeface="Helvetica Neue"/>
              </a:rPr>
              <a:t>Elabore preguntas de distinto tipo para analizar las competencias y los indicadores. Complete la tabla de calificación para entrevistas. </a:t>
            </a:r>
            <a:endParaRPr sz="1800" dirty="0">
              <a:solidFill>
                <a:schemeClr val="dk1"/>
              </a:solidFill>
              <a:latin typeface="Helvetica Neue"/>
              <a:ea typeface="Helvetica Neue"/>
              <a:cs typeface="Helvetica Neue"/>
              <a:sym typeface="Helvetica Neue"/>
            </a:endParaRPr>
          </a:p>
          <a:p>
            <a:pPr marL="800100" marR="0" lvl="0" indent="-342900" algn="l" rtl="0">
              <a:lnSpc>
                <a:spcPct val="100000"/>
              </a:lnSpc>
              <a:spcBef>
                <a:spcPts val="0"/>
              </a:spcBef>
              <a:spcAft>
                <a:spcPts val="0"/>
              </a:spcAft>
              <a:buFont typeface="+mj-lt"/>
              <a:buAutoNum type="arabicPeriod"/>
            </a:pPr>
            <a:endParaRPr sz="1800"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Helvetica Neue"/>
              <a:buAutoNum type="arabicPeriod"/>
            </a:pPr>
            <a:r>
              <a:rPr lang="es" sz="1800" dirty="0">
                <a:solidFill>
                  <a:schemeClr val="dk1"/>
                </a:solidFill>
                <a:latin typeface="Helvetica Neue"/>
                <a:ea typeface="Helvetica Neue"/>
                <a:cs typeface="Helvetica Neue"/>
                <a:sym typeface="Helvetica Neue"/>
              </a:rPr>
              <a:t>20 minutos.</a:t>
            </a:r>
            <a:endParaRPr sz="1800" dirty="0">
              <a:solidFill>
                <a:schemeClr val="dk1"/>
              </a:solidFill>
              <a:latin typeface="Helvetica Neue"/>
              <a:ea typeface="Helvetica Neue"/>
              <a:cs typeface="Helvetica Neue"/>
              <a:sym typeface="Helvetica Neue"/>
            </a:endParaRPr>
          </a:p>
          <a:p>
            <a:pPr marL="800100" marR="0" lvl="0" indent="-342900" algn="l" rtl="0">
              <a:lnSpc>
                <a:spcPct val="100000"/>
              </a:lnSpc>
              <a:spcBef>
                <a:spcPts val="0"/>
              </a:spcBef>
              <a:spcAft>
                <a:spcPts val="0"/>
              </a:spcAft>
              <a:buFont typeface="+mj-lt"/>
              <a:buAutoNum type="arabicPeriod"/>
            </a:pPr>
            <a:endParaRPr sz="1800"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Helvetica Neue"/>
              <a:buAutoNum type="arabicPeriod"/>
            </a:pPr>
            <a:r>
              <a:rPr lang="es" sz="1800" dirty="0">
                <a:solidFill>
                  <a:schemeClr val="dk1"/>
                </a:solidFill>
                <a:latin typeface="Helvetica Neue"/>
                <a:ea typeface="Helvetica Neue"/>
                <a:cs typeface="Helvetica Neue"/>
                <a:sym typeface="Helvetica Neue"/>
              </a:rPr>
              <a:t>Presente los resultados en la sesión plenaria.</a:t>
            </a:r>
            <a:endParaRPr sz="1800" dirty="0">
              <a:solidFill>
                <a:schemeClr val="dk1"/>
              </a:solidFill>
              <a:latin typeface="Helvetica Neue"/>
              <a:ea typeface="Helvetica Neue"/>
              <a:cs typeface="Helvetica Neue"/>
              <a:sym typeface="Helvetica Neue"/>
            </a:endParaRPr>
          </a:p>
        </p:txBody>
      </p:sp>
      <p:pic>
        <p:nvPicPr>
          <p:cNvPr id="2" name="Picture 1" descr="A white background with blue text&#10;&#10;Description automatically generated">
            <a:extLst>
              <a:ext uri="{FF2B5EF4-FFF2-40B4-BE49-F238E27FC236}">
                <a16:creationId xmlns:a16="http://schemas.microsoft.com/office/drawing/2014/main" id="{16B006CD-1A3B-6C84-6CB6-9E4A2C00A460}"/>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1"/>
          <p:cNvSpPr txBox="1">
            <a:spLocks noGrp="1"/>
          </p:cNvSpPr>
          <p:nvPr>
            <p:ph type="ctrTitle"/>
          </p:nvPr>
        </p:nvSpPr>
        <p:spPr>
          <a:xfrm>
            <a:off x="792248" y="668150"/>
            <a:ext cx="10167853" cy="877295"/>
          </a:xfrm>
          <a:prstGeom prst="rect">
            <a:avLst/>
          </a:prstGeom>
          <a:noFill/>
          <a:ln>
            <a:noFill/>
          </a:ln>
        </p:spPr>
        <p:txBody>
          <a:bodyPr spcFirstLastPara="1" wrap="square" lIns="91425" tIns="45700" rIns="91425" bIns="45700" rtlCol="0" anchor="b" anchorCtr="0">
            <a:normAutofit fontScale="90000"/>
          </a:bodyPr>
          <a:lstStyle/>
          <a:p>
            <a:pPr marL="0" lvl="0" indent="0" algn="ctr" rtl="0">
              <a:lnSpc>
                <a:spcPct val="90000"/>
              </a:lnSpc>
              <a:spcBef>
                <a:spcPts val="0"/>
              </a:spcBef>
              <a:spcAft>
                <a:spcPts val="0"/>
              </a:spcAft>
              <a:buClr>
                <a:srgbClr val="0489C5"/>
              </a:buClr>
              <a:buSzPts val="4400"/>
              <a:buFont typeface="Calibri"/>
              <a:buNone/>
            </a:pPr>
            <a:r>
              <a:rPr lang="es" sz="4400" dirty="0">
                <a:solidFill>
                  <a:srgbClr val="0489C5"/>
                </a:solidFill>
              </a:rPr>
              <a:t>Herramienta 3: Autoevaluación para profesionales</a:t>
            </a:r>
            <a:endParaRPr sz="4400" dirty="0">
              <a:solidFill>
                <a:srgbClr val="0489C5"/>
              </a:solidFill>
            </a:endParaRPr>
          </a:p>
        </p:txBody>
      </p:sp>
      <p:pic>
        <p:nvPicPr>
          <p:cNvPr id="341" name="Google Shape;341;p31"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342" name="Google Shape;342;p31"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343" name="Google Shape;343;p31"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344" name="Google Shape;344;p31"/>
          <p:cNvSpPr txBox="1"/>
          <p:nvPr/>
        </p:nvSpPr>
        <p:spPr>
          <a:xfrm>
            <a:off x="8718950" y="1735862"/>
            <a:ext cx="3111600" cy="4801274"/>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1" i="0" u="none" strike="noStrike" cap="none" dirty="0">
                <a:solidFill>
                  <a:schemeClr val="dk1"/>
                </a:solidFill>
                <a:latin typeface="Helvetica Neue"/>
                <a:ea typeface="Helvetica Neue"/>
                <a:cs typeface="Helvetica Neue"/>
                <a:sym typeface="Helvetica Neue"/>
              </a:rPr>
              <a:t>ACTIVIDAD PRÁCTICA:</a:t>
            </a:r>
            <a:endParaRPr sz="1400" b="0" i="0" u="none" strike="noStrike" cap="none" dirty="0">
              <a:solidFill>
                <a:srgbClr val="000000"/>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dirty="0">
                <a:solidFill>
                  <a:schemeClr val="dk1"/>
                </a:solidFill>
                <a:latin typeface="Helvetica Neue"/>
                <a:ea typeface="Helvetica Neue"/>
                <a:cs typeface="Helvetica Neue"/>
                <a:sym typeface="Helvetica Neue"/>
              </a:rPr>
              <a:t>Trabaje de forma individual. </a:t>
            </a:r>
            <a:endParaRPr sz="1400" b="0" i="0" u="none" strike="noStrike" cap="none" dirty="0">
              <a:solidFill>
                <a:srgbClr val="000000"/>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rgbClr val="000000"/>
              </a:buClr>
              <a:buSzPts val="1800"/>
              <a:buFont typeface="+mj-lt"/>
              <a:buAutoNum type="arabicPeriod"/>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b="0" i="0" u="none" strike="noStrike" cap="none" dirty="0">
                <a:solidFill>
                  <a:schemeClr val="dk1"/>
                </a:solidFill>
                <a:latin typeface="Helvetica Neue"/>
                <a:ea typeface="Helvetica Neue"/>
                <a:cs typeface="Helvetica Neue"/>
                <a:sym typeface="Helvetica Neue"/>
              </a:rPr>
              <a:t>Siga los pasos que se detallan en el documento de orientación (en la hoja 1).</a:t>
            </a:r>
            <a:endParaRPr sz="1400" b="0" i="0" u="none" strike="noStrike" cap="none" dirty="0">
              <a:solidFill>
                <a:srgbClr val="000000"/>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rgbClr val="000000"/>
              </a:buClr>
              <a:buSzPts val="1800"/>
              <a:buFont typeface="+mj-lt"/>
              <a:buAutoNum type="arabicPeriod"/>
            </a:pPr>
            <a:endParaRPr sz="1800" b="0" i="0" u="none" strike="noStrike" cap="none" dirty="0">
              <a:solidFill>
                <a:schemeClr val="dk1"/>
              </a:solidFill>
              <a:latin typeface="Helvetica Neue"/>
              <a:ea typeface="Helvetica Neue"/>
              <a:cs typeface="Helvetica Neue"/>
              <a:sym typeface="Helvetica Neue"/>
            </a:endParaRPr>
          </a:p>
          <a:p>
            <a:pPr marL="342900" marR="0" lvl="0" indent="-342900" algn="l" rtl="0">
              <a:lnSpc>
                <a:spcPct val="100000"/>
              </a:lnSpc>
              <a:spcBef>
                <a:spcPts val="0"/>
              </a:spcBef>
              <a:spcAft>
                <a:spcPts val="0"/>
              </a:spcAft>
              <a:buClr>
                <a:schemeClr val="dk1"/>
              </a:buClr>
              <a:buSzPts val="1800"/>
              <a:buFont typeface="Calibri"/>
              <a:buAutoNum type="arabicPeriod"/>
            </a:pPr>
            <a:r>
              <a:rPr lang="es" sz="1800" b="0" i="0" u="none" strike="noStrike" cap="none" dirty="0">
                <a:solidFill>
                  <a:schemeClr val="dk1"/>
                </a:solidFill>
                <a:latin typeface="Helvetica Neue"/>
                <a:ea typeface="Helvetica Neue"/>
                <a:cs typeface="Helvetica Neue"/>
                <a:sym typeface="Helvetica Neue"/>
              </a:rPr>
              <a:t>Rellene la hoja 2 llamada evaluación de competencias siguiendo las competencias identificadas </a:t>
            </a:r>
            <a:r>
              <a:rPr lang="es" sz="1800" dirty="0">
                <a:solidFill>
                  <a:schemeClr val="dk1"/>
                </a:solidFill>
                <a:latin typeface="Helvetica Neue"/>
                <a:ea typeface="Helvetica Neue"/>
                <a:cs typeface="Helvetica Neue"/>
                <a:sym typeface="Helvetica Neue"/>
              </a:rPr>
              <a:t>en la plantilla general de la descripción del puesto.</a:t>
            </a:r>
            <a:endParaRPr sz="1800" b="0" i="0" u="none" strike="noStrike" cap="none" dirty="0">
              <a:solidFill>
                <a:schemeClr val="dk1"/>
              </a:solidFill>
              <a:latin typeface="Helvetica Neue"/>
              <a:ea typeface="Helvetica Neue"/>
              <a:cs typeface="Helvetica Neue"/>
              <a:sym typeface="Helvetica Neue"/>
            </a:endParaRPr>
          </a:p>
        </p:txBody>
      </p:sp>
      <p:sp>
        <p:nvSpPr>
          <p:cNvPr id="345" name="Google Shape;345;p31"/>
          <p:cNvSpPr txBox="1"/>
          <p:nvPr/>
        </p:nvSpPr>
        <p:spPr>
          <a:xfrm>
            <a:off x="254001" y="362598"/>
            <a:ext cx="1728192" cy="1015663"/>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BFE0AF"/>
                </a:solidFill>
                <a:latin typeface="Arial Narrow"/>
                <a:ea typeface="Arial Narrow"/>
                <a:cs typeface="Arial Narrow"/>
                <a:sym typeface="Arial Narrow"/>
              </a:rPr>
              <a:t>03</a:t>
            </a:r>
            <a:endParaRPr sz="6000" b="1" i="0" u="none" strike="noStrike" cap="none">
              <a:solidFill>
                <a:srgbClr val="BFE0AF"/>
              </a:solidFill>
              <a:latin typeface="Arial Narrow"/>
              <a:ea typeface="Arial Narrow"/>
              <a:cs typeface="Arial Narrow"/>
              <a:sym typeface="Arial Narrow"/>
            </a:endParaRPr>
          </a:p>
        </p:txBody>
      </p:sp>
      <p:cxnSp>
        <p:nvCxnSpPr>
          <p:cNvPr id="346" name="Google Shape;346;p31"/>
          <p:cNvCxnSpPr/>
          <p:nvPr/>
        </p:nvCxnSpPr>
        <p:spPr>
          <a:xfrm>
            <a:off x="330200" y="1290646"/>
            <a:ext cx="2438400" cy="0"/>
          </a:xfrm>
          <a:prstGeom prst="straightConnector1">
            <a:avLst/>
          </a:prstGeom>
          <a:noFill/>
          <a:ln w="28575" cap="flat" cmpd="sng">
            <a:solidFill>
              <a:srgbClr val="BFE0AF"/>
            </a:solidFill>
            <a:prstDash val="solid"/>
            <a:miter lim="800000"/>
            <a:headEnd type="none" w="sm" len="sm"/>
            <a:tailEnd type="none" w="sm" len="sm"/>
          </a:ln>
        </p:spPr>
      </p:cxnSp>
      <p:sp>
        <p:nvSpPr>
          <p:cNvPr id="347" name="Google Shape;347;p31"/>
          <p:cNvSpPr txBox="1"/>
          <p:nvPr/>
        </p:nvSpPr>
        <p:spPr>
          <a:xfrm>
            <a:off x="254000" y="1370710"/>
            <a:ext cx="2514600" cy="1169511"/>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None/>
            </a:pPr>
            <a:r>
              <a:rPr lang="es" b="1" i="0" u="none" strike="noStrike" cap="none" dirty="0">
                <a:solidFill>
                  <a:srgbClr val="BFE0AF"/>
                </a:solidFill>
                <a:latin typeface="Arial"/>
                <a:ea typeface="Arial"/>
                <a:cs typeface="Arial"/>
                <a:sym typeface="Arial"/>
              </a:rPr>
              <a:t>Autoevaluación para profesionales de protección de la niñez y la adolescencia en la acción humanitaria</a:t>
            </a:r>
            <a:endParaRPr b="1" i="0" u="none" strike="noStrike" cap="none" dirty="0">
              <a:solidFill>
                <a:srgbClr val="BFE0AF"/>
              </a:solidFill>
              <a:latin typeface="Arial"/>
              <a:ea typeface="Arial"/>
              <a:cs typeface="Arial"/>
              <a:sym typeface="Arial"/>
            </a:endParaRPr>
          </a:p>
        </p:txBody>
      </p:sp>
      <p:sp>
        <p:nvSpPr>
          <p:cNvPr id="348" name="Google Shape;348;p31"/>
          <p:cNvSpPr/>
          <p:nvPr/>
        </p:nvSpPr>
        <p:spPr>
          <a:xfrm>
            <a:off x="333622" y="2569859"/>
            <a:ext cx="2434978" cy="2520280"/>
          </a:xfrm>
          <a:prstGeom prst="rect">
            <a:avLst/>
          </a:prstGeom>
          <a:solidFill>
            <a:srgbClr val="BFE0AF"/>
          </a:solidFill>
          <a:ln w="12700" cap="flat" cmpd="sng">
            <a:solidFill>
              <a:srgbClr val="BFE0A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lt1"/>
              </a:solidFill>
              <a:latin typeface="Calibri"/>
              <a:ea typeface="Calibri"/>
              <a:cs typeface="Calibri"/>
              <a:sym typeface="Calibri"/>
            </a:endParaRPr>
          </a:p>
        </p:txBody>
      </p:sp>
      <p:sp>
        <p:nvSpPr>
          <p:cNvPr id="349" name="Google Shape;349;p31"/>
          <p:cNvSpPr txBox="1"/>
          <p:nvPr/>
        </p:nvSpPr>
        <p:spPr>
          <a:xfrm>
            <a:off x="438727" y="2841322"/>
            <a:ext cx="1993900" cy="1477328"/>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None/>
            </a:pPr>
            <a:r>
              <a:rPr lang="es" sz="1800" b="0" i="0" u="none" strike="noStrike" cap="none" dirty="0">
                <a:solidFill>
                  <a:schemeClr val="lt1"/>
                </a:solidFill>
                <a:latin typeface="Calibri"/>
                <a:ea typeface="Calibri"/>
                <a:cs typeface="Calibri"/>
                <a:sym typeface="Calibri"/>
              </a:rPr>
              <a:t>Herramienta y orientación 3:</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r>
              <a:rPr lang="es" sz="1800" b="0" i="0" u="none" strike="noStrike" cap="none" dirty="0">
                <a:solidFill>
                  <a:schemeClr val="lt1"/>
                </a:solidFill>
                <a:latin typeface="Calibri"/>
                <a:ea typeface="Calibri"/>
                <a:cs typeface="Calibri"/>
                <a:sym typeface="Calibri"/>
              </a:rPr>
              <a:t>Evaluación del desempeño del Marco de Competencias</a:t>
            </a:r>
            <a:endParaRPr sz="1800" b="0" i="0" u="none" strike="noStrike" cap="none" dirty="0">
              <a:solidFill>
                <a:schemeClr val="lt1"/>
              </a:solidFill>
              <a:latin typeface="Calibri"/>
              <a:ea typeface="Calibri"/>
              <a:cs typeface="Calibri"/>
              <a:sym typeface="Calibri"/>
            </a:endParaRPr>
          </a:p>
        </p:txBody>
      </p:sp>
      <p:pic>
        <p:nvPicPr>
          <p:cNvPr id="350" name="Google Shape;350;p31"/>
          <p:cNvPicPr preferRelativeResize="0"/>
          <p:nvPr/>
        </p:nvPicPr>
        <p:blipFill>
          <a:blip r:embed="rId5">
            <a:alphaModFix/>
          </a:blip>
          <a:stretch>
            <a:fillRect/>
          </a:stretch>
        </p:blipFill>
        <p:spPr>
          <a:xfrm>
            <a:off x="3053400" y="2931209"/>
            <a:ext cx="5645551" cy="1981725"/>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CFCDE1B8-6187-6B0D-C31F-A1304B12E739}"/>
              </a:ext>
            </a:extLst>
          </p:cNvPr>
          <p:cNvPicPr>
            <a:picLocks noChangeAspect="1"/>
          </p:cNvPicPr>
          <p:nvPr/>
        </p:nvPicPr>
        <p:blipFill>
          <a:blip r:embed="rId6"/>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4"/>
          <p:cNvSpPr txBox="1">
            <a:spLocks noGrp="1"/>
          </p:cNvSpPr>
          <p:nvPr>
            <p:ph type="ctrTitle"/>
          </p:nvPr>
        </p:nvSpPr>
        <p:spPr>
          <a:xfrm>
            <a:off x="1008147" y="413639"/>
            <a:ext cx="9144000"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n-CA" sz="5400">
                <a:solidFill>
                  <a:srgbClr val="0489C5"/>
                </a:solidFill>
                <a:latin typeface="Helvetica Neue"/>
                <a:ea typeface="Helvetica Neue"/>
                <a:cs typeface="Helvetica Neue"/>
                <a:sym typeface="Helvetica Neue"/>
              </a:rPr>
              <a:t>Resultados de aprendizaje</a:t>
            </a:r>
          </a:p>
        </p:txBody>
      </p:sp>
      <p:sp>
        <p:nvSpPr>
          <p:cNvPr id="101" name="Google Shape;101;p14"/>
          <p:cNvSpPr txBox="1">
            <a:spLocks noGrp="1"/>
          </p:cNvSpPr>
          <p:nvPr>
            <p:ph type="subTitle" idx="1"/>
          </p:nvPr>
        </p:nvSpPr>
        <p:spPr>
          <a:xfrm>
            <a:off x="199175" y="1446313"/>
            <a:ext cx="11349900" cy="4951500"/>
          </a:xfrm>
          <a:prstGeom prst="rect">
            <a:avLst/>
          </a:prstGeom>
          <a:noFill/>
          <a:ln>
            <a:noFill/>
          </a:ln>
        </p:spPr>
        <p:txBody>
          <a:bodyPr spcFirstLastPara="1" wrap="square" lIns="91425" tIns="45700" rIns="91425" bIns="45700" rtlCol="0" anchor="t" anchorCtr="0">
            <a:noAutofit/>
          </a:bodyPr>
          <a:lstStyle/>
          <a:p>
            <a:pPr marL="0" lvl="0" indent="0" algn="l" rtl="0">
              <a:lnSpc>
                <a:spcPct val="100000"/>
              </a:lnSpc>
              <a:spcBef>
                <a:spcPts val="0"/>
              </a:spcBef>
              <a:spcAft>
                <a:spcPts val="0"/>
              </a:spcAft>
              <a:buNone/>
            </a:pPr>
            <a:r>
              <a:rPr lang="en-CA" sz="2900" b="1" dirty="0"/>
              <a:t>Al </a:t>
            </a:r>
            <a:r>
              <a:rPr lang="en-CA" sz="2900" b="1" dirty="0" err="1"/>
              <a:t>finalizar</a:t>
            </a:r>
            <a:r>
              <a:rPr lang="en-CA" sz="2900" b="1" dirty="0"/>
              <a:t> la </a:t>
            </a:r>
            <a:r>
              <a:rPr lang="en-CA" sz="2900" b="1" dirty="0" err="1"/>
              <a:t>sesión</a:t>
            </a:r>
            <a:r>
              <a:rPr lang="en-CA" sz="2900" b="1" dirty="0"/>
              <a:t>, </a:t>
            </a:r>
            <a:r>
              <a:rPr lang="en-CA" sz="2900" b="1" dirty="0" err="1"/>
              <a:t>podrá</a:t>
            </a:r>
            <a:r>
              <a:rPr lang="en-CA" sz="2900" b="1" dirty="0"/>
              <a:t> </a:t>
            </a:r>
            <a:r>
              <a:rPr lang="en-CA" sz="2900" b="1" dirty="0" err="1"/>
              <a:t>hacer</a:t>
            </a:r>
            <a:r>
              <a:rPr lang="en-CA" sz="2900" b="1" dirty="0"/>
              <a:t> lo </a:t>
            </a:r>
            <a:r>
              <a:rPr lang="en-CA" sz="2900" b="1" dirty="0" err="1"/>
              <a:t>siguiente</a:t>
            </a:r>
            <a:r>
              <a:rPr lang="en-CA" sz="2900" b="1" dirty="0"/>
              <a:t>:</a:t>
            </a:r>
          </a:p>
          <a:p>
            <a:pPr marL="457200" lvl="0" indent="-412750" algn="l" rtl="0">
              <a:lnSpc>
                <a:spcPct val="100000"/>
              </a:lnSpc>
              <a:spcBef>
                <a:spcPts val="0"/>
              </a:spcBef>
              <a:spcAft>
                <a:spcPts val="0"/>
              </a:spcAft>
              <a:buSzPts val="2900"/>
              <a:buFont typeface="Calibri"/>
              <a:buChar char="-"/>
            </a:pPr>
            <a:r>
              <a:rPr lang="en-CA" sz="2900" dirty="0" err="1"/>
              <a:t>Explicar</a:t>
            </a:r>
            <a:r>
              <a:rPr lang="en-CA" sz="2900" dirty="0"/>
              <a:t> la </a:t>
            </a:r>
            <a:r>
              <a:rPr lang="en-CA" sz="2900" dirty="0" err="1"/>
              <a:t>estructura</a:t>
            </a:r>
            <a:r>
              <a:rPr lang="en-CA" sz="2900" dirty="0"/>
              <a:t> y la </a:t>
            </a:r>
            <a:r>
              <a:rPr lang="en-CA" sz="2900" dirty="0" err="1"/>
              <a:t>finalidad</a:t>
            </a:r>
            <a:r>
              <a:rPr lang="en-CA" sz="2900" dirty="0"/>
              <a:t> del Marco de </a:t>
            </a:r>
            <a:r>
              <a:rPr lang="en-CA" sz="2900" dirty="0" err="1"/>
              <a:t>Competencias</a:t>
            </a:r>
            <a:r>
              <a:rPr lang="en-CA" sz="2900" dirty="0"/>
              <a:t> para la </a:t>
            </a:r>
            <a:r>
              <a:rPr lang="en-CA" sz="2900" dirty="0" err="1"/>
              <a:t>Protección</a:t>
            </a:r>
            <a:r>
              <a:rPr lang="en-CA" sz="2900" dirty="0"/>
              <a:t> de la </a:t>
            </a:r>
            <a:r>
              <a:rPr lang="en-CA" sz="2900" dirty="0" err="1"/>
              <a:t>Niñez</a:t>
            </a:r>
            <a:r>
              <a:rPr lang="en-CA" sz="2900" dirty="0"/>
              <a:t> y la </a:t>
            </a:r>
            <a:r>
              <a:rPr lang="en-CA" sz="2900" dirty="0" err="1"/>
              <a:t>Adolescencia</a:t>
            </a:r>
            <a:r>
              <a:rPr lang="en-CA" sz="2900" dirty="0"/>
              <a:t> </a:t>
            </a:r>
            <a:r>
              <a:rPr lang="en-CA" sz="2900" dirty="0" err="1"/>
              <a:t>en</a:t>
            </a:r>
            <a:r>
              <a:rPr lang="en-CA" sz="2900" dirty="0"/>
              <a:t> la </a:t>
            </a:r>
            <a:r>
              <a:rPr lang="en-CA" sz="2900" dirty="0" err="1"/>
              <a:t>Acción</a:t>
            </a:r>
            <a:r>
              <a:rPr lang="en-CA" sz="2900" dirty="0"/>
              <a:t> </a:t>
            </a:r>
            <a:r>
              <a:rPr lang="en-CA" sz="2900" dirty="0" err="1"/>
              <a:t>Humanitaria</a:t>
            </a:r>
            <a:r>
              <a:rPr lang="en-CA" sz="2900" dirty="0"/>
              <a:t>. </a:t>
            </a:r>
          </a:p>
          <a:p>
            <a:pPr marL="457200" lvl="0" indent="-412750" algn="l" rtl="0">
              <a:lnSpc>
                <a:spcPct val="100000"/>
              </a:lnSpc>
              <a:spcBef>
                <a:spcPts val="0"/>
              </a:spcBef>
              <a:spcAft>
                <a:spcPts val="0"/>
              </a:spcAft>
              <a:buSzPts val="2900"/>
              <a:buFont typeface="Calibri"/>
              <a:buChar char="-"/>
            </a:pPr>
            <a:r>
              <a:rPr lang="en-CA" sz="2900" dirty="0" err="1"/>
              <a:t>Explicar</a:t>
            </a:r>
            <a:r>
              <a:rPr lang="en-CA" sz="2900" dirty="0"/>
              <a:t> </a:t>
            </a:r>
            <a:r>
              <a:rPr lang="en-CA" sz="2900" dirty="0" err="1"/>
              <a:t>cómo</a:t>
            </a:r>
            <a:r>
              <a:rPr lang="en-CA" sz="2900" dirty="0"/>
              <a:t> se </a:t>
            </a:r>
            <a:r>
              <a:rPr lang="en-CA" sz="2900" dirty="0" err="1"/>
              <a:t>usa</a:t>
            </a:r>
            <a:r>
              <a:rPr lang="en-CA" sz="2900" dirty="0"/>
              <a:t> </a:t>
            </a:r>
            <a:r>
              <a:rPr lang="en-CA" sz="2900" dirty="0" err="1"/>
              <a:t>el</a:t>
            </a:r>
            <a:r>
              <a:rPr lang="en-CA" sz="2900" dirty="0"/>
              <a:t> Marco de </a:t>
            </a:r>
            <a:r>
              <a:rPr lang="en-CA" sz="2900" dirty="0" err="1"/>
              <a:t>Competencias</a:t>
            </a:r>
            <a:r>
              <a:rPr lang="en-CA" sz="2900" dirty="0"/>
              <a:t> para </a:t>
            </a:r>
            <a:r>
              <a:rPr lang="en-CA" sz="2900" dirty="0" err="1"/>
              <a:t>crear</a:t>
            </a:r>
            <a:r>
              <a:rPr lang="en-CA" sz="2900" dirty="0"/>
              <a:t> la </a:t>
            </a:r>
            <a:r>
              <a:rPr lang="en-CA" sz="2900" dirty="0" err="1"/>
              <a:t>descripción</a:t>
            </a:r>
            <a:r>
              <a:rPr lang="en-CA" sz="2900" dirty="0"/>
              <a:t> de un </a:t>
            </a:r>
            <a:r>
              <a:rPr lang="en-CA" sz="2900" dirty="0" err="1"/>
              <a:t>puesto</a:t>
            </a:r>
            <a:r>
              <a:rPr lang="en-CA" sz="2900" dirty="0"/>
              <a:t>.</a:t>
            </a:r>
          </a:p>
          <a:p>
            <a:pPr marL="457200" lvl="0" indent="-412750" algn="l" rtl="0">
              <a:lnSpc>
                <a:spcPct val="100000"/>
              </a:lnSpc>
              <a:spcBef>
                <a:spcPts val="0"/>
              </a:spcBef>
              <a:spcAft>
                <a:spcPts val="0"/>
              </a:spcAft>
              <a:buSzPts val="2900"/>
              <a:buFont typeface="Calibri"/>
              <a:buChar char="-"/>
            </a:pPr>
            <a:r>
              <a:rPr lang="en-CA" sz="2900" dirty="0" err="1"/>
              <a:t>Describir</a:t>
            </a:r>
            <a:r>
              <a:rPr lang="en-CA" sz="2900" dirty="0"/>
              <a:t> </a:t>
            </a:r>
            <a:r>
              <a:rPr lang="en-CA" sz="2900" dirty="0" err="1"/>
              <a:t>cómo</a:t>
            </a:r>
            <a:r>
              <a:rPr lang="en-CA" sz="2900" dirty="0"/>
              <a:t> </a:t>
            </a:r>
            <a:r>
              <a:rPr lang="en-CA" sz="2900" dirty="0" err="1"/>
              <a:t>crear</a:t>
            </a:r>
            <a:r>
              <a:rPr lang="en-CA" sz="2900" dirty="0"/>
              <a:t> </a:t>
            </a:r>
            <a:r>
              <a:rPr lang="en-CA" sz="2900" dirty="0" err="1"/>
              <a:t>una</a:t>
            </a:r>
            <a:r>
              <a:rPr lang="en-CA" sz="2900" dirty="0"/>
              <a:t> </a:t>
            </a:r>
            <a:r>
              <a:rPr lang="en-CA" sz="2900" dirty="0" err="1"/>
              <a:t>entrevista</a:t>
            </a:r>
            <a:r>
              <a:rPr lang="en-CA" sz="2900" dirty="0"/>
              <a:t> </a:t>
            </a:r>
            <a:r>
              <a:rPr lang="en-CA" sz="2900" dirty="0" err="1"/>
              <a:t>centrada</a:t>
            </a:r>
            <a:r>
              <a:rPr lang="en-CA" sz="2900" dirty="0"/>
              <a:t> </a:t>
            </a:r>
            <a:r>
              <a:rPr lang="en-CA" sz="2900" dirty="0" err="1"/>
              <a:t>en</a:t>
            </a:r>
            <a:r>
              <a:rPr lang="en-CA" sz="2900" dirty="0"/>
              <a:t> las </a:t>
            </a:r>
            <a:r>
              <a:rPr lang="en-CA" sz="2900" dirty="0" err="1"/>
              <a:t>competencias</a:t>
            </a:r>
            <a:r>
              <a:rPr lang="en-CA" sz="2900" dirty="0"/>
              <a:t> </a:t>
            </a:r>
            <a:r>
              <a:rPr lang="en-CA" sz="2900" dirty="0" err="1"/>
              <a:t>usando</a:t>
            </a:r>
            <a:r>
              <a:rPr lang="en-CA" sz="2900" dirty="0"/>
              <a:t> </a:t>
            </a:r>
            <a:r>
              <a:rPr lang="en-CA" sz="2900" dirty="0" err="1"/>
              <a:t>el</a:t>
            </a:r>
            <a:r>
              <a:rPr lang="en-CA" sz="2900" dirty="0"/>
              <a:t> Marco de </a:t>
            </a:r>
            <a:r>
              <a:rPr lang="en-CA" sz="2900" dirty="0" err="1"/>
              <a:t>Competencias</a:t>
            </a:r>
            <a:r>
              <a:rPr lang="en-CA" sz="2900" dirty="0"/>
              <a:t>. </a:t>
            </a:r>
          </a:p>
          <a:p>
            <a:pPr marL="457200" lvl="0" indent="-412750" algn="l" rtl="0">
              <a:lnSpc>
                <a:spcPct val="100000"/>
              </a:lnSpc>
              <a:spcBef>
                <a:spcPts val="0"/>
              </a:spcBef>
              <a:spcAft>
                <a:spcPts val="0"/>
              </a:spcAft>
              <a:buSzPts val="2900"/>
              <a:buFont typeface="Calibri"/>
              <a:buChar char="-"/>
            </a:pPr>
            <a:r>
              <a:rPr lang="en-CA" sz="2900" dirty="0" err="1"/>
              <a:t>Describir</a:t>
            </a:r>
            <a:r>
              <a:rPr lang="en-CA" sz="2900" dirty="0"/>
              <a:t> </a:t>
            </a:r>
            <a:r>
              <a:rPr lang="en-CA" sz="2900" dirty="0" err="1"/>
              <a:t>cómo</a:t>
            </a:r>
            <a:r>
              <a:rPr lang="en-CA" sz="2900" dirty="0"/>
              <a:t> usar </a:t>
            </a:r>
            <a:r>
              <a:rPr lang="en-CA" sz="2900" dirty="0" err="1"/>
              <a:t>el</a:t>
            </a:r>
            <a:r>
              <a:rPr lang="en-CA" sz="2900" dirty="0"/>
              <a:t> Marco de </a:t>
            </a:r>
            <a:r>
              <a:rPr lang="en-CA" sz="2900" dirty="0" err="1"/>
              <a:t>Competencias</a:t>
            </a:r>
            <a:r>
              <a:rPr lang="en-CA" sz="2900" dirty="0"/>
              <a:t> </a:t>
            </a:r>
            <a:r>
              <a:rPr lang="en-CA" sz="2900" dirty="0" err="1"/>
              <a:t>como</a:t>
            </a:r>
            <a:r>
              <a:rPr lang="en-CA" sz="2900" dirty="0"/>
              <a:t> </a:t>
            </a:r>
            <a:r>
              <a:rPr lang="en-CA" sz="2900" dirty="0" err="1"/>
              <a:t>herramienta</a:t>
            </a:r>
            <a:r>
              <a:rPr lang="en-CA" sz="2900" dirty="0"/>
              <a:t> para </a:t>
            </a:r>
            <a:r>
              <a:rPr lang="en-CA" sz="2900" dirty="0" err="1"/>
              <a:t>planificar</a:t>
            </a:r>
            <a:r>
              <a:rPr lang="en-CA" sz="2900" dirty="0"/>
              <a:t> y </a:t>
            </a:r>
            <a:r>
              <a:rPr lang="en-CA" sz="2900" dirty="0" err="1"/>
              <a:t>evaluar</a:t>
            </a:r>
            <a:r>
              <a:rPr lang="en-CA" sz="2900" dirty="0"/>
              <a:t> </a:t>
            </a:r>
            <a:r>
              <a:rPr lang="en-CA" sz="2900" dirty="0" err="1"/>
              <a:t>su</a:t>
            </a:r>
            <a:r>
              <a:rPr lang="en-CA" sz="2900" dirty="0"/>
              <a:t> </a:t>
            </a:r>
            <a:r>
              <a:rPr lang="en-CA" sz="2900" dirty="0" err="1"/>
              <a:t>propio</a:t>
            </a:r>
            <a:r>
              <a:rPr lang="en-CA" sz="2900" dirty="0"/>
              <a:t> </a:t>
            </a:r>
            <a:r>
              <a:rPr lang="en-CA" sz="2900" dirty="0" err="1"/>
              <a:t>desarrollo</a:t>
            </a:r>
            <a:r>
              <a:rPr lang="en-CA" sz="2900" dirty="0"/>
              <a:t> </a:t>
            </a:r>
            <a:r>
              <a:rPr lang="en-CA" sz="2900" dirty="0" err="1"/>
              <a:t>profesional</a:t>
            </a:r>
            <a:r>
              <a:rPr lang="en-CA" sz="2900" dirty="0"/>
              <a:t>. </a:t>
            </a:r>
          </a:p>
          <a:p>
            <a:pPr marL="457200" lvl="0" indent="-412750" algn="l" rtl="0">
              <a:lnSpc>
                <a:spcPct val="100000"/>
              </a:lnSpc>
              <a:spcBef>
                <a:spcPts val="0"/>
              </a:spcBef>
              <a:spcAft>
                <a:spcPts val="0"/>
              </a:spcAft>
              <a:buSzPts val="2900"/>
              <a:buFont typeface="Calibri"/>
              <a:buChar char="-"/>
            </a:pPr>
            <a:r>
              <a:rPr lang="en-CA" sz="2900" dirty="0" err="1"/>
              <a:t>Explicar</a:t>
            </a:r>
            <a:r>
              <a:rPr lang="en-CA" sz="2900" dirty="0"/>
              <a:t> </a:t>
            </a:r>
            <a:r>
              <a:rPr lang="en-CA" sz="2900" dirty="0" err="1"/>
              <a:t>cómo</a:t>
            </a:r>
            <a:r>
              <a:rPr lang="en-CA" sz="2900" dirty="0"/>
              <a:t> </a:t>
            </a:r>
            <a:r>
              <a:rPr lang="en-CA" sz="2900" dirty="0" err="1"/>
              <a:t>puede</a:t>
            </a:r>
            <a:r>
              <a:rPr lang="en-CA" sz="2900" dirty="0"/>
              <a:t> usar </a:t>
            </a:r>
            <a:r>
              <a:rPr lang="en-CA" sz="2900" dirty="0" err="1"/>
              <a:t>los</a:t>
            </a:r>
            <a:r>
              <a:rPr lang="en-CA" sz="2900" dirty="0"/>
              <a:t> </a:t>
            </a:r>
            <a:r>
              <a:rPr lang="en-CA" sz="2900" dirty="0" err="1"/>
              <a:t>gerentes</a:t>
            </a:r>
            <a:r>
              <a:rPr lang="en-CA" sz="2900" dirty="0"/>
              <a:t> </a:t>
            </a:r>
            <a:r>
              <a:rPr lang="en-CA" sz="2900" dirty="0" err="1"/>
              <a:t>el</a:t>
            </a:r>
            <a:r>
              <a:rPr lang="en-CA" sz="2900" dirty="0"/>
              <a:t> Marco de </a:t>
            </a:r>
            <a:r>
              <a:rPr lang="en-CA" sz="2900" dirty="0" err="1"/>
              <a:t>Competencias</a:t>
            </a:r>
            <a:r>
              <a:rPr lang="en-CA" sz="2900" dirty="0"/>
              <a:t> para </a:t>
            </a:r>
            <a:r>
              <a:rPr lang="en-CA" sz="2900" dirty="0" err="1"/>
              <a:t>realizar</a:t>
            </a:r>
            <a:r>
              <a:rPr lang="en-CA" sz="2900" dirty="0"/>
              <a:t> </a:t>
            </a:r>
            <a:r>
              <a:rPr lang="en-CA" sz="2900" dirty="0" err="1"/>
              <a:t>evaluaciones</a:t>
            </a:r>
            <a:r>
              <a:rPr lang="en-CA" sz="2900" dirty="0"/>
              <a:t> de </a:t>
            </a:r>
            <a:r>
              <a:rPr lang="en-CA" sz="2900" dirty="0" err="1"/>
              <a:t>desempeño</a:t>
            </a:r>
            <a:r>
              <a:rPr lang="en-CA" sz="2900" dirty="0"/>
              <a:t>. </a:t>
            </a:r>
            <a:endParaRPr lang="en-CA" sz="4900" b="1" dirty="0">
              <a:latin typeface="Helvetica Neue"/>
              <a:ea typeface="Helvetica Neue"/>
              <a:cs typeface="Helvetica Neue"/>
              <a:sym typeface="Helvetica Neue"/>
            </a:endParaRPr>
          </a:p>
        </p:txBody>
      </p:sp>
      <p:pic>
        <p:nvPicPr>
          <p:cNvPr id="103" name="Google Shape;103;p14"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04" name="Google Shape;104;p14"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05" name="Google Shape;105;p14"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C4C2C3A0-2592-B523-81A4-113AC468600D}"/>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2"/>
          <p:cNvSpPr txBox="1">
            <a:spLocks noGrp="1"/>
          </p:cNvSpPr>
          <p:nvPr>
            <p:ph type="ctrTitle"/>
          </p:nvPr>
        </p:nvSpPr>
        <p:spPr>
          <a:xfrm>
            <a:off x="1675232" y="415283"/>
            <a:ext cx="8485646" cy="877295"/>
          </a:xfrm>
          <a:prstGeom prst="rect">
            <a:avLst/>
          </a:prstGeom>
          <a:noFill/>
          <a:ln>
            <a:noFill/>
          </a:ln>
        </p:spPr>
        <p:txBody>
          <a:bodyPr spcFirstLastPara="1" wrap="square" lIns="91425" tIns="45700" rIns="91425" bIns="45700" rtlCol="0" anchor="b" anchorCtr="0">
            <a:noAutofit/>
          </a:bodyPr>
          <a:lstStyle/>
          <a:p>
            <a:pPr marL="0" lvl="0" indent="0" algn="l" rtl="0">
              <a:lnSpc>
                <a:spcPct val="90000"/>
              </a:lnSpc>
              <a:spcBef>
                <a:spcPts val="0"/>
              </a:spcBef>
              <a:spcAft>
                <a:spcPts val="0"/>
              </a:spcAft>
              <a:buClr>
                <a:srgbClr val="0489C5"/>
              </a:buClr>
              <a:buSzPct val="111111"/>
              <a:buFont typeface="Calibri"/>
              <a:buNone/>
            </a:pPr>
            <a:r>
              <a:rPr lang="es" sz="3200" dirty="0">
                <a:solidFill>
                  <a:srgbClr val="0489C5"/>
                </a:solidFill>
              </a:rPr>
              <a:t>Herramienta 3: Evaluación del/de la profesional</a:t>
            </a:r>
            <a:br>
              <a:rPr lang="en-US" sz="3200" dirty="0">
                <a:solidFill>
                  <a:srgbClr val="0489C5"/>
                </a:solidFill>
              </a:rPr>
            </a:br>
            <a:r>
              <a:rPr lang="es" sz="3200" dirty="0">
                <a:solidFill>
                  <a:srgbClr val="0489C5"/>
                </a:solidFill>
              </a:rPr>
              <a:t>               llevada a cabo por su gerente</a:t>
            </a:r>
            <a:endParaRPr sz="3200" dirty="0">
              <a:solidFill>
                <a:srgbClr val="0489C5"/>
              </a:solidFill>
            </a:endParaRPr>
          </a:p>
        </p:txBody>
      </p:sp>
      <p:pic>
        <p:nvPicPr>
          <p:cNvPr id="358" name="Google Shape;358;p32"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359" name="Google Shape;359;p32"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360" name="Google Shape;360;p32"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361" name="Google Shape;361;p32"/>
          <p:cNvSpPr txBox="1"/>
          <p:nvPr/>
        </p:nvSpPr>
        <p:spPr>
          <a:xfrm>
            <a:off x="177801" y="324498"/>
            <a:ext cx="1728192" cy="1015663"/>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68C5C7"/>
                </a:solidFill>
                <a:latin typeface="Arial Narrow"/>
                <a:ea typeface="Arial Narrow"/>
                <a:cs typeface="Arial Narrow"/>
                <a:sym typeface="Arial Narrow"/>
              </a:rPr>
              <a:t>03</a:t>
            </a:r>
            <a:endParaRPr sz="6000" b="1" i="0" u="none" strike="noStrike" cap="none">
              <a:solidFill>
                <a:srgbClr val="68C5C7"/>
              </a:solidFill>
              <a:latin typeface="Arial Narrow"/>
              <a:ea typeface="Arial Narrow"/>
              <a:cs typeface="Arial Narrow"/>
              <a:sym typeface="Arial Narrow"/>
            </a:endParaRPr>
          </a:p>
        </p:txBody>
      </p:sp>
      <p:cxnSp>
        <p:nvCxnSpPr>
          <p:cNvPr id="362" name="Google Shape;362;p32"/>
          <p:cNvCxnSpPr/>
          <p:nvPr/>
        </p:nvCxnSpPr>
        <p:spPr>
          <a:xfrm>
            <a:off x="254000" y="1252546"/>
            <a:ext cx="2438400" cy="0"/>
          </a:xfrm>
          <a:prstGeom prst="straightConnector1">
            <a:avLst/>
          </a:prstGeom>
          <a:noFill/>
          <a:ln w="28575" cap="flat" cmpd="sng">
            <a:solidFill>
              <a:srgbClr val="68C5C7"/>
            </a:solidFill>
            <a:prstDash val="solid"/>
            <a:miter lim="800000"/>
            <a:headEnd type="none" w="sm" len="sm"/>
            <a:tailEnd type="none" w="sm" len="sm"/>
          </a:ln>
        </p:spPr>
      </p:cxnSp>
      <p:sp>
        <p:nvSpPr>
          <p:cNvPr id="363" name="Google Shape;363;p32"/>
          <p:cNvSpPr txBox="1"/>
          <p:nvPr/>
        </p:nvSpPr>
        <p:spPr>
          <a:xfrm>
            <a:off x="177800" y="1332610"/>
            <a:ext cx="2578100" cy="954067"/>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b="1" i="0" u="none" strike="noStrike" cap="none" dirty="0">
                <a:solidFill>
                  <a:srgbClr val="68C5C7"/>
                </a:solidFill>
                <a:latin typeface="Arial"/>
                <a:ea typeface="Arial"/>
                <a:cs typeface="Arial"/>
                <a:sym typeface="Arial"/>
              </a:rPr>
              <a:t>Evaluación del desempeño del personal llevada a cabo por su gerente del Marco de Competencias</a:t>
            </a:r>
            <a:endParaRPr b="1" i="0" u="none" strike="noStrike" cap="none" dirty="0">
              <a:solidFill>
                <a:srgbClr val="68C5C7"/>
              </a:solidFill>
              <a:latin typeface="Arial"/>
              <a:ea typeface="Arial"/>
              <a:cs typeface="Arial"/>
              <a:sym typeface="Arial"/>
            </a:endParaRPr>
          </a:p>
        </p:txBody>
      </p:sp>
      <p:sp>
        <p:nvSpPr>
          <p:cNvPr id="364" name="Google Shape;364;p32"/>
          <p:cNvSpPr/>
          <p:nvPr/>
        </p:nvSpPr>
        <p:spPr>
          <a:xfrm>
            <a:off x="257422" y="2531759"/>
            <a:ext cx="2434978" cy="2520280"/>
          </a:xfrm>
          <a:prstGeom prst="rect">
            <a:avLst/>
          </a:prstGeom>
          <a:solidFill>
            <a:srgbClr val="68C5C7"/>
          </a:solidFill>
          <a:ln w="12700" cap="flat" cmpd="sng">
            <a:solidFill>
              <a:srgbClr val="68C5C7"/>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lt1"/>
              </a:solidFill>
              <a:latin typeface="Calibri"/>
              <a:ea typeface="Calibri"/>
              <a:cs typeface="Calibri"/>
              <a:sym typeface="Calibri"/>
            </a:endParaRPr>
          </a:p>
        </p:txBody>
      </p:sp>
      <p:sp>
        <p:nvSpPr>
          <p:cNvPr id="365" name="Google Shape;365;p32"/>
          <p:cNvSpPr txBox="1"/>
          <p:nvPr/>
        </p:nvSpPr>
        <p:spPr>
          <a:xfrm>
            <a:off x="289214" y="2500673"/>
            <a:ext cx="1993900" cy="1477328"/>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3:</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Evaluación del desempeño del personal llevada a cabo por su gerente del Marco de Competencias</a:t>
            </a:r>
            <a:endParaRPr sz="1800" b="0" i="0" u="none" strike="noStrike" cap="none" dirty="0">
              <a:solidFill>
                <a:schemeClr val="lt1"/>
              </a:solidFill>
              <a:latin typeface="Calibri"/>
              <a:ea typeface="Calibri"/>
              <a:cs typeface="Calibri"/>
              <a:sym typeface="Calibri"/>
            </a:endParaRPr>
          </a:p>
        </p:txBody>
      </p:sp>
      <p:pic>
        <p:nvPicPr>
          <p:cNvPr id="366" name="Google Shape;366;p32"/>
          <p:cNvPicPr preferRelativeResize="0"/>
          <p:nvPr/>
        </p:nvPicPr>
        <p:blipFill>
          <a:blip r:embed="rId5">
            <a:alphaModFix/>
          </a:blip>
          <a:stretch>
            <a:fillRect/>
          </a:stretch>
        </p:blipFill>
        <p:spPr>
          <a:xfrm>
            <a:off x="2844800" y="2500673"/>
            <a:ext cx="9194801" cy="2877696"/>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EAA707B0-DB15-9EF7-CEC7-B28A84F912B9}"/>
              </a:ext>
            </a:extLst>
          </p:cNvPr>
          <p:cNvPicPr>
            <a:picLocks noChangeAspect="1"/>
          </p:cNvPicPr>
          <p:nvPr/>
        </p:nvPicPr>
        <p:blipFill>
          <a:blip r:embed="rId6"/>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33"/>
          <p:cNvSpPr txBox="1">
            <a:spLocks noGrp="1"/>
          </p:cNvSpPr>
          <p:nvPr>
            <p:ph type="ctrTitle"/>
          </p:nvPr>
        </p:nvSpPr>
        <p:spPr>
          <a:xfrm>
            <a:off x="2239354" y="252805"/>
            <a:ext cx="8485500" cy="877200"/>
          </a:xfrm>
          <a:prstGeom prst="rect">
            <a:avLst/>
          </a:prstGeom>
          <a:noFill/>
          <a:ln>
            <a:noFill/>
          </a:ln>
        </p:spPr>
        <p:txBody>
          <a:bodyPr spcFirstLastPara="1" wrap="square" lIns="91425" tIns="45700" rIns="91425" bIns="45700" rtlCol="0" anchor="b" anchorCtr="0">
            <a:normAutofit/>
          </a:bodyPr>
          <a:lstStyle/>
          <a:p>
            <a:pPr marL="0" lvl="0" indent="0" algn="l" rtl="0">
              <a:lnSpc>
                <a:spcPct val="90000"/>
              </a:lnSpc>
              <a:spcBef>
                <a:spcPts val="0"/>
              </a:spcBef>
              <a:spcAft>
                <a:spcPts val="0"/>
              </a:spcAft>
              <a:buClr>
                <a:srgbClr val="0489C5"/>
              </a:buClr>
              <a:buSzPts val="5333"/>
              <a:buFont typeface="Calibri"/>
              <a:buNone/>
            </a:pPr>
            <a:r>
              <a:rPr lang="es" sz="3600" dirty="0">
                <a:solidFill>
                  <a:srgbClr val="0489C5"/>
                </a:solidFill>
              </a:rPr>
              <a:t>Herramienta 3: Resumen de la calificación</a:t>
            </a:r>
            <a:endParaRPr sz="3600" dirty="0">
              <a:solidFill>
                <a:srgbClr val="0489C5"/>
              </a:solidFill>
            </a:endParaRPr>
          </a:p>
        </p:txBody>
      </p:sp>
      <p:pic>
        <p:nvPicPr>
          <p:cNvPr id="374" name="Google Shape;374;p33"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375" name="Google Shape;375;p33"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376" name="Google Shape;376;p33"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377" name="Google Shape;377;p33"/>
          <p:cNvSpPr txBox="1"/>
          <p:nvPr/>
        </p:nvSpPr>
        <p:spPr>
          <a:xfrm>
            <a:off x="177801" y="324498"/>
            <a:ext cx="1728300" cy="10158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s" sz="6000" b="1" i="0" u="none" strike="noStrike" cap="none">
                <a:solidFill>
                  <a:srgbClr val="68C5C7"/>
                </a:solidFill>
                <a:latin typeface="Arial Narrow"/>
                <a:ea typeface="Arial Narrow"/>
                <a:cs typeface="Arial Narrow"/>
                <a:sym typeface="Arial Narrow"/>
              </a:rPr>
              <a:t>0</a:t>
            </a:r>
            <a:r>
              <a:rPr lang="es" sz="6000" b="1">
                <a:solidFill>
                  <a:srgbClr val="68C5C7"/>
                </a:solidFill>
                <a:latin typeface="Arial Narrow"/>
                <a:ea typeface="Arial Narrow"/>
                <a:cs typeface="Arial Narrow"/>
                <a:sym typeface="Arial Narrow"/>
              </a:rPr>
              <a:t>3</a:t>
            </a:r>
            <a:endParaRPr sz="6000" b="1" i="0" u="none" strike="noStrike" cap="none">
              <a:solidFill>
                <a:srgbClr val="68C5C7"/>
              </a:solidFill>
              <a:latin typeface="Arial Narrow"/>
              <a:ea typeface="Arial Narrow"/>
              <a:cs typeface="Arial Narrow"/>
              <a:sym typeface="Arial Narrow"/>
            </a:endParaRPr>
          </a:p>
        </p:txBody>
      </p:sp>
      <p:cxnSp>
        <p:nvCxnSpPr>
          <p:cNvPr id="378" name="Google Shape;378;p33"/>
          <p:cNvCxnSpPr/>
          <p:nvPr/>
        </p:nvCxnSpPr>
        <p:spPr>
          <a:xfrm>
            <a:off x="254000" y="1252546"/>
            <a:ext cx="2438400" cy="0"/>
          </a:xfrm>
          <a:prstGeom prst="straightConnector1">
            <a:avLst/>
          </a:prstGeom>
          <a:noFill/>
          <a:ln w="28575" cap="flat" cmpd="sng">
            <a:solidFill>
              <a:srgbClr val="68C5C7"/>
            </a:solidFill>
            <a:prstDash val="solid"/>
            <a:miter lim="800000"/>
            <a:headEnd type="none" w="sm" len="sm"/>
            <a:tailEnd type="none" w="sm" len="sm"/>
          </a:ln>
        </p:spPr>
      </p:cxnSp>
      <p:sp>
        <p:nvSpPr>
          <p:cNvPr id="379" name="Google Shape;379;p33"/>
          <p:cNvSpPr txBox="1"/>
          <p:nvPr/>
        </p:nvSpPr>
        <p:spPr>
          <a:xfrm>
            <a:off x="177800" y="1332610"/>
            <a:ext cx="2578200" cy="954067"/>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b="1" i="0" u="none" strike="noStrike" cap="none" dirty="0">
                <a:solidFill>
                  <a:srgbClr val="68C5C7"/>
                </a:solidFill>
                <a:latin typeface="Arial"/>
                <a:ea typeface="Arial"/>
                <a:cs typeface="Arial"/>
                <a:sym typeface="Arial"/>
              </a:rPr>
              <a:t>Evaluación del desempeño del personal llevada a cabo por su gerente del Marco de Competencias</a:t>
            </a:r>
            <a:endParaRPr b="1" i="0" u="none" strike="noStrike" cap="none" dirty="0">
              <a:solidFill>
                <a:srgbClr val="68C5C7"/>
              </a:solidFill>
              <a:latin typeface="Arial"/>
              <a:ea typeface="Arial"/>
              <a:cs typeface="Arial"/>
              <a:sym typeface="Arial"/>
            </a:endParaRPr>
          </a:p>
        </p:txBody>
      </p:sp>
      <p:sp>
        <p:nvSpPr>
          <p:cNvPr id="380" name="Google Shape;380;p33"/>
          <p:cNvSpPr/>
          <p:nvPr/>
        </p:nvSpPr>
        <p:spPr>
          <a:xfrm>
            <a:off x="257422" y="2531759"/>
            <a:ext cx="2435100" cy="2520300"/>
          </a:xfrm>
          <a:prstGeom prst="rect">
            <a:avLst/>
          </a:prstGeom>
          <a:solidFill>
            <a:srgbClr val="68C5C7"/>
          </a:solidFill>
          <a:ln w="12700" cap="flat" cmpd="sng">
            <a:solidFill>
              <a:srgbClr val="68C5C7"/>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lt1"/>
              </a:solidFill>
              <a:latin typeface="Calibri"/>
              <a:ea typeface="Calibri"/>
              <a:cs typeface="Calibri"/>
              <a:sym typeface="Calibri"/>
            </a:endParaRPr>
          </a:p>
        </p:txBody>
      </p:sp>
      <p:sp>
        <p:nvSpPr>
          <p:cNvPr id="381" name="Google Shape;381;p33"/>
          <p:cNvSpPr txBox="1"/>
          <p:nvPr/>
        </p:nvSpPr>
        <p:spPr>
          <a:xfrm>
            <a:off x="339436" y="2531759"/>
            <a:ext cx="1993800" cy="14772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Herramienta y orientación 3:</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dirty="0">
                <a:solidFill>
                  <a:schemeClr val="lt1"/>
                </a:solidFill>
                <a:latin typeface="Calibri"/>
                <a:ea typeface="Calibri"/>
                <a:cs typeface="Calibri"/>
                <a:sym typeface="Calibri"/>
              </a:rPr>
              <a:t>Evaluación del desempeño del personal llevada a cabo por su gerente del Marco de Competencias</a:t>
            </a:r>
            <a:endParaRPr sz="1800" b="0" i="0" u="none" strike="noStrike" cap="none" dirty="0">
              <a:solidFill>
                <a:schemeClr val="lt1"/>
              </a:solidFill>
              <a:latin typeface="Calibri"/>
              <a:ea typeface="Calibri"/>
              <a:cs typeface="Calibri"/>
              <a:sym typeface="Calibri"/>
            </a:endParaRPr>
          </a:p>
        </p:txBody>
      </p:sp>
      <p:pic>
        <p:nvPicPr>
          <p:cNvPr id="382" name="Google Shape;382;p33"/>
          <p:cNvPicPr preferRelativeResize="0"/>
          <p:nvPr/>
        </p:nvPicPr>
        <p:blipFill>
          <a:blip r:embed="rId5">
            <a:alphaModFix/>
          </a:blip>
          <a:stretch>
            <a:fillRect/>
          </a:stretch>
        </p:blipFill>
        <p:spPr>
          <a:xfrm>
            <a:off x="3496100" y="1954211"/>
            <a:ext cx="6692342" cy="4446589"/>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A08FDE8E-DC9F-F6DA-6241-88B51C8FB23C}"/>
              </a:ext>
            </a:extLst>
          </p:cNvPr>
          <p:cNvPicPr>
            <a:picLocks noChangeAspect="1"/>
          </p:cNvPicPr>
          <p:nvPr/>
        </p:nvPicPr>
        <p:blipFill>
          <a:blip r:embed="rId6"/>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1008147" y="413639"/>
            <a:ext cx="9144000"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s" sz="5400">
                <a:solidFill>
                  <a:srgbClr val="0489C5"/>
                </a:solidFill>
                <a:latin typeface="Helvetica Neue"/>
                <a:ea typeface="Helvetica Neue"/>
                <a:cs typeface="Helvetica Neue"/>
                <a:sym typeface="Helvetica Neue"/>
              </a:rPr>
              <a:t>Finalidad</a:t>
            </a:r>
            <a:endParaRPr sz="5400">
              <a:solidFill>
                <a:srgbClr val="0489C5"/>
              </a:solidFill>
              <a:latin typeface="Helvetica Neue"/>
              <a:ea typeface="Helvetica Neue"/>
              <a:cs typeface="Helvetica Neue"/>
              <a:sym typeface="Helvetica Neue"/>
            </a:endParaRPr>
          </a:p>
        </p:txBody>
      </p:sp>
      <p:pic>
        <p:nvPicPr>
          <p:cNvPr id="113" name="Google Shape;113;p15"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14" name="Google Shape;114;p15"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15" name="Google Shape;115;p15"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116" name="Google Shape;116;p15"/>
          <p:cNvSpPr txBox="1"/>
          <p:nvPr/>
        </p:nvSpPr>
        <p:spPr>
          <a:xfrm>
            <a:off x="769350" y="1071600"/>
            <a:ext cx="10983000" cy="4714800"/>
          </a:xfrm>
          <a:prstGeom prst="rect">
            <a:avLst/>
          </a:prstGeom>
          <a:noFill/>
          <a:ln>
            <a:noFill/>
          </a:ln>
        </p:spPr>
        <p:txBody>
          <a:bodyPr spcFirstLastPara="1" wrap="square" lIns="91425" tIns="45700" rIns="91425" bIns="45700" rtlCol="0" anchor="t" anchorCtr="0">
            <a:noAutofit/>
          </a:bodyPr>
          <a:lstStyle/>
          <a:p>
            <a:pPr marL="228600" marR="0" lvl="0" indent="-228600" algn="l" rtl="0">
              <a:lnSpc>
                <a:spcPct val="70000"/>
              </a:lnSpc>
              <a:spcBef>
                <a:spcPts val="0"/>
              </a:spcBef>
              <a:spcAft>
                <a:spcPts val="0"/>
              </a:spcAft>
              <a:buClr>
                <a:srgbClr val="000000"/>
              </a:buClr>
              <a:buSzPts val="2400"/>
              <a:buFont typeface="Arial"/>
              <a:buNone/>
            </a:pPr>
            <a:endParaRPr sz="2400" b="1" i="0" u="none" strike="noStrike" cap="none">
              <a:solidFill>
                <a:schemeClr val="dk1"/>
              </a:solidFill>
              <a:latin typeface="Helvetica Neue"/>
              <a:ea typeface="Helvetica Neue"/>
              <a:cs typeface="Helvetica Neue"/>
              <a:sym typeface="Helvetica Neue"/>
            </a:endParaRPr>
          </a:p>
          <a:p>
            <a:pPr marL="0" marR="0" lvl="0" indent="0" algn="l" rtl="0">
              <a:lnSpc>
                <a:spcPct val="70000"/>
              </a:lnSpc>
              <a:spcBef>
                <a:spcPts val="0"/>
              </a:spcBef>
              <a:spcAft>
                <a:spcPts val="0"/>
              </a:spcAft>
              <a:buClr>
                <a:srgbClr val="000000"/>
              </a:buClr>
              <a:buSzPts val="1800"/>
              <a:buFont typeface="Arial"/>
              <a:buNone/>
            </a:pPr>
            <a:endParaRPr sz="4100" b="0" i="0" u="none" strike="noStrike" cap="none">
              <a:solidFill>
                <a:schemeClr val="dk1"/>
              </a:solidFill>
              <a:latin typeface="Arial"/>
              <a:ea typeface="Arial"/>
              <a:cs typeface="Arial"/>
              <a:sym typeface="Arial"/>
            </a:endParaRPr>
          </a:p>
          <a:p>
            <a:pPr marL="228600" marR="0" lvl="0" indent="-285750" algn="l" rtl="0">
              <a:lnSpc>
                <a:spcPct val="70000"/>
              </a:lnSpc>
              <a:spcBef>
                <a:spcPts val="0"/>
              </a:spcBef>
              <a:spcAft>
                <a:spcPts val="0"/>
              </a:spcAft>
              <a:buClr>
                <a:schemeClr val="dk1"/>
              </a:buClr>
              <a:buSzPts val="3280"/>
              <a:buFont typeface="Arial"/>
              <a:buChar char="•"/>
            </a:pPr>
            <a:r>
              <a:rPr lang="es" sz="2700">
                <a:solidFill>
                  <a:schemeClr val="dk1"/>
                </a:solidFill>
              </a:rPr>
              <a:t>Contribuye a mejorar los resultados de protección de la niñez y la adolescencia en contextos humanitarios.</a:t>
            </a:r>
            <a:endParaRPr sz="2700">
              <a:solidFill>
                <a:schemeClr val="dk1"/>
              </a:solidFill>
            </a:endParaRPr>
          </a:p>
          <a:p>
            <a:pPr marL="0" marR="0" lvl="0" indent="0" algn="l" rtl="0">
              <a:lnSpc>
                <a:spcPct val="70000"/>
              </a:lnSpc>
              <a:spcBef>
                <a:spcPts val="0"/>
              </a:spcBef>
              <a:spcAft>
                <a:spcPts val="0"/>
              </a:spcAft>
              <a:buClr>
                <a:schemeClr val="dk1"/>
              </a:buClr>
              <a:buSzPts val="2380"/>
              <a:buFont typeface="Arial"/>
              <a:buNone/>
            </a:pPr>
            <a:endParaRPr sz="2700" b="0" i="0" u="none" strike="noStrike" cap="none">
              <a:solidFill>
                <a:schemeClr val="dk1"/>
              </a:solidFill>
              <a:latin typeface="Arial"/>
              <a:ea typeface="Arial"/>
              <a:cs typeface="Arial"/>
              <a:sym typeface="Arial"/>
            </a:endParaRPr>
          </a:p>
          <a:p>
            <a:pPr marL="228600" marR="0" lvl="0" indent="-285750" algn="l" rtl="0">
              <a:lnSpc>
                <a:spcPct val="70000"/>
              </a:lnSpc>
              <a:spcBef>
                <a:spcPts val="0"/>
              </a:spcBef>
              <a:spcAft>
                <a:spcPts val="0"/>
              </a:spcAft>
              <a:buClr>
                <a:schemeClr val="dk1"/>
              </a:buClr>
              <a:buSzPts val="3280"/>
              <a:buFont typeface="Arial"/>
              <a:buChar char="•"/>
            </a:pPr>
            <a:r>
              <a:rPr lang="es" sz="2700">
                <a:solidFill>
                  <a:schemeClr val="dk1"/>
                </a:solidFill>
              </a:rPr>
              <a:t>Se sustenta en las Normas Mínimas de protección de la niñez y la adolescencia.</a:t>
            </a:r>
            <a:endParaRPr sz="2300"/>
          </a:p>
          <a:p>
            <a:pPr marL="228600" marR="0" lvl="0" indent="-228600" algn="l" rtl="0">
              <a:lnSpc>
                <a:spcPct val="70000"/>
              </a:lnSpc>
              <a:spcBef>
                <a:spcPts val="0"/>
              </a:spcBef>
              <a:spcAft>
                <a:spcPts val="0"/>
              </a:spcAft>
              <a:buNone/>
            </a:pPr>
            <a:endParaRPr sz="2700" b="0" i="0" u="none" strike="noStrike" cap="none">
              <a:solidFill>
                <a:schemeClr val="dk1"/>
              </a:solidFill>
              <a:latin typeface="Arial"/>
              <a:ea typeface="Arial"/>
              <a:cs typeface="Arial"/>
              <a:sym typeface="Arial"/>
            </a:endParaRPr>
          </a:p>
          <a:p>
            <a:pPr marL="228600" lvl="0" indent="-285750" algn="l" rtl="0">
              <a:lnSpc>
                <a:spcPct val="70000"/>
              </a:lnSpc>
              <a:spcBef>
                <a:spcPts val="0"/>
              </a:spcBef>
              <a:spcAft>
                <a:spcPts val="0"/>
              </a:spcAft>
              <a:buClr>
                <a:schemeClr val="dk1"/>
              </a:buClr>
              <a:buSzPts val="3280"/>
              <a:buChar char="•"/>
            </a:pPr>
            <a:r>
              <a:rPr lang="es" sz="2700">
                <a:solidFill>
                  <a:schemeClr val="dk1"/>
                </a:solidFill>
              </a:rPr>
              <a:t>Establece los estándares de desempeño esperados.</a:t>
            </a:r>
            <a:endParaRPr sz="2700" b="0" i="0" u="none" strike="noStrike" cap="none">
              <a:solidFill>
                <a:schemeClr val="dk1"/>
              </a:solidFill>
              <a:latin typeface="Arial"/>
              <a:ea typeface="Arial"/>
              <a:cs typeface="Arial"/>
              <a:sym typeface="Arial"/>
            </a:endParaRPr>
          </a:p>
          <a:p>
            <a:pPr marL="0" marR="0" lvl="0" indent="0" algn="l" rtl="0">
              <a:lnSpc>
                <a:spcPct val="70000"/>
              </a:lnSpc>
              <a:spcBef>
                <a:spcPts val="0"/>
              </a:spcBef>
              <a:spcAft>
                <a:spcPts val="0"/>
              </a:spcAft>
              <a:buClr>
                <a:schemeClr val="dk1"/>
              </a:buClr>
              <a:buSzPts val="2380"/>
              <a:buFont typeface="Arial"/>
              <a:buNone/>
            </a:pPr>
            <a:endParaRPr sz="2700" b="0" i="0" u="none" strike="noStrike" cap="none">
              <a:solidFill>
                <a:schemeClr val="dk1"/>
              </a:solidFill>
              <a:latin typeface="Arial"/>
              <a:ea typeface="Arial"/>
              <a:cs typeface="Arial"/>
              <a:sym typeface="Arial"/>
            </a:endParaRPr>
          </a:p>
          <a:p>
            <a:pPr marL="228600" marR="0" lvl="0" indent="-285750" algn="l" rtl="0">
              <a:lnSpc>
                <a:spcPct val="70000"/>
              </a:lnSpc>
              <a:spcBef>
                <a:spcPts val="0"/>
              </a:spcBef>
              <a:spcAft>
                <a:spcPts val="0"/>
              </a:spcAft>
              <a:buClr>
                <a:schemeClr val="dk1"/>
              </a:buClr>
              <a:buSzPts val="3280"/>
              <a:buFont typeface="Arial"/>
              <a:buChar char="•"/>
            </a:pPr>
            <a:r>
              <a:rPr lang="es" sz="2700">
                <a:solidFill>
                  <a:schemeClr val="dk1"/>
                </a:solidFill>
              </a:rPr>
              <a:t>Sirve de orientación para todo el sector.</a:t>
            </a:r>
            <a:endParaRPr sz="2700" b="0" i="0" u="none" strike="noStrike" cap="none">
              <a:solidFill>
                <a:srgbClr val="000000"/>
              </a:solidFill>
              <a:latin typeface="Arial"/>
              <a:ea typeface="Arial"/>
              <a:cs typeface="Arial"/>
              <a:sym typeface="Arial"/>
            </a:endParaRPr>
          </a:p>
          <a:p>
            <a:pPr marL="228600" marR="0" lvl="0" indent="-77470" algn="l" rtl="0">
              <a:lnSpc>
                <a:spcPct val="70000"/>
              </a:lnSpc>
              <a:spcBef>
                <a:spcPts val="0"/>
              </a:spcBef>
              <a:spcAft>
                <a:spcPts val="0"/>
              </a:spcAft>
              <a:buClr>
                <a:schemeClr val="dk1"/>
              </a:buClr>
              <a:buSzPts val="2380"/>
              <a:buFont typeface="Arial"/>
              <a:buNone/>
            </a:pPr>
            <a:endParaRPr sz="1800" b="0" i="0" u="none" strike="noStrike" cap="none">
              <a:solidFill>
                <a:schemeClr val="dk1"/>
              </a:solidFill>
              <a:latin typeface="Arial"/>
              <a:ea typeface="Arial"/>
              <a:cs typeface="Arial"/>
              <a:sym typeface="Arial"/>
            </a:endParaRPr>
          </a:p>
          <a:p>
            <a:pPr marL="228600" marR="0" lvl="0" indent="-77470" algn="l" rtl="0">
              <a:lnSpc>
                <a:spcPct val="70000"/>
              </a:lnSpc>
              <a:spcBef>
                <a:spcPts val="0"/>
              </a:spcBef>
              <a:spcAft>
                <a:spcPts val="0"/>
              </a:spcAft>
              <a:buClr>
                <a:schemeClr val="dk1"/>
              </a:buClr>
              <a:buSzPts val="2380"/>
              <a:buFont typeface="Arial"/>
              <a:buNone/>
            </a:pPr>
            <a:endParaRPr sz="1600" b="0" i="0" u="none" strike="noStrike" cap="none">
              <a:solidFill>
                <a:schemeClr val="dk1"/>
              </a:solidFill>
              <a:latin typeface="Helvetica Neue"/>
              <a:ea typeface="Helvetica Neue"/>
              <a:cs typeface="Helvetica Neue"/>
              <a:sym typeface="Helvetica Neue"/>
            </a:endParaRPr>
          </a:p>
          <a:p>
            <a:pPr marL="228600" marR="0" lvl="0" indent="-77470" algn="l" rtl="0">
              <a:lnSpc>
                <a:spcPct val="70000"/>
              </a:lnSpc>
              <a:spcBef>
                <a:spcPts val="0"/>
              </a:spcBef>
              <a:spcAft>
                <a:spcPts val="0"/>
              </a:spcAft>
              <a:buClr>
                <a:schemeClr val="dk1"/>
              </a:buClr>
              <a:buSzPts val="2380"/>
              <a:buFont typeface="Arial"/>
              <a:buNone/>
            </a:pPr>
            <a:endParaRPr sz="1600" b="0" i="0" u="none" strike="noStrike" cap="none">
              <a:solidFill>
                <a:schemeClr val="dk1"/>
              </a:solidFill>
              <a:latin typeface="Helvetica Neue"/>
              <a:ea typeface="Helvetica Neue"/>
              <a:cs typeface="Helvetica Neue"/>
              <a:sym typeface="Helvetica Neue"/>
            </a:endParaRPr>
          </a:p>
          <a:p>
            <a:pPr marL="228600" marR="0" lvl="0" indent="-77470" algn="l" rtl="0">
              <a:lnSpc>
                <a:spcPct val="70000"/>
              </a:lnSpc>
              <a:spcBef>
                <a:spcPts val="0"/>
              </a:spcBef>
              <a:spcAft>
                <a:spcPts val="0"/>
              </a:spcAft>
              <a:buClr>
                <a:schemeClr val="dk1"/>
              </a:buClr>
              <a:buSzPts val="2380"/>
              <a:buFont typeface="Arial"/>
              <a:buNone/>
            </a:pPr>
            <a:endParaRPr sz="1600" b="0" i="0" u="none" strike="noStrike" cap="none">
              <a:solidFill>
                <a:schemeClr val="dk1"/>
              </a:solidFill>
              <a:latin typeface="Helvetica Neue"/>
              <a:ea typeface="Helvetica Neue"/>
              <a:cs typeface="Helvetica Neue"/>
              <a:sym typeface="Helvetica Neue"/>
            </a:endParaRPr>
          </a:p>
          <a:p>
            <a:pPr marL="228600" marR="0" lvl="0" indent="-77470" algn="l" rtl="0">
              <a:lnSpc>
                <a:spcPct val="70000"/>
              </a:lnSpc>
              <a:spcBef>
                <a:spcPts val="0"/>
              </a:spcBef>
              <a:spcAft>
                <a:spcPts val="0"/>
              </a:spcAft>
              <a:buClr>
                <a:schemeClr val="dk1"/>
              </a:buClr>
              <a:buSzPts val="2380"/>
              <a:buFont typeface="Arial"/>
              <a:buNone/>
            </a:pPr>
            <a:endParaRPr sz="1600" b="0" i="0" u="none" strike="noStrike" cap="none">
              <a:solidFill>
                <a:schemeClr val="dk1"/>
              </a:solidFill>
              <a:latin typeface="Helvetica Neue"/>
              <a:ea typeface="Helvetica Neue"/>
              <a:cs typeface="Helvetica Neue"/>
              <a:sym typeface="Helvetica Neue"/>
            </a:endParaRPr>
          </a:p>
        </p:txBody>
      </p:sp>
      <p:pic>
        <p:nvPicPr>
          <p:cNvPr id="2" name="Picture 1" descr="A white background with blue text&#10;&#10;Description automatically generated">
            <a:extLst>
              <a:ext uri="{FF2B5EF4-FFF2-40B4-BE49-F238E27FC236}">
                <a16:creationId xmlns:a16="http://schemas.microsoft.com/office/drawing/2014/main" id="{D780EE2C-1D3D-B45B-0093-7538FEC50577}"/>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6"/>
          <p:cNvSpPr txBox="1">
            <a:spLocks noGrp="1"/>
          </p:cNvSpPr>
          <p:nvPr>
            <p:ph type="ctrTitle"/>
          </p:nvPr>
        </p:nvSpPr>
        <p:spPr>
          <a:xfrm>
            <a:off x="1008147" y="413639"/>
            <a:ext cx="9144000"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s" sz="5400">
                <a:solidFill>
                  <a:srgbClr val="0489C5"/>
                </a:solidFill>
                <a:latin typeface="Helvetica Neue"/>
                <a:ea typeface="Helvetica Neue"/>
                <a:cs typeface="Helvetica Neue"/>
                <a:sym typeface="Helvetica Neue"/>
              </a:rPr>
              <a:t>Estructura</a:t>
            </a:r>
            <a:endParaRPr sz="5400">
              <a:solidFill>
                <a:srgbClr val="0489C5"/>
              </a:solidFill>
              <a:latin typeface="Helvetica Neue"/>
              <a:ea typeface="Helvetica Neue"/>
              <a:cs typeface="Helvetica Neue"/>
              <a:sym typeface="Helvetica Neue"/>
            </a:endParaRPr>
          </a:p>
        </p:txBody>
      </p:sp>
      <p:pic>
        <p:nvPicPr>
          <p:cNvPr id="124" name="Google Shape;124;p16"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25" name="Google Shape;125;p16"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26" name="Google Shape;126;p16"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pic>
        <p:nvPicPr>
          <p:cNvPr id="3" name="Picture 2" descr="A diagram of a diagram&#10;&#10;Description automatically generated with medium confidence">
            <a:extLst>
              <a:ext uri="{FF2B5EF4-FFF2-40B4-BE49-F238E27FC236}">
                <a16:creationId xmlns:a16="http://schemas.microsoft.com/office/drawing/2014/main" id="{344D42D2-95B5-36EA-B7D9-FCD7A7093768}"/>
              </a:ext>
            </a:extLst>
          </p:cNvPr>
          <p:cNvPicPr>
            <a:picLocks noChangeAspect="1"/>
          </p:cNvPicPr>
          <p:nvPr/>
        </p:nvPicPr>
        <p:blipFill>
          <a:blip r:embed="rId5"/>
          <a:stretch>
            <a:fillRect/>
          </a:stretch>
        </p:blipFill>
        <p:spPr>
          <a:xfrm>
            <a:off x="3162412" y="1437377"/>
            <a:ext cx="4835470" cy="4744521"/>
          </a:xfrm>
          <a:prstGeom prst="rect">
            <a:avLst/>
          </a:prstGeom>
        </p:spPr>
      </p:pic>
      <p:pic>
        <p:nvPicPr>
          <p:cNvPr id="2" name="Picture 1" descr="A white background with blue text&#10;&#10;Description automatically generated">
            <a:extLst>
              <a:ext uri="{FF2B5EF4-FFF2-40B4-BE49-F238E27FC236}">
                <a16:creationId xmlns:a16="http://schemas.microsoft.com/office/drawing/2014/main" id="{0444662A-E84B-A17E-0328-35259A085863}"/>
              </a:ext>
            </a:extLst>
          </p:cNvPr>
          <p:cNvPicPr>
            <a:picLocks noChangeAspect="1"/>
          </p:cNvPicPr>
          <p:nvPr/>
        </p:nvPicPr>
        <p:blipFill>
          <a:blip r:embed="rId6"/>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3" name="Picture 2">
            <a:extLst>
              <a:ext uri="{FF2B5EF4-FFF2-40B4-BE49-F238E27FC236}">
                <a16:creationId xmlns:a16="http://schemas.microsoft.com/office/drawing/2014/main" id="{D5E1DFF1-B449-0B92-0875-E66BF4050120}"/>
              </a:ext>
            </a:extLst>
          </p:cNvPr>
          <p:cNvPicPr>
            <a:picLocks noChangeAspect="1"/>
          </p:cNvPicPr>
          <p:nvPr/>
        </p:nvPicPr>
        <p:blipFill>
          <a:blip r:embed="rId3"/>
          <a:stretch>
            <a:fillRect/>
          </a:stretch>
        </p:blipFill>
        <p:spPr>
          <a:xfrm>
            <a:off x="1383237" y="105969"/>
            <a:ext cx="9425526" cy="664606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8"/>
          <p:cNvSpPr txBox="1">
            <a:spLocks noGrp="1"/>
          </p:cNvSpPr>
          <p:nvPr>
            <p:ph type="ctrTitle"/>
          </p:nvPr>
        </p:nvSpPr>
        <p:spPr>
          <a:xfrm>
            <a:off x="1008147" y="413639"/>
            <a:ext cx="9144000"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s" sz="5400">
                <a:solidFill>
                  <a:srgbClr val="0489C5"/>
                </a:solidFill>
                <a:latin typeface="Helvetica Neue"/>
                <a:ea typeface="Helvetica Neue"/>
                <a:cs typeface="Helvetica Neue"/>
                <a:sym typeface="Helvetica Neue"/>
              </a:rPr>
              <a:t>Indicadores</a:t>
            </a:r>
            <a:endParaRPr sz="5400">
              <a:solidFill>
                <a:srgbClr val="0489C5"/>
              </a:solidFill>
              <a:latin typeface="Helvetica Neue"/>
              <a:ea typeface="Helvetica Neue"/>
              <a:cs typeface="Helvetica Neue"/>
              <a:sym typeface="Helvetica Neue"/>
            </a:endParaRPr>
          </a:p>
        </p:txBody>
      </p:sp>
      <p:pic>
        <p:nvPicPr>
          <p:cNvPr id="141" name="Google Shape;141;p18"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42" name="Google Shape;142;p18"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43" name="Google Shape;143;p18"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144" name="Google Shape;144;p18"/>
          <p:cNvSpPr txBox="1"/>
          <p:nvPr/>
        </p:nvSpPr>
        <p:spPr>
          <a:xfrm>
            <a:off x="604650" y="1619421"/>
            <a:ext cx="10982700" cy="2461200"/>
          </a:xfrm>
          <a:prstGeom prst="rect">
            <a:avLst/>
          </a:prstGeom>
          <a:noFill/>
          <a:ln>
            <a:noFill/>
          </a:ln>
        </p:spPr>
        <p:txBody>
          <a:bodyPr spcFirstLastPara="1" wrap="square" lIns="91425" tIns="45700" rIns="91425" bIns="45700" rtlCol="0" anchor="t" anchorCtr="0">
            <a:noAutofit/>
          </a:bodyPr>
          <a:lstStyle/>
          <a:p>
            <a:pPr marL="342900" marR="0" lvl="0" indent="-342900" algn="l" rtl="0">
              <a:lnSpc>
                <a:spcPct val="60000"/>
              </a:lnSpc>
              <a:spcBef>
                <a:spcPts val="0"/>
              </a:spcBef>
              <a:spcAft>
                <a:spcPts val="0"/>
              </a:spcAft>
              <a:buNone/>
            </a:pPr>
            <a:endParaRPr sz="1900" b="0" i="0" u="none" strike="noStrike" cap="none">
              <a:solidFill>
                <a:schemeClr val="dk1"/>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None/>
            </a:pPr>
            <a:endParaRPr sz="1900" b="0" i="0" u="none" strike="noStrike" cap="none">
              <a:solidFill>
                <a:schemeClr val="dk1"/>
              </a:solidFill>
              <a:latin typeface="Helvetica Neue"/>
              <a:ea typeface="Helvetica Neue"/>
              <a:cs typeface="Helvetica Neue"/>
              <a:sym typeface="Helvetica Neue"/>
            </a:endParaRPr>
          </a:p>
          <a:p>
            <a:pPr marL="0" marR="0" lvl="0" indent="0" algn="l" rtl="0">
              <a:lnSpc>
                <a:spcPct val="60000"/>
              </a:lnSpc>
              <a:spcBef>
                <a:spcPts val="0"/>
              </a:spcBef>
              <a:spcAft>
                <a:spcPts val="0"/>
              </a:spcAft>
              <a:buClr>
                <a:schemeClr val="dk1"/>
              </a:buClr>
              <a:buSzPts val="2380"/>
              <a:buFont typeface="Arial"/>
              <a:buNone/>
            </a:pPr>
            <a:endParaRPr sz="1900" b="0" i="0" u="none" strike="noStrike" cap="none">
              <a:solidFill>
                <a:schemeClr val="dk1"/>
              </a:solidFill>
              <a:latin typeface="Helvetica Neue"/>
              <a:ea typeface="Helvetica Neue"/>
              <a:cs typeface="Helvetica Neue"/>
              <a:sym typeface="Helvetica Neue"/>
            </a:endParaRPr>
          </a:p>
          <a:p>
            <a:pPr marL="342900" marR="0" lvl="0" indent="-361950" algn="l" rtl="0">
              <a:lnSpc>
                <a:spcPct val="115000"/>
              </a:lnSpc>
              <a:spcBef>
                <a:spcPts val="0"/>
              </a:spcBef>
              <a:spcAft>
                <a:spcPts val="0"/>
              </a:spcAft>
              <a:buClr>
                <a:schemeClr val="dk1"/>
              </a:buClr>
              <a:buSzPts val="2680"/>
              <a:buChar char="•"/>
            </a:pPr>
            <a:r>
              <a:rPr lang="es" sz="2100" b="0" i="0" u="none" strike="noStrike" cap="none">
                <a:solidFill>
                  <a:schemeClr val="dk1"/>
                </a:solidFill>
                <a:latin typeface="Helvetica Neue"/>
                <a:ea typeface="Helvetica Neue"/>
                <a:cs typeface="Helvetica Neue"/>
                <a:sym typeface="Helvetica Neue"/>
              </a:rPr>
              <a:t>Un indicador conductual</a:t>
            </a:r>
            <a:r>
              <a:rPr lang="es" sz="2100">
                <a:solidFill>
                  <a:schemeClr val="dk1"/>
                </a:solidFill>
                <a:latin typeface="Helvetica Neue"/>
                <a:ea typeface="Helvetica Neue"/>
                <a:cs typeface="Helvetica Neue"/>
                <a:sym typeface="Helvetica Neue"/>
              </a:rPr>
              <a:t> describe </a:t>
            </a:r>
            <a:r>
              <a:rPr lang="es" sz="2100" b="1">
                <a:solidFill>
                  <a:schemeClr val="dk1"/>
                </a:solidFill>
                <a:latin typeface="Helvetica Neue"/>
                <a:ea typeface="Helvetica Neue"/>
                <a:cs typeface="Helvetica Neue"/>
                <a:sym typeface="Helvetica Neue"/>
              </a:rPr>
              <a:t>lo que constituye un desempeño eficaz </a:t>
            </a:r>
            <a:r>
              <a:rPr lang="es" sz="2100">
                <a:solidFill>
                  <a:schemeClr val="dk1"/>
                </a:solidFill>
                <a:latin typeface="Helvetica Neue"/>
                <a:ea typeface="Helvetica Neue"/>
                <a:cs typeface="Helvetica Neue"/>
                <a:sym typeface="Helvetica Neue"/>
              </a:rPr>
              <a:t>y ofrece</a:t>
            </a:r>
            <a:r>
              <a:rPr lang="es" sz="2100" b="1">
                <a:solidFill>
                  <a:schemeClr val="dk1"/>
                </a:solidFill>
                <a:latin typeface="Helvetica Neue"/>
                <a:ea typeface="Helvetica Neue"/>
                <a:cs typeface="Helvetica Neue"/>
                <a:sym typeface="Helvetica Neue"/>
              </a:rPr>
              <a:t> medios tangibles para demostrar la competencia</a:t>
            </a:r>
            <a:r>
              <a:rPr lang="es" sz="2100">
                <a:solidFill>
                  <a:schemeClr val="dk1"/>
                </a:solidFill>
                <a:latin typeface="Helvetica Neue"/>
                <a:ea typeface="Helvetica Neue"/>
                <a:cs typeface="Helvetica Neue"/>
                <a:sym typeface="Helvetica Neue"/>
              </a:rPr>
              <a:t> en un nivel concreto. </a:t>
            </a:r>
            <a:endParaRPr sz="2100">
              <a:solidFill>
                <a:schemeClr val="dk1"/>
              </a:solidFill>
              <a:latin typeface="Helvetica Neue"/>
              <a:ea typeface="Helvetica Neue"/>
              <a:cs typeface="Helvetica Neue"/>
              <a:sym typeface="Helvetica Neue"/>
            </a:endParaRPr>
          </a:p>
          <a:p>
            <a:pPr marL="457200" marR="0" lvl="0" indent="0" algn="l" rtl="0">
              <a:lnSpc>
                <a:spcPct val="115000"/>
              </a:lnSpc>
              <a:spcBef>
                <a:spcPts val="0"/>
              </a:spcBef>
              <a:spcAft>
                <a:spcPts val="0"/>
              </a:spcAft>
              <a:buNone/>
            </a:pPr>
            <a:endParaRPr sz="1900" b="0" i="0" u="none" strike="noStrike" cap="none">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a:solidFill>
                <a:schemeClr val="dk1"/>
              </a:solidFill>
              <a:latin typeface="Helvetica Neue"/>
              <a:ea typeface="Helvetica Neue"/>
              <a:cs typeface="Helvetica Neue"/>
              <a:sym typeface="Helvetica Neue"/>
            </a:endParaRPr>
          </a:p>
        </p:txBody>
      </p:sp>
      <p:sp>
        <p:nvSpPr>
          <p:cNvPr id="145" name="Google Shape;145;p18"/>
          <p:cNvSpPr txBox="1"/>
          <p:nvPr/>
        </p:nvSpPr>
        <p:spPr>
          <a:xfrm>
            <a:off x="1533236" y="3058050"/>
            <a:ext cx="7460314" cy="2729400"/>
          </a:xfrm>
          <a:prstGeom prst="rect">
            <a:avLst/>
          </a:prstGeom>
          <a:noFill/>
          <a:ln>
            <a:noFill/>
          </a:ln>
        </p:spPr>
        <p:txBody>
          <a:bodyPr spcFirstLastPara="1" wrap="square" lIns="91425" tIns="45700" rIns="91425" bIns="45700" rtlCol="0" anchor="t" anchorCtr="0">
            <a:noAutofit/>
          </a:bodyPr>
          <a:lstStyle/>
          <a:p>
            <a:pPr marL="228600" marR="0" lvl="0" indent="-228600" algn="l" rtl="0">
              <a:lnSpc>
                <a:spcPct val="60000"/>
              </a:lnSpc>
              <a:spcBef>
                <a:spcPts val="0"/>
              </a:spcBef>
              <a:spcAft>
                <a:spcPts val="0"/>
              </a:spcAft>
              <a:buClr>
                <a:srgbClr val="000000"/>
              </a:buClr>
              <a:buSzPts val="160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Clr>
                <a:srgbClr val="000000"/>
              </a:buClr>
              <a:buSzPts val="160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Clr>
                <a:srgbClr val="000000"/>
              </a:buClr>
              <a:buSzPts val="1600"/>
              <a:buFont typeface="Arial"/>
              <a:buNone/>
            </a:pPr>
            <a:endParaRPr sz="1900" b="0" i="0" u="none" strike="noStrike" cap="none" dirty="0">
              <a:solidFill>
                <a:schemeClr val="dk1"/>
              </a:solidFill>
              <a:latin typeface="Helvetica Neue"/>
              <a:ea typeface="Helvetica Neue"/>
              <a:cs typeface="Helvetica Neue"/>
              <a:sym typeface="Helvetica Neue"/>
            </a:endParaRPr>
          </a:p>
          <a:p>
            <a:pPr marL="0" marR="0" lvl="0" indent="0" algn="l" rtl="0">
              <a:lnSpc>
                <a:spcPct val="60000"/>
              </a:lnSpc>
              <a:spcBef>
                <a:spcPts val="0"/>
              </a:spcBef>
              <a:spcAft>
                <a:spcPts val="0"/>
              </a:spcAft>
              <a:buClr>
                <a:schemeClr val="dk1"/>
              </a:buClr>
              <a:buSzPts val="238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None/>
            </a:pPr>
            <a:r>
              <a:rPr lang="es" sz="2100" b="1" i="0" u="none" strike="noStrike" cap="none" dirty="0">
                <a:solidFill>
                  <a:schemeClr val="dk1"/>
                </a:solidFill>
                <a:latin typeface="Helvetica Neue"/>
                <a:ea typeface="Helvetica Neue"/>
                <a:cs typeface="Helvetica Neue"/>
                <a:sym typeface="Helvetica Neue"/>
              </a:rPr>
              <a:t>Los indicadores conductuales se clasifican en 3 niveles</a:t>
            </a:r>
            <a:r>
              <a:rPr lang="es" sz="2100" b="0" i="0" u="none" strike="noStrike" cap="none" dirty="0">
                <a:solidFill>
                  <a:schemeClr val="dk1"/>
                </a:solidFill>
                <a:latin typeface="Helvetica Neue"/>
                <a:ea typeface="Helvetica Neue"/>
                <a:cs typeface="Helvetica Neue"/>
                <a:sym typeface="Helvetica Neue"/>
              </a:rPr>
              <a:t>:</a:t>
            </a:r>
            <a:endParaRPr sz="2100" b="0" i="0" u="none" strike="noStrike" cap="none" dirty="0">
              <a:solidFill>
                <a:srgbClr val="000000"/>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Clr>
                <a:srgbClr val="000000"/>
              </a:buClr>
              <a:buSzPts val="1800"/>
              <a:buFont typeface="Arial"/>
              <a:buNone/>
            </a:pPr>
            <a:endParaRPr sz="2100" b="0" i="0" u="none" strike="noStrike" cap="none" dirty="0">
              <a:solidFill>
                <a:schemeClr val="dk1"/>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Clr>
                <a:srgbClr val="000000"/>
              </a:buClr>
              <a:buSzPts val="1800"/>
              <a:buFont typeface="Arial"/>
              <a:buNone/>
            </a:pPr>
            <a:r>
              <a:rPr lang="es" sz="2100" b="1" i="0" u="none" strike="noStrike" cap="none" dirty="0">
                <a:solidFill>
                  <a:schemeClr val="dk1"/>
                </a:solidFill>
                <a:latin typeface="Helvetica Neue"/>
                <a:ea typeface="Helvetica Neue"/>
                <a:cs typeface="Helvetica Neue"/>
                <a:sym typeface="Helvetica Neue"/>
              </a:rPr>
              <a:t>	Nivel 1:      </a:t>
            </a:r>
            <a:r>
              <a:rPr lang="es" sz="2100" dirty="0">
                <a:solidFill>
                  <a:schemeClr val="dk1"/>
                </a:solidFill>
                <a:latin typeface="Helvetica Neue"/>
                <a:ea typeface="Helvetica Neue"/>
                <a:cs typeface="Helvetica Neue"/>
                <a:sym typeface="Helvetica Neue"/>
              </a:rPr>
              <a:t>ejecución o experiencia limitada</a:t>
            </a:r>
            <a:endParaRPr sz="1700" dirty="0"/>
          </a:p>
          <a:p>
            <a:pPr marL="228600" marR="0" lvl="0" indent="-228600" algn="l" rtl="0">
              <a:lnSpc>
                <a:spcPct val="60000"/>
              </a:lnSpc>
              <a:spcBef>
                <a:spcPts val="0"/>
              </a:spcBef>
              <a:spcAft>
                <a:spcPts val="0"/>
              </a:spcAft>
              <a:buClr>
                <a:srgbClr val="000000"/>
              </a:buClr>
              <a:buSzPts val="1800"/>
              <a:buFont typeface="Arial"/>
              <a:buNone/>
            </a:pPr>
            <a:br>
              <a:rPr lang="en-US" sz="2100" b="0" i="0" u="none" strike="noStrike" cap="none" dirty="0">
                <a:solidFill>
                  <a:schemeClr val="dk1"/>
                </a:solidFill>
                <a:latin typeface="Helvetica Neue"/>
                <a:ea typeface="Helvetica Neue"/>
                <a:cs typeface="Helvetica Neue"/>
                <a:sym typeface="Helvetica Neue"/>
              </a:rPr>
            </a:br>
            <a:r>
              <a:rPr lang="es" sz="2100" b="1" i="0" u="none" strike="noStrike" cap="none" dirty="0">
                <a:solidFill>
                  <a:schemeClr val="dk1"/>
                </a:solidFill>
                <a:latin typeface="Helvetica Neue"/>
                <a:ea typeface="Helvetica Neue"/>
                <a:cs typeface="Helvetica Neue"/>
                <a:sym typeface="Helvetica Neue"/>
              </a:rPr>
              <a:t>Nivel 2:       </a:t>
            </a:r>
            <a:r>
              <a:rPr lang="es" sz="2100" dirty="0">
                <a:solidFill>
                  <a:schemeClr val="dk1"/>
                </a:solidFill>
                <a:latin typeface="Helvetica Neue"/>
                <a:ea typeface="Helvetica Neue"/>
                <a:cs typeface="Helvetica Neue"/>
                <a:sym typeface="Helvetica Neue"/>
              </a:rPr>
              <a:t>gestión o algo de experiencia</a:t>
            </a:r>
            <a:endParaRPr sz="2100" b="0" i="0" u="none" strike="noStrike" cap="none" dirty="0">
              <a:solidFill>
                <a:srgbClr val="000000"/>
              </a:solidFill>
              <a:latin typeface="Helvetica Neue"/>
              <a:ea typeface="Helvetica Neue"/>
              <a:cs typeface="Helvetica Neue"/>
              <a:sym typeface="Helvetica Neue"/>
            </a:endParaRPr>
          </a:p>
          <a:p>
            <a:pPr marL="228600" marR="0" lvl="0" indent="-228600" algn="l" rtl="0">
              <a:lnSpc>
                <a:spcPct val="60000"/>
              </a:lnSpc>
              <a:spcBef>
                <a:spcPts val="0"/>
              </a:spcBef>
              <a:spcAft>
                <a:spcPts val="0"/>
              </a:spcAft>
              <a:buClr>
                <a:srgbClr val="000000"/>
              </a:buClr>
              <a:buSzPts val="1800"/>
              <a:buFont typeface="Arial"/>
              <a:buNone/>
            </a:pPr>
            <a:r>
              <a:rPr lang="es" sz="2100" b="0" i="0" u="none" strike="noStrike" cap="none" dirty="0">
                <a:solidFill>
                  <a:schemeClr val="dk1"/>
                </a:solidFill>
                <a:latin typeface="Helvetica Neue"/>
                <a:ea typeface="Helvetica Neue"/>
                <a:cs typeface="Helvetica Neue"/>
                <a:sym typeface="Helvetica Neue"/>
              </a:rPr>
              <a:t> 		       </a:t>
            </a:r>
            <a:br>
              <a:rPr lang="en-US" sz="2100" b="0" i="0" u="none" strike="noStrike" cap="none" dirty="0">
                <a:solidFill>
                  <a:schemeClr val="dk1"/>
                </a:solidFill>
                <a:latin typeface="Helvetica Neue"/>
                <a:ea typeface="Helvetica Neue"/>
                <a:cs typeface="Helvetica Neue"/>
                <a:sym typeface="Helvetica Neue"/>
              </a:rPr>
            </a:br>
            <a:r>
              <a:rPr lang="es" sz="2100" b="1" i="0" u="none" strike="noStrike" cap="none" dirty="0">
                <a:solidFill>
                  <a:schemeClr val="dk1"/>
                </a:solidFill>
                <a:latin typeface="Helvetica Neue"/>
                <a:ea typeface="Helvetica Neue"/>
                <a:cs typeface="Helvetica Neue"/>
                <a:sym typeface="Helvetica Neue"/>
              </a:rPr>
              <a:t>Nivel 3:      </a:t>
            </a:r>
            <a:r>
              <a:rPr lang="es" sz="2100" dirty="0">
                <a:solidFill>
                  <a:schemeClr val="dk1"/>
                </a:solidFill>
                <a:latin typeface="Helvetica Neue"/>
                <a:ea typeface="Helvetica Neue"/>
                <a:cs typeface="Helvetica Neue"/>
                <a:sym typeface="Helvetica Neue"/>
              </a:rPr>
              <a:t>dirección o dilatada experiencia</a:t>
            </a:r>
            <a:endParaRPr sz="1900" b="0" i="0" u="none" strike="noStrike" cap="none" dirty="0">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dirty="0">
              <a:solidFill>
                <a:schemeClr val="dk1"/>
              </a:solidFill>
              <a:latin typeface="Helvetica Neue"/>
              <a:ea typeface="Helvetica Neue"/>
              <a:cs typeface="Helvetica Neue"/>
              <a:sym typeface="Helvetica Neue"/>
            </a:endParaRPr>
          </a:p>
          <a:p>
            <a:pPr marL="228600" marR="0" lvl="0" indent="-77470" algn="l" rtl="0">
              <a:lnSpc>
                <a:spcPct val="60000"/>
              </a:lnSpc>
              <a:spcBef>
                <a:spcPts val="0"/>
              </a:spcBef>
              <a:spcAft>
                <a:spcPts val="0"/>
              </a:spcAft>
              <a:buClr>
                <a:schemeClr val="dk1"/>
              </a:buClr>
              <a:buSzPts val="2380"/>
              <a:buFont typeface="Arial"/>
              <a:buNone/>
            </a:pPr>
            <a:endParaRPr sz="1900" b="0" i="0" u="none" strike="noStrike" cap="none" dirty="0">
              <a:solidFill>
                <a:schemeClr val="dk1"/>
              </a:solidFill>
              <a:latin typeface="Helvetica Neue"/>
              <a:ea typeface="Helvetica Neue"/>
              <a:cs typeface="Helvetica Neue"/>
              <a:sym typeface="Helvetica Neue"/>
            </a:endParaRPr>
          </a:p>
        </p:txBody>
      </p:sp>
      <p:pic>
        <p:nvPicPr>
          <p:cNvPr id="2" name="Picture 1" descr="A white background with blue text&#10;&#10;Description automatically generated">
            <a:extLst>
              <a:ext uri="{FF2B5EF4-FFF2-40B4-BE49-F238E27FC236}">
                <a16:creationId xmlns:a16="http://schemas.microsoft.com/office/drawing/2014/main" id="{742AA25B-7E47-7C93-0AEF-C94EDC83E3EA}"/>
              </a:ext>
            </a:extLst>
          </p:cNvPr>
          <p:cNvPicPr>
            <a:picLocks noChangeAspect="1"/>
          </p:cNvPicPr>
          <p:nvPr/>
        </p:nvPicPr>
        <p:blipFill>
          <a:blip r:embed="rId5"/>
          <a:stretch>
            <a:fillRect/>
          </a:stretch>
        </p:blipFill>
        <p:spPr>
          <a:xfrm>
            <a:off x="10315575" y="0"/>
            <a:ext cx="1876425" cy="1391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Google Shape;151;p19" descr="Titelname.jpeg"/>
          <p:cNvPicPr preferRelativeResize="0"/>
          <p:nvPr/>
        </p:nvPicPr>
        <p:blipFill rotWithShape="1">
          <a:blip r:embed="rId3">
            <a:alphaModFix/>
          </a:blip>
          <a:srcRect/>
          <a:stretch/>
        </p:blipFill>
        <p:spPr>
          <a:xfrm>
            <a:off x="10422467" y="188223"/>
            <a:ext cx="1608667" cy="1249154"/>
          </a:xfrm>
          <a:prstGeom prst="rect">
            <a:avLst/>
          </a:prstGeom>
          <a:noFill/>
          <a:ln>
            <a:noFill/>
          </a:ln>
        </p:spPr>
      </p:pic>
      <p:pic>
        <p:nvPicPr>
          <p:cNvPr id="152" name="Google Shape;152;p19" descr="long line of CPMS colors.jpeg"/>
          <p:cNvPicPr preferRelativeResize="0"/>
          <p:nvPr/>
        </p:nvPicPr>
        <p:blipFill rotWithShape="1">
          <a:blip r:embed="rId4">
            <a:alphaModFix/>
          </a:blip>
          <a:srcRect/>
          <a:stretch/>
        </p:blipFill>
        <p:spPr>
          <a:xfrm>
            <a:off x="0" y="6553200"/>
            <a:ext cx="5537200" cy="304800"/>
          </a:xfrm>
          <a:prstGeom prst="rect">
            <a:avLst/>
          </a:prstGeom>
          <a:noFill/>
          <a:ln>
            <a:noFill/>
          </a:ln>
        </p:spPr>
      </p:pic>
      <p:pic>
        <p:nvPicPr>
          <p:cNvPr id="153" name="Google Shape;153;p19" descr="long line of CPMS colors.jpeg"/>
          <p:cNvPicPr preferRelativeResize="0"/>
          <p:nvPr/>
        </p:nvPicPr>
        <p:blipFill rotWithShape="1">
          <a:blip r:embed="rId4">
            <a:alphaModFix/>
          </a:blip>
          <a:srcRect/>
          <a:stretch/>
        </p:blipFill>
        <p:spPr>
          <a:xfrm>
            <a:off x="5486400" y="6553200"/>
            <a:ext cx="5537200" cy="304800"/>
          </a:xfrm>
          <a:prstGeom prst="rect">
            <a:avLst/>
          </a:prstGeom>
          <a:noFill/>
          <a:ln>
            <a:noFill/>
          </a:ln>
        </p:spPr>
      </p:pic>
      <p:pic>
        <p:nvPicPr>
          <p:cNvPr id="154" name="Google Shape;154;p19" descr="long line of CPMS colors copy.jpeg"/>
          <p:cNvPicPr preferRelativeResize="0"/>
          <p:nvPr/>
        </p:nvPicPr>
        <p:blipFill rotWithShape="1">
          <a:blip r:embed="rId5">
            <a:alphaModFix/>
          </a:blip>
          <a:srcRect/>
          <a:stretch/>
        </p:blipFill>
        <p:spPr>
          <a:xfrm>
            <a:off x="8483600" y="6559550"/>
            <a:ext cx="3708400" cy="298450"/>
          </a:xfrm>
          <a:prstGeom prst="rect">
            <a:avLst/>
          </a:prstGeom>
          <a:noFill/>
          <a:ln>
            <a:noFill/>
          </a:ln>
        </p:spPr>
      </p:pic>
      <p:sp>
        <p:nvSpPr>
          <p:cNvPr id="155" name="Google Shape;155;p19"/>
          <p:cNvSpPr txBox="1">
            <a:spLocks noGrp="1"/>
          </p:cNvSpPr>
          <p:nvPr>
            <p:ph type="ctrTitle"/>
          </p:nvPr>
        </p:nvSpPr>
        <p:spPr>
          <a:xfrm>
            <a:off x="1008147" y="413639"/>
            <a:ext cx="9144000"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s" sz="5400">
                <a:solidFill>
                  <a:srgbClr val="733860"/>
                </a:solidFill>
              </a:rPr>
              <a:t>Principios rectores</a:t>
            </a:r>
            <a:endParaRPr sz="5400">
              <a:solidFill>
                <a:srgbClr val="733860"/>
              </a:solidFill>
            </a:endParaRPr>
          </a:p>
        </p:txBody>
      </p:sp>
      <p:sp>
        <p:nvSpPr>
          <p:cNvPr id="156" name="Google Shape;156;p19"/>
          <p:cNvSpPr txBox="1"/>
          <p:nvPr/>
        </p:nvSpPr>
        <p:spPr>
          <a:xfrm>
            <a:off x="5257800" y="2536795"/>
            <a:ext cx="5969100" cy="1939500"/>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SzPts val="1800"/>
              <a:buFont typeface="Arial"/>
              <a:buNone/>
            </a:pPr>
            <a:r>
              <a:rPr lang="es" sz="2400">
                <a:solidFill>
                  <a:schemeClr val="dk1"/>
                </a:solidFill>
                <a:latin typeface="Helvetica Neue"/>
                <a:ea typeface="Helvetica Neue"/>
                <a:cs typeface="Helvetica Neue"/>
                <a:sym typeface="Helvetica Neue"/>
              </a:rPr>
              <a:t>Describen las </a:t>
            </a:r>
            <a:r>
              <a:rPr lang="es" sz="2400" b="1">
                <a:solidFill>
                  <a:schemeClr val="dk1"/>
                </a:solidFill>
                <a:latin typeface="Helvetica Neue"/>
                <a:ea typeface="Helvetica Neue"/>
                <a:cs typeface="Helvetica Neue"/>
                <a:sym typeface="Helvetica Neue"/>
              </a:rPr>
              <a:t>conductas esperadas</a:t>
            </a:r>
            <a:r>
              <a:rPr lang="es" sz="2400">
                <a:solidFill>
                  <a:schemeClr val="dk1"/>
                </a:solidFill>
                <a:latin typeface="Helvetica Neue"/>
                <a:ea typeface="Helvetica Neue"/>
                <a:cs typeface="Helvetica Neue"/>
                <a:sym typeface="Helvetica Neue"/>
              </a:rPr>
              <a:t> que deben emplearse </a:t>
            </a:r>
            <a:r>
              <a:rPr lang="es" sz="2400" b="1">
                <a:solidFill>
                  <a:schemeClr val="dk1"/>
                </a:solidFill>
                <a:latin typeface="Helvetica Neue"/>
                <a:ea typeface="Helvetica Neue"/>
                <a:cs typeface="Helvetica Neue"/>
                <a:sym typeface="Helvetica Neue"/>
              </a:rPr>
              <a:t>para dar ejemplo de la aplicación de los principios rectores</a:t>
            </a:r>
            <a:r>
              <a:rPr lang="es" sz="2400">
                <a:solidFill>
                  <a:schemeClr val="dk1"/>
                </a:solidFill>
                <a:latin typeface="Helvetica Neue"/>
                <a:ea typeface="Helvetica Neue"/>
                <a:cs typeface="Helvetica Neue"/>
                <a:sym typeface="Helvetica Neue"/>
              </a:rPr>
              <a:t>, que son </a:t>
            </a:r>
            <a:r>
              <a:rPr lang="es" sz="2400" b="1">
                <a:solidFill>
                  <a:schemeClr val="dk1"/>
                </a:solidFill>
                <a:latin typeface="Helvetica Neue"/>
                <a:ea typeface="Helvetica Neue"/>
                <a:cs typeface="Helvetica Neue"/>
                <a:sym typeface="Helvetica Neue"/>
              </a:rPr>
              <a:t>fundamentales para implantar de forma íntegra los programas de protección de la niñez y la adolescencia en la acción humanitaria.</a:t>
            </a:r>
            <a:r>
              <a:rPr lang="es" sz="1000" b="1">
                <a:solidFill>
                  <a:schemeClr val="dk1"/>
                </a:solidFill>
                <a:latin typeface="Helvetica Neue"/>
                <a:ea typeface="Helvetica Neue"/>
                <a:cs typeface="Helvetica Neue"/>
                <a:sym typeface="Helvetica Neue"/>
              </a:rPr>
              <a:t> </a:t>
            </a:r>
            <a:endParaRPr sz="2400" b="1" i="0" u="none" strike="noStrike" cap="none">
              <a:solidFill>
                <a:schemeClr val="dk1"/>
              </a:solidFill>
              <a:latin typeface="Helvetica Neue"/>
              <a:ea typeface="Helvetica Neue"/>
              <a:cs typeface="Helvetica Neue"/>
              <a:sym typeface="Helvetica Neue"/>
            </a:endParaRPr>
          </a:p>
        </p:txBody>
      </p:sp>
      <p:pic>
        <p:nvPicPr>
          <p:cNvPr id="2" name="Picture 1" descr="A white background with blue text&#10;&#10;Description automatically generated">
            <a:extLst>
              <a:ext uri="{FF2B5EF4-FFF2-40B4-BE49-F238E27FC236}">
                <a16:creationId xmlns:a16="http://schemas.microsoft.com/office/drawing/2014/main" id="{FAE937D2-F145-32EA-04B1-9BC4767EE944}"/>
              </a:ext>
            </a:extLst>
          </p:cNvPr>
          <p:cNvPicPr>
            <a:picLocks noChangeAspect="1"/>
          </p:cNvPicPr>
          <p:nvPr/>
        </p:nvPicPr>
        <p:blipFill>
          <a:blip r:embed="rId6"/>
          <a:stretch>
            <a:fillRect/>
          </a:stretch>
        </p:blipFill>
        <p:spPr>
          <a:xfrm>
            <a:off x="10315575" y="0"/>
            <a:ext cx="1876425" cy="1391682"/>
          </a:xfrm>
          <a:prstGeom prst="rect">
            <a:avLst/>
          </a:prstGeom>
        </p:spPr>
      </p:pic>
      <p:pic>
        <p:nvPicPr>
          <p:cNvPr id="3" name="Picture 2" descr="A diagram of a diagram&#10;&#10;Description automatically generated with medium confidence">
            <a:extLst>
              <a:ext uri="{FF2B5EF4-FFF2-40B4-BE49-F238E27FC236}">
                <a16:creationId xmlns:a16="http://schemas.microsoft.com/office/drawing/2014/main" id="{F230C50B-2C29-D6FA-D79B-3AA73CB985D8}"/>
              </a:ext>
            </a:extLst>
          </p:cNvPr>
          <p:cNvPicPr>
            <a:picLocks noChangeAspect="1"/>
          </p:cNvPicPr>
          <p:nvPr/>
        </p:nvPicPr>
        <p:blipFill>
          <a:blip r:embed="rId7"/>
          <a:stretch>
            <a:fillRect/>
          </a:stretch>
        </p:blipFill>
        <p:spPr>
          <a:xfrm>
            <a:off x="368884" y="1437377"/>
            <a:ext cx="4835470" cy="47445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4" name="Google Shape;164;p20"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65" name="Google Shape;165;p20"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66" name="Google Shape;166;p20"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pic>
        <p:nvPicPr>
          <p:cNvPr id="2" name="Picture 1" descr="A white background with blue text&#10;&#10;Description automatically generated">
            <a:extLst>
              <a:ext uri="{FF2B5EF4-FFF2-40B4-BE49-F238E27FC236}">
                <a16:creationId xmlns:a16="http://schemas.microsoft.com/office/drawing/2014/main" id="{E3E4E999-350F-B484-6319-E8722FAFC9F9}"/>
              </a:ext>
            </a:extLst>
          </p:cNvPr>
          <p:cNvPicPr>
            <a:picLocks noChangeAspect="1"/>
          </p:cNvPicPr>
          <p:nvPr/>
        </p:nvPicPr>
        <p:blipFill>
          <a:blip r:embed="rId5"/>
          <a:stretch>
            <a:fillRect/>
          </a:stretch>
        </p:blipFill>
        <p:spPr>
          <a:xfrm>
            <a:off x="10315575" y="0"/>
            <a:ext cx="1876425" cy="1391682"/>
          </a:xfrm>
          <a:prstGeom prst="rect">
            <a:avLst/>
          </a:prstGeom>
        </p:spPr>
      </p:pic>
      <p:pic>
        <p:nvPicPr>
          <p:cNvPr id="167" name="Google Shape;167;p20"/>
          <p:cNvPicPr preferRelativeResize="0"/>
          <p:nvPr/>
        </p:nvPicPr>
        <p:blipFill>
          <a:blip r:embed="rId6">
            <a:alphaModFix/>
          </a:blip>
          <a:stretch>
            <a:fillRect/>
          </a:stretch>
        </p:blipFill>
        <p:spPr>
          <a:xfrm>
            <a:off x="313275" y="828435"/>
            <a:ext cx="11878723" cy="572476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4" name="Google Shape;174;p21" descr="long line of CPMS colors.jpeg"/>
          <p:cNvPicPr preferRelativeResize="0"/>
          <p:nvPr/>
        </p:nvPicPr>
        <p:blipFill rotWithShape="1">
          <a:blip r:embed="rId3">
            <a:alphaModFix/>
          </a:blip>
          <a:srcRect/>
          <a:stretch/>
        </p:blipFill>
        <p:spPr>
          <a:xfrm>
            <a:off x="0" y="6553200"/>
            <a:ext cx="5537200" cy="304800"/>
          </a:xfrm>
          <a:prstGeom prst="rect">
            <a:avLst/>
          </a:prstGeom>
          <a:noFill/>
          <a:ln>
            <a:noFill/>
          </a:ln>
        </p:spPr>
      </p:pic>
      <p:pic>
        <p:nvPicPr>
          <p:cNvPr id="175" name="Google Shape;175;p21" descr="long line of CPMS colors.jpeg"/>
          <p:cNvPicPr preferRelativeResize="0"/>
          <p:nvPr/>
        </p:nvPicPr>
        <p:blipFill rotWithShape="1">
          <a:blip r:embed="rId3">
            <a:alphaModFix/>
          </a:blip>
          <a:srcRect/>
          <a:stretch/>
        </p:blipFill>
        <p:spPr>
          <a:xfrm>
            <a:off x="5486400" y="6553200"/>
            <a:ext cx="5537200" cy="304800"/>
          </a:xfrm>
          <a:prstGeom prst="rect">
            <a:avLst/>
          </a:prstGeom>
          <a:noFill/>
          <a:ln>
            <a:noFill/>
          </a:ln>
        </p:spPr>
      </p:pic>
      <p:pic>
        <p:nvPicPr>
          <p:cNvPr id="176" name="Google Shape;176;p21" descr="long line of CPMS colors copy.jpeg"/>
          <p:cNvPicPr preferRelativeResize="0"/>
          <p:nvPr/>
        </p:nvPicPr>
        <p:blipFill rotWithShape="1">
          <a:blip r:embed="rId4">
            <a:alphaModFix/>
          </a:blip>
          <a:srcRect/>
          <a:stretch/>
        </p:blipFill>
        <p:spPr>
          <a:xfrm>
            <a:off x="8483600" y="6559550"/>
            <a:ext cx="3708400" cy="298450"/>
          </a:xfrm>
          <a:prstGeom prst="rect">
            <a:avLst/>
          </a:prstGeom>
          <a:noFill/>
          <a:ln>
            <a:noFill/>
          </a:ln>
        </p:spPr>
      </p:pic>
      <p:sp>
        <p:nvSpPr>
          <p:cNvPr id="177" name="Google Shape;177;p21"/>
          <p:cNvSpPr txBox="1">
            <a:spLocks noGrp="1"/>
          </p:cNvSpPr>
          <p:nvPr>
            <p:ph type="ctrTitle"/>
          </p:nvPr>
        </p:nvSpPr>
        <p:spPr>
          <a:xfrm>
            <a:off x="1008147" y="413639"/>
            <a:ext cx="9144000" cy="877295"/>
          </a:xfrm>
          <a:prstGeom prst="rect">
            <a:avLst/>
          </a:prstGeom>
          <a:noFill/>
          <a:ln>
            <a:noFill/>
          </a:ln>
        </p:spPr>
        <p:txBody>
          <a:bodyPr spcFirstLastPara="1" wrap="square" lIns="91425" tIns="45700" rIns="91425" bIns="45700" rtlCol="0" anchor="b" anchorCtr="0">
            <a:normAutofit/>
          </a:bodyPr>
          <a:lstStyle/>
          <a:p>
            <a:pPr marL="0" lvl="0" indent="0" algn="ctr" rtl="0">
              <a:lnSpc>
                <a:spcPct val="90000"/>
              </a:lnSpc>
              <a:spcBef>
                <a:spcPts val="0"/>
              </a:spcBef>
              <a:spcAft>
                <a:spcPts val="0"/>
              </a:spcAft>
              <a:buClr>
                <a:srgbClr val="0489C5"/>
              </a:buClr>
              <a:buSzPts val="5400"/>
              <a:buFont typeface="Calibri"/>
              <a:buNone/>
            </a:pPr>
            <a:r>
              <a:rPr lang="es" sz="5400">
                <a:solidFill>
                  <a:srgbClr val="207D80"/>
                </a:solidFill>
              </a:rPr>
              <a:t>Competencias técnicas</a:t>
            </a:r>
            <a:endParaRPr sz="5400">
              <a:solidFill>
                <a:srgbClr val="207D80"/>
              </a:solidFill>
            </a:endParaRPr>
          </a:p>
        </p:txBody>
      </p:sp>
      <p:sp>
        <p:nvSpPr>
          <p:cNvPr id="178" name="Google Shape;178;p21"/>
          <p:cNvSpPr txBox="1"/>
          <p:nvPr/>
        </p:nvSpPr>
        <p:spPr>
          <a:xfrm>
            <a:off x="5196605" y="2494506"/>
            <a:ext cx="6509100" cy="1200288"/>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dirty="0">
                <a:solidFill>
                  <a:schemeClr val="dk1"/>
                </a:solidFill>
                <a:latin typeface="Helvetica Neue"/>
                <a:ea typeface="Helvetica Neue"/>
                <a:cs typeface="Helvetica Neue"/>
                <a:sym typeface="Helvetica Neue"/>
              </a:rPr>
              <a:t>Un</a:t>
            </a:r>
            <a:r>
              <a:rPr lang="es" sz="1800" b="0" i="0" u="none" strike="noStrike" cap="none" dirty="0">
                <a:solidFill>
                  <a:schemeClr val="dk1"/>
                </a:solidFill>
                <a:latin typeface="Helvetica Neue"/>
                <a:ea typeface="Helvetica Neue"/>
                <a:cs typeface="Helvetica Neue"/>
                <a:sym typeface="Helvetica Neue"/>
              </a:rPr>
              <a:t> conjunto de </a:t>
            </a:r>
            <a:r>
              <a:rPr lang="es" sz="1800" b="1" i="0" u="none" strike="noStrike" cap="none" dirty="0">
                <a:solidFill>
                  <a:schemeClr val="dk1"/>
                </a:solidFill>
                <a:latin typeface="Helvetica Neue"/>
                <a:ea typeface="Helvetica Neue"/>
                <a:cs typeface="Helvetica Neue"/>
                <a:sym typeface="Helvetica Neue"/>
              </a:rPr>
              <a:t>conocimientos, destrezas</a:t>
            </a:r>
            <a:r>
              <a:rPr lang="es" sz="1800" b="0" i="0" u="none" strike="noStrike" cap="none" dirty="0">
                <a:solidFill>
                  <a:schemeClr val="dk1"/>
                </a:solidFill>
                <a:latin typeface="Helvetica Neue"/>
                <a:ea typeface="Helvetica Neue"/>
                <a:cs typeface="Helvetica Neue"/>
                <a:sym typeface="Helvetica Neue"/>
              </a:rPr>
              <a:t> o </a:t>
            </a:r>
            <a:r>
              <a:rPr lang="es" sz="1800" b="1" i="0" u="none" strike="noStrike" cap="none" dirty="0">
                <a:solidFill>
                  <a:schemeClr val="dk1"/>
                </a:solidFill>
                <a:latin typeface="Helvetica Neue"/>
                <a:ea typeface="Helvetica Neue"/>
                <a:cs typeface="Helvetica Neue"/>
                <a:sym typeface="Helvetica Neue"/>
              </a:rPr>
              <a:t>cualidades </a:t>
            </a:r>
            <a:r>
              <a:rPr lang="es" sz="1800" b="0" i="0" u="none" strike="noStrike" cap="none" dirty="0">
                <a:solidFill>
                  <a:schemeClr val="dk1"/>
                </a:solidFill>
                <a:latin typeface="Helvetica Neue"/>
                <a:ea typeface="Helvetica Neue"/>
                <a:cs typeface="Helvetica Neue"/>
                <a:sym typeface="Helvetica Neue"/>
              </a:rPr>
              <a:t>cuantificables y </a:t>
            </a:r>
            <a:r>
              <a:rPr lang="es" sz="1800" b="1" i="0" u="none" strike="noStrike" cap="none" dirty="0">
                <a:solidFill>
                  <a:schemeClr val="dk1"/>
                </a:solidFill>
                <a:latin typeface="Helvetica Neue"/>
                <a:ea typeface="Helvetica Neue"/>
                <a:cs typeface="Helvetica Neue"/>
                <a:sym typeface="Helvetica Neue"/>
              </a:rPr>
              <a:t>pericia adquirida</a:t>
            </a:r>
            <a:r>
              <a:rPr lang="es" sz="1800" b="0" i="0" u="none" strike="noStrike" cap="none" dirty="0">
                <a:solidFill>
                  <a:schemeClr val="dk1"/>
                </a:solidFill>
                <a:latin typeface="Helvetica Neue"/>
                <a:ea typeface="Helvetica Neue"/>
                <a:cs typeface="Helvetica Neue"/>
                <a:sym typeface="Helvetica Neue"/>
              </a:rPr>
              <a:t> en un área técnica específica de protección de la niñez y la adolescencia necesarios para desempeñar una tarea con eficacia. </a:t>
            </a:r>
            <a:endParaRPr sz="1800" b="0" i="0" u="none" strike="noStrike" cap="none" dirty="0">
              <a:solidFill>
                <a:schemeClr val="dk1"/>
              </a:solidFill>
              <a:latin typeface="Helvetica Neue"/>
              <a:ea typeface="Helvetica Neue"/>
              <a:cs typeface="Helvetica Neue"/>
              <a:sym typeface="Helvetica Neue"/>
            </a:endParaRPr>
          </a:p>
        </p:txBody>
      </p:sp>
      <p:sp>
        <p:nvSpPr>
          <p:cNvPr id="179" name="Google Shape;179;p21"/>
          <p:cNvSpPr txBox="1"/>
          <p:nvPr/>
        </p:nvSpPr>
        <p:spPr>
          <a:xfrm>
            <a:off x="5241305" y="4473466"/>
            <a:ext cx="6464400" cy="1754286"/>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 sz="1800" dirty="0">
                <a:solidFill>
                  <a:schemeClr val="dk1"/>
                </a:solidFill>
                <a:latin typeface="Helvetica Neue"/>
                <a:ea typeface="Helvetica Neue"/>
                <a:cs typeface="Helvetica Neue"/>
                <a:sym typeface="Helvetica Neue"/>
              </a:rPr>
              <a:t>Un </a:t>
            </a:r>
            <a:r>
              <a:rPr lang="es" sz="1800" b="0" i="0" u="none" strike="noStrike" cap="none" dirty="0">
                <a:solidFill>
                  <a:schemeClr val="dk1"/>
                </a:solidFill>
                <a:latin typeface="Helvetica Neue"/>
                <a:ea typeface="Helvetica Neue"/>
                <a:cs typeface="Helvetica Neue"/>
                <a:sym typeface="Helvetica Neue"/>
              </a:rPr>
              <a:t>conjunto de competencias relacionadas </a:t>
            </a:r>
            <a:r>
              <a:rPr lang="es" sz="1800" b="1" i="0" u="none" strike="noStrike" cap="none" dirty="0">
                <a:solidFill>
                  <a:schemeClr val="dk1"/>
                </a:solidFill>
                <a:latin typeface="Helvetica Neue"/>
                <a:ea typeface="Helvetica Neue"/>
                <a:cs typeface="Helvetica Neue"/>
                <a:sym typeface="Helvetica Neue"/>
              </a:rPr>
              <a:t>con un área o una temática común</a:t>
            </a:r>
            <a:r>
              <a:rPr lang="es" sz="1800" b="0" i="0" u="none" strike="noStrike" cap="none" dirty="0">
                <a:solidFill>
                  <a:schemeClr val="dk1"/>
                </a:solidFill>
                <a:latin typeface="Helvetica Neue"/>
                <a:ea typeface="Helvetica Neue"/>
                <a:cs typeface="Helvetica Neue"/>
                <a:sym typeface="Helvetica Neue"/>
              </a:rPr>
              <a:t>. Los ámbitos de competencias de protección de la niñez y la adolescencia en la acción humanitaria </a:t>
            </a:r>
            <a:r>
              <a:rPr lang="es" sz="1800" dirty="0">
                <a:solidFill>
                  <a:schemeClr val="dk1"/>
                </a:solidFill>
                <a:latin typeface="Helvetica Neue"/>
                <a:ea typeface="Helvetica Neue"/>
                <a:cs typeface="Helvetica Neue"/>
                <a:sym typeface="Helvetica Neue"/>
              </a:rPr>
              <a:t>están en consonancia con</a:t>
            </a:r>
            <a:r>
              <a:rPr lang="es" sz="1800" b="0" i="0" u="none" strike="noStrike" cap="none" dirty="0">
                <a:solidFill>
                  <a:schemeClr val="dk1"/>
                </a:solidFill>
                <a:latin typeface="Helvetica Neue"/>
                <a:ea typeface="Helvetica Neue"/>
                <a:cs typeface="Helvetica Neue"/>
                <a:sym typeface="Helvetica Neue"/>
              </a:rPr>
              <a:t> los cuatro pilares de las Normas Mínimas para la protección de la niñez y la adolescencia en la acción humanitaria. </a:t>
            </a:r>
            <a:endParaRPr sz="1800" b="0" i="0" u="none" strike="noStrike" cap="none" dirty="0">
              <a:solidFill>
                <a:schemeClr val="dk1"/>
              </a:solidFill>
              <a:latin typeface="Helvetica Neue"/>
              <a:ea typeface="Helvetica Neue"/>
              <a:cs typeface="Helvetica Neue"/>
              <a:sym typeface="Helvetica Neue"/>
            </a:endParaRPr>
          </a:p>
        </p:txBody>
      </p:sp>
      <p:sp>
        <p:nvSpPr>
          <p:cNvPr id="180" name="Google Shape;180;p21"/>
          <p:cNvSpPr txBox="1"/>
          <p:nvPr/>
        </p:nvSpPr>
        <p:spPr>
          <a:xfrm>
            <a:off x="5247737" y="2021197"/>
            <a:ext cx="6223000" cy="400069"/>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2000" b="1" i="0" u="none" strike="noStrike" cap="none" dirty="0">
                <a:solidFill>
                  <a:schemeClr val="dk1"/>
                </a:solidFill>
                <a:latin typeface="Helvetica Neue"/>
                <a:ea typeface="Helvetica Neue"/>
                <a:cs typeface="Helvetica Neue"/>
                <a:sym typeface="Helvetica Neue"/>
              </a:rPr>
              <a:t>COMPETENCIAS TÉCNICAS:</a:t>
            </a:r>
            <a:endParaRPr sz="2000" b="1" i="0" u="none" strike="noStrike" cap="none" dirty="0">
              <a:solidFill>
                <a:schemeClr val="dk1"/>
              </a:solidFill>
              <a:latin typeface="Helvetica Neue"/>
              <a:ea typeface="Helvetica Neue"/>
              <a:cs typeface="Helvetica Neue"/>
              <a:sym typeface="Helvetica Neue"/>
            </a:endParaRPr>
          </a:p>
        </p:txBody>
      </p:sp>
      <p:sp>
        <p:nvSpPr>
          <p:cNvPr id="181" name="Google Shape;181;p21"/>
          <p:cNvSpPr txBox="1"/>
          <p:nvPr/>
        </p:nvSpPr>
        <p:spPr>
          <a:xfrm>
            <a:off x="5270500" y="4020242"/>
            <a:ext cx="6223000" cy="400069"/>
          </a:xfrm>
          <a:prstGeom prst="rect">
            <a:avLst/>
          </a:prstGeom>
          <a:noFill/>
          <a:ln>
            <a:noFill/>
          </a:ln>
        </p:spPr>
        <p:txBody>
          <a:bodyPr spcFirstLastPara="1" wrap="square" lIns="91425" tIns="45700" rIns="91425" bIns="45700" rtlCol="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 sz="2000" b="1" i="0" u="none" strike="noStrike" cap="none" dirty="0">
                <a:solidFill>
                  <a:schemeClr val="dk1"/>
                </a:solidFill>
                <a:latin typeface="Helvetica Neue"/>
                <a:ea typeface="Helvetica Neue"/>
                <a:cs typeface="Helvetica Neue"/>
                <a:sym typeface="Helvetica Neue"/>
              </a:rPr>
              <a:t>ÁMBITO DE COMPETENCIAS:</a:t>
            </a:r>
            <a:endParaRPr sz="2000" b="1" i="0" u="none" strike="noStrike" cap="none" dirty="0">
              <a:solidFill>
                <a:schemeClr val="dk1"/>
              </a:solidFill>
              <a:latin typeface="Helvetica Neue"/>
              <a:ea typeface="Helvetica Neue"/>
              <a:cs typeface="Helvetica Neue"/>
              <a:sym typeface="Helvetica Neue"/>
            </a:endParaRPr>
          </a:p>
        </p:txBody>
      </p:sp>
      <p:pic>
        <p:nvPicPr>
          <p:cNvPr id="2" name="Picture 1" descr="A white background with blue text&#10;&#10;Description automatically generated">
            <a:extLst>
              <a:ext uri="{FF2B5EF4-FFF2-40B4-BE49-F238E27FC236}">
                <a16:creationId xmlns:a16="http://schemas.microsoft.com/office/drawing/2014/main" id="{D00E563E-6F79-A227-AD97-1F7CD0340293}"/>
              </a:ext>
            </a:extLst>
          </p:cNvPr>
          <p:cNvPicPr>
            <a:picLocks noChangeAspect="1"/>
          </p:cNvPicPr>
          <p:nvPr/>
        </p:nvPicPr>
        <p:blipFill>
          <a:blip r:embed="rId5"/>
          <a:stretch>
            <a:fillRect/>
          </a:stretch>
        </p:blipFill>
        <p:spPr>
          <a:xfrm>
            <a:off x="10315575" y="0"/>
            <a:ext cx="1876425" cy="1391682"/>
          </a:xfrm>
          <a:prstGeom prst="rect">
            <a:avLst/>
          </a:prstGeom>
        </p:spPr>
      </p:pic>
      <p:pic>
        <p:nvPicPr>
          <p:cNvPr id="3" name="Picture 2" descr="A diagram of a diagram&#10;&#10;Description automatically generated with medium confidence">
            <a:extLst>
              <a:ext uri="{FF2B5EF4-FFF2-40B4-BE49-F238E27FC236}">
                <a16:creationId xmlns:a16="http://schemas.microsoft.com/office/drawing/2014/main" id="{DBCD9416-285F-9918-47E9-7DF4B67245E4}"/>
              </a:ext>
            </a:extLst>
          </p:cNvPr>
          <p:cNvPicPr>
            <a:picLocks noChangeAspect="1"/>
          </p:cNvPicPr>
          <p:nvPr/>
        </p:nvPicPr>
        <p:blipFill>
          <a:blip r:embed="rId6"/>
          <a:stretch>
            <a:fillRect/>
          </a:stretch>
        </p:blipFill>
        <p:spPr>
          <a:xfrm>
            <a:off x="190612" y="1549806"/>
            <a:ext cx="4835470" cy="47445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4143</Words>
  <Application>Microsoft Macintosh PowerPoint</Application>
  <PresentationFormat>Widescreen</PresentationFormat>
  <Paragraphs>404</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 Narrow</vt:lpstr>
      <vt:lpstr>Georgia</vt:lpstr>
      <vt:lpstr>Calibri</vt:lpstr>
      <vt:lpstr>Helvetica Neue</vt:lpstr>
      <vt:lpstr>Noto Sans Symbols</vt:lpstr>
      <vt:lpstr>Arial</vt:lpstr>
      <vt:lpstr>Office Theme</vt:lpstr>
      <vt:lpstr>PowerPoint Presentation</vt:lpstr>
      <vt:lpstr>Resultados de aprendizaje</vt:lpstr>
      <vt:lpstr>Finalidad</vt:lpstr>
      <vt:lpstr>Estructura</vt:lpstr>
      <vt:lpstr>PowerPoint Presentation</vt:lpstr>
      <vt:lpstr>Indicadores</vt:lpstr>
      <vt:lpstr>Principios rectores</vt:lpstr>
      <vt:lpstr>PowerPoint Presentation</vt:lpstr>
      <vt:lpstr>Competencias técnicas</vt:lpstr>
      <vt:lpstr>PowerPoint Presentation</vt:lpstr>
      <vt:lpstr>Competencias humanitarias básicas</vt:lpstr>
      <vt:lpstr>PowerPoint Presentation</vt:lpstr>
      <vt:lpstr>¿Quiénes pueden usar el Marco de Competencias?</vt:lpstr>
      <vt:lpstr>Uso</vt:lpstr>
      <vt:lpstr>Herramienta 1: Plantilla general para la descripción del puesto del Marco de Competencias </vt:lpstr>
      <vt:lpstr>Herramienta 2: Planificación de entrevistas</vt:lpstr>
      <vt:lpstr>Herramienta 2: Tipo de preguntas</vt:lpstr>
      <vt:lpstr>Herramienta 2: Tipo de preguntas</vt:lpstr>
      <vt:lpstr>Herramienta 3: Autoevaluación para profesionales</vt:lpstr>
      <vt:lpstr>Herramienta 3: Evaluación del/de la profesional                llevada a cabo por su gerente</vt:lpstr>
      <vt:lpstr>Herramienta 3: Resumen de la calificación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Christopher Loat</cp:lastModifiedBy>
  <cp:revision>8</cp:revision>
  <dcterms:modified xsi:type="dcterms:W3CDTF">2024-10-04T22:36:46Z</dcterms:modified>
</cp:coreProperties>
</file>