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88" r:id="rId2"/>
    <p:sldId id="267" r:id="rId3"/>
    <p:sldId id="268"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Helvetica Neue" panose="020B060402020202020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264" autoAdjust="0"/>
  </p:normalViewPr>
  <p:slideViewPr>
    <p:cSldViewPr snapToGrid="0">
      <p:cViewPr varScale="1">
        <p:scale>
          <a:sx n="33" d="100"/>
          <a:sy n="33" d="100"/>
        </p:scale>
        <p:origin x="1924" y="32"/>
      </p:cViewPr>
      <p:guideLst>
        <p:guide orient="horz" pos="2160"/>
        <p:guide pos="3840"/>
      </p:guideLst>
    </p:cSldViewPr>
  </p:slideViewPr>
  <p:notesTextViewPr>
    <p:cViewPr>
      <p:scale>
        <a:sx n="1" d="1"/>
        <a:sy n="1" d="1"/>
      </p:scale>
      <p:origin x="0" y="-3312"/>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Este primer Bloque de Normas tienen que ver con la respuesta de calidad, que son comunes en todas las áreas de la programación de protección de la niñez y adolescencia, aplicables en todas las situaciones y contextos, durante las fases de preparación y respuesta. TODAS son fundamentales para alcanzar el nivel de calidad que pretendemos alcanzar como profesionales.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Estas Normas de calidad deben usarse conjuntamente al resto de normas (7-28) y a los principios de las NMPNA.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Esta Norma es complementaria a la </a:t>
            </a:r>
            <a:r>
              <a:rPr lang="es-ES" u="sng" dirty="0"/>
              <a:t>Norma Humanitaria Esencial en materia de Calidad y Rendición de cuentas (CHS), </a:t>
            </a:r>
            <a:r>
              <a:rPr lang="es-ES" dirty="0"/>
              <a:t>y debe usarse junto con ella.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Igualmente, las NMPNA destacan la importancia de la </a:t>
            </a:r>
            <a:r>
              <a:rPr lang="es-ES" b="1" dirty="0"/>
              <a:t>salvaguardia</a:t>
            </a:r>
            <a:r>
              <a:rPr lang="es-ES" dirty="0"/>
              <a:t> de los NNA y la </a:t>
            </a:r>
            <a:r>
              <a:rPr lang="es-ES" b="1" dirty="0"/>
              <a:t>prevención</a:t>
            </a:r>
            <a:r>
              <a:rPr lang="es-ES" dirty="0"/>
              <a:t> de la explotación y el abuso sexual, y los señala a lo largo del manual usando iconos específicos.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Tema de discusión: </a:t>
            </a:r>
            <a:r>
              <a:rPr lang="es-ES" dirty="0"/>
              <a:t>¿Alguien puede nombrar estándares bajo el Pilar 1? </a:t>
            </a:r>
            <a:endParaRPr lang="en-US" dirty="0"/>
          </a:p>
          <a:p>
            <a:endParaRPr lang="fr-FR" dirty="0"/>
          </a:p>
          <a:p>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Notas para el facilitador, para explicar con más detalle el contenido de la diapositiva: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Información de antecedentes sobre los 9 compromisos de la CHS: </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effectLst/>
                <a:latin typeface="Arial" panose="020B0604020202020204" pitchFamily="34" charset="0"/>
              </a:rPr>
              <a:t>La Norma Humanitaria Esencial en materia de calidad y rendición de cuentas (CHS, por sus  siglas en inglés) establece Nueve Compromisos que las organizaciones y personas implicadas en la respuesta humanitaria pueden utilizar con el fin de mejorar la calidad y la eficacia de la asistencia que brindan. Asimismo, facilita una mayor rendición de cuentas hacia las comunidades y personas afectadas por crisis humanitarias, ya que éstas, al saber a qué se han comprometido las organizaciones, podrán exigir que se les rinda cuentas al respecto. Como norma esencial, la CHS describe los elementos fundamentales de una acción humanitaria de calidad, responsable y basada en principios. </a:t>
            </a:r>
            <a:endParaRPr lang="en-US" i="1" dirty="0">
              <a:effectLst/>
              <a:latin typeface="Arial" panose="020B0604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fr-FR" i="1" dirty="0"/>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reciben una ayuda adecuada en relación con sus necesidades.</a:t>
            </a:r>
            <a:br>
              <a:rPr lang="es-ES" i="1" dirty="0"/>
            </a:br>
            <a:r>
              <a:rPr lang="es-ES" i="1" dirty="0">
                <a:effectLst/>
                <a:latin typeface="Arial" panose="020B0604020202020204" pitchFamily="34" charset="0"/>
              </a:rPr>
              <a:t>Criterio de Calidad: La respuesta humanitaria es adecuada y pertinente.</a:t>
            </a:r>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tienen acceso a la ayuda que necesitan en el momento adecuado.</a:t>
            </a:r>
            <a:br>
              <a:rPr lang="es-ES" i="1" dirty="0"/>
            </a:br>
            <a:r>
              <a:rPr lang="es-ES" i="1" dirty="0">
                <a:effectLst/>
                <a:latin typeface="Arial" panose="020B0604020202020204" pitchFamily="34" charset="0"/>
              </a:rPr>
              <a:t>Criterio de Calidad: La respuesta humanitaria es eficaz y proporcionada a tiempo.</a:t>
            </a:r>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no se ven perjudicadas y están más preparadas, son más resilientes y están menos expuestas al riesgo como resultado de la acción humanitaria.</a:t>
            </a:r>
            <a:br>
              <a:rPr lang="es-ES" i="1" dirty="0"/>
            </a:br>
            <a:r>
              <a:rPr lang="es-ES" i="1" dirty="0">
                <a:effectLst/>
                <a:latin typeface="Arial" panose="020B0604020202020204" pitchFamily="34" charset="0"/>
              </a:rPr>
              <a:t>Criterio de Calidad: La respuesta humanitaria fortalece las capacidades locales y evita causar efectos negativos</a:t>
            </a:r>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conocen sus derechos, tienen acceso a la información y participan en todas las decisiones que les conciernen.</a:t>
            </a:r>
            <a:br>
              <a:rPr lang="es-ES" i="1" dirty="0"/>
            </a:br>
            <a:r>
              <a:rPr lang="es-ES" i="1" dirty="0">
                <a:effectLst/>
                <a:latin typeface="Arial" panose="020B0604020202020204" pitchFamily="34" charset="0"/>
              </a:rPr>
              <a:t>Criterio de Calidad: La respuesta humanitaria se basa en la comunicación, la participación y la retroalimentación</a:t>
            </a:r>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tienen acceso a mecanismos seguros y ágiles para gestionar las quejas.</a:t>
            </a:r>
            <a:br>
              <a:rPr lang="es-ES" i="1" dirty="0"/>
            </a:br>
            <a:r>
              <a:rPr lang="es-ES" i="1" dirty="0">
                <a:effectLst/>
                <a:latin typeface="Arial" panose="020B0604020202020204" pitchFamily="34" charset="0"/>
              </a:rPr>
              <a:t>Criterio de Calidad: Las quejas son bien recibidas y gestionadas</a:t>
            </a:r>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reciben una ayuda coordinada y complementaria.</a:t>
            </a:r>
            <a:br>
              <a:rPr lang="es-ES" i="1" dirty="0"/>
            </a:br>
            <a:r>
              <a:rPr lang="es-ES" i="1" dirty="0">
                <a:effectLst/>
                <a:latin typeface="Arial" panose="020B0604020202020204" pitchFamily="34" charset="0"/>
              </a:rPr>
              <a:t>Criterio de Calidad: La respuesta humanitaria es coordinada y complementaria.</a:t>
            </a:r>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pueden esperar que se les brinde una mejor asistencia, ya que las organizaciones </a:t>
            </a:r>
            <a:br>
              <a:rPr lang="es-ES" i="1" dirty="0"/>
            </a:br>
            <a:r>
              <a:rPr lang="es-ES" i="1" dirty="0">
                <a:effectLst/>
                <a:latin typeface="Arial" panose="020B0604020202020204" pitchFamily="34" charset="0"/>
              </a:rPr>
              <a:t>aprenden de la experiencia y la reflexión.</a:t>
            </a:r>
            <a:br>
              <a:rPr lang="es-ES" i="1" dirty="0"/>
            </a:br>
            <a:r>
              <a:rPr lang="es-ES" i="1" dirty="0">
                <a:effectLst/>
                <a:latin typeface="Arial" panose="020B0604020202020204" pitchFamily="34" charset="0"/>
              </a:rPr>
              <a:t>Criterio de Calidad: Los actores humanitarios están en un proceso de aprendizaje y mejora constante</a:t>
            </a:r>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reciben la ayuda que necesitan por parte del personal y voluntarios competentes gestionados de forma adecuada. </a:t>
            </a:r>
            <a:br>
              <a:rPr lang="es-ES" i="1" dirty="0"/>
            </a:br>
            <a:r>
              <a:rPr lang="es-ES" i="1" dirty="0">
                <a:effectLst/>
                <a:latin typeface="Arial" panose="020B0604020202020204" pitchFamily="34" charset="0"/>
              </a:rPr>
              <a:t>Criterio de Calidad: El personal cuenta con apoyo para hacer su trabajo con eficacia y recibe un trato justo y </a:t>
            </a:r>
            <a:r>
              <a:rPr lang="es-ES" i="1" dirty="0" err="1">
                <a:effectLst/>
                <a:latin typeface="Arial" panose="020B0604020202020204" pitchFamily="34" charset="0"/>
              </a:rPr>
              <a:t>equitativ</a:t>
            </a:r>
            <a:endParaRPr lang="es-ES" i="1" dirty="0">
              <a:effectLst/>
              <a:latin typeface="Arial" panose="020B0604020202020204" pitchFamily="34" charset="0"/>
            </a:endParaRPr>
          </a:p>
          <a:p>
            <a:pPr marL="228600" marR="0" lvl="0" indent="-228600" algn="l" rtl="0">
              <a:lnSpc>
                <a:spcPct val="100000"/>
              </a:lnSpc>
              <a:spcBef>
                <a:spcPts val="0"/>
              </a:spcBef>
              <a:spcAft>
                <a:spcPts val="0"/>
              </a:spcAft>
              <a:buClr>
                <a:schemeClr val="dk1"/>
              </a:buClr>
              <a:buSzPts val="1200"/>
              <a:buFont typeface="Calibri"/>
              <a:buAutoNum type="arabicPeriod"/>
            </a:pPr>
            <a:r>
              <a:rPr lang="es-ES" i="1" dirty="0">
                <a:effectLst/>
                <a:latin typeface="Arial" panose="020B0604020202020204" pitchFamily="34" charset="0"/>
              </a:rPr>
              <a:t>Las comunidades y personas afectadas por crisis humanitarias pueden esperar que las organizaciones que les prestan asistencia gestionen los </a:t>
            </a:r>
            <a:br>
              <a:rPr lang="es-ES" i="1" dirty="0"/>
            </a:br>
            <a:r>
              <a:rPr lang="es-ES" i="1" dirty="0">
                <a:effectLst/>
                <a:latin typeface="Arial" panose="020B0604020202020204" pitchFamily="34" charset="0"/>
              </a:rPr>
              <a:t>recursos de forma efectiva, eficaz y ética.</a:t>
            </a:r>
            <a:br>
              <a:rPr lang="es-ES" i="1" dirty="0"/>
            </a:br>
            <a:r>
              <a:rPr lang="es-ES" i="1" dirty="0">
                <a:effectLst/>
                <a:latin typeface="Arial" panose="020B0604020202020204" pitchFamily="34" charset="0"/>
              </a:rPr>
              <a:t>Criterio de Calidad: Los recursos se gestionan y usan de forma responsable para los fines previstos</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t>[FACILITADORES: Dependiendo de su público, su área específica de interés, sus prioridades de programación, su contexto o el tiempo que tiene para facilitar, puede seleccionar una o dos normas claves dentro de cada bloque] </a:t>
            </a:r>
            <a:endParaRPr lang="en-US" i="1" dirty="0"/>
          </a:p>
          <a:p>
            <a:pPr marL="0" lvl="0" indent="0" algn="l" rtl="0">
              <a:spcBef>
                <a:spcPts val="0"/>
              </a:spcBef>
              <a:spcAft>
                <a:spcPts val="0"/>
              </a:spcAft>
              <a:buNone/>
            </a:pPr>
            <a:endParaRPr lang="fr-FR" dirty="0"/>
          </a:p>
          <a:p>
            <a:pPr marL="0" lvl="0" indent="0" algn="l" rtl="0">
              <a:spcBef>
                <a:spcPts val="0"/>
              </a:spcBef>
              <a:spcAft>
                <a:spcPts val="0"/>
              </a:spcAft>
              <a:buNone/>
            </a:pPr>
            <a:r>
              <a:rPr lang="en-US" b="1" dirty="0"/>
              <a:t>Norma 1: </a:t>
            </a:r>
            <a:r>
              <a:rPr lang="es-ES" b="1" dirty="0"/>
              <a:t>Coordinación</a:t>
            </a:r>
            <a:r>
              <a:rPr lang="en-US" b="1" dirty="0">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Hace un llamado para que todos los involucrados en la protección de la niñez y adolescencia se pongan de acuerdo sobre un conjunto de objetivos compartidos y una división del trabajo, y que coordinen sus acciones para proteger a todos los niños afectados de manera oportuna y eficiente, para garantizar la efectividad y la eficiencia.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Ayuda a crear una respuesta interinstitucional o multisectorial que fortalece los sistemas de protección infantil a largo plazo.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Existen diferentes estructuras de coordinación según los diferentes contextos (</a:t>
            </a:r>
            <a:r>
              <a:rPr lang="es-ES" b="1" dirty="0"/>
              <a:t>refugiados</a:t>
            </a:r>
            <a:r>
              <a:rPr lang="es-ES" dirty="0"/>
              <a:t> y PoC / IDP o situaciones mixtas) [</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s-ES" dirty="0"/>
              <a:t> el icono de desplazamiento]. Si el liderazgo de la coordinación depende del contexto, independientemente del contexto, deberíamos tener cierta coordinación entre los actores. Es una responsabilidad compartida. Los actores nacionales y locales también tienen un papel fundamental que desempeñar en la coordinación, para vincularse con los mecanismos de coordinación y respuesta existentes, construir sobre ellos o apoyarlos, y fortalecer la apropiación y las capacidades nacionales y locales.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i="1" dirty="0"/>
              <a:t>- Para obtener más información sobre las diferentes estructuras de coordinación, consulte el juego de diapositivas Norma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Se vincula con el Compromiso Seis: </a:t>
            </a:r>
            <a:r>
              <a:rPr lang="es-ES" i="1" dirty="0">
                <a:effectLst/>
                <a:latin typeface="Arial" panose="020B0604020202020204" pitchFamily="34" charset="0"/>
              </a:rPr>
              <a:t>Las comunidades y personas afectadas por crisis humanitarias reciben una ayuda coordinada y complementaria</a:t>
            </a:r>
            <a:r>
              <a:rPr lang="es-E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effectLst/>
                <a:latin typeface="Arial" panose="020B0604020202020204" pitchFamily="34" charset="0"/>
              </a:rPr>
              <a:t>	</a:t>
            </a:r>
            <a:r>
              <a:rPr lang="es-ES" i="1" dirty="0">
                <a:effectLst/>
                <a:latin typeface="Arial" panose="020B0604020202020204" pitchFamily="34" charset="0"/>
              </a:rPr>
              <a:t>Criterio de Calidad: </a:t>
            </a:r>
            <a:r>
              <a:rPr lang="es-ES" dirty="0">
                <a:effectLst/>
                <a:latin typeface="Arial" panose="020B0604020202020204" pitchFamily="34" charset="0"/>
              </a:rPr>
              <a:t>La respuesta humanitaria es coordinada y complementaria.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Norma</a:t>
            </a:r>
            <a:r>
              <a:rPr lang="en-US" b="1" dirty="0">
                <a:latin typeface="Arial"/>
                <a:ea typeface="Arial"/>
                <a:cs typeface="Arial"/>
                <a:sym typeface="Arial"/>
              </a:rPr>
              <a:t> 2: </a:t>
            </a:r>
            <a:r>
              <a:rPr lang="en-US" b="1" dirty="0" err="1">
                <a:latin typeface="Arial"/>
                <a:ea typeface="Arial"/>
                <a:cs typeface="Arial"/>
                <a:sym typeface="Arial"/>
              </a:rPr>
              <a:t>Recursos</a:t>
            </a:r>
            <a:r>
              <a:rPr lang="en-US" b="1" dirty="0">
                <a:latin typeface="Arial"/>
                <a:ea typeface="Arial"/>
                <a:cs typeface="Arial"/>
                <a:sym typeface="Arial"/>
              </a:rPr>
              <a:t> Humanos </a:t>
            </a:r>
          </a:p>
          <a:p>
            <a:pPr marL="171450" lvl="0" indent="-171450" algn="l" rtl="0">
              <a:spcBef>
                <a:spcPts val="0"/>
              </a:spcBef>
              <a:spcAft>
                <a:spcPts val="0"/>
              </a:spcAft>
              <a:buFont typeface="Arial" panose="020B0604020202020204" pitchFamily="34" charset="0"/>
              <a:buChar char="•"/>
            </a:pPr>
            <a:r>
              <a:rPr lang="es-ES" dirty="0"/>
              <a:t>Esta Norma tiene por objetivo asegurar que los servicios de protección de la infancia sean brindados por personal y asociados que tengan la </a:t>
            </a:r>
            <a:r>
              <a:rPr lang="es-ES" b="1" dirty="0"/>
              <a:t>competencia</a:t>
            </a:r>
            <a:r>
              <a:rPr lang="es-ES" dirty="0"/>
              <a:t> comprobada en sus áreas de trabajo y hayan desarrollado las habilidades y la experiencia necesarias para hacer su trabajo.</a:t>
            </a:r>
          </a:p>
          <a:p>
            <a:pPr marL="171450" lvl="0" indent="-171450" algn="l" rtl="0">
              <a:spcBef>
                <a:spcPts val="0"/>
              </a:spcBef>
              <a:spcAft>
                <a:spcPts val="0"/>
              </a:spcAft>
              <a:buFont typeface="Arial" panose="020B0604020202020204" pitchFamily="34" charset="0"/>
              <a:buChar char="•"/>
            </a:pPr>
            <a:r>
              <a:rPr lang="es-ES" dirty="0"/>
              <a:t>Esta Norma pone mucho énfasis en los procesos, procedimientos y políticas de recursos humanos que promueven medidas para proteger a los NNA y miembros de la comunidad del maltrato y daño por parte de los trabajadores humanitarios: </a:t>
            </a:r>
            <a:r>
              <a:rPr lang="es-ES" sz="1800" b="0" i="0" u="none" strike="noStrike" baseline="0" dirty="0">
                <a:latin typeface="HelveticaNeue-Light-Identity-H"/>
              </a:rPr>
              <a:t>Todas las organizaciones deben tener una política de ’salvaguardia del niño y de la niña’ o de ’Protección de la niñez y adolescencia’, procedimientos y un plan de implementación relacionados para evitar que el personal, las operaciones o los programas dañen a los NNA.</a:t>
            </a:r>
            <a:r>
              <a:rPr lang="es-ES" sz="1200" b="0" i="0" u="none" strike="noStrike" baseline="0" dirty="0">
                <a:latin typeface="Calibri"/>
              </a:rPr>
              <a:t> </a:t>
            </a:r>
            <a:r>
              <a:rPr lang="es-ES" sz="1800" b="0" i="0" u="none" strike="noStrike" baseline="0" dirty="0">
                <a:latin typeface="HelveticaNeue-Light-Identity-H"/>
              </a:rPr>
              <a:t>Las organizaciones también deben establecer en cada lugar un programa simple, accesible, adecuado para los NNA y anónimo con mecanismos para expresar opiniones y presentar informas adecuadamente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icono</a:t>
            </a:r>
            <a:r>
              <a:rPr lang="en-US" i="1" dirty="0">
                <a:latin typeface="Arial"/>
                <a:ea typeface="Arial"/>
                <a:cs typeface="Arial"/>
                <a:sym typeface="Arial"/>
              </a:rPr>
              <a:t> de </a:t>
            </a:r>
            <a:r>
              <a:rPr lang="en-US" b="1" i="1" dirty="0" err="1">
                <a:latin typeface="Arial"/>
                <a:ea typeface="Arial"/>
                <a:cs typeface="Arial"/>
                <a:sym typeface="Arial"/>
              </a:rPr>
              <a:t>salvaguardia</a:t>
            </a:r>
            <a:r>
              <a:rPr lang="en-US" i="1" dirty="0"/>
              <a:t>]</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es complementaria al Compromiso Ocho de la </a:t>
            </a:r>
            <a:r>
              <a:rPr lang="es-ES" u="sng" dirty="0"/>
              <a:t>Norma Humanitaria Esencial en materia de Calidad y Rendición de cuentas (CHS)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Norma</a:t>
            </a:r>
            <a:r>
              <a:rPr lang="en-US" b="1" dirty="0">
                <a:latin typeface="Arial"/>
                <a:ea typeface="Arial"/>
                <a:cs typeface="Arial"/>
                <a:sym typeface="Arial"/>
              </a:rPr>
              <a:t> 3: </a:t>
            </a:r>
            <a:r>
              <a:rPr lang="en-US" sz="1200" b="1" dirty="0">
                <a:solidFill>
                  <a:schemeClr val="bg2"/>
                </a:solidFill>
                <a:latin typeface="+mn-lt"/>
                <a:cs typeface="Calibri" panose="020F0502020204030204" pitchFamily="34" charset="0"/>
              </a:rPr>
              <a:t>Comunicaciones &amp; </a:t>
            </a:r>
            <a:r>
              <a:rPr lang="en-US" sz="1200" b="1" dirty="0" err="1">
                <a:solidFill>
                  <a:schemeClr val="bg2"/>
                </a:solidFill>
                <a:latin typeface="+mn-lt"/>
                <a:cs typeface="Calibri" panose="020F0502020204030204" pitchFamily="34" charset="0"/>
              </a:rPr>
              <a:t>Incidencia</a:t>
            </a:r>
            <a:r>
              <a:rPr lang="en-US" b="1" dirty="0">
                <a:latin typeface="Arial"/>
                <a:ea typeface="Arial"/>
                <a:cs typeface="Arial"/>
                <a:sym typeface="Arial"/>
              </a:rPr>
              <a:t> </a:t>
            </a:r>
            <a:endParaRPr lang="es-ES" dirty="0"/>
          </a:p>
          <a:p>
            <a:pPr marL="171450" lvl="0" indent="-171450" algn="l" rtl="0">
              <a:spcBef>
                <a:spcPts val="0"/>
              </a:spcBef>
              <a:spcAft>
                <a:spcPts val="0"/>
              </a:spcAft>
              <a:buFont typeface="Arial" panose="020B0604020202020204" pitchFamily="34" charset="0"/>
              <a:buChar char="•"/>
            </a:pPr>
            <a:r>
              <a:rPr lang="es-ES" dirty="0"/>
              <a:t>Las cuestiones relativas a la protección de los niños deben promoverse y comunicarse con respeto por la dignidad, el interés superior y la seguridad de los NNA, priorizando</a:t>
            </a:r>
            <a:r>
              <a:rPr lang="es-ES" sz="1200" b="0" i="0" u="none" strike="noStrike" baseline="0" dirty="0">
                <a:latin typeface="HelveticaNeue-Light-Identity-H"/>
              </a:rPr>
              <a:t> la protección de la niñez y adolescencia, el principio de no dañar y el interés superior del niño/niña;</a:t>
            </a:r>
            <a:r>
              <a:rPr lang="fr-FR" sz="1200" b="0" i="0" u="none" strike="noStrike" baseline="0" dirty="0">
                <a:solidFill>
                  <a:srgbClr val="FFFFFF"/>
                </a:solidFill>
                <a:latin typeface="HelveticaNeue-Roman-Identity-H"/>
              </a:rPr>
              <a:t> y </a:t>
            </a:r>
            <a:r>
              <a:rPr lang="fr-FR" sz="1200" b="0" i="0" u="none" strike="noStrike" baseline="0" dirty="0" err="1">
                <a:solidFill>
                  <a:srgbClr val="FFFFFF"/>
                </a:solidFill>
                <a:latin typeface="HelveticaNeue-Roman-Identity-H"/>
              </a:rPr>
              <a:t>asegurar</a:t>
            </a:r>
            <a:r>
              <a:rPr lang="fr-FR" sz="1200" b="0" i="0" u="none" strike="noStrike" baseline="0" dirty="0">
                <a:solidFill>
                  <a:srgbClr val="FFFFFF"/>
                </a:solidFill>
                <a:latin typeface="HelveticaNeue-Roman-Identity-H"/>
              </a:rPr>
              <a:t> la </a:t>
            </a:r>
            <a:r>
              <a:rPr lang="es-ES" sz="1000" b="0" i="0" u="none" strike="noStrike" baseline="0" dirty="0">
                <a:latin typeface="HelveticaNeue-Light-Identity-H"/>
              </a:rPr>
              <a:t>confidencialidad y la protección de datos</a:t>
            </a: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s-ES" sz="1200" b="0" i="0" u="none" strike="noStrike" baseline="0" dirty="0">
                <a:latin typeface="HelveticaNeue-Light-Identity-H"/>
              </a:rPr>
              <a:t>Una comunicación e incidencia efectivas </a:t>
            </a:r>
            <a:r>
              <a:rPr lang="es-ES" dirty="0"/>
              <a:t>- incluyendo texto, imágenes, audio, video y otros canales - </a:t>
            </a:r>
            <a:r>
              <a:rPr lang="es-ES" sz="1200" b="0" i="0" u="none" strike="noStrike" baseline="0" dirty="0">
                <a:latin typeface="HelveticaNeue-Light-Identity-H"/>
              </a:rPr>
              <a:t>pueden ayudar a la expresión personal, protección y empoderamiento de los NNA.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err="1">
                <a:latin typeface="Arial"/>
                <a:ea typeface="Arial"/>
                <a:cs typeface="Arial"/>
                <a:sym typeface="Arial"/>
              </a:rPr>
              <a:t>Esta</a:t>
            </a:r>
            <a:r>
              <a:rPr lang="en-US" dirty="0">
                <a:latin typeface="Arial"/>
                <a:ea typeface="Arial"/>
                <a:cs typeface="Arial"/>
                <a:sym typeface="Arial"/>
              </a:rPr>
              <a:t> </a:t>
            </a:r>
            <a:r>
              <a:rPr lang="en-US" dirty="0" err="1">
                <a:latin typeface="Arial"/>
                <a:ea typeface="Arial"/>
                <a:cs typeface="Arial"/>
                <a:sym typeface="Arial"/>
              </a:rPr>
              <a:t>norma</a:t>
            </a:r>
            <a:r>
              <a:rPr lang="en-US" dirty="0">
                <a:latin typeface="Arial"/>
                <a:ea typeface="Arial"/>
                <a:cs typeface="Arial"/>
                <a:sym typeface="Arial"/>
              </a:rPr>
              <a:t> </a:t>
            </a:r>
            <a:r>
              <a:rPr lang="en-US" dirty="0" err="1">
                <a:latin typeface="Arial"/>
                <a:ea typeface="Arial"/>
                <a:cs typeface="Arial"/>
                <a:sym typeface="Arial"/>
              </a:rPr>
              <a:t>tiene</a:t>
            </a:r>
            <a:r>
              <a:rPr lang="en-US" dirty="0">
                <a:latin typeface="Arial"/>
                <a:ea typeface="Arial"/>
                <a:cs typeface="Arial"/>
                <a:sym typeface="Arial"/>
              </a:rPr>
              <a:t> un vinculo </a:t>
            </a:r>
            <a:r>
              <a:rPr lang="en-US" dirty="0" err="1">
                <a:latin typeface="Arial"/>
                <a:ea typeface="Arial"/>
                <a:cs typeface="Arial"/>
                <a:sym typeface="Arial"/>
              </a:rPr>
              <a:t>fuerte</a:t>
            </a:r>
            <a:r>
              <a:rPr lang="en-US" dirty="0">
                <a:latin typeface="Arial"/>
                <a:ea typeface="Arial"/>
                <a:cs typeface="Arial"/>
                <a:sym typeface="Arial"/>
              </a:rPr>
              <a:t> con </a:t>
            </a:r>
            <a:r>
              <a:rPr lang="en-US" dirty="0" err="1">
                <a:latin typeface="Arial"/>
                <a:ea typeface="Arial"/>
                <a:cs typeface="Arial"/>
                <a:sym typeface="Arial"/>
              </a:rPr>
              <a:t>el</a:t>
            </a:r>
            <a:r>
              <a:rPr lang="en-US" dirty="0">
                <a:latin typeface="Arial"/>
                <a:ea typeface="Arial"/>
                <a:cs typeface="Arial"/>
                <a:sym typeface="Arial"/>
              </a:rPr>
              <a:t> </a:t>
            </a:r>
            <a:r>
              <a:rPr lang="en-US" dirty="0" err="1">
                <a:latin typeface="Arial"/>
                <a:ea typeface="Arial"/>
                <a:cs typeface="Arial"/>
                <a:sym typeface="Arial"/>
              </a:rPr>
              <a:t>tema</a:t>
            </a:r>
            <a:r>
              <a:rPr lang="en-US" dirty="0">
                <a:latin typeface="Arial"/>
                <a:ea typeface="Arial"/>
                <a:cs typeface="Arial"/>
                <a:sym typeface="Arial"/>
              </a:rPr>
              <a:t> de la </a:t>
            </a:r>
            <a:r>
              <a:rPr lang="en-US" sz="1200" b="1" i="0" u="none" strike="noStrike" cap="none" dirty="0" err="1">
                <a:solidFill>
                  <a:schemeClr val="dk1"/>
                </a:solidFill>
                <a:latin typeface="Arial"/>
                <a:ea typeface="Arial"/>
                <a:cs typeface="Arial"/>
                <a:sym typeface="Arial"/>
              </a:rPr>
              <a:t>pr</a:t>
            </a:r>
            <a:r>
              <a:rPr lang="en-US" b="1" dirty="0" err="1">
                <a:latin typeface="Arial"/>
                <a:ea typeface="Arial"/>
                <a:cs typeface="Arial"/>
                <a:sym typeface="Arial"/>
              </a:rPr>
              <a:t>evenci</a:t>
            </a:r>
            <a:r>
              <a:rPr lang="fr-FR" sz="1200" b="1" i="0" u="none" strike="noStrike" baseline="0" dirty="0">
                <a:latin typeface="HelveticaNeue-Light-Identity-H"/>
              </a:rPr>
              <a:t>ó</a:t>
            </a:r>
            <a:r>
              <a:rPr lang="en-US" b="1" dirty="0">
                <a:latin typeface="Arial"/>
                <a:ea typeface="Arial"/>
                <a:cs typeface="Arial"/>
                <a:sym typeface="Arial"/>
              </a:rPr>
              <a:t>n</a:t>
            </a:r>
            <a:r>
              <a:rPr lang="en-US" dirty="0">
                <a:latin typeface="Arial"/>
                <a:ea typeface="Arial"/>
                <a:cs typeface="Arial"/>
                <a:sym typeface="Arial"/>
              </a:rPr>
              <a:t>: es </a:t>
            </a:r>
            <a:r>
              <a:rPr lang="en-US" dirty="0" err="1">
                <a:latin typeface="Arial"/>
                <a:ea typeface="Arial"/>
                <a:cs typeface="Arial"/>
                <a:sym typeface="Arial"/>
              </a:rPr>
              <a:t>necesario</a:t>
            </a:r>
            <a:r>
              <a:rPr lang="en-US" dirty="0">
                <a:latin typeface="Arial"/>
                <a:ea typeface="Arial"/>
                <a:cs typeface="Arial"/>
                <a:sym typeface="Arial"/>
              </a:rPr>
              <a:t> </a:t>
            </a:r>
            <a:r>
              <a:rPr lang="es-ES" sz="1200" b="0" i="0" u="none" strike="noStrike" baseline="0" dirty="0">
                <a:latin typeface="HelveticaNeue-Light-Identity-H"/>
                <a:ea typeface="Arial"/>
                <a:cs typeface="Arial"/>
                <a:sym typeface="Arial"/>
              </a:rPr>
              <a:t>l</a:t>
            </a:r>
            <a:r>
              <a:rPr lang="es-ES" sz="1200" b="0" i="0" u="none" strike="noStrike" baseline="0" dirty="0">
                <a:latin typeface="HelveticaNeue-Light-Identity-H"/>
              </a:rPr>
              <a:t>levar a cabo una evaluación de riesgos antes de entablar </a:t>
            </a:r>
            <a:r>
              <a:rPr lang="es-ES" sz="1200" b="0" i="0" u="none" strike="noStrike" baseline="0" noProof="0" dirty="0">
                <a:latin typeface="HelveticaNeue-Light-Identity-H"/>
              </a:rPr>
              <a:t>comunicación</a:t>
            </a:r>
            <a:r>
              <a:rPr lang="es-ES" sz="1200" b="0" i="0" u="none" strike="noStrike" baseline="0" dirty="0">
                <a:latin typeface="HelveticaNeue-Light-Identity-H"/>
              </a:rPr>
              <a:t> o incidencia para identificar y minimizar cualquier impacto negativo en los NNA, sus familias, su comunidad o en la </a:t>
            </a:r>
            <a:r>
              <a:rPr lang="fr-FR" sz="1200" b="0" i="0" u="none" strike="noStrike" baseline="0" dirty="0" err="1">
                <a:latin typeface="HelveticaNeue-Light-Identity-H"/>
              </a:rPr>
              <a:t>organización</a:t>
            </a:r>
            <a:r>
              <a:rPr lang="fr-FR" sz="1200" b="0" i="0" u="none" strike="noStrike" baseline="0" dirty="0">
                <a:latin typeface="HelveticaNeue-Light-Identity-H"/>
              </a:rPr>
              <a:t>.</a:t>
            </a:r>
            <a:r>
              <a:rPr lang="en-US" sz="1200" b="0" i="0" u="none" strike="noStrike" baseline="0" dirty="0">
                <a:latin typeface="Arial"/>
                <a:cs typeface="Arial"/>
                <a:sym typeface="Arial"/>
              </a:rPr>
              <a:t> L</a:t>
            </a:r>
            <a:r>
              <a:rPr lang="en-US" dirty="0">
                <a:latin typeface="Arial"/>
                <a:ea typeface="Arial"/>
                <a:cs typeface="Arial"/>
                <a:sym typeface="Arial"/>
              </a:rPr>
              <a:t>as </a:t>
            </a:r>
            <a:r>
              <a:rPr lang="fr-FR" sz="1200" b="0" i="0" u="none" strike="noStrike" baseline="0" dirty="0" err="1">
                <a:solidFill>
                  <a:srgbClr val="FFFFFF"/>
                </a:solidFill>
                <a:latin typeface="HelveticaNeue-Roman-Identity-H"/>
              </a:rPr>
              <a:t>campañas</a:t>
            </a:r>
            <a:r>
              <a:rPr lang="en-US" dirty="0">
                <a:latin typeface="Arial"/>
                <a:ea typeface="Arial"/>
                <a:cs typeface="Arial"/>
                <a:sym typeface="Arial"/>
              </a:rPr>
              <a:t> </a:t>
            </a:r>
            <a:r>
              <a:rPr lang="fr-FR" sz="1800" b="0" i="0" u="none" strike="noStrike" baseline="0" dirty="0">
                <a:latin typeface="HelveticaNeue-Light-Identity-H"/>
              </a:rPr>
              <a:t>deben </a:t>
            </a:r>
            <a:r>
              <a:rPr lang="fr-FR" sz="1800" b="0" i="0" u="none" strike="noStrike" baseline="0" dirty="0" err="1">
                <a:latin typeface="HelveticaNeue-Light-Identity-H"/>
              </a:rPr>
              <a:t>basarse</a:t>
            </a:r>
            <a:r>
              <a:rPr lang="fr-FR" sz="1800" b="0" i="0" u="none" strike="noStrike" baseline="0" dirty="0">
                <a:latin typeface="HelveticaNeue-Light-Identity-H"/>
              </a:rPr>
              <a:t> en </a:t>
            </a:r>
            <a:r>
              <a:rPr lang="fr-FR" sz="1800" b="0" i="0" u="none" strike="noStrike" baseline="0" dirty="0" err="1">
                <a:latin typeface="HelveticaNeue-Light-Identity-H"/>
              </a:rPr>
              <a:t>métodos</a:t>
            </a:r>
            <a:r>
              <a:rPr lang="fr-FR" sz="1800" b="0" i="0" u="none" strike="noStrike" baseline="0" dirty="0">
                <a:latin typeface="HelveticaNeue-Light-Identity-H"/>
              </a:rPr>
              <a:t> de </a:t>
            </a:r>
            <a:r>
              <a:rPr lang="fr-FR" sz="1800" b="0" i="0" u="none" strike="noStrike" baseline="0" dirty="0" err="1">
                <a:latin typeface="HelveticaNeue-Light-Identity-H"/>
              </a:rPr>
              <a:t>comunicación</a:t>
            </a:r>
            <a:r>
              <a:rPr lang="fr-FR" sz="1800" b="0" i="0" u="none" strike="noStrike" baseline="0" dirty="0">
                <a:latin typeface="HelveticaNeue-Light-Identity-H"/>
              </a:rPr>
              <a:t> locales y </a:t>
            </a:r>
            <a:r>
              <a:rPr lang="fr-FR" sz="1800" b="0" i="0" u="none" strike="noStrike" baseline="0" dirty="0" err="1">
                <a:latin typeface="HelveticaNeue-Light-Identity-H"/>
              </a:rPr>
              <a:t>mensajes</a:t>
            </a:r>
            <a:r>
              <a:rPr lang="fr-FR" sz="1800" b="0" i="0" u="none" strike="noStrike" baseline="0" dirty="0">
                <a:latin typeface="HelveticaNeue-Light-Identity-H"/>
              </a:rPr>
              <a:t> que </a:t>
            </a:r>
            <a:r>
              <a:rPr lang="fr-FR" sz="1800" b="0" i="0" u="none" strike="noStrike" baseline="0" dirty="0" err="1">
                <a:latin typeface="HelveticaNeue-Light-Identity-H"/>
              </a:rPr>
              <a:t>sean</a:t>
            </a:r>
            <a:r>
              <a:rPr lang="fr-FR" sz="1800" b="0" i="0" u="none" strike="noStrike" baseline="0" dirty="0">
                <a:latin typeface="HelveticaNeue-Light-Identity-H"/>
              </a:rPr>
              <a:t> </a:t>
            </a:r>
            <a:r>
              <a:rPr lang="fr-FR" sz="1800" b="0" i="0" u="none" strike="noStrike" baseline="0" dirty="0" err="1">
                <a:latin typeface="HelveticaNeue-Light-Identity-H"/>
              </a:rPr>
              <a:t>contextualizados</a:t>
            </a:r>
            <a:r>
              <a:rPr lang="fr-FR" sz="1800" b="0" i="0" u="none" strike="noStrike" baseline="0" dirty="0">
                <a:latin typeface="HelveticaNeue-Light-Identity-H"/>
              </a:rPr>
              <a:t>, y deben </a:t>
            </a:r>
            <a:r>
              <a:rPr lang="fr-FR" sz="1800" b="0" i="0" u="none" strike="noStrike" baseline="0" dirty="0" err="1">
                <a:latin typeface="HelveticaNeue-Light-Identity-H"/>
              </a:rPr>
              <a:t>promocionar</a:t>
            </a:r>
            <a:r>
              <a:rPr lang="fr-FR" sz="1800" b="0" i="0" u="none" strike="noStrike" baseline="0" dirty="0">
                <a:latin typeface="HelveticaNeue-Light-Identity-H"/>
              </a:rPr>
              <a:t> </a:t>
            </a:r>
            <a:r>
              <a:rPr lang="fr-FR" sz="1800" b="0" i="0" u="none" strike="noStrike" baseline="0" dirty="0" err="1">
                <a:latin typeface="HelveticaNeue-Light-Identity-H"/>
              </a:rPr>
              <a:t>comportamientos</a:t>
            </a:r>
            <a:r>
              <a:rPr lang="fr-FR" sz="1800" b="0" i="0" u="none" strike="noStrike" baseline="0" dirty="0">
                <a:latin typeface="HelveticaNeue-Light-Identity-H"/>
              </a:rPr>
              <a:t> </a:t>
            </a:r>
            <a:r>
              <a:rPr lang="fr-FR" sz="1800" b="0" i="0" u="none" strike="noStrike" baseline="0" dirty="0" err="1">
                <a:latin typeface="HelveticaNeue-Light-Identity-H"/>
              </a:rPr>
              <a:t>protectores</a:t>
            </a:r>
            <a:r>
              <a:rPr lang="fr-FR" sz="1800" b="0" i="0" u="none" strike="noStrike" baseline="0" dirty="0">
                <a:latin typeface="HelveticaNeue-Light-Identity-H"/>
              </a:rPr>
              <a:t> y </a:t>
            </a:r>
            <a:r>
              <a:rPr lang="fr-FR" sz="1800" b="0" i="0" u="none" strike="noStrike" baseline="0" dirty="0" err="1">
                <a:latin typeface="HelveticaNeue-Light-Identity-H"/>
              </a:rPr>
              <a:t>seguros</a:t>
            </a:r>
            <a:r>
              <a:rPr lang="fr-FR" sz="1800" b="0" i="0" u="none" strike="noStrike" baseline="0" dirty="0">
                <a:latin typeface="HelveticaNeue-Light-Identity-H"/>
              </a:rPr>
              <a:t>.</a:t>
            </a: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el</a:t>
            </a:r>
            <a:r>
              <a:rPr lang="en-US" i="1" dirty="0">
                <a:latin typeface="Arial"/>
                <a:ea typeface="Arial"/>
                <a:cs typeface="Arial"/>
                <a:sym typeface="Arial"/>
              </a:rPr>
              <a:t> icon de </a:t>
            </a:r>
            <a:r>
              <a:rPr lang="en-US" i="1" dirty="0" err="1">
                <a:latin typeface="Arial"/>
                <a:ea typeface="Arial"/>
                <a:cs typeface="Arial"/>
                <a:sym typeface="Arial"/>
              </a:rPr>
              <a:t>prevencion</a:t>
            </a:r>
            <a:r>
              <a:rPr lang="en-US"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es complementaria al Compromiso Cuatro de la </a:t>
            </a:r>
            <a:r>
              <a:rPr lang="es-ES" u="sng" dirty="0"/>
              <a:t>Norma Humanitaria Esencial en materia de Calidad y Rendición de cuentas (CHS) </a:t>
            </a:r>
            <a:r>
              <a:rPr lang="es-ES" dirty="0"/>
              <a:t>que describe la necesidad de comunicaciones externas precisas, éticas y respetuosas. </a:t>
            </a:r>
            <a:endParaRPr lang="es-ES" u="sng" dirty="0"/>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t>[FACILITADORES: Dependiendo de su público, su área específica de interés, sus prioridades de programación, su contexto o el tiempo que tiene para facilitar, puede seleccionar una o dos normas claves dentro de cada bloque] </a:t>
            </a:r>
            <a:endParaRPr lang="en-US" i="1"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Norma</a:t>
            </a:r>
            <a:r>
              <a:rPr lang="en-US" b="1" dirty="0">
                <a:latin typeface="Arial"/>
                <a:ea typeface="Arial"/>
                <a:cs typeface="Arial"/>
                <a:sym typeface="Arial"/>
              </a:rPr>
              <a:t> 4: Gestion del </a:t>
            </a:r>
            <a:r>
              <a:rPr lang="en-US" b="1" dirty="0" err="1">
                <a:latin typeface="Arial"/>
                <a:ea typeface="Arial"/>
                <a:cs typeface="Arial"/>
                <a:sym typeface="Arial"/>
              </a:rPr>
              <a:t>ciclo</a:t>
            </a:r>
            <a:r>
              <a:rPr lang="en-US" b="1" dirty="0">
                <a:latin typeface="Arial"/>
                <a:ea typeface="Arial"/>
                <a:cs typeface="Arial"/>
                <a:sym typeface="Arial"/>
              </a:rPr>
              <a:t> del </a:t>
            </a:r>
            <a:r>
              <a:rPr lang="en-US" b="1" dirty="0" err="1">
                <a:latin typeface="Arial"/>
                <a:ea typeface="Arial"/>
                <a:cs typeface="Arial"/>
                <a:sym typeface="Arial"/>
              </a:rPr>
              <a:t>programa</a:t>
            </a:r>
            <a:r>
              <a:rPr lang="en-US" dirty="0">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a:t>
            </a:r>
            <a:r>
              <a:rPr lang="es-ES" sz="1200" b="0" i="0" u="none" strike="noStrike" baseline="0" dirty="0">
                <a:latin typeface="HelveticaNeue-Light-Identity-H"/>
              </a:rPr>
              <a:t>La gestión del ciclo del programa (PCM, por sus siglas en inglés) es el proceso cíclico de diseño, planificación, gestión, supervisión y evaluación de programas. </a:t>
            </a:r>
            <a:r>
              <a:rPr lang="es-ES" sz="1200" dirty="0"/>
              <a:t>Con base en el aprendizaje y la evidencia generada a través de los 5 pasos, la programación debe adaptarse continuamente (ver imagen del ciclo del programa) </a:t>
            </a:r>
            <a:endParaRPr lang="en-US" sz="1000" b="0" i="0" u="none" strike="noStrike" baseline="0" dirty="0">
              <a:solidFill>
                <a:schemeClr val="dk1"/>
              </a:solidFill>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dirty="0"/>
              <a:t>Destaca la importancia de la programación orientada a la protección de la niñez y adolescencia, </a:t>
            </a:r>
            <a:r>
              <a:rPr lang="es-ES" sz="1800" b="0" i="0" u="none" strike="noStrike" baseline="0" dirty="0">
                <a:latin typeface="HelveticaNeue-Light-Identity-H"/>
              </a:rPr>
              <a:t>mediante la integración del desarrollo del NNA y los derechos del NNA</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2800" dirty="0"/>
              <a:t>También hace hincapié en la importancia de la evaluación y el análisis de situación de las necesidades y los riesgos: las evaluaciones son una parte integral de cualquier proceso de análisis de la situación, para informar la programación de emergencia inicial y las prioridades de financiación (evaluaciones iniciales o rápidas) y recopilar la información detallada necesaria para una programación holística (evaluaciones más completas). Esas evaluaciones deben ser contextualizadas y participativas.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2800" dirty="0"/>
              <a:t>3 principios son clave para esta Norma: la dignidad y el bienestar de las poblaciones afectadas se ven fuertemente impactados por el diseño de la respuesta humanitaria; Las poblaciones afectadas, incluidos los NNA, deben ser consultadas durante todo el ciclo del programa y los NNA que son discriminados o que corren el riesgo de ser discriminados deben ser incluidos exhaustivamente en las consultas.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dirty="0"/>
              <a:t>Esta norma tiene vínculos con el enfoque de </a:t>
            </a:r>
            <a:r>
              <a:rPr lang="en-US" sz="1800" b="1" i="0" u="none" strike="noStrike" cap="none" dirty="0" err="1">
                <a:solidFill>
                  <a:schemeClr val="dk1"/>
                </a:solidFill>
                <a:latin typeface="Arial"/>
                <a:ea typeface="Arial"/>
                <a:cs typeface="Arial"/>
                <a:sym typeface="Arial"/>
              </a:rPr>
              <a:t>prevenci</a:t>
            </a:r>
            <a:r>
              <a:rPr lang="es-ES" sz="1800" b="1" i="0" u="none" strike="noStrike" cap="none" dirty="0" err="1">
                <a:solidFill>
                  <a:schemeClr val="dk1"/>
                </a:solidFill>
                <a:latin typeface="Arial"/>
                <a:cs typeface="Arial"/>
                <a:sym typeface="Calibri"/>
              </a:rPr>
              <a:t>ó</a:t>
            </a:r>
            <a:r>
              <a:rPr lang="en-US" sz="1800" b="1" i="0" u="none" strike="noStrike" cap="none" dirty="0">
                <a:solidFill>
                  <a:schemeClr val="dk1"/>
                </a:solidFill>
                <a:latin typeface="Arial"/>
                <a:ea typeface="Arial"/>
                <a:cs typeface="Arial"/>
                <a:sym typeface="Arial"/>
              </a:rPr>
              <a:t>n</a:t>
            </a:r>
            <a:r>
              <a:rPr lang="en-US" sz="1800" dirty="0">
                <a:latin typeface="Arial"/>
                <a:ea typeface="Arial"/>
                <a:cs typeface="Arial"/>
                <a:sym typeface="Arial"/>
              </a:rPr>
              <a:t>, </a:t>
            </a:r>
            <a:r>
              <a:rPr lang="en-US" sz="1800" dirty="0" err="1">
                <a:latin typeface="Arial"/>
                <a:ea typeface="Arial"/>
                <a:cs typeface="Arial"/>
                <a:sym typeface="Arial"/>
              </a:rPr>
              <a:t>pretentiendo</a:t>
            </a:r>
            <a:r>
              <a:rPr lang="en-US" sz="1800" dirty="0">
                <a:latin typeface="Arial"/>
                <a:ea typeface="Arial"/>
                <a:cs typeface="Arial"/>
                <a:sym typeface="Arial"/>
              </a:rPr>
              <a:t> </a:t>
            </a:r>
            <a:r>
              <a:rPr lang="en-US" sz="1800" dirty="0" err="1">
                <a:latin typeface="Arial"/>
                <a:ea typeface="Arial"/>
                <a:cs typeface="Arial"/>
                <a:sym typeface="Arial"/>
              </a:rPr>
              <a:t>identificar</a:t>
            </a:r>
            <a:r>
              <a:rPr lang="en-US" sz="1800" dirty="0">
                <a:latin typeface="Arial"/>
                <a:ea typeface="Arial"/>
                <a:cs typeface="Arial"/>
                <a:sym typeface="Arial"/>
              </a:rPr>
              <a:t> y </a:t>
            </a:r>
            <a:r>
              <a:rPr lang="es-ES" sz="1800" b="0" i="0" u="none" strike="noStrike" baseline="0" dirty="0">
                <a:latin typeface="HelveticaNeue-Light-Identity-H"/>
              </a:rPr>
              <a:t>mitigar los posibles riesgos para los NNA y sus familias</a:t>
            </a:r>
            <a:r>
              <a:rPr lang="en-US" sz="1800" dirty="0">
                <a:latin typeface="Arial"/>
                <a:ea typeface="Arial"/>
                <a:cs typeface="Arial"/>
                <a:sym typeface="Arial"/>
              </a:rPr>
              <a:t> que la </a:t>
            </a:r>
            <a:r>
              <a:rPr lang="es-ES" sz="1800" dirty="0"/>
              <a:t>programación pueda causar, directa o indirectamente </a:t>
            </a:r>
            <a:r>
              <a:rPr lang="en-US" sz="1800" dirty="0">
                <a:latin typeface="Arial"/>
                <a:ea typeface="Arial"/>
                <a:cs typeface="Arial"/>
                <a:sym typeface="Arial"/>
              </a:rPr>
              <a:t>(con la </a:t>
            </a:r>
            <a:r>
              <a:rPr lang="en-US" sz="1800" dirty="0" err="1">
                <a:latin typeface="Arial"/>
                <a:ea typeface="Arial"/>
                <a:cs typeface="Arial"/>
                <a:sym typeface="Arial"/>
              </a:rPr>
              <a:t>recopilacion</a:t>
            </a:r>
            <a:r>
              <a:rPr lang="en-US" sz="1800" dirty="0">
                <a:latin typeface="Arial"/>
                <a:ea typeface="Arial"/>
                <a:cs typeface="Arial"/>
                <a:sym typeface="Arial"/>
              </a:rPr>
              <a:t> de </a:t>
            </a:r>
            <a:r>
              <a:rPr lang="en-US" sz="1800" dirty="0" err="1">
                <a:latin typeface="Arial"/>
                <a:ea typeface="Arial"/>
                <a:cs typeface="Arial"/>
                <a:sym typeface="Arial"/>
              </a:rPr>
              <a:t>datos</a:t>
            </a:r>
            <a:r>
              <a:rPr lang="en-US" sz="1800" dirty="0">
                <a:latin typeface="Arial"/>
                <a:ea typeface="Arial"/>
                <a:cs typeface="Arial"/>
                <a:sym typeface="Arial"/>
              </a:rPr>
              <a:t>, por </a:t>
            </a:r>
            <a:r>
              <a:rPr lang="en-US" sz="1800" dirty="0" err="1">
                <a:latin typeface="Arial"/>
                <a:ea typeface="Arial"/>
                <a:cs typeface="Arial"/>
                <a:sym typeface="Arial"/>
              </a:rPr>
              <a:t>ejemplo</a:t>
            </a:r>
            <a:r>
              <a:rPr lang="en-US" sz="1800" dirty="0">
                <a:latin typeface="Arial"/>
                <a:ea typeface="Arial"/>
                <a:cs typeface="Arial"/>
                <a:sym typeface="Arial"/>
              </a:rPr>
              <a:t>), </a:t>
            </a:r>
            <a:r>
              <a:rPr lang="es-ES" sz="2800" dirty="0"/>
              <a:t>al realizar evaluaciones adecuadas de riesgos y necesidades y análisis de la situación, y al considerar acciones de preparación. También se puede identificar factores de protección para ayudar a prevenirlos y mitigarlos. </a:t>
            </a:r>
            <a:r>
              <a:rPr lang="en-US" sz="1800" dirty="0">
                <a:latin typeface="Arial"/>
                <a:ea typeface="Arial"/>
                <a:cs typeface="Arial"/>
                <a:sym typeface="Arial"/>
              </a:rPr>
              <a:t>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a:t>
            </a:r>
            <a:r>
              <a:rPr lang="en-US" sz="1800" i="1" dirty="0" err="1">
                <a:latin typeface="Arial"/>
                <a:ea typeface="Arial"/>
                <a:cs typeface="Arial"/>
                <a:sym typeface="Arial"/>
              </a:rPr>
              <a:t>icono</a:t>
            </a:r>
            <a:r>
              <a:rPr lang="en-US" sz="1800" i="1" dirty="0">
                <a:latin typeface="Arial"/>
                <a:ea typeface="Arial"/>
                <a:cs typeface="Arial"/>
                <a:sym typeface="Arial"/>
              </a:rPr>
              <a:t> de </a:t>
            </a:r>
            <a:r>
              <a:rPr lang="en-US" sz="1800" b="0" i="1" u="none" strike="noStrike" cap="none" dirty="0" err="1">
                <a:solidFill>
                  <a:schemeClr val="dk1"/>
                </a:solidFill>
                <a:latin typeface="Arial"/>
                <a:ea typeface="Arial"/>
                <a:cs typeface="Arial"/>
                <a:sym typeface="Arial"/>
              </a:rPr>
              <a:t>prevenci</a:t>
            </a:r>
            <a:r>
              <a:rPr lang="es-ES" sz="1800" b="0" i="1" u="none" strike="noStrike" cap="none" dirty="0" err="1">
                <a:solidFill>
                  <a:schemeClr val="dk1"/>
                </a:solidFill>
                <a:latin typeface="Arial"/>
                <a:cs typeface="Arial"/>
                <a:sym typeface="Calibri"/>
              </a:rPr>
              <a:t>ó</a:t>
            </a:r>
            <a:r>
              <a:rPr lang="en-US" sz="1800" b="0" i="1" u="none" strike="noStrike" cap="none" dirty="0">
                <a:solidFill>
                  <a:schemeClr val="dk1"/>
                </a:solidFill>
                <a:latin typeface="Arial"/>
                <a:ea typeface="Arial"/>
                <a:cs typeface="Arial"/>
                <a:sym typeface="Arial"/>
              </a:rPr>
              <a:t>n</a:t>
            </a:r>
            <a:r>
              <a:rPr lang="en-US" sz="1800" i="1" dirty="0"/>
              <a:t>]</a:t>
            </a:r>
            <a:endParaRPr lang="es-ES" sz="18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Esta Norma es complementaria a la </a:t>
            </a:r>
            <a:r>
              <a:rPr lang="es-ES" u="sng" dirty="0"/>
              <a:t>Norma Humanitaria Esencial en materia de Calidad y Rendición de cuentas (CHS)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Norma</a:t>
            </a:r>
            <a:r>
              <a:rPr lang="en-US" b="1" dirty="0">
                <a:latin typeface="Arial"/>
                <a:ea typeface="Arial"/>
                <a:cs typeface="Arial"/>
                <a:sym typeface="Arial"/>
              </a:rPr>
              <a:t> 5: </a:t>
            </a:r>
            <a:r>
              <a:rPr lang="en-US" sz="1200" b="1" dirty="0" err="1">
                <a:solidFill>
                  <a:schemeClr val="bg2"/>
                </a:solidFill>
              </a:rPr>
              <a:t>Gesti</a:t>
            </a:r>
            <a:r>
              <a:rPr lang="es-ES" sz="1200" b="1" dirty="0" err="1">
                <a:solidFill>
                  <a:schemeClr val="bg2"/>
                </a:solidFill>
              </a:rPr>
              <a:t>ó</a:t>
            </a:r>
            <a:r>
              <a:rPr lang="en-US" sz="1200" b="1" dirty="0">
                <a:solidFill>
                  <a:schemeClr val="bg2"/>
                </a:solidFill>
              </a:rPr>
              <a:t>n de la info</a:t>
            </a: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u="none" strike="noStrike" baseline="0" dirty="0">
                <a:latin typeface="HelveticaNeue-Light-Identity-H"/>
              </a:rPr>
              <a:t>Esta norma proporciona una guía de gestión de la información centrada en la Protección de la niñez y adolescencia que está destinada a complementar las herramientas y capacitaciones de gestión de información ya existentes.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latin typeface="Arial"/>
                <a:ea typeface="Arial"/>
                <a:cs typeface="Arial"/>
                <a:sym typeface="Arial"/>
              </a:rPr>
              <a:t>Detalla</a:t>
            </a:r>
            <a:r>
              <a:rPr lang="en-US" dirty="0">
                <a:latin typeface="Arial"/>
                <a:ea typeface="Arial"/>
                <a:cs typeface="Arial"/>
                <a:sym typeface="Arial"/>
              </a:rPr>
              <a:t> las </a:t>
            </a:r>
            <a:r>
              <a:rPr lang="en-US" dirty="0" err="1">
                <a:latin typeface="Arial"/>
                <a:ea typeface="Arial"/>
                <a:cs typeface="Arial"/>
                <a:sym typeface="Arial"/>
              </a:rPr>
              <a:t>consideraciones</a:t>
            </a:r>
            <a:r>
              <a:rPr lang="en-US" dirty="0">
                <a:latin typeface="Arial"/>
                <a:ea typeface="Arial"/>
                <a:cs typeface="Arial"/>
                <a:sym typeface="Arial"/>
              </a:rPr>
              <a:t> </a:t>
            </a:r>
            <a:r>
              <a:rPr lang="en-US" dirty="0" err="1">
                <a:latin typeface="Arial"/>
                <a:ea typeface="Arial"/>
                <a:cs typeface="Arial"/>
                <a:sym typeface="Arial"/>
              </a:rPr>
              <a:t>éticas</a:t>
            </a:r>
            <a:r>
              <a:rPr lang="en-US" dirty="0">
                <a:latin typeface="Arial"/>
                <a:ea typeface="Arial"/>
                <a:cs typeface="Arial"/>
                <a:sym typeface="Arial"/>
              </a:rPr>
              <a:t> que </a:t>
            </a:r>
            <a:r>
              <a:rPr lang="en-US" dirty="0" err="1">
                <a:latin typeface="Arial"/>
                <a:ea typeface="Arial"/>
                <a:cs typeface="Arial"/>
                <a:sym typeface="Arial"/>
              </a:rPr>
              <a:t>guardar</a:t>
            </a:r>
            <a:r>
              <a:rPr lang="en-US" dirty="0">
                <a:latin typeface="Arial"/>
                <a:ea typeface="Arial"/>
                <a:cs typeface="Arial"/>
                <a:sym typeface="Arial"/>
              </a:rPr>
              <a:t> </a:t>
            </a:r>
            <a:r>
              <a:rPr lang="en-US" dirty="0" err="1">
                <a:latin typeface="Arial"/>
                <a:ea typeface="Arial"/>
                <a:cs typeface="Arial"/>
                <a:sym typeface="Arial"/>
              </a:rPr>
              <a:t>en</a:t>
            </a:r>
            <a:r>
              <a:rPr lang="en-US" dirty="0">
                <a:latin typeface="Arial"/>
                <a:ea typeface="Arial"/>
                <a:cs typeface="Arial"/>
                <a:sym typeface="Arial"/>
              </a:rPr>
              <a:t> </a:t>
            </a:r>
            <a:r>
              <a:rPr lang="en-US" dirty="0" err="1">
                <a:latin typeface="Arial"/>
                <a:ea typeface="Arial"/>
                <a:cs typeface="Arial"/>
                <a:sym typeface="Arial"/>
              </a:rPr>
              <a:t>mente</a:t>
            </a:r>
            <a:r>
              <a:rPr lang="en-US" dirty="0">
                <a:latin typeface="Arial"/>
                <a:ea typeface="Arial"/>
                <a:cs typeface="Arial"/>
                <a:sym typeface="Arial"/>
              </a:rPr>
              <a:t> </a:t>
            </a:r>
            <a:r>
              <a:rPr lang="en-US" dirty="0" err="1">
                <a:latin typeface="Arial"/>
                <a:ea typeface="Arial"/>
                <a:cs typeface="Arial"/>
                <a:sym typeface="Arial"/>
              </a:rPr>
              <a:t>cuando</a:t>
            </a:r>
            <a:r>
              <a:rPr lang="en-US" dirty="0">
                <a:latin typeface="Arial"/>
                <a:ea typeface="Arial"/>
                <a:cs typeface="Arial"/>
                <a:sym typeface="Arial"/>
              </a:rPr>
              <a:t> se </a:t>
            </a:r>
            <a:r>
              <a:rPr lang="en-US" dirty="0" err="1">
                <a:latin typeface="Arial"/>
                <a:ea typeface="Arial"/>
                <a:cs typeface="Arial"/>
                <a:sym typeface="Arial"/>
              </a:rPr>
              <a:t>procesa</a:t>
            </a:r>
            <a:r>
              <a:rPr lang="en-US" dirty="0">
                <a:latin typeface="Arial"/>
                <a:ea typeface="Arial"/>
                <a:cs typeface="Arial"/>
                <a:sym typeface="Arial"/>
              </a:rPr>
              <a:t>, </a:t>
            </a:r>
            <a:r>
              <a:rPr lang="en-US" dirty="0" err="1">
                <a:latin typeface="Arial"/>
                <a:ea typeface="Arial"/>
                <a:cs typeface="Arial"/>
                <a:sym typeface="Arial"/>
              </a:rPr>
              <a:t>analiza</a:t>
            </a:r>
            <a:r>
              <a:rPr lang="en-US" dirty="0">
                <a:latin typeface="Arial"/>
                <a:ea typeface="Arial"/>
                <a:cs typeface="Arial"/>
                <a:sym typeface="Arial"/>
              </a:rPr>
              <a:t> y </a:t>
            </a:r>
            <a:r>
              <a:rPr lang="en-US" dirty="0" err="1">
                <a:latin typeface="Arial"/>
                <a:ea typeface="Arial"/>
                <a:cs typeface="Arial"/>
                <a:sym typeface="Arial"/>
              </a:rPr>
              <a:t>comparte</a:t>
            </a:r>
            <a:r>
              <a:rPr lang="en-US" dirty="0">
                <a:latin typeface="Arial"/>
                <a:ea typeface="Arial"/>
                <a:cs typeface="Arial"/>
                <a:sym typeface="Arial"/>
              </a:rPr>
              <a:t> </a:t>
            </a:r>
            <a:r>
              <a:rPr lang="en-US" dirty="0" err="1">
                <a:latin typeface="Arial"/>
                <a:ea typeface="Arial"/>
                <a:cs typeface="Arial"/>
                <a:sym typeface="Arial"/>
              </a:rPr>
              <a:t>datos</a:t>
            </a:r>
            <a:r>
              <a:rPr lang="en-US" dirty="0">
                <a:latin typeface="Arial"/>
                <a:ea typeface="Arial"/>
                <a:cs typeface="Arial"/>
                <a:sym typeface="Arial"/>
              </a:rPr>
              <a:t> e </a:t>
            </a:r>
            <a:r>
              <a:rPr lang="en-US" dirty="0" err="1">
                <a:latin typeface="Arial"/>
                <a:ea typeface="Arial"/>
                <a:cs typeface="Arial"/>
                <a:sym typeface="Arial"/>
              </a:rPr>
              <a:t>informacion</a:t>
            </a:r>
            <a:r>
              <a:rPr lang="en-US" dirty="0">
                <a:latin typeface="Arial"/>
                <a:ea typeface="Arial"/>
                <a:cs typeface="Arial"/>
                <a:sym typeface="Arial"/>
              </a:rPr>
              <a:t>: </a:t>
            </a:r>
            <a:r>
              <a:rPr lang="es-ES" dirty="0">
                <a:latin typeface="Arial"/>
                <a:ea typeface="Arial"/>
                <a:cs typeface="Arial"/>
                <a:sym typeface="Arial"/>
              </a:rPr>
              <a:t>D</a:t>
            </a:r>
            <a:r>
              <a:rPr lang="es-ES" dirty="0"/>
              <a:t>ebe ser anónima; Solo se compartirá de acuerdo con los protocolos contextualizados de protección de datos e intercambio de información; Debe estar actualizada y ser necesaria / significativa (solo recopile los datos que usará); Debe respetar la confidencialidad y los principios de PNA; T</a:t>
            </a:r>
            <a:r>
              <a:rPr lang="es-ES" sz="1800" b="0" i="0" u="none" strike="noStrike" baseline="0" dirty="0">
                <a:solidFill>
                  <a:srgbClr val="000000"/>
                </a:solidFill>
                <a:latin typeface="HelveticaNeue-Light-Identity-H"/>
              </a:rPr>
              <a:t>odos los métodos de recopilación de datos deben ser técnica y éticamente sólidos; Realizarse con conocimiento previo de las prácticas y normas culturales de los entrevistados; </a:t>
            </a:r>
            <a:r>
              <a:rPr lang="es-ES" sz="1800" dirty="0"/>
              <a:t>Siempre con consentimiento / asentimiento informado…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Se utiliza para fortalecer la coordinación, informar la toma de decisiones estratégicas, la gestión del ciclo del programa y apoyar la incidencia. </a:t>
            </a:r>
            <a:endParaRPr lang="es-ES" sz="12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err="1"/>
              <a:t>Complementa</a:t>
            </a:r>
            <a:r>
              <a:rPr lang="fr-FR" dirty="0"/>
              <a:t> </a:t>
            </a:r>
            <a:r>
              <a:rPr lang="es-ES" sz="1200" b="0" i="0" u="none" strike="noStrike" baseline="0" dirty="0">
                <a:latin typeface="HelveticaNeue-Light-Identity-H"/>
              </a:rPr>
              <a:t>el Marco de Gestión de la Información sobre la Protección (PIM, siglas en inglés) </a:t>
            </a:r>
            <a:r>
              <a:rPr lang="fr-FR" dirty="0"/>
              <a:t>&amp; </a:t>
            </a:r>
            <a:r>
              <a:rPr lang="es-ES" sz="1200" b="0" i="0" u="none" strike="noStrike" baseline="0" dirty="0">
                <a:latin typeface="HelveticaNeue-Light-Identity-H"/>
              </a:rPr>
              <a:t>la disposición de la Gestión de la Información sobre Protección </a:t>
            </a:r>
            <a:r>
              <a:rPr lang="es-ES" i="1" dirty="0"/>
              <a:t>- Para obtener más información sobre los diferentes documentos, consulte el juego de diapositivas Norma 5</a:t>
            </a:r>
            <a:endParaRPr lang="es-ES" sz="12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dirty="0">
              <a:latin typeface="Arial"/>
              <a:ea typeface="Arial"/>
              <a:cs typeface="Arial"/>
              <a:sym typeface="Arial"/>
            </a:endParaRPr>
          </a:p>
          <a:p>
            <a:pPr marL="0" lvl="0" indent="0" algn="l" rtl="0">
              <a:spcBef>
                <a:spcPts val="0"/>
              </a:spcBef>
              <a:spcAft>
                <a:spcPts val="0"/>
              </a:spcAft>
              <a:buNone/>
            </a:pPr>
            <a:r>
              <a:rPr lang="en-US" b="1" dirty="0"/>
              <a:t>Norma</a:t>
            </a:r>
            <a:r>
              <a:rPr lang="en-US" b="1" dirty="0">
                <a:latin typeface="Arial"/>
                <a:ea typeface="Arial"/>
                <a:cs typeface="Arial"/>
                <a:sym typeface="Arial"/>
              </a:rPr>
              <a:t> 6: </a:t>
            </a:r>
            <a:r>
              <a:rPr lang="en-US" sz="1200" b="1" dirty="0" err="1">
                <a:solidFill>
                  <a:schemeClr val="bg2"/>
                </a:solidFill>
              </a:rPr>
              <a:t>Supervisi</a:t>
            </a:r>
            <a:r>
              <a:rPr lang="es-ES" sz="1200" b="1" dirty="0" err="1">
                <a:solidFill>
                  <a:schemeClr val="bg2"/>
                </a:solidFill>
              </a:rPr>
              <a:t>ó</a:t>
            </a:r>
            <a:r>
              <a:rPr lang="en-US" sz="1200" b="1" dirty="0">
                <a:solidFill>
                  <a:schemeClr val="bg2"/>
                </a:solidFill>
              </a:rPr>
              <a:t>n de la PNA</a:t>
            </a: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a:ea typeface="Arial"/>
                <a:cs typeface="Arial"/>
                <a:sym typeface="Arial"/>
              </a:rPr>
              <a:t>DEF: </a:t>
            </a:r>
            <a:r>
              <a:rPr lang="es-ES" sz="1200" b="0" i="0" u="none" strike="noStrike" baseline="0" dirty="0">
                <a:latin typeface="HelveticaNeue-Light-Identity-H"/>
              </a:rPr>
              <a:t>El monitoreo de la Protección de la niñez y adolescencia consiste en un examen regular y sistemático (monitoreo) de los riesgos, violaciones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baseline="0" dirty="0">
                <a:latin typeface="HelveticaNeue-Light-Identity-H"/>
              </a:rPr>
              <a:t>y capacidades de Protección de la niñez y adolescencia en un contexto humanitario específico. El objetivo es aportar las evidencias necesarias para el desarrollo de análisis, estrategias y respuestas. </a:t>
            </a:r>
            <a:r>
              <a:rPr lang="es-ES" sz="1200" dirty="0"/>
              <a:t>El </a:t>
            </a:r>
            <a:r>
              <a:rPr lang="es-ES" sz="1200" b="0" i="0" u="sng" strike="noStrike" baseline="0" dirty="0">
                <a:latin typeface="HelveticaNeue-Light-Identity-H"/>
              </a:rPr>
              <a:t>monitoreo</a:t>
            </a:r>
            <a:r>
              <a:rPr lang="es-ES" sz="1200" u="sng" dirty="0"/>
              <a:t> de la respuesta </a:t>
            </a:r>
            <a:r>
              <a:rPr lang="es-ES" sz="1200" dirty="0"/>
              <a:t>es la medición continua y coordinada de la respuesta humanitaria en un contexto humanitario, por ejemplo, de las actividades planificadas y llevadas a cabo por los actores humanitarios.</a:t>
            </a:r>
            <a:endParaRPr lang="es-ES" sz="1000" b="0" i="0" u="none" strike="noStrike" baseline="0" dirty="0">
              <a:latin typeface="HelveticaNeue-Light-Identity-H"/>
            </a:endParaRPr>
          </a:p>
          <a:p>
            <a:pPr algn="l"/>
            <a:endParaRPr lang="es-ES" sz="12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dirty="0"/>
              <a:t>La recopilación, la gestión, el análisis y el uso del monitoreo de PNA, que debe realizarse de una manera segura y colaborativa y basada en principios. </a:t>
            </a:r>
            <a:endParaRPr lang="es-ES" sz="12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800" b="0" i="0" u="none" strike="noStrike" baseline="0" dirty="0">
                <a:solidFill>
                  <a:srgbClr val="000000"/>
                </a:solidFill>
                <a:latin typeface="HelveticaNeue-Light-Identity-H"/>
              </a:rPr>
              <a:t>El diseño, la ejecución y la evaluación de los sistemas de monitoreo de Protección de la niñez y adolescencia deben seguir los principios de la GIP: Centrarse en las personas y en la inclusión;</a:t>
            </a: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No causar daño;</a:t>
            </a: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Tener un objetivo claro;</a:t>
            </a: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Respetar el consentimiento/asentimiento informado y la confidencialidad;</a:t>
            </a: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Hacer un uso responsable, seguro y protector de los datos;</a:t>
            </a: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Ser competentes y capaces;</a:t>
            </a: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Ser imparciales; y</a:t>
            </a:r>
            <a:r>
              <a:rPr lang="es-ES" sz="1800" b="0" i="1" u="none" strike="noStrike" baseline="0" dirty="0">
                <a:solidFill>
                  <a:srgbClr val="B366B3"/>
                </a:solidFill>
                <a:latin typeface="CMSY9"/>
              </a:rPr>
              <a:t> </a:t>
            </a:r>
            <a:r>
              <a:rPr lang="es-ES" sz="1800" b="0" i="0" u="none" strike="noStrike" baseline="0" dirty="0">
                <a:solidFill>
                  <a:srgbClr val="000000"/>
                </a:solidFill>
                <a:latin typeface="HelveticaNeue-Light-Identity-H"/>
              </a:rPr>
              <a:t>Coordinar y colaborar. Estos principios deben aplicarse junto a los Principios del </a:t>
            </a:r>
            <a:r>
              <a:rPr lang="es-ES" sz="1800" b="0" i="1" u="none" strike="noStrike" baseline="0" dirty="0">
                <a:solidFill>
                  <a:srgbClr val="000000"/>
                </a:solidFill>
                <a:latin typeface="HelveticaNeue-LightItalic-Identity-H"/>
              </a:rPr>
              <a:t>NMPNA</a:t>
            </a:r>
            <a:r>
              <a:rPr lang="es-ES" sz="1800" b="0" i="0" u="none" strike="noStrike" baseline="0" dirty="0">
                <a:solidFill>
                  <a:srgbClr val="000000"/>
                </a:solidFill>
                <a:latin typeface="HelveticaNeue-Light-Identity-H"/>
              </a:rPr>
              <a:t>.</a:t>
            </a:r>
            <a:endParaRPr lang="en-US" sz="1200" b="0" i="0" u="none" strike="noStrike" baseline="0" dirty="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2800" dirty="0"/>
              <a:t>Los datos secundarios son cualquier información tomada de fuentes de información existentes, como informes, datos de evaluación, datos de gestión de casos, etc. A través de una combinación de fuentes de información cuantitativa y cualitativa, se puede generar un análisis preliminar de las necesidades y capacidades de protección infantil. </a:t>
            </a:r>
            <a:r>
              <a:rPr lang="es-ES" sz="1800" b="0" i="0" u="none" strike="noStrike" baseline="0" dirty="0">
                <a:latin typeface="HelveticaNeue-Light-Identity-H"/>
              </a:rPr>
              <a:t>El análisis de datos secundario ayuda a identificar los datos e información ya existentes, posibles lagunas y los métodos adecuados para resolverlas.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s-ES" sz="1200" dirty="0"/>
              <a:t>Esta norma tiene vínculos con el enfoque de </a:t>
            </a:r>
            <a:r>
              <a:rPr lang="en-US" sz="1200" b="1" i="0" u="none" strike="noStrike" cap="none" dirty="0" err="1">
                <a:solidFill>
                  <a:schemeClr val="dk1"/>
                </a:solidFill>
                <a:latin typeface="Arial"/>
                <a:ea typeface="Arial"/>
                <a:cs typeface="Arial"/>
                <a:sym typeface="Arial"/>
              </a:rPr>
              <a:t>prevenci</a:t>
            </a:r>
            <a:r>
              <a:rPr lang="es-ES" sz="1200" b="1" i="0" u="none" strike="noStrike" cap="none" dirty="0" err="1">
                <a:solidFill>
                  <a:schemeClr val="dk1"/>
                </a:solidFill>
                <a:latin typeface="Arial"/>
                <a:cs typeface="Arial"/>
                <a:sym typeface="Calibri"/>
              </a:rPr>
              <a:t>ó</a:t>
            </a:r>
            <a:r>
              <a:rPr lang="en-US" sz="1200" b="1" i="0" u="none" strike="noStrike" cap="none" dirty="0">
                <a:solidFill>
                  <a:schemeClr val="dk1"/>
                </a:solidFill>
                <a:latin typeface="Arial"/>
                <a:ea typeface="Arial"/>
                <a:cs typeface="Arial"/>
                <a:sym typeface="Arial"/>
              </a:rPr>
              <a:t>n</a:t>
            </a:r>
            <a:r>
              <a:rPr lang="en-US" dirty="0">
                <a:latin typeface="Arial"/>
                <a:ea typeface="Arial"/>
                <a:cs typeface="Arial"/>
                <a:sym typeface="Arial"/>
              </a:rPr>
              <a:t>, </a:t>
            </a:r>
            <a:r>
              <a:rPr lang="en-US" dirty="0" err="1">
                <a:latin typeface="Arial"/>
                <a:ea typeface="Arial"/>
                <a:cs typeface="Arial"/>
                <a:sym typeface="Arial"/>
              </a:rPr>
              <a:t>pretentiendo</a:t>
            </a:r>
            <a:r>
              <a:rPr lang="en-US" dirty="0">
                <a:latin typeface="Arial"/>
                <a:ea typeface="Arial"/>
                <a:cs typeface="Arial"/>
                <a:sym typeface="Arial"/>
              </a:rPr>
              <a:t> </a:t>
            </a:r>
            <a:r>
              <a:rPr lang="es-ES" sz="1200" b="0" i="0" u="none" strike="noStrike" baseline="0" dirty="0">
                <a:latin typeface="HelveticaNeue-Light-Identity-H"/>
              </a:rPr>
              <a:t>mitigar los posibles riesgos para los niños y sus familias</a:t>
            </a:r>
            <a:r>
              <a:rPr lang="en-US" dirty="0">
                <a:latin typeface="Arial"/>
                <a:ea typeface="Arial"/>
                <a:cs typeface="Arial"/>
                <a:sym typeface="Arial"/>
              </a:rPr>
              <a:t> </a:t>
            </a:r>
            <a:r>
              <a:rPr lang="es-ES" sz="1200" b="0" i="0" u="none" strike="noStrike" baseline="0" dirty="0">
                <a:latin typeface="HelveticaNeue-Light-Identity-H"/>
              </a:rPr>
              <a:t>durante la recopilación, el procesamiento y almacenamiento de los datos</a:t>
            </a:r>
            <a:r>
              <a:rPr lang="en-US" dirty="0">
                <a:latin typeface="Arial"/>
                <a:ea typeface="Arial"/>
                <a:cs typeface="Arial"/>
                <a:sym typeface="Arial"/>
              </a:rPr>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icono</a:t>
            </a:r>
            <a:r>
              <a:rPr lang="en-US" i="1" dirty="0">
                <a:latin typeface="Arial"/>
                <a:ea typeface="Arial"/>
                <a:cs typeface="Arial"/>
                <a:sym typeface="Arial"/>
              </a:rPr>
              <a:t> de </a:t>
            </a:r>
            <a:r>
              <a:rPr lang="en-US" sz="1200" b="0" i="1" u="none" strike="noStrike" cap="none" dirty="0" err="1">
                <a:solidFill>
                  <a:schemeClr val="dk1"/>
                </a:solidFill>
                <a:latin typeface="Arial"/>
                <a:ea typeface="Arial"/>
                <a:cs typeface="Arial"/>
                <a:sym typeface="Arial"/>
              </a:rPr>
              <a:t>prevenci</a:t>
            </a:r>
            <a:r>
              <a:rPr lang="es-ES" sz="1200" b="0" i="1" u="none" strike="noStrike" cap="none" dirty="0" err="1">
                <a:solidFill>
                  <a:schemeClr val="dk1"/>
                </a:solidFill>
                <a:latin typeface="Arial"/>
                <a:cs typeface="Arial"/>
                <a:sym typeface="Calibri"/>
              </a:rPr>
              <a:t>ó</a:t>
            </a:r>
            <a:r>
              <a:rPr lang="en-US" sz="1200" b="0" i="1" u="none" strike="noStrike" cap="none" dirty="0">
                <a:solidFill>
                  <a:schemeClr val="dk1"/>
                </a:solidFill>
                <a:latin typeface="Arial"/>
                <a:ea typeface="Arial"/>
                <a:cs typeface="Arial"/>
                <a:sym typeface="Arial"/>
              </a:rPr>
              <a:t>n</a:t>
            </a:r>
            <a:r>
              <a:rPr lang="en-US" i="1"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a:t>
            </a:r>
            <a:r>
              <a:rPr lang="es-ES" i="1" dirty="0"/>
              <a:t>Para obtener más información sobre la monitoreo de la PNA, consulte el juego de diapositiva 6 y el kit de herramientas de monitoreo en: </a:t>
            </a:r>
            <a:r>
              <a:rPr lang="en-US" i="1" dirty="0">
                <a:latin typeface="Arial"/>
                <a:cs typeface="Arial"/>
                <a:sym typeface="Wingdings" panose="05000000000000000000" pitchFamily="2" charset="2"/>
              </a:rPr>
              <a:t>https://alliancecpha.org/en/system/tdf/library/attachments/monitoring_toolkit_low_res.pdf?file=1&amp;type=node&amp;id=30920)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None/>
            </a:pPr>
            <a:endParaRPr lang="fr-FR" dirty="0"/>
          </a:p>
          <a:p>
            <a:pPr marL="0" lvl="0" indent="0" algn="l" rtl="0">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Purple">
  <p:cSld name="1_Image &amp; Text - Purple">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2" name="Google Shape;52;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53" name="Google Shape;53;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3"/>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40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81" r:id="rId16"/>
    <p:sldLayoutId id="2147483684" r:id="rId17"/>
    <p:sldLayoutId id="214748368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CB170E-5E91-4829-A799-A8F8405480B9}"/>
              </a:ext>
            </a:extLst>
          </p:cNvPr>
          <p:cNvSpPr>
            <a:spLocks noGrp="1"/>
          </p:cNvSpPr>
          <p:nvPr>
            <p:ph idx="1"/>
          </p:nvPr>
        </p:nvSpPr>
        <p:spPr/>
        <p:txBody>
          <a:bodyPr>
            <a:normAutofit/>
          </a:bodyPr>
          <a:lstStyle/>
          <a:p>
            <a:r>
              <a:rPr lang="es-ES" dirty="0">
                <a:solidFill>
                  <a:schemeClr val="bg2"/>
                </a:solidFill>
                <a:latin typeface="Arial"/>
                <a:ea typeface="Arial"/>
                <a:cs typeface="Arial"/>
              </a:rPr>
              <a:t>Esencial en TODAS las áreas de la programación de protección de la niñez </a:t>
            </a:r>
          </a:p>
          <a:p>
            <a:r>
              <a:rPr lang="es-ES" dirty="0">
                <a:solidFill>
                  <a:schemeClr val="bg2"/>
                </a:solidFill>
                <a:latin typeface="Arial"/>
                <a:ea typeface="Arial"/>
                <a:cs typeface="Arial"/>
              </a:rPr>
              <a:t>Aplicables en todas las situaciones y contextos</a:t>
            </a:r>
          </a:p>
          <a:p>
            <a:r>
              <a:rPr lang="es-ES" dirty="0">
                <a:solidFill>
                  <a:schemeClr val="bg2"/>
                </a:solidFill>
                <a:latin typeface="Arial"/>
                <a:ea typeface="Arial"/>
                <a:cs typeface="Arial"/>
              </a:rPr>
              <a:t>Durante las fases de preparación y respuesta</a:t>
            </a:r>
            <a:endParaRPr lang="en-US" dirty="0">
              <a:solidFill>
                <a:schemeClr val="bg2"/>
              </a:solidFill>
              <a:latin typeface="Arial"/>
              <a:ea typeface="Arial"/>
              <a:cs typeface="Arial"/>
              <a:sym typeface="Arial"/>
            </a:endParaRPr>
          </a:p>
          <a:p>
            <a:pPr marL="0" indent="0">
              <a:buNone/>
            </a:pPr>
            <a:r>
              <a:rPr lang="en-US" dirty="0">
                <a:solidFill>
                  <a:schemeClr val="bg2"/>
                </a:solidFill>
                <a:latin typeface="Arial"/>
                <a:ea typeface="Arial"/>
                <a:cs typeface="Arial"/>
                <a:sym typeface="Arial"/>
              </a:rPr>
              <a:t> </a:t>
            </a:r>
          </a:p>
          <a:p>
            <a:r>
              <a:rPr lang="en-US" dirty="0">
                <a:solidFill>
                  <a:schemeClr val="bg2"/>
                </a:solidFill>
                <a:latin typeface="Arial"/>
                <a:ea typeface="Arial"/>
                <a:cs typeface="Arial"/>
                <a:sym typeface="Arial"/>
              </a:rPr>
              <a:t>Se </a:t>
            </a:r>
            <a:r>
              <a:rPr lang="en-US" dirty="0" err="1">
                <a:solidFill>
                  <a:schemeClr val="bg2"/>
                </a:solidFill>
                <a:latin typeface="Arial"/>
                <a:ea typeface="Arial"/>
                <a:cs typeface="Arial"/>
                <a:sym typeface="Arial"/>
              </a:rPr>
              <a:t>alinea</a:t>
            </a:r>
            <a:r>
              <a:rPr lang="en-US" dirty="0">
                <a:solidFill>
                  <a:schemeClr val="bg2"/>
                </a:solidFill>
                <a:latin typeface="Arial"/>
                <a:ea typeface="Arial"/>
                <a:cs typeface="Arial"/>
                <a:sym typeface="Arial"/>
              </a:rPr>
              <a:t> c/ </a:t>
            </a:r>
            <a:r>
              <a:rPr lang="en-US" dirty="0">
                <a:solidFill>
                  <a:schemeClr val="bg2"/>
                </a:solidFill>
                <a:latin typeface="Arial"/>
                <a:ea typeface="Arial"/>
                <a:cs typeface="Arial"/>
                <a:sym typeface="Arial"/>
                <a:hlinkClick r:id="rId3">
                  <a:extLst>
                    <a:ext uri="{A12FA001-AC4F-418D-AE19-62706E023703}">
                      <ahyp:hlinkClr xmlns:ahyp="http://schemas.microsoft.com/office/drawing/2018/hyperlinkcolor" val="tx"/>
                    </a:ext>
                  </a:extLst>
                </a:hlinkClick>
              </a:rPr>
              <a:t>CHS</a:t>
            </a:r>
            <a:endParaRPr lang="en-US" dirty="0">
              <a:solidFill>
                <a:schemeClr val="bg2"/>
              </a:solidFill>
              <a:latin typeface="Arial"/>
              <a:ea typeface="Arial"/>
              <a:cs typeface="Arial"/>
              <a:sym typeface="Arial"/>
            </a:endParaRPr>
          </a:p>
          <a:p>
            <a:endParaRPr lang="en-US" dirty="0">
              <a:solidFill>
                <a:schemeClr val="bg2"/>
              </a:solidFill>
              <a:latin typeface="Arial"/>
              <a:ea typeface="Arial"/>
              <a:cs typeface="Arial"/>
              <a:sym typeface="Arial"/>
            </a:endParaRPr>
          </a:p>
          <a:p>
            <a:r>
              <a:rPr lang="es-ES" dirty="0">
                <a:solidFill>
                  <a:schemeClr val="bg2"/>
                </a:solidFill>
                <a:latin typeface="Arial"/>
                <a:ea typeface="Arial"/>
                <a:cs typeface="Arial"/>
              </a:rPr>
              <a:t>En todo: Fuerte énfasis en la protección infantil y PSEA </a:t>
            </a:r>
            <a:endParaRPr lang="fr-FR" dirty="0">
              <a:solidFill>
                <a:schemeClr val="bg2"/>
              </a:solidFill>
              <a:latin typeface="Arial"/>
              <a:ea typeface="Arial"/>
              <a:cs typeface="Arial"/>
            </a:endParaRPr>
          </a:p>
        </p:txBody>
      </p:sp>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1787525" y="365125"/>
            <a:ext cx="9566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Pillar 1 – to ensure a quality response</a:t>
            </a:r>
            <a:endParaRPr dirty="0"/>
          </a:p>
        </p:txBody>
      </p:sp>
      <p:pic>
        <p:nvPicPr>
          <p:cNvPr id="5" name="Google Shape;327;p14" descr="Screen Shot 2019-10-08 at 5.14.15 PM.png">
            <a:extLst>
              <a:ext uri="{FF2B5EF4-FFF2-40B4-BE49-F238E27FC236}">
                <a16:creationId xmlns:a16="http://schemas.microsoft.com/office/drawing/2014/main" id="{2B16C13F-99CA-46ED-821E-E47C48E0CF1C}"/>
              </a:ext>
            </a:extLst>
          </p:cNvPr>
          <p:cNvPicPr preferRelativeResize="0"/>
          <p:nvPr/>
        </p:nvPicPr>
        <p:blipFill rotWithShape="1">
          <a:blip r:embed="rId4">
            <a:alphaModFix/>
          </a:blip>
          <a:srcRect/>
          <a:stretch/>
        </p:blipFill>
        <p:spPr>
          <a:xfrm>
            <a:off x="9703124" y="5826927"/>
            <a:ext cx="999750" cy="986595"/>
          </a:xfrm>
          <a:prstGeom prst="rect">
            <a:avLst/>
          </a:prstGeom>
          <a:noFill/>
          <a:ln>
            <a:noFill/>
          </a:ln>
        </p:spPr>
      </p:pic>
      <p:pic>
        <p:nvPicPr>
          <p:cNvPr id="6" name="Google Shape;326;p14" descr="Screen Shot 2019-10-08 at 5.14.22 PM.png">
            <a:extLst>
              <a:ext uri="{FF2B5EF4-FFF2-40B4-BE49-F238E27FC236}">
                <a16:creationId xmlns:a16="http://schemas.microsoft.com/office/drawing/2014/main" id="{74F37BEA-EA9E-419C-8BFC-2E9C788CEFC4}"/>
              </a:ext>
            </a:extLst>
          </p:cNvPr>
          <p:cNvPicPr preferRelativeResize="0"/>
          <p:nvPr/>
        </p:nvPicPr>
        <p:blipFill rotWithShape="1">
          <a:blip r:embed="rId5">
            <a:alphaModFix/>
          </a:blip>
          <a:srcRect/>
          <a:stretch/>
        </p:blipFill>
        <p:spPr>
          <a:xfrm>
            <a:off x="8052451" y="5804450"/>
            <a:ext cx="999749" cy="986595"/>
          </a:xfrm>
          <a:prstGeom prst="rect">
            <a:avLst/>
          </a:prstGeom>
          <a:noFill/>
          <a:ln>
            <a:noFill/>
          </a:ln>
        </p:spPr>
      </p:pic>
      <p:pic>
        <p:nvPicPr>
          <p:cNvPr id="7" name="Image 6">
            <a:extLst>
              <a:ext uri="{FF2B5EF4-FFF2-40B4-BE49-F238E27FC236}">
                <a16:creationId xmlns:a16="http://schemas.microsoft.com/office/drawing/2014/main" id="{13E8FBB1-B393-4A8F-AF49-3B91C58A2A9C}"/>
              </a:ext>
            </a:extLst>
          </p:cNvPr>
          <p:cNvPicPr>
            <a:picLocks noChangeAspect="1"/>
          </p:cNvPicPr>
          <p:nvPr/>
        </p:nvPicPr>
        <p:blipFill>
          <a:blip r:embed="rId6"/>
          <a:stretch>
            <a:fillRect/>
          </a:stretch>
        </p:blipFill>
        <p:spPr>
          <a:xfrm>
            <a:off x="10040112" y="2944577"/>
            <a:ext cx="1801560" cy="1798978"/>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3048543" y="109084"/>
            <a:ext cx="93806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err="1">
                <a:latin typeface="Helvetica Neue" panose="020B0604020202020204" charset="0"/>
                <a:ea typeface="+mj-ea"/>
                <a:cs typeface="Calibri Light" panose="020F0302020204030204" pitchFamily="34" charset="0"/>
                <a:sym typeface="Arial"/>
              </a:rPr>
              <a:t>Bloque</a:t>
            </a:r>
            <a:r>
              <a:rPr lang="en-US" kern="1200" dirty="0">
                <a:latin typeface="Helvetica Neue" panose="020B0604020202020204" charset="0"/>
                <a:ea typeface="+mj-ea"/>
                <a:cs typeface="Calibri Light" panose="020F0302020204030204" pitchFamily="34" charset="0"/>
                <a:sym typeface="Arial"/>
              </a:rPr>
              <a:t> 1 – </a:t>
            </a:r>
            <a:br>
              <a:rPr lang="en-US" kern="1200" dirty="0">
                <a:latin typeface="Helvetica Neue" panose="020B0604020202020204" charset="0"/>
                <a:ea typeface="+mj-ea"/>
                <a:cs typeface="Calibri Light" panose="020F0302020204030204" pitchFamily="34" charset="0"/>
                <a:sym typeface="Arial"/>
              </a:rPr>
            </a:br>
            <a:r>
              <a:rPr lang="es-ES" b="0" dirty="0"/>
              <a:t>descripción</a:t>
            </a:r>
            <a:r>
              <a:rPr lang="en-US" b="0" kern="1200" dirty="0">
                <a:latin typeface="Helvetica Neue" panose="020B0604020202020204" charset="0"/>
                <a:ea typeface="+mj-ea"/>
                <a:cs typeface="Calibri Light" panose="020F0302020204030204" pitchFamily="34" charset="0"/>
                <a:sym typeface="Arial"/>
              </a:rPr>
              <a:t> de las </a:t>
            </a:r>
            <a:r>
              <a:rPr lang="en-US" b="0" kern="1200" dirty="0" err="1">
                <a:latin typeface="Helvetica Neue" panose="020B0604020202020204" charset="0"/>
                <a:ea typeface="+mj-ea"/>
                <a:cs typeface="Calibri Light" panose="020F0302020204030204" pitchFamily="34" charset="0"/>
                <a:sym typeface="Arial"/>
              </a:rPr>
              <a:t>Normas</a:t>
            </a:r>
            <a:endParaRPr b="0" kern="1200" dirty="0">
              <a:latin typeface="Helvetica Neue" panose="020B0604020202020204" charset="0"/>
              <a:ea typeface="+mj-ea"/>
              <a:cs typeface="Calibri Light" panose="020F0302020204030204" pitchFamily="34" charset="0"/>
              <a:sym typeface="Arial"/>
            </a:endParaRPr>
          </a:p>
        </p:txBody>
      </p:sp>
      <p:sp>
        <p:nvSpPr>
          <p:cNvPr id="322" name="Google Shape;322;p14"/>
          <p:cNvSpPr txBox="1">
            <a:spLocks noGrp="1"/>
          </p:cNvSpPr>
          <p:nvPr>
            <p:ph sz="half" idx="1"/>
          </p:nvPr>
        </p:nvSpPr>
        <p:spPr>
          <a:xfrm>
            <a:off x="3048543" y="1739546"/>
            <a:ext cx="4938715" cy="2509697"/>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accent3"/>
              </a:buClr>
              <a:buNone/>
            </a:pPr>
            <a:r>
              <a:rPr lang="en-US" sz="2400" b="1" dirty="0">
                <a:solidFill>
                  <a:schemeClr val="bg2"/>
                </a:solidFill>
                <a:latin typeface="+mn-lt"/>
                <a:cs typeface="Calibri" panose="020F0502020204030204" pitchFamily="34" charset="0"/>
              </a:rPr>
              <a:t>No. 1 - </a:t>
            </a:r>
            <a:r>
              <a:rPr lang="es-ES" sz="2400" b="1" dirty="0">
                <a:solidFill>
                  <a:schemeClr val="bg2"/>
                </a:solidFill>
                <a:latin typeface="+mn-lt"/>
                <a:cs typeface="Calibri" panose="020F0502020204030204" pitchFamily="34" charset="0"/>
              </a:rPr>
              <a:t>Coordinación</a:t>
            </a:r>
            <a:endParaRPr lang="en-US" sz="2400" dirty="0">
              <a:solidFill>
                <a:schemeClr val="bg2"/>
              </a:solidFill>
              <a:latin typeface="+mn-lt"/>
              <a:cs typeface="Calibri" panose="020F0502020204030204" pitchFamily="34" charset="0"/>
            </a:endParaRPr>
          </a:p>
          <a:p>
            <a:pPr marL="342900" indent="-342900">
              <a:spcBef>
                <a:spcPts val="0"/>
              </a:spcBef>
              <a:buClr>
                <a:schemeClr val="accent3"/>
              </a:buClr>
            </a:pPr>
            <a:r>
              <a:rPr lang="es-ES" sz="2400" dirty="0"/>
              <a:t>Respuestas efectivas / coherentes y basadas en principios </a:t>
            </a:r>
          </a:p>
          <a:p>
            <a:pPr marL="342900" indent="-342900">
              <a:spcBef>
                <a:spcPts val="0"/>
              </a:spcBef>
              <a:buClr>
                <a:schemeClr val="accent3"/>
              </a:buClr>
            </a:pPr>
            <a:r>
              <a:rPr lang="es-ES" sz="2400" dirty="0">
                <a:latin typeface="Helvetica Neue" panose="020B0604020202020204" charset="0"/>
              </a:rPr>
              <a:t>Respuesta interinstitucional o multisectorial </a:t>
            </a:r>
          </a:p>
          <a:p>
            <a:pPr marL="342900" indent="-342900">
              <a:spcBef>
                <a:spcPts val="0"/>
              </a:spcBef>
              <a:buClr>
                <a:schemeClr val="accent3"/>
              </a:buClr>
            </a:pPr>
            <a:r>
              <a:rPr lang="es-ES" sz="2400" dirty="0">
                <a:latin typeface="Helvetica Neue" panose="020B0604020202020204" charset="0"/>
              </a:rPr>
              <a:t>Responsabilidad compartida</a:t>
            </a:r>
            <a:endParaRPr lang="en-US" sz="2400" dirty="0">
              <a:solidFill>
                <a:schemeClr val="bg2"/>
              </a:solidFill>
              <a:latin typeface="Helvetica Neue" panose="020B0604020202020204" charset="0"/>
              <a:cs typeface="Calibri" panose="020F0502020204030204" pitchFamily="34" charset="0"/>
            </a:endParaRPr>
          </a:p>
          <a:p>
            <a:pPr marL="0" indent="0">
              <a:spcBef>
                <a:spcPts val="0"/>
              </a:spcBef>
              <a:buClr>
                <a:schemeClr val="accent3"/>
              </a:buClr>
              <a:buNone/>
            </a:pPr>
            <a:endParaRPr lang="en-US" sz="2400" b="1" dirty="0">
              <a:solidFill>
                <a:schemeClr val="bg2"/>
              </a:solidFill>
              <a:latin typeface="+mn-lt"/>
              <a:cs typeface="Calibri" panose="020F0502020204030204" pitchFamily="34" charset="0"/>
            </a:endParaRPr>
          </a:p>
          <a:p>
            <a:pPr marL="0" indent="0">
              <a:spcBef>
                <a:spcPts val="0"/>
              </a:spcBef>
              <a:buClr>
                <a:schemeClr val="accent3"/>
              </a:buClr>
              <a:buNone/>
            </a:pPr>
            <a:endParaRPr lang="en-US" sz="2400" b="1" dirty="0">
              <a:solidFill>
                <a:schemeClr val="bg2"/>
              </a:solidFill>
              <a:latin typeface="+mn-lt"/>
              <a:cs typeface="Calibri" panose="020F0502020204030204" pitchFamily="34" charset="0"/>
            </a:endParaRPr>
          </a:p>
        </p:txBody>
      </p:sp>
      <p:sp>
        <p:nvSpPr>
          <p:cNvPr id="5" name="Google Shape;322;p14">
            <a:extLst>
              <a:ext uri="{FF2B5EF4-FFF2-40B4-BE49-F238E27FC236}">
                <a16:creationId xmlns:a16="http://schemas.microsoft.com/office/drawing/2014/main" id="{D5370CD3-37BE-4D80-B70B-0E4F8F62D128}"/>
              </a:ext>
            </a:extLst>
          </p:cNvPr>
          <p:cNvSpPr txBox="1">
            <a:spLocks/>
          </p:cNvSpPr>
          <p:nvPr/>
        </p:nvSpPr>
        <p:spPr>
          <a:xfrm>
            <a:off x="8232172" y="1555828"/>
            <a:ext cx="4162637"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n-US" sz="2400" dirty="0">
              <a:solidFill>
                <a:schemeClr val="bg2"/>
              </a:solidFill>
            </a:endParaRPr>
          </a:p>
          <a:p>
            <a:pPr marL="0" indent="0">
              <a:buClr>
                <a:schemeClr val="accent3"/>
              </a:buClr>
              <a:buNone/>
            </a:pPr>
            <a:r>
              <a:rPr lang="en-US" sz="2400" b="1" dirty="0">
                <a:solidFill>
                  <a:schemeClr val="bg2"/>
                </a:solidFill>
                <a:cs typeface="Calibri" panose="020F0502020204030204" pitchFamily="34" charset="0"/>
              </a:rPr>
              <a:t>No</a:t>
            </a:r>
            <a:r>
              <a:rPr lang="en-US" sz="2400" b="1" dirty="0">
                <a:solidFill>
                  <a:schemeClr val="bg2"/>
                </a:solidFill>
                <a:latin typeface="+mn-lt"/>
                <a:cs typeface="Calibri" panose="020F0502020204030204" pitchFamily="34" charset="0"/>
              </a:rPr>
              <a:t> 2 - RH </a:t>
            </a:r>
          </a:p>
          <a:p>
            <a:pPr marL="228600" indent="-241934">
              <a:buClr>
                <a:schemeClr val="accent3"/>
              </a:buClr>
            </a:pPr>
            <a:r>
              <a:rPr lang="es-ES" sz="2400" dirty="0">
                <a:solidFill>
                  <a:schemeClr val="bg2"/>
                </a:solidFill>
                <a:latin typeface="Helvetica Neue" panose="020B0604020202020204" charset="0"/>
              </a:rPr>
              <a:t>Habilidades y la experiencia necesarias </a:t>
            </a:r>
          </a:p>
          <a:p>
            <a:pPr marL="228600" indent="-241934">
              <a:buClr>
                <a:schemeClr val="accent3"/>
              </a:buClr>
            </a:pPr>
            <a:r>
              <a:rPr lang="es-ES" sz="2400" dirty="0">
                <a:solidFill>
                  <a:schemeClr val="bg2"/>
                </a:solidFill>
                <a:latin typeface="Helvetica Neue" panose="020B0604020202020204" charset="0"/>
              </a:rPr>
              <a:t>Procesos, procedimientos y políticas de recursos humanos </a:t>
            </a:r>
          </a:p>
          <a:p>
            <a:pPr marL="228600" indent="-241934">
              <a:buClr>
                <a:schemeClr val="accent3"/>
              </a:buClr>
            </a:pPr>
            <a:r>
              <a:rPr lang="en-US" sz="2400" dirty="0" err="1">
                <a:solidFill>
                  <a:schemeClr val="bg2"/>
                </a:solidFill>
                <a:latin typeface="Helvetica Neue" panose="020B0604020202020204" charset="0"/>
                <a:sym typeface="Arial"/>
              </a:rPr>
              <a:t>Salvaguardia</a:t>
            </a:r>
            <a:br>
              <a:rPr lang="en-US" sz="2400" dirty="0">
                <a:solidFill>
                  <a:schemeClr val="bg2"/>
                </a:solidFill>
              </a:rPr>
            </a:br>
            <a:endParaRPr lang="en-US" sz="2400" dirty="0">
              <a:solidFill>
                <a:schemeClr val="bg2"/>
              </a:solidFill>
            </a:endParaRPr>
          </a:p>
        </p:txBody>
      </p:sp>
      <p:pic>
        <p:nvPicPr>
          <p:cNvPr id="6" name="Image 5">
            <a:extLst>
              <a:ext uri="{FF2B5EF4-FFF2-40B4-BE49-F238E27FC236}">
                <a16:creationId xmlns:a16="http://schemas.microsoft.com/office/drawing/2014/main" id="{CF830070-2829-4143-ACEF-31C4FE7872A7}"/>
              </a:ext>
            </a:extLst>
          </p:cNvPr>
          <p:cNvPicPr>
            <a:picLocks noChangeAspect="1"/>
          </p:cNvPicPr>
          <p:nvPr/>
        </p:nvPicPr>
        <p:blipFill>
          <a:blip r:embed="rId3"/>
          <a:stretch>
            <a:fillRect/>
          </a:stretch>
        </p:blipFill>
        <p:spPr>
          <a:xfrm>
            <a:off x="6659402" y="1479714"/>
            <a:ext cx="729380" cy="748573"/>
          </a:xfrm>
          <a:prstGeom prst="rect">
            <a:avLst/>
          </a:prstGeom>
        </p:spPr>
      </p:pic>
      <p:pic>
        <p:nvPicPr>
          <p:cNvPr id="12" name="Google Shape;325;p14" descr="Screen Shot 2019-10-08 at 5.13.57 PM.png">
            <a:extLst>
              <a:ext uri="{FF2B5EF4-FFF2-40B4-BE49-F238E27FC236}">
                <a16:creationId xmlns:a16="http://schemas.microsoft.com/office/drawing/2014/main" id="{6CC3F906-1503-4872-BE97-954905B252F0}"/>
              </a:ext>
            </a:extLst>
          </p:cNvPr>
          <p:cNvPicPr preferRelativeResize="0"/>
          <p:nvPr/>
        </p:nvPicPr>
        <p:blipFill rotWithShape="1">
          <a:blip r:embed="rId4">
            <a:alphaModFix/>
          </a:blip>
          <a:srcRect/>
          <a:stretch/>
        </p:blipFill>
        <p:spPr>
          <a:xfrm>
            <a:off x="5028030" y="4039201"/>
            <a:ext cx="887803" cy="724367"/>
          </a:xfrm>
          <a:prstGeom prst="rect">
            <a:avLst/>
          </a:prstGeom>
          <a:noFill/>
          <a:ln>
            <a:noFill/>
          </a:ln>
        </p:spPr>
      </p:pic>
      <p:pic>
        <p:nvPicPr>
          <p:cNvPr id="13" name="Google Shape;326;p14" descr="Screen Shot 2019-10-08 at 5.14.22 PM.png">
            <a:extLst>
              <a:ext uri="{FF2B5EF4-FFF2-40B4-BE49-F238E27FC236}">
                <a16:creationId xmlns:a16="http://schemas.microsoft.com/office/drawing/2014/main" id="{2934EDF7-2236-4B53-B9AC-947E96FCE680}"/>
              </a:ext>
            </a:extLst>
          </p:cNvPr>
          <p:cNvPicPr preferRelativeResize="0"/>
          <p:nvPr/>
        </p:nvPicPr>
        <p:blipFill rotWithShape="1">
          <a:blip r:embed="rId5">
            <a:alphaModFix/>
          </a:blip>
          <a:srcRect/>
          <a:stretch/>
        </p:blipFill>
        <p:spPr>
          <a:xfrm>
            <a:off x="10761800" y="4249243"/>
            <a:ext cx="716907" cy="907475"/>
          </a:xfrm>
          <a:prstGeom prst="rect">
            <a:avLst/>
          </a:prstGeom>
          <a:noFill/>
          <a:ln>
            <a:noFill/>
          </a:ln>
        </p:spPr>
      </p:pic>
      <p:pic>
        <p:nvPicPr>
          <p:cNvPr id="11" name="Image 10">
            <a:extLst>
              <a:ext uri="{FF2B5EF4-FFF2-40B4-BE49-F238E27FC236}">
                <a16:creationId xmlns:a16="http://schemas.microsoft.com/office/drawing/2014/main" id="{0A120899-B15F-4D5E-A7B9-1DB92BFA6A57}"/>
              </a:ext>
            </a:extLst>
          </p:cNvPr>
          <p:cNvPicPr>
            <a:picLocks noChangeAspect="1"/>
          </p:cNvPicPr>
          <p:nvPr/>
        </p:nvPicPr>
        <p:blipFill>
          <a:blip r:embed="rId6"/>
          <a:stretch>
            <a:fillRect/>
          </a:stretch>
        </p:blipFill>
        <p:spPr>
          <a:xfrm>
            <a:off x="9945143" y="1840652"/>
            <a:ext cx="716907" cy="707946"/>
          </a:xfrm>
          <a:prstGeom prst="rect">
            <a:avLst/>
          </a:prstGeom>
        </p:spPr>
      </p:pic>
      <p:sp>
        <p:nvSpPr>
          <p:cNvPr id="16" name="Google Shape;322;p14">
            <a:extLst>
              <a:ext uri="{FF2B5EF4-FFF2-40B4-BE49-F238E27FC236}">
                <a16:creationId xmlns:a16="http://schemas.microsoft.com/office/drawing/2014/main" id="{B989E4F9-ADB1-4ED1-B7AB-161F75ED6467}"/>
              </a:ext>
            </a:extLst>
          </p:cNvPr>
          <p:cNvSpPr txBox="1">
            <a:spLocks/>
          </p:cNvSpPr>
          <p:nvPr/>
        </p:nvSpPr>
        <p:spPr>
          <a:xfrm>
            <a:off x="3254761" y="4905423"/>
            <a:ext cx="4938715" cy="25096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accent3"/>
              </a:buClr>
              <a:buNone/>
            </a:pPr>
            <a:r>
              <a:rPr lang="en-US" sz="2400" b="1" dirty="0">
                <a:solidFill>
                  <a:schemeClr val="bg2"/>
                </a:solidFill>
                <a:cs typeface="Calibri" panose="020F0502020204030204" pitchFamily="34" charset="0"/>
              </a:rPr>
              <a:t>No.</a:t>
            </a:r>
            <a:r>
              <a:rPr lang="en-US" sz="2400" b="1" dirty="0">
                <a:solidFill>
                  <a:schemeClr val="bg2"/>
                </a:solidFill>
                <a:latin typeface="+mn-lt"/>
                <a:cs typeface="Calibri" panose="020F0502020204030204" pitchFamily="34" charset="0"/>
              </a:rPr>
              <a:t> 3 – Com &amp; </a:t>
            </a:r>
            <a:r>
              <a:rPr lang="en-US" sz="2400" b="1" dirty="0" err="1">
                <a:solidFill>
                  <a:schemeClr val="bg2"/>
                </a:solidFill>
                <a:latin typeface="+mn-lt"/>
                <a:cs typeface="Calibri" panose="020F0502020204030204" pitchFamily="34" charset="0"/>
              </a:rPr>
              <a:t>Incidencia</a:t>
            </a:r>
            <a:endParaRPr lang="en-US" sz="2400" dirty="0">
              <a:solidFill>
                <a:schemeClr val="bg2"/>
              </a:solidFill>
              <a:latin typeface="+mn-lt"/>
              <a:cs typeface="Calibri" panose="020F0502020204030204" pitchFamily="34" charset="0"/>
            </a:endParaRPr>
          </a:p>
          <a:p>
            <a:pPr marL="342900" indent="-342900">
              <a:spcBef>
                <a:spcPts val="0"/>
              </a:spcBef>
              <a:buClr>
                <a:schemeClr val="accent3"/>
              </a:buClr>
            </a:pPr>
            <a:r>
              <a:rPr lang="es-ES" sz="2400" dirty="0"/>
              <a:t>Dignidad, interés superior</a:t>
            </a:r>
          </a:p>
          <a:p>
            <a:pPr marL="0" indent="0">
              <a:spcBef>
                <a:spcPts val="0"/>
              </a:spcBef>
              <a:buClr>
                <a:schemeClr val="accent3"/>
              </a:buClr>
              <a:buNone/>
            </a:pPr>
            <a:r>
              <a:rPr lang="es-ES" sz="2400" dirty="0"/>
              <a:t> y seguridad </a:t>
            </a:r>
          </a:p>
          <a:p>
            <a:pPr marL="342900" indent="-342900">
              <a:spcBef>
                <a:spcPts val="0"/>
              </a:spcBef>
              <a:buClr>
                <a:schemeClr val="accent3"/>
              </a:buClr>
            </a:pPr>
            <a:r>
              <a:rPr lang="es-ES" sz="2400" dirty="0"/>
              <a:t>Voces y el empoderamiento </a:t>
            </a:r>
          </a:p>
          <a:p>
            <a:pPr marL="0" indent="0">
              <a:spcBef>
                <a:spcPts val="0"/>
              </a:spcBef>
              <a:buClr>
                <a:schemeClr val="accent3"/>
              </a:buClr>
              <a:buNone/>
            </a:pPr>
            <a:r>
              <a:rPr lang="es-ES" sz="2400" dirty="0"/>
              <a:t>de los NNA </a:t>
            </a:r>
            <a:endParaRPr lang="en-US" sz="2400" b="1" dirty="0">
              <a:solidFill>
                <a:schemeClr val="bg2"/>
              </a:solidFill>
              <a:latin typeface="+mn-lt"/>
              <a:cs typeface="Calibri" panose="020F0502020204030204" pitchFamily="34" charset="0"/>
            </a:endParaRPr>
          </a:p>
          <a:p>
            <a:pPr marL="0" indent="0">
              <a:spcBef>
                <a:spcPts val="0"/>
              </a:spcBef>
              <a:buClr>
                <a:schemeClr val="accent3"/>
              </a:buClr>
              <a:buFont typeface="Arial"/>
              <a:buNone/>
            </a:pPr>
            <a:endParaRPr lang="en-US" sz="2400" b="1" dirty="0">
              <a:solidFill>
                <a:schemeClr val="bg2"/>
              </a:solidFill>
              <a:latin typeface="+mn-lt"/>
              <a:cs typeface="Calibri" panose="020F0502020204030204" pitchFamily="34" charset="0"/>
            </a:endParaRPr>
          </a:p>
        </p:txBody>
      </p:sp>
      <p:pic>
        <p:nvPicPr>
          <p:cNvPr id="17" name="Google Shape;327;p14" descr="Screen Shot 2019-10-08 at 5.14.15 PM.png">
            <a:extLst>
              <a:ext uri="{FF2B5EF4-FFF2-40B4-BE49-F238E27FC236}">
                <a16:creationId xmlns:a16="http://schemas.microsoft.com/office/drawing/2014/main" id="{E8013D6F-87B2-480E-A0B0-E106F10CA5B1}"/>
              </a:ext>
            </a:extLst>
          </p:cNvPr>
          <p:cNvPicPr preferRelativeResize="0"/>
          <p:nvPr/>
        </p:nvPicPr>
        <p:blipFill rotWithShape="1">
          <a:blip r:embed="rId7">
            <a:alphaModFix/>
          </a:blip>
          <a:srcRect/>
          <a:stretch/>
        </p:blipFill>
        <p:spPr>
          <a:xfrm>
            <a:off x="7731682" y="6004280"/>
            <a:ext cx="804694" cy="724139"/>
          </a:xfrm>
          <a:prstGeom prst="rect">
            <a:avLst/>
          </a:prstGeom>
          <a:noFill/>
          <a:ln>
            <a:noFill/>
          </a:ln>
        </p:spPr>
      </p:pic>
      <p:pic>
        <p:nvPicPr>
          <p:cNvPr id="15" name="Image 14">
            <a:extLst>
              <a:ext uri="{FF2B5EF4-FFF2-40B4-BE49-F238E27FC236}">
                <a16:creationId xmlns:a16="http://schemas.microsoft.com/office/drawing/2014/main" id="{511C1452-39B5-4322-8028-5D9EAF1BC2AD}"/>
              </a:ext>
            </a:extLst>
          </p:cNvPr>
          <p:cNvPicPr>
            <a:picLocks noChangeAspect="1"/>
          </p:cNvPicPr>
          <p:nvPr/>
        </p:nvPicPr>
        <p:blipFill>
          <a:blip r:embed="rId8"/>
          <a:stretch>
            <a:fillRect/>
          </a:stretch>
        </p:blipFill>
        <p:spPr>
          <a:xfrm>
            <a:off x="7730264" y="5016102"/>
            <a:ext cx="715197" cy="724367"/>
          </a:xfrm>
          <a:prstGeom prst="rect">
            <a:avLst/>
          </a:prstGeom>
        </p:spPr>
      </p:pic>
      <p:pic>
        <p:nvPicPr>
          <p:cNvPr id="4" name="Image 3">
            <a:extLst>
              <a:ext uri="{FF2B5EF4-FFF2-40B4-BE49-F238E27FC236}">
                <a16:creationId xmlns:a16="http://schemas.microsoft.com/office/drawing/2014/main" id="{44206DC0-BB43-4394-A216-B7136281E785}"/>
              </a:ext>
            </a:extLst>
          </p:cNvPr>
          <p:cNvPicPr>
            <a:picLocks noChangeAspect="1"/>
          </p:cNvPicPr>
          <p:nvPr/>
        </p:nvPicPr>
        <p:blipFill rotWithShape="1">
          <a:blip r:embed="rId9"/>
          <a:srcRect l="4610"/>
          <a:stretch/>
        </p:blipFill>
        <p:spPr>
          <a:xfrm>
            <a:off x="0" y="0"/>
            <a:ext cx="306076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uiExpand="1" build="p"/>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3138897" y="271664"/>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err="1">
                <a:latin typeface="Helvetica Neue" panose="020B0604020202020204" charset="0"/>
                <a:ea typeface="+mj-ea"/>
                <a:cs typeface="Calibri Light" panose="020F0302020204030204" pitchFamily="34" charset="0"/>
                <a:sym typeface="Arial"/>
              </a:rPr>
              <a:t>Bloque</a:t>
            </a:r>
            <a:r>
              <a:rPr lang="en-US" kern="1200" dirty="0">
                <a:latin typeface="Helvetica Neue" panose="020B0604020202020204" charset="0"/>
                <a:ea typeface="+mj-ea"/>
                <a:cs typeface="Calibri Light" panose="020F0302020204030204" pitchFamily="34" charset="0"/>
                <a:sym typeface="Arial"/>
              </a:rPr>
              <a:t> 1 – </a:t>
            </a:r>
            <a:br>
              <a:rPr lang="en-US" kern="1200" dirty="0">
                <a:latin typeface="Helvetica Neue" panose="020B0604020202020204" charset="0"/>
                <a:ea typeface="+mj-ea"/>
                <a:cs typeface="Calibri Light" panose="020F0302020204030204" pitchFamily="34" charset="0"/>
                <a:sym typeface="Arial"/>
              </a:rPr>
            </a:br>
            <a:r>
              <a:rPr lang="es-ES" b="0" dirty="0"/>
              <a:t>descripción</a:t>
            </a:r>
            <a:r>
              <a:rPr lang="en-US" b="0" kern="1200" dirty="0">
                <a:latin typeface="Helvetica Neue" panose="020B0604020202020204" charset="0"/>
                <a:ea typeface="+mj-ea"/>
                <a:cs typeface="Calibri Light" panose="020F0302020204030204" pitchFamily="34" charset="0"/>
                <a:sym typeface="Arial"/>
              </a:rPr>
              <a:t> de las </a:t>
            </a:r>
            <a:r>
              <a:rPr lang="en-US" b="0" kern="1200" dirty="0" err="1">
                <a:latin typeface="Helvetica Neue" panose="020B0604020202020204" charset="0"/>
                <a:ea typeface="+mj-ea"/>
                <a:cs typeface="Calibri Light" panose="020F0302020204030204" pitchFamily="34" charset="0"/>
                <a:sym typeface="Arial"/>
              </a:rPr>
              <a:t>Normas</a:t>
            </a:r>
            <a:endParaRPr dirty="0"/>
          </a:p>
        </p:txBody>
      </p:sp>
      <p:sp>
        <p:nvSpPr>
          <p:cNvPr id="330" name="Google Shape;330;p15"/>
          <p:cNvSpPr txBox="1">
            <a:spLocks noGrp="1"/>
          </p:cNvSpPr>
          <p:nvPr>
            <p:ph sz="half" idx="1"/>
          </p:nvPr>
        </p:nvSpPr>
        <p:spPr>
          <a:xfrm>
            <a:off x="2994759" y="2240224"/>
            <a:ext cx="4078631" cy="4108354"/>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Clr>
                <a:schemeClr val="accent3"/>
              </a:buClr>
              <a:buSzPct val="100000"/>
              <a:buNone/>
            </a:pPr>
            <a:r>
              <a:rPr lang="en-US" sz="3400" b="1" dirty="0">
                <a:solidFill>
                  <a:schemeClr val="bg2"/>
                </a:solidFill>
                <a:latin typeface="+mn-lt"/>
                <a:cs typeface="Calibri" panose="020F0502020204030204" pitchFamily="34" charset="0"/>
              </a:rPr>
              <a:t>No. 4 - </a:t>
            </a:r>
            <a:r>
              <a:rPr lang="es-ES" sz="3400" b="1" dirty="0">
                <a:solidFill>
                  <a:schemeClr val="bg2"/>
                </a:solidFill>
                <a:latin typeface="+mn-lt"/>
                <a:cs typeface="Calibri" panose="020F0502020204030204" pitchFamily="34" charset="0"/>
              </a:rPr>
              <a:t>PCM</a:t>
            </a:r>
            <a:endParaRPr lang="en-US" sz="3400" b="1" dirty="0">
              <a:solidFill>
                <a:schemeClr val="bg2"/>
              </a:solidFill>
              <a:latin typeface="+mn-lt"/>
              <a:cs typeface="Calibri" panose="020F0502020204030204" pitchFamily="34" charset="0"/>
            </a:endParaRPr>
          </a:p>
          <a:p>
            <a:pPr indent="-457200">
              <a:spcBef>
                <a:spcPts val="0"/>
              </a:spcBef>
              <a:buClr>
                <a:schemeClr val="accent3"/>
              </a:buClr>
              <a:buSzPct val="100000"/>
            </a:pPr>
            <a:endParaRPr lang="en-US" dirty="0">
              <a:solidFill>
                <a:schemeClr val="bg2"/>
              </a:solidFill>
              <a:sym typeface="Arial"/>
            </a:endParaRPr>
          </a:p>
          <a:p>
            <a:pPr marL="342900" indent="-342900">
              <a:lnSpc>
                <a:spcPct val="110000"/>
              </a:lnSpc>
              <a:buClr>
                <a:schemeClr val="accent3"/>
              </a:buClr>
              <a:buSzPct val="100000"/>
            </a:pPr>
            <a:r>
              <a:rPr lang="es-ES" sz="3400" dirty="0">
                <a:solidFill>
                  <a:schemeClr val="bg2"/>
                </a:solidFill>
                <a:latin typeface="Helvetica Neue" panose="020B0604020202020204" charset="0"/>
              </a:rPr>
              <a:t>Programación orientada a la PNA</a:t>
            </a:r>
          </a:p>
          <a:p>
            <a:pPr marL="342900" indent="-342900">
              <a:lnSpc>
                <a:spcPct val="110000"/>
              </a:lnSpc>
              <a:buClr>
                <a:schemeClr val="accent3"/>
              </a:buClr>
              <a:buSzPct val="100000"/>
            </a:pPr>
            <a:r>
              <a:rPr lang="es-ES" sz="3400" dirty="0">
                <a:solidFill>
                  <a:schemeClr val="bg2"/>
                </a:solidFill>
                <a:latin typeface="Helvetica Neue" panose="020B0604020202020204" charset="0"/>
              </a:rPr>
              <a:t>Procesos y metodología para diseñar  planificar y supervisar </a:t>
            </a:r>
            <a:endParaRPr lang="en-US" sz="3400" dirty="0">
              <a:solidFill>
                <a:schemeClr val="bg2"/>
              </a:solidFill>
              <a:latin typeface="Helvetica Neue" panose="020B0604020202020204" charset="0"/>
              <a:sym typeface="Arial"/>
            </a:endParaRPr>
          </a:p>
          <a:p>
            <a:pPr marL="342900" indent="-342900">
              <a:lnSpc>
                <a:spcPct val="110000"/>
              </a:lnSpc>
              <a:buClr>
                <a:schemeClr val="accent3"/>
              </a:buClr>
              <a:buSzPct val="100000"/>
            </a:pPr>
            <a:r>
              <a:rPr lang="es-ES" sz="3400" dirty="0">
                <a:solidFill>
                  <a:schemeClr val="bg2"/>
                </a:solidFill>
                <a:latin typeface="Helvetica Neue" panose="020B0604020202020204" charset="0"/>
              </a:rPr>
              <a:t>Aprendizaje </a:t>
            </a:r>
            <a:r>
              <a:rPr lang="fr-FR" sz="3400" dirty="0">
                <a:solidFill>
                  <a:schemeClr val="bg2"/>
                </a:solidFill>
                <a:latin typeface="Helvetica Neue" panose="020B0604020202020204" charset="0"/>
              </a:rPr>
              <a:t>para </a:t>
            </a:r>
            <a:r>
              <a:rPr lang="es-ES" sz="3400" dirty="0">
                <a:solidFill>
                  <a:schemeClr val="bg2"/>
                </a:solidFill>
                <a:latin typeface="Helvetica Neue" panose="020B0604020202020204" charset="0"/>
              </a:rPr>
              <a:t>adaptar programas</a:t>
            </a:r>
          </a:p>
          <a:p>
            <a:pPr marL="342900" indent="-342900">
              <a:lnSpc>
                <a:spcPct val="110000"/>
              </a:lnSpc>
              <a:buClr>
                <a:schemeClr val="accent3"/>
              </a:buClr>
              <a:buSzPct val="100000"/>
            </a:pPr>
            <a:r>
              <a:rPr lang="en-US" sz="3400" dirty="0" err="1">
                <a:solidFill>
                  <a:schemeClr val="bg2"/>
                </a:solidFill>
                <a:latin typeface="Helvetica Neue" panose="020B0604020202020204" charset="0"/>
              </a:rPr>
              <a:t>Dignidad</a:t>
            </a:r>
            <a:r>
              <a:rPr lang="en-US" sz="3400" dirty="0">
                <a:solidFill>
                  <a:schemeClr val="bg2"/>
                </a:solidFill>
                <a:latin typeface="Helvetica Neue" panose="020B0604020202020204" charset="0"/>
              </a:rPr>
              <a:t>, </a:t>
            </a:r>
            <a:r>
              <a:rPr lang="en-US" sz="3400" dirty="0" err="1">
                <a:solidFill>
                  <a:schemeClr val="bg2"/>
                </a:solidFill>
                <a:latin typeface="Helvetica Neue" panose="020B0604020202020204" charset="0"/>
              </a:rPr>
              <a:t>inclu</a:t>
            </a:r>
            <a:r>
              <a:rPr lang="es-ES" sz="3400" dirty="0" err="1">
                <a:solidFill>
                  <a:schemeClr val="bg2"/>
                </a:solidFill>
                <a:latin typeface="Helvetica Neue" panose="020B0604020202020204" charset="0"/>
              </a:rPr>
              <a:t>sión</a:t>
            </a:r>
            <a:r>
              <a:rPr lang="en-US" sz="3400" dirty="0">
                <a:solidFill>
                  <a:schemeClr val="bg2"/>
                </a:solidFill>
                <a:latin typeface="Helvetica Neue" panose="020B0604020202020204" charset="0"/>
              </a:rPr>
              <a:t>, </a:t>
            </a:r>
            <a:r>
              <a:rPr lang="en-US" sz="3400" dirty="0" err="1">
                <a:solidFill>
                  <a:schemeClr val="bg2"/>
                </a:solidFill>
                <a:latin typeface="Helvetica Neue" panose="020B0604020202020204" charset="0"/>
              </a:rPr>
              <a:t>participa</a:t>
            </a:r>
            <a:r>
              <a:rPr lang="es-ES" sz="3400" dirty="0" err="1">
                <a:solidFill>
                  <a:schemeClr val="bg2"/>
                </a:solidFill>
                <a:latin typeface="Helvetica Neue" panose="020B0604020202020204" charset="0"/>
              </a:rPr>
              <a:t>ción</a:t>
            </a:r>
            <a:r>
              <a:rPr lang="es-ES" sz="3400" dirty="0">
                <a:solidFill>
                  <a:schemeClr val="bg2"/>
                </a:solidFill>
                <a:latin typeface="Helvetica Neue" panose="020B0604020202020204" charset="0"/>
              </a:rPr>
              <a:t> </a:t>
            </a:r>
            <a:endParaRPr sz="3400" dirty="0">
              <a:solidFill>
                <a:schemeClr val="bg2"/>
              </a:solidFill>
              <a:latin typeface="Helvetica Neue" panose="020B0604020202020204" charset="0"/>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7202533" y="1597227"/>
            <a:ext cx="4863951" cy="25635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solidFill>
                  <a:schemeClr val="bg2"/>
                </a:solidFill>
              </a:rPr>
              <a:t>No. 5 – </a:t>
            </a:r>
            <a:r>
              <a:rPr lang="en-US" sz="2400" b="1" dirty="0" err="1">
                <a:solidFill>
                  <a:schemeClr val="bg2"/>
                </a:solidFill>
              </a:rPr>
              <a:t>Gesti</a:t>
            </a:r>
            <a:r>
              <a:rPr lang="es-ES" sz="2400" b="1" dirty="0" err="1">
                <a:solidFill>
                  <a:schemeClr val="bg2"/>
                </a:solidFill>
              </a:rPr>
              <a:t>ó</a:t>
            </a:r>
            <a:r>
              <a:rPr lang="en-US" sz="2400" b="1" dirty="0">
                <a:solidFill>
                  <a:schemeClr val="bg2"/>
                </a:solidFill>
              </a:rPr>
              <a:t>n de la info</a:t>
            </a:r>
            <a:endParaRPr lang="en-US" sz="2400" dirty="0">
              <a:solidFill>
                <a:schemeClr val="bg2"/>
              </a:solidFill>
              <a:latin typeface="Arial"/>
              <a:ea typeface="Arial"/>
              <a:cs typeface="Arial"/>
              <a:sym typeface="Arial"/>
            </a:endParaRPr>
          </a:p>
          <a:p>
            <a:pPr marL="342900" indent="-342900">
              <a:buClr>
                <a:schemeClr val="accent3"/>
              </a:buClr>
              <a:buSzPct val="100000"/>
            </a:pPr>
            <a:r>
              <a:rPr lang="es-ES" sz="2400" dirty="0">
                <a:solidFill>
                  <a:schemeClr val="bg2"/>
                </a:solidFill>
                <a:latin typeface="Helvetica Neue" panose="020B0604020202020204" charset="0"/>
              </a:rPr>
              <a:t>Guía de gestión de la información centrada en la PNA</a:t>
            </a:r>
          </a:p>
          <a:p>
            <a:pPr marL="342900" indent="-342900">
              <a:buClr>
                <a:schemeClr val="accent3"/>
              </a:buClr>
              <a:buSzPct val="100000"/>
            </a:pPr>
            <a:r>
              <a:rPr lang="en-US" sz="2400" dirty="0" err="1">
                <a:solidFill>
                  <a:schemeClr val="bg2"/>
                </a:solidFill>
                <a:latin typeface="Helvetica Neue" panose="020B0604020202020204" charset="0"/>
                <a:sym typeface="Arial"/>
              </a:rPr>
              <a:t>Consideraciones</a:t>
            </a:r>
            <a:r>
              <a:rPr lang="en-US" sz="2400" dirty="0">
                <a:solidFill>
                  <a:schemeClr val="bg2"/>
                </a:solidFill>
                <a:latin typeface="Helvetica Neue" panose="020B0604020202020204" charset="0"/>
                <a:sym typeface="Arial"/>
              </a:rPr>
              <a:t> </a:t>
            </a:r>
            <a:r>
              <a:rPr lang="en-US" sz="2400" dirty="0" err="1">
                <a:solidFill>
                  <a:schemeClr val="bg2"/>
                </a:solidFill>
                <a:latin typeface="Helvetica Neue" panose="020B0604020202020204" charset="0"/>
                <a:sym typeface="Arial"/>
              </a:rPr>
              <a:t>éticas</a:t>
            </a:r>
            <a:r>
              <a:rPr lang="en-US" sz="2400" dirty="0">
                <a:solidFill>
                  <a:schemeClr val="bg2"/>
                </a:solidFill>
                <a:latin typeface="Helvetica Neue" panose="020B0604020202020204" charset="0"/>
                <a:sym typeface="Arial"/>
              </a:rPr>
              <a:t> </a:t>
            </a:r>
          </a:p>
          <a:p>
            <a:pPr marL="342900" indent="-342900">
              <a:buClr>
                <a:schemeClr val="accent3"/>
              </a:buClr>
              <a:buSzPct val="100000"/>
            </a:pPr>
            <a:r>
              <a:rPr lang="es-ES" sz="2400" dirty="0">
                <a:solidFill>
                  <a:schemeClr val="bg2"/>
                </a:solidFill>
                <a:latin typeface="Helvetica Neue" panose="020B0604020202020204" charset="0"/>
              </a:rPr>
              <a:t>Marco de Gestión PIM</a:t>
            </a:r>
            <a:r>
              <a:rPr lang="en-US" sz="2400" dirty="0">
                <a:solidFill>
                  <a:schemeClr val="bg2"/>
                </a:solidFill>
                <a:latin typeface="Helvetica Neue" panose="020B0604020202020204" charset="0"/>
                <a:sym typeface="Arial"/>
              </a:rPr>
              <a:t> </a:t>
            </a:r>
            <a:br>
              <a:rPr lang="en-US" sz="2400" dirty="0">
                <a:solidFill>
                  <a:schemeClr val="bg2"/>
                </a:solidFill>
              </a:rPr>
            </a:br>
            <a:endParaRPr lang="en-US" sz="2400" dirty="0">
              <a:solidFill>
                <a:schemeClr val="bg2"/>
              </a:solidFill>
            </a:endParaRPr>
          </a:p>
        </p:txBody>
      </p:sp>
      <p:pic>
        <p:nvPicPr>
          <p:cNvPr id="7" name="Image 6">
            <a:extLst>
              <a:ext uri="{FF2B5EF4-FFF2-40B4-BE49-F238E27FC236}">
                <a16:creationId xmlns:a16="http://schemas.microsoft.com/office/drawing/2014/main" id="{88531741-31EC-4819-A009-66EDC610965E}"/>
              </a:ext>
            </a:extLst>
          </p:cNvPr>
          <p:cNvPicPr>
            <a:picLocks noChangeAspect="1"/>
          </p:cNvPicPr>
          <p:nvPr/>
        </p:nvPicPr>
        <p:blipFill>
          <a:blip r:embed="rId3"/>
          <a:stretch>
            <a:fillRect/>
          </a:stretch>
        </p:blipFill>
        <p:spPr>
          <a:xfrm>
            <a:off x="0" y="0"/>
            <a:ext cx="2748643" cy="6858000"/>
          </a:xfrm>
          <a:prstGeom prst="rect">
            <a:avLst/>
          </a:prstGeom>
        </p:spPr>
      </p:pic>
      <p:pic>
        <p:nvPicPr>
          <p:cNvPr id="8" name="Google Shape;327;p14" descr="Screen Shot 2019-10-08 at 5.14.15 PM.png">
            <a:extLst>
              <a:ext uri="{FF2B5EF4-FFF2-40B4-BE49-F238E27FC236}">
                <a16:creationId xmlns:a16="http://schemas.microsoft.com/office/drawing/2014/main" id="{BE3D3731-40D1-43F5-8C0A-810612AF5F6F}"/>
              </a:ext>
            </a:extLst>
          </p:cNvPr>
          <p:cNvPicPr preferRelativeResize="0"/>
          <p:nvPr/>
        </p:nvPicPr>
        <p:blipFill rotWithShape="1">
          <a:blip r:embed="rId4">
            <a:alphaModFix/>
          </a:blip>
          <a:srcRect/>
          <a:stretch/>
        </p:blipFill>
        <p:spPr>
          <a:xfrm>
            <a:off x="5879688" y="2045268"/>
            <a:ext cx="804694" cy="724139"/>
          </a:xfrm>
          <a:prstGeom prst="rect">
            <a:avLst/>
          </a:prstGeom>
          <a:noFill/>
          <a:ln>
            <a:noFill/>
          </a:ln>
        </p:spPr>
      </p:pic>
      <p:pic>
        <p:nvPicPr>
          <p:cNvPr id="9" name="Image 8">
            <a:extLst>
              <a:ext uri="{FF2B5EF4-FFF2-40B4-BE49-F238E27FC236}">
                <a16:creationId xmlns:a16="http://schemas.microsoft.com/office/drawing/2014/main" id="{2E8F8AAE-AA06-4F61-96A3-5FB1AB3DB548}"/>
              </a:ext>
            </a:extLst>
          </p:cNvPr>
          <p:cNvPicPr>
            <a:picLocks noChangeAspect="1"/>
          </p:cNvPicPr>
          <p:nvPr/>
        </p:nvPicPr>
        <p:blipFill>
          <a:blip r:embed="rId5"/>
          <a:stretch>
            <a:fillRect/>
          </a:stretch>
        </p:blipFill>
        <p:spPr>
          <a:xfrm>
            <a:off x="4973537" y="1917989"/>
            <a:ext cx="852639" cy="851418"/>
          </a:xfrm>
          <a:prstGeom prst="rect">
            <a:avLst/>
          </a:prstGeom>
        </p:spPr>
      </p:pic>
      <p:sp>
        <p:nvSpPr>
          <p:cNvPr id="11" name="Google Shape;330;p15">
            <a:extLst>
              <a:ext uri="{FF2B5EF4-FFF2-40B4-BE49-F238E27FC236}">
                <a16:creationId xmlns:a16="http://schemas.microsoft.com/office/drawing/2014/main" id="{D0E2FB33-471A-4871-8173-6FF90B723D9E}"/>
              </a:ext>
            </a:extLst>
          </p:cNvPr>
          <p:cNvSpPr txBox="1">
            <a:spLocks/>
          </p:cNvSpPr>
          <p:nvPr/>
        </p:nvSpPr>
        <p:spPr>
          <a:xfrm>
            <a:off x="7408056" y="4076589"/>
            <a:ext cx="4658428" cy="25635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solidFill>
                  <a:schemeClr val="bg2"/>
                </a:solidFill>
              </a:rPr>
              <a:t>No. 6 – </a:t>
            </a:r>
            <a:r>
              <a:rPr lang="en-US" sz="2400" b="1" dirty="0" err="1">
                <a:solidFill>
                  <a:schemeClr val="bg2"/>
                </a:solidFill>
              </a:rPr>
              <a:t>Supervisi</a:t>
            </a:r>
            <a:r>
              <a:rPr lang="es-ES" sz="2400" b="1" dirty="0" err="1">
                <a:solidFill>
                  <a:schemeClr val="bg2"/>
                </a:solidFill>
              </a:rPr>
              <a:t>ó</a:t>
            </a:r>
            <a:r>
              <a:rPr lang="en-US" sz="2400" b="1" dirty="0">
                <a:solidFill>
                  <a:schemeClr val="bg2"/>
                </a:solidFill>
              </a:rPr>
              <a:t>n de la PNA</a:t>
            </a:r>
            <a:endParaRPr lang="en-US" sz="2400" dirty="0">
              <a:solidFill>
                <a:schemeClr val="bg2"/>
              </a:solidFill>
              <a:latin typeface="Arial"/>
              <a:ea typeface="Arial"/>
              <a:cs typeface="Arial"/>
              <a:sym typeface="Arial"/>
            </a:endParaRPr>
          </a:p>
          <a:p>
            <a:pPr marL="342900" indent="-342900">
              <a:buClr>
                <a:schemeClr val="accent3"/>
              </a:buClr>
              <a:buSzPct val="100000"/>
              <a:defRPr/>
            </a:pPr>
            <a:r>
              <a:rPr lang="es-ES" sz="2400" dirty="0">
                <a:solidFill>
                  <a:schemeClr val="bg2"/>
                </a:solidFill>
                <a:latin typeface="Helvetica Neue" panose="020B0604020202020204" charset="0"/>
              </a:rPr>
              <a:t>Riesgos, violaciones y capacidades de PNA</a:t>
            </a:r>
          </a:p>
          <a:p>
            <a:pPr marL="342900" lvl="0" indent="-342900">
              <a:buClr>
                <a:schemeClr val="accent3"/>
              </a:buClr>
              <a:buSzPct val="100000"/>
              <a:defRPr/>
            </a:pPr>
            <a:r>
              <a:rPr lang="es-ES" sz="2400">
                <a:solidFill>
                  <a:schemeClr val="bg2"/>
                </a:solidFill>
                <a:latin typeface="Helvetica Neue" panose="020B0604020202020204" charset="0"/>
              </a:rPr>
              <a:t>Principios</a:t>
            </a:r>
            <a:r>
              <a:rPr lang="fr-FR" sz="2400" dirty="0">
                <a:solidFill>
                  <a:schemeClr val="bg2"/>
                </a:solidFill>
                <a:latin typeface="Helvetica Neue" panose="020B0604020202020204" charset="0"/>
              </a:rPr>
              <a:t> </a:t>
            </a:r>
            <a:r>
              <a:rPr lang="fr-FR" sz="2400" dirty="0" err="1">
                <a:solidFill>
                  <a:schemeClr val="bg2"/>
                </a:solidFill>
                <a:latin typeface="Helvetica Neue" panose="020B0604020202020204" charset="0"/>
              </a:rPr>
              <a:t>del</a:t>
            </a:r>
            <a:r>
              <a:rPr lang="fr-FR" sz="2400" dirty="0">
                <a:solidFill>
                  <a:schemeClr val="bg2"/>
                </a:solidFill>
                <a:latin typeface="Helvetica Neue" panose="020B0604020202020204" charset="0"/>
              </a:rPr>
              <a:t> </a:t>
            </a:r>
            <a:r>
              <a:rPr lang="fr-FR" sz="2400" dirty="0" err="1">
                <a:solidFill>
                  <a:schemeClr val="bg2"/>
                </a:solidFill>
                <a:latin typeface="Helvetica Neue" panose="020B0604020202020204" charset="0"/>
              </a:rPr>
              <a:t>monitoreo</a:t>
            </a:r>
            <a:endParaRPr lang="fr-FR" sz="2400" dirty="0">
              <a:solidFill>
                <a:schemeClr val="bg2"/>
              </a:solidFill>
              <a:latin typeface="Helvetica Neue" panose="020B0604020202020204" charset="0"/>
            </a:endParaRPr>
          </a:p>
          <a:p>
            <a:pPr marL="342900" lvl="0" indent="-342900">
              <a:buClr>
                <a:schemeClr val="accent3"/>
              </a:buClr>
              <a:buSzPct val="100000"/>
              <a:defRPr/>
            </a:pPr>
            <a:r>
              <a:rPr lang="es-ES" sz="2400" dirty="0" err="1">
                <a:solidFill>
                  <a:schemeClr val="bg2"/>
                </a:solidFill>
                <a:latin typeface="Helvetica Neue" panose="020B0604020202020204" charset="0"/>
              </a:rPr>
              <a:t>Recoleccion</a:t>
            </a:r>
            <a:r>
              <a:rPr lang="es-ES" sz="2400" dirty="0">
                <a:solidFill>
                  <a:schemeClr val="bg2"/>
                </a:solidFill>
                <a:latin typeface="Helvetica Neue" panose="020B0604020202020204" charset="0"/>
              </a:rPr>
              <a:t> de datos secundarios</a:t>
            </a:r>
            <a:endParaRPr lang="en-US" sz="2400" dirty="0">
              <a:solidFill>
                <a:schemeClr val="bg2"/>
              </a:solidFill>
              <a:latin typeface="Helvetica Neue" panose="020B0604020202020204" charset="0"/>
            </a:endParaRPr>
          </a:p>
        </p:txBody>
      </p:sp>
      <p:pic>
        <p:nvPicPr>
          <p:cNvPr id="12" name="Google Shape;327;p14" descr="Screen Shot 2019-10-08 at 5.14.15 PM.png">
            <a:extLst>
              <a:ext uri="{FF2B5EF4-FFF2-40B4-BE49-F238E27FC236}">
                <a16:creationId xmlns:a16="http://schemas.microsoft.com/office/drawing/2014/main" id="{23F88DA9-2C4C-451E-B8A5-42CA5441EFD3}"/>
              </a:ext>
            </a:extLst>
          </p:cNvPr>
          <p:cNvPicPr preferRelativeResize="0"/>
          <p:nvPr/>
        </p:nvPicPr>
        <p:blipFill rotWithShape="1">
          <a:blip r:embed="rId4">
            <a:alphaModFix/>
          </a:blip>
          <a:srcRect/>
          <a:stretch/>
        </p:blipFill>
        <p:spPr>
          <a:xfrm>
            <a:off x="11387306" y="4892197"/>
            <a:ext cx="804694" cy="724139"/>
          </a:xfrm>
          <a:prstGeom prst="rect">
            <a:avLst/>
          </a:prstGeom>
          <a:noFill/>
          <a:ln>
            <a:noFill/>
          </a:ln>
        </p:spPr>
      </p:pic>
      <p:pic>
        <p:nvPicPr>
          <p:cNvPr id="10" name="Image 9">
            <a:extLst>
              <a:ext uri="{FF2B5EF4-FFF2-40B4-BE49-F238E27FC236}">
                <a16:creationId xmlns:a16="http://schemas.microsoft.com/office/drawing/2014/main" id="{A521F60D-F4F3-42B9-B2B5-BF59C5E74E5C}"/>
              </a:ext>
            </a:extLst>
          </p:cNvPr>
          <p:cNvPicPr>
            <a:picLocks noChangeAspect="1"/>
          </p:cNvPicPr>
          <p:nvPr/>
        </p:nvPicPr>
        <p:blipFill>
          <a:blip r:embed="rId6"/>
          <a:stretch>
            <a:fillRect/>
          </a:stretch>
        </p:blipFill>
        <p:spPr>
          <a:xfrm>
            <a:off x="6031921" y="5616336"/>
            <a:ext cx="1240935" cy="970000"/>
          </a:xfrm>
          <a:prstGeom prst="rect">
            <a:avLst/>
          </a:prstGeom>
        </p:spPr>
      </p:pic>
      <p:pic>
        <p:nvPicPr>
          <p:cNvPr id="13" name="Image 12">
            <a:extLst>
              <a:ext uri="{FF2B5EF4-FFF2-40B4-BE49-F238E27FC236}">
                <a16:creationId xmlns:a16="http://schemas.microsoft.com/office/drawing/2014/main" id="{5E7DA25A-8EE3-461F-9292-F916B95A74CB}"/>
              </a:ext>
            </a:extLst>
          </p:cNvPr>
          <p:cNvPicPr>
            <a:picLocks noChangeAspect="1"/>
          </p:cNvPicPr>
          <p:nvPr/>
        </p:nvPicPr>
        <p:blipFill rotWithShape="1">
          <a:blip r:embed="rId7"/>
          <a:srcRect l="4610"/>
          <a:stretch/>
        </p:blipFill>
        <p:spPr>
          <a:xfrm>
            <a:off x="0" y="0"/>
            <a:ext cx="306076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10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fade">
                                      <p:cBhvr>
                                        <p:cTn id="54" dur="10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Effect transition="in" filter="fade">
                                      <p:cBhvr>
                                        <p:cTn id="59" dur="1000"/>
                                        <p:tgtEl>
                                          <p:spTgt spid="1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xEl>
                                              <p:pRg st="2" end="2"/>
                                            </p:txEl>
                                          </p:spTgt>
                                        </p:tgtEl>
                                        <p:attrNameLst>
                                          <p:attrName>style.visibility</p:attrName>
                                        </p:attrNameLst>
                                      </p:cBhvr>
                                      <p:to>
                                        <p:strVal val="visible"/>
                                      </p:to>
                                    </p:set>
                                    <p:animEffect transition="in" filter="fade">
                                      <p:cBhvr>
                                        <p:cTn id="64" dur="1000"/>
                                        <p:tgtEl>
                                          <p:spTgt spid="11">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xEl>
                                              <p:pRg st="3" end="3"/>
                                            </p:txEl>
                                          </p:spTgt>
                                        </p:tgtEl>
                                        <p:attrNameLst>
                                          <p:attrName>style.visibility</p:attrName>
                                        </p:attrNameLst>
                                      </p:cBhvr>
                                      <p:to>
                                        <p:strVal val="visible"/>
                                      </p:to>
                                    </p:set>
                                    <p:animEffect transition="in" filter="fade">
                                      <p:cBhvr>
                                        <p:cTn id="69" dur="1000"/>
                                        <p:tgtEl>
                                          <p:spTgt spid="11">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xEl>
                                              <p:pRg st="1" end="1"/>
                                            </p:txEl>
                                          </p:spTgt>
                                        </p:tgtEl>
                                        <p:attrNameLst>
                                          <p:attrName>style.visibility</p:attrName>
                                        </p:attrNameLst>
                                      </p:cBhvr>
                                      <p:to>
                                        <p:strVal val="visible"/>
                                      </p:to>
                                    </p:set>
                                    <p:animEffect transition="in" filter="fade">
                                      <p:cBhvr>
                                        <p:cTn id="74" dur="1000"/>
                                        <p:tgtEl>
                                          <p:spTgt spid="11">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uiExpand="1" build="p"/>
    </p:bld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4439</TotalTime>
  <Words>2588</Words>
  <Application>Microsoft Office PowerPoint</Application>
  <PresentationFormat>Grand écran</PresentationFormat>
  <Paragraphs>115</Paragraphs>
  <Slides>3</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CMSY9</vt:lpstr>
      <vt:lpstr>Helvetica Neue</vt:lpstr>
      <vt:lpstr>HelveticaNeue-Light-Identity-H</vt:lpstr>
      <vt:lpstr>HelveticaNeue-LightItalic-Identity-H</vt:lpstr>
      <vt:lpstr>Arial</vt:lpstr>
      <vt:lpstr>HelveticaNeue-Roman-Identity-H</vt:lpstr>
      <vt:lpstr>Calibri</vt:lpstr>
      <vt:lpstr>Office Theme</vt:lpstr>
      <vt:lpstr>Pillar 1 – to ensure a quality response</vt:lpstr>
      <vt:lpstr>Bloque 1 –  descripción de las Normas</vt:lpstr>
      <vt:lpstr>Bloque 1 –  descripción de las Normas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104</cp:revision>
  <dcterms:created xsi:type="dcterms:W3CDTF">2017-12-20T18:51:03Z</dcterms:created>
  <dcterms:modified xsi:type="dcterms:W3CDTF">2021-10-01T15:32:10Z</dcterms:modified>
</cp:coreProperties>
</file>