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73" r:id="rId2"/>
    <p:sldId id="267" r:id="rId3"/>
    <p:sldId id="268" r:id="rId4"/>
    <p:sldId id="287" r:id="rId5"/>
  </p:sldIdLst>
  <p:sldSz cx="12192000" cy="6858000"/>
  <p:notesSz cx="6858000" cy="9144000"/>
  <p:embeddedFontLst>
    <p:embeddedFont>
      <p:font typeface="Avenir Next LT Pro Light" panose="020B030402020202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gNgPNG84gPBKoGaDldmcRNtozJ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Davies" initials="S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2209" autoAdjust="0"/>
  </p:normalViewPr>
  <p:slideViewPr>
    <p:cSldViewPr snapToGrid="0">
      <p:cViewPr varScale="1">
        <p:scale>
          <a:sx n="35" d="100"/>
          <a:sy n="35" d="100"/>
        </p:scale>
        <p:origin x="1844" y="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Antes de profundizar en este bloque, hagamos hincapié en la interconexión que existe entre las normas. Las siete normas están vinculadas, pues todas abordan vulnerabilidades y riesgos simultáneos. Estos riesgos no se pueden mitigar de manera aislada. Un niño puede ser vulnerable a varios riesgos al mismo tiempo. Siempre es necesario estudiar la situación del NNA de forma holística e identificar las vulnerabilidades y fortalezas de cada caso particular y su entorno.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riesgos se refiere a las potenciales amenazas y vulneraciones de los derechos de los NNA, que puedan causarles perjuicios. Para entender los riesgos a los que se enfrenta un NNA, es necesario comprender la naturaleza de dichos riesgos (tipo de peligro, situación, amenaza, etc.) y </a:t>
            </a:r>
            <a:r>
              <a:rPr lang="es-ES" sz="1800" dirty="0"/>
              <a:t>extensión del riesgo, y 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vulnerabilidad individual de un NNA ante ese riesgo particular (es decir, en qué medida el NNA posee características que pueden reducir su capacidad para resistir los efectos adversos). 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importante recordar que la vulnerabilidad es específica de cada persona y cada situación.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normas de este bloque también sugieren acciones para mitigar los riesgos mediante el aumento de la resiliencia de los NNA, sus familias, las comunidades y la sociedad, así como para eliminar o reducir el riesgo. De ahí, el ICONO de </a:t>
            </a:r>
            <a:r>
              <a:rPr lang="es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prevención 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 esquina.</a:t>
            </a:r>
            <a:endParaRPr lang="en-US" sz="12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b="1" dirty="0"/>
              <a:t>Tema de discusión: </a:t>
            </a:r>
            <a:r>
              <a:rPr lang="es-ES" dirty="0"/>
              <a:t>¿Alguien puede nombrar las Normas bajo el Pilar 2? </a:t>
            </a:r>
            <a:endParaRPr lang="en-US" sz="12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normas de este bloque abarcan los siete riesgos principales en materia de protección de la niñez y adolescencia a los que se puede enfrentar un niño en situaciones humanitarias: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200" b="0" i="0" u="sng" strike="noStrike" baseline="0" dirty="0">
                <a:latin typeface="HelveticaNeue-Light-Identity-H"/>
              </a:rPr>
              <a:t>Peligros y daños</a:t>
            </a:r>
            <a:endParaRPr lang="es-ES" sz="1200" b="0" i="0" u="sng" strike="noStrike" baseline="0" dirty="0">
              <a:latin typeface="HelveticaNeue-Medium-Identity-H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200" b="0" i="0" u="sng" strike="noStrike" baseline="0" dirty="0">
                <a:latin typeface="HelveticaNeue-Light-Identity-H"/>
              </a:rPr>
              <a:t>Maltrato físico y emocional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200" b="0" i="0" u="sng" strike="noStrike" baseline="0" dirty="0">
                <a:latin typeface="HelveticaNeue-Light-Identity-H"/>
              </a:rPr>
              <a:t>Violencia Sexual y Basada en Género (VSBG)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200" b="0" i="0" u="sng" strike="noStrike" baseline="0" dirty="0">
                <a:latin typeface="HelveticaNeue-Light-Identity-H"/>
              </a:rPr>
              <a:t>Salud Mental y Trastornos Psicosociales</a:t>
            </a:r>
            <a:endParaRPr lang="es-ES" sz="1200" b="0" i="0" u="sng" strike="noStrike" baseline="0" dirty="0">
              <a:latin typeface="HelveticaNeue-Medium-Identity-H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200" b="0" i="0" u="sng" strike="noStrike" baseline="0" dirty="0">
                <a:latin typeface="HelveticaNeue-Light-Identity-H"/>
              </a:rPr>
              <a:t>Niños, niñas y adolescentes vinculados con fuerzas y grupos armados</a:t>
            </a:r>
            <a:endParaRPr lang="es-ES" sz="1200" b="0" i="0" u="sng" strike="noStrike" baseline="0" dirty="0">
              <a:latin typeface="HelveticaNeue-Medium-Identity-H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200" b="0" i="0" u="sng" strike="noStrike" baseline="0" dirty="0">
                <a:latin typeface="HelveticaNeue-Light-Identity-H"/>
              </a:rPr>
              <a:t>Trabajo infantil</a:t>
            </a:r>
            <a:endParaRPr lang="es-ES" sz="1200" b="0" i="0" u="sng" strike="noStrike" baseline="0" dirty="0">
              <a:latin typeface="HelveticaNeue-Medium-Identity-H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200" b="0" i="0" u="sng" strike="noStrike" baseline="0" dirty="0">
                <a:latin typeface="HelveticaNeue-Light-Identity-H"/>
              </a:rPr>
              <a:t>Niños, niñas y adolescentes separados y no acompañados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6" name="Google Shape;36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i="1" dirty="0"/>
              <a:t>[FACILITADORES: Dependiendo de su público, su área específica de interés, sus prioridades de programación, su contexto o el tiempo que tiene para facilitar, puede seleccionar una o dos normas claves dentro de cada bloque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i="1" dirty="0"/>
              <a:t>Esto puede ser muy familiar para su audiencia o algo bastante nuevo, así que prepare sus comentarios en consecuencia. ]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Norma 7: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Peligros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lesiones</a:t>
            </a:r>
            <a:endParaRPr lang="en-US" b="1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Las crisis humanitarias pueden aumentar las amenazas y los riesgos cotidianos y crear otros nuevos, especialmente para los NNA que son desplazados a entornos desconocidos. Esta norma aborda la prevención y la respuesta a los peligros físicos y ambientales que hieren, perjudican y matan a NNA en crisis humanitarias, </a:t>
            </a:r>
            <a:r>
              <a:rPr lang="es-ES" dirty="0"/>
              <a:t>considerando que los NNA siempre </a:t>
            </a:r>
            <a:r>
              <a:rPr lang="es-ES" sz="1800" b="0" i="0" u="none" strike="noStrike" baseline="0" dirty="0">
                <a:latin typeface="HelveticaNeue-Light-Identity-H"/>
              </a:rPr>
              <a:t>señalan</a:t>
            </a:r>
            <a:r>
              <a:rPr lang="es-ES" dirty="0"/>
              <a:t> que su seguridad física es una preocupación prioritaria.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/>
              <a:t>Requiere una respuesta multisectorial y coordinada, un trabajo conjunto con otros sectores como la salud y un apoyo a la medida. La Norma enfatiza la importancia de establecer y fortalecer los protocolos de intercambio de datos, las definiciones de casos de lesiones y las remisiones sistemáticas entre los proveedores de servicios de protección infantil, salud y otros sectores. </a:t>
            </a:r>
            <a:r>
              <a:rPr lang="en-US" i="1" dirty="0"/>
              <a:t>[</a:t>
            </a:r>
            <a:r>
              <a:rPr lang="en-US" i="1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icono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gesti</a:t>
            </a:r>
            <a:r>
              <a:rPr lang="es-ES" sz="1200" b="1" i="1" u="none" strike="noStrike" cap="none" dirty="0" err="1">
                <a:solidFill>
                  <a:schemeClr val="dk1"/>
                </a:solidFill>
                <a:latin typeface="Arial"/>
                <a:cs typeface="Arial"/>
                <a:sym typeface="Calibri"/>
              </a:rPr>
              <a:t>ó</a:t>
            </a:r>
            <a:r>
              <a:rPr lang="en-US" sz="1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b="1" i="1" dirty="0"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b="1" i="1" dirty="0" err="1">
                <a:latin typeface="Arial"/>
                <a:ea typeface="Arial"/>
                <a:cs typeface="Arial"/>
                <a:sym typeface="Arial"/>
              </a:rPr>
              <a:t>casos</a:t>
            </a:r>
            <a:r>
              <a:rPr lang="en-US" i="1" dirty="0"/>
              <a:t>]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Norma</a:t>
            </a:r>
            <a:r>
              <a:rPr lang="en-US" b="1" dirty="0"/>
              <a:t> 8: </a:t>
            </a:r>
            <a:r>
              <a:rPr lang="en-US" b="1" dirty="0" err="1"/>
              <a:t>Maltrato</a:t>
            </a:r>
            <a:r>
              <a:rPr lang="en-US" b="1" dirty="0"/>
              <a:t> </a:t>
            </a:r>
            <a:r>
              <a:rPr lang="en-US" b="1" dirty="0" err="1"/>
              <a:t>fisico</a:t>
            </a:r>
            <a:r>
              <a:rPr lang="en-US" b="1" dirty="0"/>
              <a:t> y </a:t>
            </a:r>
            <a:r>
              <a:rPr lang="en-US" b="1" dirty="0" err="1"/>
              <a:t>emocional</a:t>
            </a: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Esta Norma amplía el enfoque que tenia la edición de 2012, que se centraba principalmente en la violencia física y no consideraba por completo la negligencia física y emocional o el abuso emocional.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Sin embargo, el maltrato se encuentra generalizado y puede aumentar en situaciones de crisis humanitaria donde los entornos de protección se debilitan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Pone de realce los graves efectos a corto y largo plazo del maltrato físico y emocional en los NNA </a:t>
            </a:r>
            <a:r>
              <a:rPr lang="es-ES" sz="2800" dirty="0"/>
              <a:t>en una variedad de entornos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Todos los actores humanitarios, incluidos los que trabajan a favor de la Protección de la niñez y adolescencia, deben participar en actividades integrales y coordinadas para prevenir y responder a los casos de maltrato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800" dirty="0"/>
              <a:t>Proporciona orientación sobre </a:t>
            </a:r>
            <a:r>
              <a:rPr lang="es-ES" sz="2800" b="1" dirty="0"/>
              <a:t>prevención</a:t>
            </a:r>
            <a:r>
              <a:rPr lang="es-ES" sz="2800" dirty="0"/>
              <a:t>: fortalecer las estrategias locales apropiadas; identificación por los proveedores de servicios; habilidades positivas de crianza y estrategias de afrontamiento positivas; disciplina positiva para los maestros ... </a:t>
            </a:r>
            <a:r>
              <a:rPr lang="en-US" i="1" dirty="0"/>
              <a:t>[</a:t>
            </a:r>
            <a:r>
              <a:rPr lang="en-US" i="1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latin typeface="Arial"/>
                <a:ea typeface="Arial"/>
                <a:cs typeface="Arial"/>
                <a:sym typeface="Arial"/>
              </a:rPr>
              <a:t>icono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s-ES" sz="1200" b="0" dirty="0"/>
              <a:t>prevención</a:t>
            </a:r>
            <a:r>
              <a:rPr lang="en-US" i="1" dirty="0"/>
              <a:t>]</a:t>
            </a:r>
            <a:br>
              <a:rPr lang="en-US" dirty="0"/>
            </a:b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Norma</a:t>
            </a:r>
            <a:r>
              <a:rPr lang="en-US" b="1" dirty="0"/>
              <a:t> 9: </a:t>
            </a:r>
            <a:r>
              <a:rPr lang="en-US" b="1" dirty="0" err="1"/>
              <a:t>Violencia</a:t>
            </a:r>
            <a:r>
              <a:rPr lang="en-US" b="1" dirty="0"/>
              <a:t> sexual y de </a:t>
            </a:r>
            <a:r>
              <a:rPr lang="en-US" b="1" dirty="0" err="1"/>
              <a:t>genero</a:t>
            </a:r>
            <a:r>
              <a:rPr lang="en-US" b="1" dirty="0"/>
              <a:t>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DEF: </a:t>
            </a:r>
            <a:r>
              <a:rPr lang="es-ES" sz="1800" b="0" i="0" u="none" strike="noStrike" baseline="0" dirty="0">
                <a:latin typeface="HelveticaNeue-Light-Identity-H"/>
              </a:rPr>
              <a:t>La ”violencia sexual” se define en esta norma como cualquier forma de actividad sexual de un adulto u otro menor que tenga poder sobre el NNA con un NNA.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DEF:</a:t>
            </a:r>
            <a:r>
              <a:rPr lang="es-ES" sz="1800" b="0" i="0" u="none" strike="noStrike" baseline="0" dirty="0">
                <a:latin typeface="HelveticaNeue-Light-Identity-H"/>
              </a:rPr>
              <a:t>”Violencia Basada en Género” (VBG) es un término general que identifica cualquier acto dañino perpetuado contra la voluntad de una persona y que se base en las diferencias (de género) socialmente atribuidas entre hombres y mujeres. </a:t>
            </a:r>
            <a:r>
              <a:rPr lang="es-ES" dirty="0"/>
              <a:t>Este estándar tiene un enfoque amplio en la violencia de género al tiempo que reconoce que los niños, tanto niñas como niños, enfrentan riesgos y necesidades particulares relacionados con la violencia sexual.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La VSBG se encuentra generalizada, pero a menudo se oculta y no se denuncia. Todos los actores humanitarios deben asumir que se está produciendo.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Destaca el hecho de que la mitigación, la </a:t>
            </a:r>
            <a:r>
              <a:rPr lang="es-ES" b="1" dirty="0"/>
              <a:t>prevención</a:t>
            </a:r>
            <a:r>
              <a:rPr lang="es-ES" dirty="0"/>
              <a:t> y la respuesta a la VSBG contra los NNA son intervenciones que salvan vidas y requieren una respuesta </a:t>
            </a:r>
            <a:r>
              <a:rPr lang="es-ES" b="1" dirty="0"/>
              <a:t>multisectorial y coordinada</a:t>
            </a:r>
            <a:r>
              <a:rPr lang="es-ES" dirty="0"/>
              <a:t>. </a:t>
            </a:r>
            <a:r>
              <a:rPr lang="en-US" i="1" dirty="0"/>
              <a:t>[</a:t>
            </a:r>
            <a:r>
              <a:rPr lang="en-US" i="1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i="1" dirty="0" err="1">
                <a:latin typeface="Arial"/>
                <a:ea typeface="Arial"/>
                <a:cs typeface="Arial"/>
                <a:sym typeface="Arial"/>
              </a:rPr>
              <a:t>iconos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s-ES" b="0" dirty="0"/>
              <a:t>prevención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i="1" dirty="0" err="1">
                <a:latin typeface="Arial"/>
                <a:ea typeface="Arial"/>
                <a:cs typeface="Arial"/>
                <a:sym typeface="Arial"/>
              </a:rPr>
              <a:t>gesti</a:t>
            </a:r>
            <a:r>
              <a:rPr lang="es-ES" b="0" i="1" dirty="0" err="1"/>
              <a:t>ó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n de </a:t>
            </a:r>
            <a:r>
              <a:rPr lang="en-US" i="1" dirty="0" err="1">
                <a:latin typeface="Arial"/>
                <a:ea typeface="Arial"/>
                <a:cs typeface="Arial"/>
                <a:sym typeface="Arial"/>
              </a:rPr>
              <a:t>casos</a:t>
            </a:r>
            <a:r>
              <a:rPr lang="en-US" i="1" dirty="0"/>
              <a:t>]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También refuerza la orientación sobre el enfoque centrado en el sobreviviente y la confidencialidad.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Esta Norma reconoce que las causas fundamentales de la VSBG están relacionadas a las normas sociales y de genero que promueven la discriminación o desigualdad de poder basadas en el género </a:t>
            </a:r>
            <a:r>
              <a:rPr lang="en-US" b="0" dirty="0"/>
              <a:t>-&gt; </a:t>
            </a:r>
            <a:r>
              <a:rPr lang="es-ES" sz="1800" b="0" i="0" u="none" strike="noStrike" baseline="0" dirty="0">
                <a:latin typeface="HelveticaNeue-Light-Identity-H"/>
              </a:rPr>
              <a:t>Las intervenciones promoviendo la equidad de genero y el cambio sistémico se alientan, cuando sean posibles. “Niños, niñas y adolescentes sobrevivientes” se refiere a NNA sobrevivientes de VSBG, incluyendo prácticas nocivas </a:t>
            </a:r>
            <a:r>
              <a:rPr lang="es-ES" sz="2800" dirty="0"/>
              <a:t>(matrimonio infantil o mutilación / ablación genital femenina)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lang="en-US" sz="1200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US" sz="1200" i="1" dirty="0"/>
              <a:t>[</a:t>
            </a:r>
            <a:r>
              <a:rPr lang="es-E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Facilitadores: en caso de disponer de tiempo, intentar añadir un toque de diversión a la sesión! Ayuda a que los participantes se sientan más a gusto con el manual. También es posible que no haya tiempo suficiente para llevar a cabo todas las actividades sugeridas en esta presentación.</a:t>
            </a:r>
            <a:r>
              <a:rPr lang="en-US" sz="1200" i="1" dirty="0"/>
              <a:t> ]</a:t>
            </a:r>
            <a:endParaRPr lang="en-US" sz="12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s-ES" dirty="0"/>
              <a:t>Discuta los vínculos de esas 3 normas con la Prevención, buscando los íconos en las Normas 7-9 del manual. </a:t>
            </a:r>
            <a:endParaRPr dirty="0"/>
          </a:p>
        </p:txBody>
      </p:sp>
      <p:sp>
        <p:nvSpPr>
          <p:cNvPr id="319" name="Google Shape;31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i="1" dirty="0"/>
              <a:t>[FACILITADORES: Dependiendo de su público, su área específica de interés, sus prioridades de programación, su contexto o el tiempo que tiene para facilitar, puede seleccionar una o dos normas claves dentro de cada bloque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i="1" dirty="0"/>
              <a:t>Esto puede ser muy familiar para su audiencia o algo bastante nuevo, así que prepare sus comentarios en consecuencia]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Norma 10: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Salud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mental y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angustia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psicosocial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Las crisis humanitarias pueden causar sufrimiento psicológico y social inmediato y a largo plazo, tanto a NNA como a sus cuidadores, </a:t>
            </a:r>
            <a:r>
              <a:rPr lang="es-ES" dirty="0"/>
              <a:t>que pueden desarrollar condiciones de salud mental que requieren apoyo especializado. 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Los actores humanitarios deben priorizar las intervenciones que ayuden a reducir el estrés de los NNA y los cuidadores, promover su resiliencia y, cuando corresponda, vincular a los NNA con servicios especializados. 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La norma enfatiza la importancia de la atención basada en la comunidad, y de la programación en </a:t>
            </a:r>
            <a:r>
              <a:rPr lang="es-ES" sz="1800" b="1" i="0" u="none" strike="noStrike" baseline="0" dirty="0">
                <a:latin typeface="HelveticaNeue-Light-Identity-H"/>
              </a:rPr>
              <a:t>todas las edades y etapas de desarrollo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/>
              <a:t>[</a:t>
            </a:r>
            <a:r>
              <a:rPr lang="en-US" i="1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latin typeface="Arial"/>
                <a:ea typeface="Arial"/>
                <a:cs typeface="Arial"/>
                <a:sym typeface="Arial"/>
              </a:rPr>
              <a:t>iconos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i="1" dirty="0" err="1">
                <a:latin typeface="Arial"/>
                <a:ea typeface="Arial"/>
                <a:cs typeface="Arial"/>
                <a:sym typeface="Arial"/>
              </a:rPr>
              <a:t>primera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latin typeface="Arial"/>
                <a:ea typeface="Arial"/>
                <a:cs typeface="Arial"/>
                <a:sym typeface="Arial"/>
              </a:rPr>
              <a:t>infancia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i="1" dirty="0" err="1">
                <a:latin typeface="Arial"/>
                <a:ea typeface="Arial"/>
                <a:cs typeface="Arial"/>
                <a:sym typeface="Arial"/>
              </a:rPr>
              <a:t>adolescencia</a:t>
            </a:r>
            <a:r>
              <a:rPr lang="en-US" i="1" dirty="0"/>
              <a:t>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baseline="0" dirty="0">
                <a:latin typeface="HelveticaNeue-Light-Identity-H"/>
              </a:rPr>
              <a:t>Pone de relace </a:t>
            </a:r>
            <a:r>
              <a:rPr lang="en-US" sz="1800" b="0" i="0" u="none" strike="noStrike" baseline="0" dirty="0" err="1">
                <a:latin typeface="HelveticaNeue-Light-Identity-H"/>
              </a:rPr>
              <a:t>también</a:t>
            </a:r>
            <a:r>
              <a:rPr lang="en-US" sz="1800" b="0" i="0" u="none" strike="noStrike" baseline="0" dirty="0">
                <a:latin typeface="HelveticaNeue-Light-Identity-H"/>
              </a:rPr>
              <a:t> la </a:t>
            </a:r>
            <a:r>
              <a:rPr lang="en-US" sz="1800" b="0" i="0" u="none" strike="noStrike" baseline="0" dirty="0" err="1">
                <a:latin typeface="HelveticaNeue-Light-Identity-H"/>
              </a:rPr>
              <a:t>importancia</a:t>
            </a:r>
            <a:r>
              <a:rPr lang="en-US" sz="1800" b="0" i="0" u="none" strike="noStrike" baseline="0" dirty="0">
                <a:latin typeface="HelveticaNeue-Light-Identity-H"/>
              </a:rPr>
              <a:t> de a</a:t>
            </a:r>
            <a:r>
              <a:rPr lang="es-ES" sz="1800" b="0" i="0" u="none" strike="noStrike" baseline="0" dirty="0" err="1">
                <a:latin typeface="HelveticaNeue-Light-Identity-H"/>
              </a:rPr>
              <a:t>daptar</a:t>
            </a:r>
            <a:r>
              <a:rPr lang="es-ES" sz="1800" b="0" i="0" u="none" strike="noStrike" baseline="0" dirty="0">
                <a:latin typeface="HelveticaNeue-Light-Identity-H"/>
              </a:rPr>
              <a:t> las opciones de prestación de servicios para la intervención psicosocial a la naturaleza de la crisis. Por ejemplo, las actividades de grupo pueden no ser viables durante los </a:t>
            </a:r>
            <a:r>
              <a:rPr lang="es-ES" sz="1800" b="1" i="0" u="none" strike="noStrike" baseline="0" dirty="0">
                <a:latin typeface="HelveticaNeue-Light-Identity-H"/>
              </a:rPr>
              <a:t>brotes de enfermedades infecciosas</a:t>
            </a:r>
            <a:r>
              <a:rPr lang="es-ES" sz="1800" b="0" i="0" u="none" strike="noStrike" baseline="0" dirty="0">
                <a:latin typeface="HelveticaNeue-Light-Identity-H"/>
              </a:rPr>
              <a:t> </a:t>
            </a:r>
            <a:r>
              <a:rPr lang="en-US" dirty="0"/>
              <a:t>(</a:t>
            </a:r>
            <a:r>
              <a:rPr lang="en-US" dirty="0" err="1"/>
              <a:t>necesidad</a:t>
            </a:r>
            <a:r>
              <a:rPr lang="en-US" dirty="0"/>
              <a:t> de </a:t>
            </a:r>
            <a:r>
              <a:rPr lang="en-US" dirty="0" err="1"/>
              <a:t>elegir</a:t>
            </a:r>
            <a:r>
              <a:rPr lang="en-US" dirty="0"/>
              <a:t> </a:t>
            </a:r>
            <a:r>
              <a:rPr lang="es-ES" sz="1800" b="0" i="0" u="none" strike="noStrike" baseline="0" dirty="0">
                <a:latin typeface="HelveticaNeue-Light-Identity-H"/>
              </a:rPr>
              <a:t>atención basada en la comunidad, en el hogar, de igual a igual y de persona a persona) Por ejemplo</a:t>
            </a:r>
            <a:r>
              <a:rPr lang="en-US" dirty="0"/>
              <a:t>: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s-ES" sz="1800" b="0" i="0" u="none" strike="noStrike" baseline="0" dirty="0">
                <a:latin typeface="HelveticaNeue-Light-Identity-H"/>
              </a:rPr>
              <a:t>entornos de refugiados o de desplazamiento interno, las estructuras comunitarias pueden verse debilitadas (necesario fomentar la cohesión de la comunidad como primer paso) </a:t>
            </a:r>
            <a:r>
              <a:rPr lang="en-US" i="1" dirty="0"/>
              <a:t>[</a:t>
            </a:r>
            <a:r>
              <a:rPr lang="en-US" i="1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latin typeface="Arial"/>
                <a:ea typeface="Arial"/>
                <a:cs typeface="Arial"/>
                <a:sym typeface="Arial"/>
              </a:rPr>
              <a:t>iconos</a:t>
            </a:r>
            <a:r>
              <a:rPr lang="en-US" i="1" dirty="0"/>
              <a:t>] 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Norma 11: </a:t>
            </a:r>
            <a:r>
              <a:rPr lang="es-ES" sz="1800" b="1" i="0" u="none" strike="noStrike" baseline="0" dirty="0">
                <a:latin typeface="HelveticaNeue-Light-Identity-H"/>
              </a:rPr>
              <a:t>NNA asociados con fuerzas o grupos armados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DEF: </a:t>
            </a:r>
            <a:r>
              <a:rPr lang="es-ES" sz="1800" b="0" i="0" u="none" strike="noStrike" baseline="0" dirty="0">
                <a:latin typeface="HelveticaNeue-Light-Identity-H"/>
              </a:rPr>
              <a:t>”Reclutamiento ” se refiere al alistamiento obligatorio, forzado o voluntario de cualquier NNA en cualquier fuerza armada o grupo armado.</a:t>
            </a:r>
            <a:endParaRPr lang="en-US" b="1" dirty="0"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El reclutamiento y la utilización privan a los NNA de sus derechos y tienen consecuencias negativas inmediatas y a largo plazo para la salud socioeconómica, psicológica y física de los NNA, de las familias y de las comunidades. A menudo, estos NNA, incluso las niñas, se ven obligados a presenciar, experimentar y cometer abusos, explotación o violencia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Los actores humanitarios deben tomar medidas para prevenir el reclutamiento y la utilización de NNA y abordar las consecuencias negativas inmediatas y a largo plazo para los NNA, las familias y las comunidades mediante programas de reintegración multisectoriales basados en la comunidad, así como de incidencia para la liberación de todos los NNA asociados. Esta Norma exige un énfasis en la </a:t>
            </a:r>
            <a:r>
              <a:rPr lang="es-ES" b="1" dirty="0"/>
              <a:t>prevención</a:t>
            </a:r>
            <a:r>
              <a:rPr lang="es-ES" dirty="0"/>
              <a:t> centrada en el niño, especialmente protegiéndolos del reclutamiento. 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i="1" dirty="0"/>
              <a:t>[</a:t>
            </a:r>
            <a:r>
              <a:rPr lang="en-US" i="1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the prevention icon</a:t>
            </a:r>
            <a:r>
              <a:rPr lang="en-US" i="1" dirty="0"/>
              <a:t>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Donde el reclutamiento y el uso de NNA no esté aún prohibido por una ley nacional, se debe incidir en favor de dicha legislación. Cuando esté prohibido, se debe alentar a las autoridades y a las partes interesadas (incluyendo, cuando corresponda, a las fuerzas o grupos armados) a cumplir con sus obligaciones legales.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Esta norma señala la necesidad de establecer y respaldar servicios de gestión de casos para evaluar, identificar, verificar y documentar a los NNA; proporcionar información sobre los servicios de apoyo disponibles; acompañar los procesos de liberación o desvinculación; trabajar en la búsqueda y la reunificación y apoyar la reintegración </a:t>
            </a:r>
            <a:r>
              <a:rPr lang="en-US" i="1" dirty="0"/>
              <a:t>[</a:t>
            </a:r>
            <a:r>
              <a:rPr lang="en-US" i="1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latin typeface="Arial"/>
                <a:ea typeface="Arial"/>
                <a:cs typeface="Arial"/>
                <a:sym typeface="Arial"/>
              </a:rPr>
              <a:t>icono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gesti</a:t>
            </a:r>
            <a:r>
              <a:rPr lang="es-ES" sz="1200" b="1" i="1" u="none" strike="noStrike" cap="none" dirty="0" err="1">
                <a:solidFill>
                  <a:schemeClr val="dk1"/>
                </a:solidFill>
                <a:latin typeface="Arial"/>
                <a:cs typeface="Arial"/>
                <a:sym typeface="Calibri"/>
              </a:rPr>
              <a:t>ó</a:t>
            </a:r>
            <a:r>
              <a:rPr lang="en-US" sz="1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b="1" i="1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1" i="1" dirty="0" err="1">
                <a:latin typeface="Arial"/>
                <a:ea typeface="Arial"/>
                <a:cs typeface="Arial"/>
                <a:sym typeface="Arial"/>
              </a:rPr>
              <a:t>casos</a:t>
            </a:r>
            <a:r>
              <a:rPr lang="en-US" b="1" i="1" dirty="0"/>
              <a:t>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i="1" dirty="0"/>
              <a:t>[FACILITADORES: Dependiendo de su público, su área específica de interés, sus prioridades de programación, su contexto o el tiempo que tiene para facilitar, puede seleccionar una o dos normas claves dentro de cada bloque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i="1" dirty="0"/>
              <a:t>Esto puede ser muy familiar para su audiencia o algo bastante nuevo, así que prepare sus comentarios en consecuencia. ]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Norma 12: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Trabajo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infantil</a:t>
            </a:r>
            <a:endParaRPr lang="en-US" b="1" dirty="0"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DEF: </a:t>
            </a:r>
            <a:r>
              <a:rPr lang="es-ES" sz="1800" b="0" i="0" u="none" strike="noStrike" baseline="0" dirty="0">
                <a:latin typeface="HelveticaNeue-Light-Identity-H"/>
              </a:rPr>
              <a:t>El trabajo infantil es cualquier trabajo que priva a los NNA de su infancia, de su potencial y de su dignidad, interfiriendo con su educación y afectando negativamente a su bienestar emocional, evolutivo y físico. Las peores formas de trabajo infantil (WFCL, siglas en inglés) incluyen el trabajo forzoso, el reclutamiento en grupos armados, la trata para la explotación, la explotación sexual, el trabajo ilícito o el trabajo peligroso.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Las crisis humanitarias pueden aumentar la ocurrencia y la gravedad de las formas existentes de trabajo infantil o desencadenar nuevas formas, </a:t>
            </a:r>
            <a:r>
              <a:rPr lang="en-US" dirty="0" err="1"/>
              <a:t>incluido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desplazamiento</a:t>
            </a:r>
            <a:r>
              <a:rPr lang="en-US" dirty="0"/>
              <a:t> </a:t>
            </a:r>
            <a:r>
              <a:rPr lang="es-ES" dirty="0"/>
              <a:t>(Los NNA refugiados, desplazados internos, migrantes o apátridas son más vulnerables)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La idea es priorizar la eliminación urgente de los NNA de las peores formas de trabajo infantil y proporcionar servicios mínimos para satisfacer las necesidades urgentes de protección de los niños trabajadores.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Se deben proporcionar servicios multisectoriales (apoyo psicosocial, educación y empoderamiento económico familiar) y gestión de casos personalizada a los NNA que ya están involucrados en el trabajo infantil y / o la trata </a:t>
            </a:r>
            <a:r>
              <a:rPr lang="en-US" i="1" dirty="0"/>
              <a:t>[</a:t>
            </a:r>
            <a:r>
              <a:rPr lang="en-US" i="1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latin typeface="Arial"/>
                <a:ea typeface="Arial"/>
                <a:cs typeface="Arial"/>
                <a:sym typeface="Arial"/>
              </a:rPr>
              <a:t>icono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s-ES" b="1" i="1" dirty="0"/>
              <a:t>gestión de casos</a:t>
            </a:r>
            <a:r>
              <a:rPr lang="en-US" i="1" dirty="0"/>
              <a:t>]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En esta norma también destaca el apoyo en prevención dirigida a los NNA en situación de riesgo y el apoyo a iniciativas a nivel comunitario para prevenir el trabajo infantil. </a:t>
            </a:r>
            <a:r>
              <a:rPr lang="en-US" i="1" dirty="0"/>
              <a:t>[</a:t>
            </a:r>
            <a:r>
              <a:rPr lang="en-US" i="1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latin typeface="Arial"/>
                <a:ea typeface="Arial"/>
                <a:cs typeface="Arial"/>
                <a:sym typeface="Arial"/>
              </a:rPr>
              <a:t>icono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b="1" i="1" dirty="0"/>
              <a:t>prevención</a:t>
            </a:r>
            <a:r>
              <a:rPr lang="en-US" i="1" dirty="0"/>
              <a:t>]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Norma 13: NNA no </a:t>
            </a:r>
            <a:r>
              <a:rPr lang="es-ES" sz="1800" b="1" i="0" u="none" strike="noStrike" baseline="0" dirty="0">
                <a:latin typeface="HelveticaNeue-Light-Identity-H"/>
              </a:rPr>
              <a:t>acompañados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separados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de sus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familias</a:t>
            </a:r>
            <a:endParaRPr lang="en-US" b="1" dirty="0"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baseline="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La </a:t>
            </a:r>
            <a:r>
              <a:rPr lang="es-ES" sz="1800" b="0" i="0" u="none" strike="noStrike" baseline="0" dirty="0">
                <a:solidFill>
                  <a:srgbClr val="FFFFFF"/>
                </a:solidFill>
                <a:latin typeface="HelveticaNeue-Roman-Identity-H"/>
              </a:rPr>
              <a:t>atención y protección de manera oportuna, se debe de proveer de forma segura, adecuada y accesible de acuerdo con sus derechos e intereses superiores.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Esta norma destaca el compromiso de mantener al NNA en el centro de los esfuerzos humanitarios. </a:t>
            </a:r>
            <a:endParaRPr lang="en-US" sz="1200" dirty="0"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800" dirty="0"/>
              <a:t>La respuesta humanitaria debe enfocarse en </a:t>
            </a:r>
            <a:r>
              <a:rPr lang="es-ES" sz="1800" b="0" i="0" u="none" strike="noStrike" baseline="0" dirty="0">
                <a:latin typeface="HelveticaNeue-Light-Identity-H"/>
              </a:rPr>
              <a:t>evitar la separación, ayudar a reunir a los NNA con sus familiares y </a:t>
            </a:r>
            <a:r>
              <a:rPr lang="es-ES" sz="2800" dirty="0"/>
              <a:t>brindar cuidado alternativo de calidad basado  en la familia, cuando sea necesario. Preservar la unidad familiar es clave. </a:t>
            </a:r>
            <a:r>
              <a:rPr lang="es-ES" sz="1800" b="0" i="0" u="none" strike="noStrike" baseline="0" dirty="0">
                <a:latin typeface="HelveticaNeue-Light-Identity-H"/>
                <a:cs typeface="Calibri"/>
                <a:sym typeface="Calibri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Asegurar la gestión de casos y la localización y reunificación familiar (FTR en inglés) inmediata</a:t>
            </a:r>
            <a:r>
              <a:rPr lang="en-US" dirty="0"/>
              <a:t> </a:t>
            </a:r>
            <a:r>
              <a:rPr lang="en-US" i="1" dirty="0"/>
              <a:t>[</a:t>
            </a:r>
            <a:r>
              <a:rPr lang="en-US" i="1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latin typeface="Arial"/>
                <a:ea typeface="Arial"/>
                <a:cs typeface="Arial"/>
                <a:sym typeface="Arial"/>
              </a:rPr>
              <a:t>icono</a:t>
            </a:r>
            <a:r>
              <a:rPr lang="en-US" i="1" dirty="0"/>
              <a:t>] 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Requiere esfuerzos coordinados para prevenir y responder a la separación de NNA y brindar asistencia, protección y servicios a los MENA (incluso en el </a:t>
            </a:r>
            <a:r>
              <a:rPr lang="es-ES" b="1" dirty="0"/>
              <a:t>contexto de refugiados y situación transfronteriza</a:t>
            </a:r>
            <a:r>
              <a:rPr lang="es-ES" dirty="0"/>
              <a:t>) [</a:t>
            </a:r>
            <a:r>
              <a:rPr lang="en-US" i="1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i="1" dirty="0"/>
              <a:t>icono de desplazamiento</a:t>
            </a:r>
            <a:r>
              <a:rPr lang="es-ES" dirty="0"/>
              <a:t>]. </a:t>
            </a:r>
            <a:r>
              <a:rPr lang="es-ES" sz="1800" b="0" i="0" u="none" strike="noStrike" baseline="0" dirty="0">
                <a:latin typeface="HelveticaNeue-Light-Identity-H"/>
              </a:rPr>
              <a:t>Las medidas contextualizadas para evitar la separación son importantes especialmente en contextos urbanos o ajenos a los campamentos, donde las comunidades pueden estar dispersas.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La Norma identifica a los actores clave involucrados en las actividades de </a:t>
            </a:r>
            <a:r>
              <a:rPr lang="es-ES" sz="1800" b="0" i="0" u="none" strike="noStrike" baseline="0" dirty="0">
                <a:latin typeface="HelveticaNeue-Light-Identity-H"/>
              </a:rPr>
              <a:t>localización</a:t>
            </a:r>
            <a:r>
              <a:rPr lang="es-ES" dirty="0"/>
              <a:t> nacional o internacional de familias, según el contexto.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US" sz="1200" i="1" dirty="0"/>
              <a:t>[</a:t>
            </a:r>
            <a:r>
              <a:rPr lang="es-E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Facilitadores: en caso de disponer de tiempo, intentar añadir un toque de diversión a la sesión! Ayuda a que los participantes se sientan más a gusto con el manual. También es posible que no haya tiempo suficiente para llevar a cabo todas las actividades sugeridas en esta presentación.</a:t>
            </a:r>
            <a:r>
              <a:rPr lang="en-US" sz="1200" i="1" dirty="0"/>
              <a:t> ]</a:t>
            </a:r>
            <a:endParaRPr lang="en-US" sz="12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s-ES" dirty="0"/>
              <a:t>¿Sabe quién está involucrado en el apoyo a </a:t>
            </a:r>
            <a:r>
              <a:rPr lang="es-ES" dirty="0" err="1"/>
              <a:t>MENAs</a:t>
            </a:r>
            <a:r>
              <a:rPr lang="es-ES" dirty="0"/>
              <a:t> en cada contexto específico? (desplazamiento interno, refugiados, migración, situaciones transfronterizas, conflictos armados). ¡Busque y compruebe la tabla relacionada en </a:t>
            </a:r>
            <a:r>
              <a:rPr lang="es-ES" dirty="0" err="1"/>
              <a:t>St</a:t>
            </a:r>
            <a:r>
              <a:rPr lang="es-ES" dirty="0"/>
              <a:t> 13!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063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1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1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83" name="Google Shape;183;p51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1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5" name="Google Shape;185;p51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51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1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51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1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1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1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1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52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53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4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4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4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54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4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4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5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5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55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5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5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1_Image &amp; Text - Purp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33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" name="Google Shape;53;p33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3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4005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 and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D6EC6-8674-AA45-B575-1A94E767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856" y="365125"/>
            <a:ext cx="9565943" cy="1325563"/>
          </a:xfrm>
        </p:spPr>
        <p:txBody>
          <a:bodyPr/>
          <a:lstStyle>
            <a:lvl1pPr>
              <a:defRPr b="1">
                <a:solidFill>
                  <a:srgbClr val="415E7C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F6877E-2A62-9940-81D0-447564C55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856" y="1825625"/>
            <a:ext cx="9565943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105E4767-BD13-3D47-AFCB-7FE38103F401}"/>
              </a:ext>
            </a:extLst>
          </p:cNvPr>
          <p:cNvGrpSpPr/>
          <p:nvPr userDrawn="1"/>
        </p:nvGrpSpPr>
        <p:grpSpPr>
          <a:xfrm>
            <a:off x="0" y="118224"/>
            <a:ext cx="1313073" cy="6650279"/>
            <a:chOff x="0" y="118224"/>
            <a:chExt cx="1313073" cy="6650279"/>
          </a:xfrm>
        </p:grpSpPr>
        <p:pic>
          <p:nvPicPr>
            <p:cNvPr id="23" name="object 2">
              <a:extLst>
                <a:ext uri="{FF2B5EF4-FFF2-40B4-BE49-F238E27FC236}">
                  <a16:creationId xmlns:a16="http://schemas.microsoft.com/office/drawing/2014/main" id="{F04126EA-D86B-B543-B500-840EB7E401C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0" y="2275488"/>
              <a:ext cx="196075" cy="196088"/>
            </a:xfrm>
            <a:prstGeom prst="rect">
              <a:avLst/>
            </a:prstGeom>
          </p:spPr>
        </p:pic>
        <p:sp>
          <p:nvSpPr>
            <p:cNvPr id="24" name="object 3">
              <a:extLst>
                <a:ext uri="{FF2B5EF4-FFF2-40B4-BE49-F238E27FC236}">
                  <a16:creationId xmlns:a16="http://schemas.microsoft.com/office/drawing/2014/main" id="{61EECB41-6C07-0E44-82FD-71AFF867C423}"/>
                </a:ext>
              </a:extLst>
            </p:cNvPr>
            <p:cNvSpPr/>
            <p:nvPr/>
          </p:nvSpPr>
          <p:spPr>
            <a:xfrm>
              <a:off x="435820" y="1842935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99" y="0"/>
                  </a:moveTo>
                  <a:lnTo>
                    <a:pt x="280041" y="3562"/>
                  </a:lnTo>
                  <a:lnTo>
                    <a:pt x="233694" y="13912"/>
                  </a:lnTo>
                  <a:lnTo>
                    <a:pt x="190069" y="30540"/>
                  </a:lnTo>
                  <a:lnTo>
                    <a:pt x="149672" y="52938"/>
                  </a:lnTo>
                  <a:lnTo>
                    <a:pt x="113013" y="80599"/>
                  </a:lnTo>
                  <a:lnTo>
                    <a:pt x="80599" y="113013"/>
                  </a:lnTo>
                  <a:lnTo>
                    <a:pt x="52938" y="149672"/>
                  </a:lnTo>
                  <a:lnTo>
                    <a:pt x="30540" y="190069"/>
                  </a:lnTo>
                  <a:lnTo>
                    <a:pt x="13912" y="233694"/>
                  </a:lnTo>
                  <a:lnTo>
                    <a:pt x="3562" y="280041"/>
                  </a:lnTo>
                  <a:lnTo>
                    <a:pt x="0" y="328599"/>
                  </a:lnTo>
                  <a:lnTo>
                    <a:pt x="3562" y="377158"/>
                  </a:lnTo>
                  <a:lnTo>
                    <a:pt x="13912" y="423504"/>
                  </a:lnTo>
                  <a:lnTo>
                    <a:pt x="30540" y="467130"/>
                  </a:lnTo>
                  <a:lnTo>
                    <a:pt x="52938" y="507526"/>
                  </a:lnTo>
                  <a:lnTo>
                    <a:pt x="80599" y="544186"/>
                  </a:lnTo>
                  <a:lnTo>
                    <a:pt x="113013" y="576600"/>
                  </a:lnTo>
                  <a:lnTo>
                    <a:pt x="149672" y="604260"/>
                  </a:lnTo>
                  <a:lnTo>
                    <a:pt x="190069" y="626659"/>
                  </a:lnTo>
                  <a:lnTo>
                    <a:pt x="233694" y="643287"/>
                  </a:lnTo>
                  <a:lnTo>
                    <a:pt x="280041" y="653636"/>
                  </a:lnTo>
                  <a:lnTo>
                    <a:pt x="328599" y="657199"/>
                  </a:lnTo>
                  <a:lnTo>
                    <a:pt x="377158" y="653636"/>
                  </a:lnTo>
                  <a:lnTo>
                    <a:pt x="423504" y="643287"/>
                  </a:lnTo>
                  <a:lnTo>
                    <a:pt x="467130" y="626659"/>
                  </a:lnTo>
                  <a:lnTo>
                    <a:pt x="507526" y="604260"/>
                  </a:lnTo>
                  <a:lnTo>
                    <a:pt x="544186" y="576600"/>
                  </a:lnTo>
                  <a:lnTo>
                    <a:pt x="576600" y="544186"/>
                  </a:lnTo>
                  <a:lnTo>
                    <a:pt x="604260" y="507526"/>
                  </a:lnTo>
                  <a:lnTo>
                    <a:pt x="626659" y="467130"/>
                  </a:lnTo>
                  <a:lnTo>
                    <a:pt x="643287" y="423504"/>
                  </a:lnTo>
                  <a:lnTo>
                    <a:pt x="653636" y="377158"/>
                  </a:lnTo>
                  <a:lnTo>
                    <a:pt x="657199" y="328599"/>
                  </a:lnTo>
                  <a:lnTo>
                    <a:pt x="653636" y="280041"/>
                  </a:lnTo>
                  <a:lnTo>
                    <a:pt x="643287" y="233694"/>
                  </a:lnTo>
                  <a:lnTo>
                    <a:pt x="626659" y="190069"/>
                  </a:lnTo>
                  <a:lnTo>
                    <a:pt x="604260" y="149672"/>
                  </a:lnTo>
                  <a:lnTo>
                    <a:pt x="576600" y="113013"/>
                  </a:lnTo>
                  <a:lnTo>
                    <a:pt x="544186" y="80599"/>
                  </a:lnTo>
                  <a:lnTo>
                    <a:pt x="507526" y="52938"/>
                  </a:lnTo>
                  <a:lnTo>
                    <a:pt x="467130" y="30540"/>
                  </a:lnTo>
                  <a:lnTo>
                    <a:pt x="423504" y="13912"/>
                  </a:lnTo>
                  <a:lnTo>
                    <a:pt x="377158" y="3562"/>
                  </a:lnTo>
                  <a:lnTo>
                    <a:pt x="328599" y="0"/>
                  </a:lnTo>
                  <a:close/>
                </a:path>
              </a:pathLst>
            </a:custGeom>
            <a:solidFill>
              <a:srgbClr val="AD8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6617C696-4F82-FD4D-96A0-ABF57B07AFC3}"/>
                </a:ext>
              </a:extLst>
            </p:cNvPr>
            <p:cNvSpPr/>
            <p:nvPr/>
          </p:nvSpPr>
          <p:spPr>
            <a:xfrm>
              <a:off x="0" y="3507418"/>
              <a:ext cx="675005" cy="734695"/>
            </a:xfrm>
            <a:custGeom>
              <a:avLst/>
              <a:gdLst/>
              <a:ahLst/>
              <a:cxnLst/>
              <a:rect l="l" t="t" r="r" b="b"/>
              <a:pathLst>
                <a:path w="675005" h="734695">
                  <a:moveTo>
                    <a:pt x="307557" y="0"/>
                  </a:moveTo>
                  <a:lnTo>
                    <a:pt x="261503" y="2860"/>
                  </a:lnTo>
                  <a:lnTo>
                    <a:pt x="217155" y="11212"/>
                  </a:lnTo>
                  <a:lnTo>
                    <a:pt x="174859" y="24713"/>
                  </a:lnTo>
                  <a:lnTo>
                    <a:pt x="134957" y="43017"/>
                  </a:lnTo>
                  <a:lnTo>
                    <a:pt x="97795" y="65780"/>
                  </a:lnTo>
                  <a:lnTo>
                    <a:pt x="63716" y="92660"/>
                  </a:lnTo>
                  <a:lnTo>
                    <a:pt x="33064" y="123311"/>
                  </a:lnTo>
                  <a:lnTo>
                    <a:pt x="6184" y="157389"/>
                  </a:lnTo>
                  <a:lnTo>
                    <a:pt x="0" y="167485"/>
                  </a:lnTo>
                  <a:lnTo>
                    <a:pt x="0" y="566832"/>
                  </a:lnTo>
                  <a:lnTo>
                    <a:pt x="33064" y="611008"/>
                  </a:lnTo>
                  <a:lnTo>
                    <a:pt x="63716" y="641660"/>
                  </a:lnTo>
                  <a:lnTo>
                    <a:pt x="97795" y="668541"/>
                  </a:lnTo>
                  <a:lnTo>
                    <a:pt x="134957" y="691306"/>
                  </a:lnTo>
                  <a:lnTo>
                    <a:pt x="174859" y="709611"/>
                  </a:lnTo>
                  <a:lnTo>
                    <a:pt x="217155" y="723112"/>
                  </a:lnTo>
                  <a:lnTo>
                    <a:pt x="261503" y="731465"/>
                  </a:lnTo>
                  <a:lnTo>
                    <a:pt x="307557" y="734326"/>
                  </a:lnTo>
                  <a:lnTo>
                    <a:pt x="353613" y="731465"/>
                  </a:lnTo>
                  <a:lnTo>
                    <a:pt x="397963" y="723112"/>
                  </a:lnTo>
                  <a:lnTo>
                    <a:pt x="440261" y="709611"/>
                  </a:lnTo>
                  <a:lnTo>
                    <a:pt x="480164" y="691306"/>
                  </a:lnTo>
                  <a:lnTo>
                    <a:pt x="517328" y="668541"/>
                  </a:lnTo>
                  <a:lnTo>
                    <a:pt x="551408" y="641660"/>
                  </a:lnTo>
                  <a:lnTo>
                    <a:pt x="582061" y="611008"/>
                  </a:lnTo>
                  <a:lnTo>
                    <a:pt x="608941" y="576928"/>
                  </a:lnTo>
                  <a:lnTo>
                    <a:pt x="631706" y="539764"/>
                  </a:lnTo>
                  <a:lnTo>
                    <a:pt x="650012" y="499861"/>
                  </a:lnTo>
                  <a:lnTo>
                    <a:pt x="663513" y="457563"/>
                  </a:lnTo>
                  <a:lnTo>
                    <a:pt x="671866" y="413213"/>
                  </a:lnTo>
                  <a:lnTo>
                    <a:pt x="674726" y="367157"/>
                  </a:lnTo>
                  <a:lnTo>
                    <a:pt x="671866" y="321100"/>
                  </a:lnTo>
                  <a:lnTo>
                    <a:pt x="663513" y="276751"/>
                  </a:lnTo>
                  <a:lnTo>
                    <a:pt x="650012" y="234454"/>
                  </a:lnTo>
                  <a:lnTo>
                    <a:pt x="631706" y="194552"/>
                  </a:lnTo>
                  <a:lnTo>
                    <a:pt x="608941" y="157389"/>
                  </a:lnTo>
                  <a:lnTo>
                    <a:pt x="582061" y="123311"/>
                  </a:lnTo>
                  <a:lnTo>
                    <a:pt x="551408" y="92660"/>
                  </a:lnTo>
                  <a:lnTo>
                    <a:pt x="517328" y="65780"/>
                  </a:lnTo>
                  <a:lnTo>
                    <a:pt x="480164" y="43017"/>
                  </a:lnTo>
                  <a:lnTo>
                    <a:pt x="440261" y="24713"/>
                  </a:lnTo>
                  <a:lnTo>
                    <a:pt x="397963" y="11212"/>
                  </a:lnTo>
                  <a:lnTo>
                    <a:pt x="353613" y="2860"/>
                  </a:lnTo>
                  <a:lnTo>
                    <a:pt x="307557" y="0"/>
                  </a:lnTo>
                  <a:close/>
                </a:path>
              </a:pathLst>
            </a:custGeom>
            <a:solidFill>
              <a:srgbClr val="8A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9DB2AB06-D17B-6C46-91EC-071A4E3FD329}"/>
                </a:ext>
              </a:extLst>
            </p:cNvPr>
            <p:cNvSpPr/>
            <p:nvPr/>
          </p:nvSpPr>
          <p:spPr>
            <a:xfrm>
              <a:off x="0" y="4506305"/>
              <a:ext cx="1028700" cy="1167130"/>
            </a:xfrm>
            <a:custGeom>
              <a:avLst/>
              <a:gdLst/>
              <a:ahLst/>
              <a:cxnLst/>
              <a:rect l="l" t="t" r="r" b="b"/>
              <a:pathLst>
                <a:path w="1028700" h="1167129">
                  <a:moveTo>
                    <a:pt x="445175" y="0"/>
                  </a:moveTo>
                  <a:lnTo>
                    <a:pt x="397318" y="1934"/>
                  </a:lnTo>
                  <a:lnTo>
                    <a:pt x="350527" y="7636"/>
                  </a:lnTo>
                  <a:lnTo>
                    <a:pt x="304952" y="16957"/>
                  </a:lnTo>
                  <a:lnTo>
                    <a:pt x="260742" y="29746"/>
                  </a:lnTo>
                  <a:lnTo>
                    <a:pt x="218049" y="45853"/>
                  </a:lnTo>
                  <a:lnTo>
                    <a:pt x="177021" y="65128"/>
                  </a:lnTo>
                  <a:lnTo>
                    <a:pt x="137810" y="87420"/>
                  </a:lnTo>
                  <a:lnTo>
                    <a:pt x="100565" y="112580"/>
                  </a:lnTo>
                  <a:lnTo>
                    <a:pt x="65437" y="140456"/>
                  </a:lnTo>
                  <a:lnTo>
                    <a:pt x="32576" y="170900"/>
                  </a:lnTo>
                  <a:lnTo>
                    <a:pt x="2132" y="203761"/>
                  </a:lnTo>
                  <a:lnTo>
                    <a:pt x="0" y="206448"/>
                  </a:lnTo>
                  <a:lnTo>
                    <a:pt x="0" y="960539"/>
                  </a:lnTo>
                  <a:lnTo>
                    <a:pt x="32576" y="996087"/>
                  </a:lnTo>
                  <a:lnTo>
                    <a:pt x="65437" y="1026532"/>
                  </a:lnTo>
                  <a:lnTo>
                    <a:pt x="100565" y="1054409"/>
                  </a:lnTo>
                  <a:lnTo>
                    <a:pt x="137810" y="1079569"/>
                  </a:lnTo>
                  <a:lnTo>
                    <a:pt x="177021" y="1101861"/>
                  </a:lnTo>
                  <a:lnTo>
                    <a:pt x="218049" y="1121136"/>
                  </a:lnTo>
                  <a:lnTo>
                    <a:pt x="260742" y="1137243"/>
                  </a:lnTo>
                  <a:lnTo>
                    <a:pt x="304952" y="1150032"/>
                  </a:lnTo>
                  <a:lnTo>
                    <a:pt x="350527" y="1159353"/>
                  </a:lnTo>
                  <a:lnTo>
                    <a:pt x="397318" y="1165056"/>
                  </a:lnTo>
                  <a:lnTo>
                    <a:pt x="445175" y="1166990"/>
                  </a:lnTo>
                  <a:lnTo>
                    <a:pt x="493032" y="1165056"/>
                  </a:lnTo>
                  <a:lnTo>
                    <a:pt x="539823" y="1159353"/>
                  </a:lnTo>
                  <a:lnTo>
                    <a:pt x="585398" y="1150032"/>
                  </a:lnTo>
                  <a:lnTo>
                    <a:pt x="629608" y="1137243"/>
                  </a:lnTo>
                  <a:lnTo>
                    <a:pt x="672302" y="1121136"/>
                  </a:lnTo>
                  <a:lnTo>
                    <a:pt x="713329" y="1101861"/>
                  </a:lnTo>
                  <a:lnTo>
                    <a:pt x="752540" y="1079569"/>
                  </a:lnTo>
                  <a:lnTo>
                    <a:pt x="789785" y="1054409"/>
                  </a:lnTo>
                  <a:lnTo>
                    <a:pt x="824913" y="1026532"/>
                  </a:lnTo>
                  <a:lnTo>
                    <a:pt x="857774" y="996087"/>
                  </a:lnTo>
                  <a:lnTo>
                    <a:pt x="888219" y="963226"/>
                  </a:lnTo>
                  <a:lnTo>
                    <a:pt x="916096" y="928098"/>
                  </a:lnTo>
                  <a:lnTo>
                    <a:pt x="941256" y="890854"/>
                  </a:lnTo>
                  <a:lnTo>
                    <a:pt x="963548" y="851642"/>
                  </a:lnTo>
                  <a:lnTo>
                    <a:pt x="982823" y="810615"/>
                  </a:lnTo>
                  <a:lnTo>
                    <a:pt x="998930" y="767921"/>
                  </a:lnTo>
                  <a:lnTo>
                    <a:pt x="1011719" y="723712"/>
                  </a:lnTo>
                  <a:lnTo>
                    <a:pt x="1021040" y="678136"/>
                  </a:lnTo>
                  <a:lnTo>
                    <a:pt x="1026742" y="631345"/>
                  </a:lnTo>
                  <a:lnTo>
                    <a:pt x="1028677" y="583488"/>
                  </a:lnTo>
                  <a:lnTo>
                    <a:pt x="1026742" y="535633"/>
                  </a:lnTo>
                  <a:lnTo>
                    <a:pt x="1021040" y="488844"/>
                  </a:lnTo>
                  <a:lnTo>
                    <a:pt x="1011719" y="443270"/>
                  </a:lnTo>
                  <a:lnTo>
                    <a:pt x="998930" y="399062"/>
                  </a:lnTo>
                  <a:lnTo>
                    <a:pt x="982823" y="356369"/>
                  </a:lnTo>
                  <a:lnTo>
                    <a:pt x="963548" y="315343"/>
                  </a:lnTo>
                  <a:lnTo>
                    <a:pt x="941256" y="276132"/>
                  </a:lnTo>
                  <a:lnTo>
                    <a:pt x="916096" y="238888"/>
                  </a:lnTo>
                  <a:lnTo>
                    <a:pt x="888219" y="203761"/>
                  </a:lnTo>
                  <a:lnTo>
                    <a:pt x="857774" y="170900"/>
                  </a:lnTo>
                  <a:lnTo>
                    <a:pt x="824913" y="140456"/>
                  </a:lnTo>
                  <a:lnTo>
                    <a:pt x="789785" y="112580"/>
                  </a:lnTo>
                  <a:lnTo>
                    <a:pt x="752540" y="87420"/>
                  </a:lnTo>
                  <a:lnTo>
                    <a:pt x="713329" y="65128"/>
                  </a:lnTo>
                  <a:lnTo>
                    <a:pt x="672302" y="45853"/>
                  </a:lnTo>
                  <a:lnTo>
                    <a:pt x="629608" y="29746"/>
                  </a:lnTo>
                  <a:lnTo>
                    <a:pt x="585398" y="16957"/>
                  </a:lnTo>
                  <a:lnTo>
                    <a:pt x="539823" y="7636"/>
                  </a:lnTo>
                  <a:lnTo>
                    <a:pt x="493032" y="1934"/>
                  </a:lnTo>
                  <a:lnTo>
                    <a:pt x="445175" y="0"/>
                  </a:lnTo>
                  <a:close/>
                </a:path>
              </a:pathLst>
            </a:custGeom>
            <a:solidFill>
              <a:srgbClr val="1EA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20539240-E78E-4F41-ACAD-72CF4BE4DA18}"/>
                </a:ext>
              </a:extLst>
            </p:cNvPr>
            <p:cNvSpPr/>
            <p:nvPr/>
          </p:nvSpPr>
          <p:spPr>
            <a:xfrm>
              <a:off x="0" y="5923953"/>
              <a:ext cx="816610" cy="844550"/>
            </a:xfrm>
            <a:custGeom>
              <a:avLst/>
              <a:gdLst/>
              <a:ahLst/>
              <a:cxnLst/>
              <a:rect l="l" t="t" r="r" b="b"/>
              <a:pathLst>
                <a:path w="816610" h="844550">
                  <a:moveTo>
                    <a:pt x="394093" y="0"/>
                  </a:moveTo>
                  <a:lnTo>
                    <a:pt x="344856" y="2840"/>
                  </a:lnTo>
                  <a:lnTo>
                    <a:pt x="297288" y="11150"/>
                  </a:lnTo>
                  <a:lnTo>
                    <a:pt x="251704" y="24613"/>
                  </a:lnTo>
                  <a:lnTo>
                    <a:pt x="208422" y="42913"/>
                  </a:lnTo>
                  <a:lnTo>
                    <a:pt x="167758" y="65731"/>
                  </a:lnTo>
                  <a:lnTo>
                    <a:pt x="130030" y="92752"/>
                  </a:lnTo>
                  <a:lnTo>
                    <a:pt x="95554" y="123659"/>
                  </a:lnTo>
                  <a:lnTo>
                    <a:pt x="64647" y="158135"/>
                  </a:lnTo>
                  <a:lnTo>
                    <a:pt x="37626" y="195863"/>
                  </a:lnTo>
                  <a:lnTo>
                    <a:pt x="14808" y="236527"/>
                  </a:lnTo>
                  <a:lnTo>
                    <a:pt x="0" y="271551"/>
                  </a:lnTo>
                  <a:lnTo>
                    <a:pt x="0" y="572845"/>
                  </a:lnTo>
                  <a:lnTo>
                    <a:pt x="37626" y="648533"/>
                  </a:lnTo>
                  <a:lnTo>
                    <a:pt x="64647" y="686261"/>
                  </a:lnTo>
                  <a:lnTo>
                    <a:pt x="95554" y="720737"/>
                  </a:lnTo>
                  <a:lnTo>
                    <a:pt x="130030" y="751644"/>
                  </a:lnTo>
                  <a:lnTo>
                    <a:pt x="167758" y="778665"/>
                  </a:lnTo>
                  <a:lnTo>
                    <a:pt x="208422" y="801484"/>
                  </a:lnTo>
                  <a:lnTo>
                    <a:pt x="251704" y="819783"/>
                  </a:lnTo>
                  <a:lnTo>
                    <a:pt x="297288" y="833246"/>
                  </a:lnTo>
                  <a:lnTo>
                    <a:pt x="344856" y="841557"/>
                  </a:lnTo>
                  <a:lnTo>
                    <a:pt x="394093" y="844397"/>
                  </a:lnTo>
                  <a:lnTo>
                    <a:pt x="443330" y="841557"/>
                  </a:lnTo>
                  <a:lnTo>
                    <a:pt x="490899" y="833246"/>
                  </a:lnTo>
                  <a:lnTo>
                    <a:pt x="536483" y="819783"/>
                  </a:lnTo>
                  <a:lnTo>
                    <a:pt x="579765" y="801484"/>
                  </a:lnTo>
                  <a:lnTo>
                    <a:pt x="620428" y="778665"/>
                  </a:lnTo>
                  <a:lnTo>
                    <a:pt x="658156" y="751644"/>
                  </a:lnTo>
                  <a:lnTo>
                    <a:pt x="692632" y="720737"/>
                  </a:lnTo>
                  <a:lnTo>
                    <a:pt x="723539" y="686261"/>
                  </a:lnTo>
                  <a:lnTo>
                    <a:pt x="750560" y="648533"/>
                  </a:lnTo>
                  <a:lnTo>
                    <a:pt x="773379" y="607870"/>
                  </a:lnTo>
                  <a:lnTo>
                    <a:pt x="791678" y="564588"/>
                  </a:lnTo>
                  <a:lnTo>
                    <a:pt x="805141" y="519004"/>
                  </a:lnTo>
                  <a:lnTo>
                    <a:pt x="813452" y="471435"/>
                  </a:lnTo>
                  <a:lnTo>
                    <a:pt x="816292" y="422198"/>
                  </a:lnTo>
                  <a:lnTo>
                    <a:pt x="813452" y="372961"/>
                  </a:lnTo>
                  <a:lnTo>
                    <a:pt x="805141" y="325393"/>
                  </a:lnTo>
                  <a:lnTo>
                    <a:pt x="791678" y="279809"/>
                  </a:lnTo>
                  <a:lnTo>
                    <a:pt x="773379" y="236527"/>
                  </a:lnTo>
                  <a:lnTo>
                    <a:pt x="750560" y="195863"/>
                  </a:lnTo>
                  <a:lnTo>
                    <a:pt x="723539" y="158135"/>
                  </a:lnTo>
                  <a:lnTo>
                    <a:pt x="692632" y="123659"/>
                  </a:lnTo>
                  <a:lnTo>
                    <a:pt x="658156" y="92752"/>
                  </a:lnTo>
                  <a:lnTo>
                    <a:pt x="620428" y="65731"/>
                  </a:lnTo>
                  <a:lnTo>
                    <a:pt x="579765" y="42913"/>
                  </a:lnTo>
                  <a:lnTo>
                    <a:pt x="536483" y="24613"/>
                  </a:lnTo>
                  <a:lnTo>
                    <a:pt x="490899" y="11150"/>
                  </a:lnTo>
                  <a:lnTo>
                    <a:pt x="443330" y="2840"/>
                  </a:lnTo>
                  <a:lnTo>
                    <a:pt x="394093" y="0"/>
                  </a:lnTo>
                  <a:close/>
                </a:path>
              </a:pathLst>
            </a:custGeom>
            <a:solidFill>
              <a:srgbClr val="0C8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7CEA53A2-08E6-4949-9A49-D65C67D77C69}"/>
                </a:ext>
              </a:extLst>
            </p:cNvPr>
            <p:cNvSpPr/>
            <p:nvPr/>
          </p:nvSpPr>
          <p:spPr>
            <a:xfrm>
              <a:off x="895737" y="5666113"/>
              <a:ext cx="343535" cy="343535"/>
            </a:xfrm>
            <a:custGeom>
              <a:avLst/>
              <a:gdLst/>
              <a:ahLst/>
              <a:cxnLst/>
              <a:rect l="l" t="t" r="r" b="b"/>
              <a:pathLst>
                <a:path w="343534" h="343535">
                  <a:moveTo>
                    <a:pt x="171678" y="0"/>
                  </a:moveTo>
                  <a:lnTo>
                    <a:pt x="126038" y="6132"/>
                  </a:lnTo>
                  <a:lnTo>
                    <a:pt x="85027" y="23439"/>
                  </a:lnTo>
                  <a:lnTo>
                    <a:pt x="50282" y="50284"/>
                  </a:lnTo>
                  <a:lnTo>
                    <a:pt x="23438" y="85031"/>
                  </a:lnTo>
                  <a:lnTo>
                    <a:pt x="6132" y="126046"/>
                  </a:lnTo>
                  <a:lnTo>
                    <a:pt x="0" y="171691"/>
                  </a:lnTo>
                  <a:lnTo>
                    <a:pt x="6132" y="217332"/>
                  </a:lnTo>
                  <a:lnTo>
                    <a:pt x="23438" y="258345"/>
                  </a:lnTo>
                  <a:lnTo>
                    <a:pt x="50282" y="293093"/>
                  </a:lnTo>
                  <a:lnTo>
                    <a:pt x="85027" y="319940"/>
                  </a:lnTo>
                  <a:lnTo>
                    <a:pt x="126038" y="337249"/>
                  </a:lnTo>
                  <a:lnTo>
                    <a:pt x="171678" y="343382"/>
                  </a:lnTo>
                  <a:lnTo>
                    <a:pt x="217319" y="337249"/>
                  </a:lnTo>
                  <a:lnTo>
                    <a:pt x="258332" y="319940"/>
                  </a:lnTo>
                  <a:lnTo>
                    <a:pt x="293081" y="293093"/>
                  </a:lnTo>
                  <a:lnTo>
                    <a:pt x="319928" y="258345"/>
                  </a:lnTo>
                  <a:lnTo>
                    <a:pt x="337236" y="217332"/>
                  </a:lnTo>
                  <a:lnTo>
                    <a:pt x="343369" y="171691"/>
                  </a:lnTo>
                  <a:lnTo>
                    <a:pt x="337236" y="126046"/>
                  </a:lnTo>
                  <a:lnTo>
                    <a:pt x="319928" y="85031"/>
                  </a:lnTo>
                  <a:lnTo>
                    <a:pt x="293081" y="50284"/>
                  </a:lnTo>
                  <a:lnTo>
                    <a:pt x="258332" y="23439"/>
                  </a:lnTo>
                  <a:lnTo>
                    <a:pt x="217319" y="6132"/>
                  </a:lnTo>
                  <a:lnTo>
                    <a:pt x="171678" y="0"/>
                  </a:lnTo>
                  <a:close/>
                </a:path>
              </a:pathLst>
            </a:custGeom>
            <a:solidFill>
              <a:srgbClr val="0C8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669DD8B9-1481-AA4D-B9D6-085C8A0052B9}"/>
                </a:ext>
              </a:extLst>
            </p:cNvPr>
            <p:cNvSpPr/>
            <p:nvPr/>
          </p:nvSpPr>
          <p:spPr>
            <a:xfrm>
              <a:off x="788563" y="3390832"/>
              <a:ext cx="524510" cy="524510"/>
            </a:xfrm>
            <a:custGeom>
              <a:avLst/>
              <a:gdLst/>
              <a:ahLst/>
              <a:cxnLst/>
              <a:rect l="l" t="t" r="r" b="b"/>
              <a:pathLst>
                <a:path w="524510" h="524510">
                  <a:moveTo>
                    <a:pt x="262026" y="0"/>
                  </a:moveTo>
                  <a:lnTo>
                    <a:pt x="214925" y="4221"/>
                  </a:lnTo>
                  <a:lnTo>
                    <a:pt x="170595" y="16391"/>
                  </a:lnTo>
                  <a:lnTo>
                    <a:pt x="129775" y="35770"/>
                  </a:lnTo>
                  <a:lnTo>
                    <a:pt x="93204" y="61618"/>
                  </a:lnTo>
                  <a:lnTo>
                    <a:pt x="61624" y="93197"/>
                  </a:lnTo>
                  <a:lnTo>
                    <a:pt x="35773" y="129765"/>
                  </a:lnTo>
                  <a:lnTo>
                    <a:pt x="16392" y="170584"/>
                  </a:lnTo>
                  <a:lnTo>
                    <a:pt x="4221" y="214913"/>
                  </a:lnTo>
                  <a:lnTo>
                    <a:pt x="0" y="262013"/>
                  </a:lnTo>
                  <a:lnTo>
                    <a:pt x="4221" y="309114"/>
                  </a:lnTo>
                  <a:lnTo>
                    <a:pt x="16392" y="353444"/>
                  </a:lnTo>
                  <a:lnTo>
                    <a:pt x="35773" y="394264"/>
                  </a:lnTo>
                  <a:lnTo>
                    <a:pt x="61624" y="430835"/>
                  </a:lnTo>
                  <a:lnTo>
                    <a:pt x="93204" y="462415"/>
                  </a:lnTo>
                  <a:lnTo>
                    <a:pt x="129775" y="488266"/>
                  </a:lnTo>
                  <a:lnTo>
                    <a:pt x="170595" y="507647"/>
                  </a:lnTo>
                  <a:lnTo>
                    <a:pt x="214925" y="519818"/>
                  </a:lnTo>
                  <a:lnTo>
                    <a:pt x="262026" y="524040"/>
                  </a:lnTo>
                  <a:lnTo>
                    <a:pt x="309123" y="519818"/>
                  </a:lnTo>
                  <a:lnTo>
                    <a:pt x="353450" y="507647"/>
                  </a:lnTo>
                  <a:lnTo>
                    <a:pt x="394268" y="488266"/>
                  </a:lnTo>
                  <a:lnTo>
                    <a:pt x="430837" y="462415"/>
                  </a:lnTo>
                  <a:lnTo>
                    <a:pt x="462416" y="430835"/>
                  </a:lnTo>
                  <a:lnTo>
                    <a:pt x="488267" y="394264"/>
                  </a:lnTo>
                  <a:lnTo>
                    <a:pt x="507647" y="353444"/>
                  </a:lnTo>
                  <a:lnTo>
                    <a:pt x="519818" y="309114"/>
                  </a:lnTo>
                  <a:lnTo>
                    <a:pt x="524040" y="262013"/>
                  </a:lnTo>
                  <a:lnTo>
                    <a:pt x="519818" y="214913"/>
                  </a:lnTo>
                  <a:lnTo>
                    <a:pt x="507647" y="170584"/>
                  </a:lnTo>
                  <a:lnTo>
                    <a:pt x="488267" y="129765"/>
                  </a:lnTo>
                  <a:lnTo>
                    <a:pt x="462416" y="93197"/>
                  </a:lnTo>
                  <a:lnTo>
                    <a:pt x="430837" y="61618"/>
                  </a:lnTo>
                  <a:lnTo>
                    <a:pt x="394268" y="35770"/>
                  </a:lnTo>
                  <a:lnTo>
                    <a:pt x="353450" y="16391"/>
                  </a:lnTo>
                  <a:lnTo>
                    <a:pt x="309123" y="4221"/>
                  </a:lnTo>
                  <a:lnTo>
                    <a:pt x="262026" y="0"/>
                  </a:lnTo>
                  <a:close/>
                </a:path>
              </a:pathLst>
            </a:custGeom>
            <a:solidFill>
              <a:srgbClr val="8A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C48AFCDB-E59F-9941-BFA9-4CE64E6EE045}"/>
                </a:ext>
              </a:extLst>
            </p:cNvPr>
            <p:cNvSpPr/>
            <p:nvPr/>
          </p:nvSpPr>
          <p:spPr>
            <a:xfrm>
              <a:off x="710570" y="4120818"/>
              <a:ext cx="343535" cy="343535"/>
            </a:xfrm>
            <a:custGeom>
              <a:avLst/>
              <a:gdLst/>
              <a:ahLst/>
              <a:cxnLst/>
              <a:rect l="l" t="t" r="r" b="b"/>
              <a:pathLst>
                <a:path w="343534" h="343535">
                  <a:moveTo>
                    <a:pt x="171678" y="0"/>
                  </a:moveTo>
                  <a:lnTo>
                    <a:pt x="126038" y="6133"/>
                  </a:lnTo>
                  <a:lnTo>
                    <a:pt x="85027" y="23441"/>
                  </a:lnTo>
                  <a:lnTo>
                    <a:pt x="50282" y="50288"/>
                  </a:lnTo>
                  <a:lnTo>
                    <a:pt x="23438" y="85037"/>
                  </a:lnTo>
                  <a:lnTo>
                    <a:pt x="6132" y="126050"/>
                  </a:lnTo>
                  <a:lnTo>
                    <a:pt x="0" y="171691"/>
                  </a:lnTo>
                  <a:lnTo>
                    <a:pt x="6132" y="217332"/>
                  </a:lnTo>
                  <a:lnTo>
                    <a:pt x="23438" y="258345"/>
                  </a:lnTo>
                  <a:lnTo>
                    <a:pt x="50282" y="293093"/>
                  </a:lnTo>
                  <a:lnTo>
                    <a:pt x="85027" y="319940"/>
                  </a:lnTo>
                  <a:lnTo>
                    <a:pt x="126038" y="337249"/>
                  </a:lnTo>
                  <a:lnTo>
                    <a:pt x="171678" y="343382"/>
                  </a:lnTo>
                  <a:lnTo>
                    <a:pt x="217323" y="337249"/>
                  </a:lnTo>
                  <a:lnTo>
                    <a:pt x="258338" y="319940"/>
                  </a:lnTo>
                  <a:lnTo>
                    <a:pt x="293085" y="293093"/>
                  </a:lnTo>
                  <a:lnTo>
                    <a:pt x="319930" y="258345"/>
                  </a:lnTo>
                  <a:lnTo>
                    <a:pt x="337237" y="217332"/>
                  </a:lnTo>
                  <a:lnTo>
                    <a:pt x="343369" y="171691"/>
                  </a:lnTo>
                  <a:lnTo>
                    <a:pt x="337237" y="126050"/>
                  </a:lnTo>
                  <a:lnTo>
                    <a:pt x="319930" y="85037"/>
                  </a:lnTo>
                  <a:lnTo>
                    <a:pt x="293085" y="50288"/>
                  </a:lnTo>
                  <a:lnTo>
                    <a:pt x="258338" y="23441"/>
                  </a:lnTo>
                  <a:lnTo>
                    <a:pt x="217323" y="6133"/>
                  </a:lnTo>
                  <a:lnTo>
                    <a:pt x="171678" y="0"/>
                  </a:lnTo>
                  <a:close/>
                </a:path>
              </a:pathLst>
            </a:custGeom>
            <a:solidFill>
              <a:srgbClr val="1EA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>
              <a:extLst>
                <a:ext uri="{FF2B5EF4-FFF2-40B4-BE49-F238E27FC236}">
                  <a16:creationId xmlns:a16="http://schemas.microsoft.com/office/drawing/2014/main" id="{6D3CD581-F9D5-CA4A-84A8-571E8BD3DC27}"/>
                </a:ext>
              </a:extLst>
            </p:cNvPr>
            <p:cNvSpPr/>
            <p:nvPr/>
          </p:nvSpPr>
          <p:spPr>
            <a:xfrm>
              <a:off x="0" y="2686642"/>
              <a:ext cx="552450" cy="687070"/>
            </a:xfrm>
            <a:custGeom>
              <a:avLst/>
              <a:gdLst/>
              <a:ahLst/>
              <a:cxnLst/>
              <a:rect l="l" t="t" r="r" b="b"/>
              <a:pathLst>
                <a:path w="552450" h="687070">
                  <a:moveTo>
                    <a:pt x="201425" y="0"/>
                  </a:moveTo>
                  <a:lnTo>
                    <a:pt x="156739" y="3909"/>
                  </a:lnTo>
                  <a:lnTo>
                    <a:pt x="112227" y="13863"/>
                  </a:lnTo>
                  <a:lnTo>
                    <a:pt x="68430" y="30068"/>
                  </a:lnTo>
                  <a:lnTo>
                    <a:pt x="27198" y="51993"/>
                  </a:lnTo>
                  <a:lnTo>
                    <a:pt x="0" y="71538"/>
                  </a:lnTo>
                  <a:lnTo>
                    <a:pt x="0" y="615233"/>
                  </a:lnTo>
                  <a:lnTo>
                    <a:pt x="46762" y="646057"/>
                  </a:lnTo>
                  <a:lnTo>
                    <a:pt x="86740" y="664269"/>
                  </a:lnTo>
                  <a:lnTo>
                    <a:pt x="128706" y="677260"/>
                  </a:lnTo>
                  <a:lnTo>
                    <a:pt x="172120" y="684824"/>
                  </a:lnTo>
                  <a:lnTo>
                    <a:pt x="216439" y="686754"/>
                  </a:lnTo>
                  <a:lnTo>
                    <a:pt x="261125" y="682845"/>
                  </a:lnTo>
                  <a:lnTo>
                    <a:pt x="305635" y="672891"/>
                  </a:lnTo>
                  <a:lnTo>
                    <a:pt x="349430" y="656686"/>
                  </a:lnTo>
                  <a:lnTo>
                    <a:pt x="390662" y="634760"/>
                  </a:lnTo>
                  <a:lnTo>
                    <a:pt x="427702" y="608143"/>
                  </a:lnTo>
                  <a:lnTo>
                    <a:pt x="460344" y="577375"/>
                  </a:lnTo>
                  <a:lnTo>
                    <a:pt x="488381" y="542997"/>
                  </a:lnTo>
                  <a:lnTo>
                    <a:pt x="511610" y="505549"/>
                  </a:lnTo>
                  <a:lnTo>
                    <a:pt x="529822" y="465571"/>
                  </a:lnTo>
                  <a:lnTo>
                    <a:pt x="542813" y="423606"/>
                  </a:lnTo>
                  <a:lnTo>
                    <a:pt x="550377" y="380193"/>
                  </a:lnTo>
                  <a:lnTo>
                    <a:pt x="552307" y="335872"/>
                  </a:lnTo>
                  <a:lnTo>
                    <a:pt x="548398" y="291186"/>
                  </a:lnTo>
                  <a:lnTo>
                    <a:pt x="538444" y="246674"/>
                  </a:lnTo>
                  <a:lnTo>
                    <a:pt x="522239" y="202877"/>
                  </a:lnTo>
                  <a:lnTo>
                    <a:pt x="500313" y="161645"/>
                  </a:lnTo>
                  <a:lnTo>
                    <a:pt x="473696" y="124605"/>
                  </a:lnTo>
                  <a:lnTo>
                    <a:pt x="442928" y="91963"/>
                  </a:lnTo>
                  <a:lnTo>
                    <a:pt x="408550" y="63925"/>
                  </a:lnTo>
                  <a:lnTo>
                    <a:pt x="371102" y="40697"/>
                  </a:lnTo>
                  <a:lnTo>
                    <a:pt x="331124" y="22484"/>
                  </a:lnTo>
                  <a:lnTo>
                    <a:pt x="289159" y="9493"/>
                  </a:lnTo>
                  <a:lnTo>
                    <a:pt x="245746" y="1930"/>
                  </a:lnTo>
                  <a:lnTo>
                    <a:pt x="201425" y="0"/>
                  </a:lnTo>
                  <a:close/>
                </a:path>
              </a:pathLst>
            </a:custGeom>
            <a:solidFill>
              <a:srgbClr val="416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1">
              <a:extLst>
                <a:ext uri="{FF2B5EF4-FFF2-40B4-BE49-F238E27FC236}">
                  <a16:creationId xmlns:a16="http://schemas.microsoft.com/office/drawing/2014/main" id="{02380E97-2639-BA46-B9B4-DDCAF13F27F9}"/>
                </a:ext>
              </a:extLst>
            </p:cNvPr>
            <p:cNvSpPr/>
            <p:nvPr/>
          </p:nvSpPr>
          <p:spPr>
            <a:xfrm>
              <a:off x="632360" y="2956092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30" h="341629">
                  <a:moveTo>
                    <a:pt x="189129" y="0"/>
                  </a:moveTo>
                  <a:lnTo>
                    <a:pt x="144624" y="989"/>
                  </a:lnTo>
                  <a:lnTo>
                    <a:pt x="100467" y="14069"/>
                  </a:lnTo>
                  <a:lnTo>
                    <a:pt x="61334" y="38336"/>
                  </a:lnTo>
                  <a:lnTo>
                    <a:pt x="30995" y="70907"/>
                  </a:lnTo>
                  <a:lnTo>
                    <a:pt x="10276" y="109620"/>
                  </a:lnTo>
                  <a:lnTo>
                    <a:pt x="0" y="152311"/>
                  </a:lnTo>
                  <a:lnTo>
                    <a:pt x="989" y="196814"/>
                  </a:lnTo>
                  <a:lnTo>
                    <a:pt x="14069" y="240967"/>
                  </a:lnTo>
                  <a:lnTo>
                    <a:pt x="38340" y="280101"/>
                  </a:lnTo>
                  <a:lnTo>
                    <a:pt x="70913" y="310442"/>
                  </a:lnTo>
                  <a:lnTo>
                    <a:pt x="109627" y="331164"/>
                  </a:lnTo>
                  <a:lnTo>
                    <a:pt x="152317" y="341444"/>
                  </a:lnTo>
                  <a:lnTo>
                    <a:pt x="196822" y="340456"/>
                  </a:lnTo>
                  <a:lnTo>
                    <a:pt x="240980" y="327378"/>
                  </a:lnTo>
                  <a:lnTo>
                    <a:pt x="280113" y="303106"/>
                  </a:lnTo>
                  <a:lnTo>
                    <a:pt x="310451" y="270530"/>
                  </a:lnTo>
                  <a:lnTo>
                    <a:pt x="331170" y="231815"/>
                  </a:lnTo>
                  <a:lnTo>
                    <a:pt x="341447" y="189124"/>
                  </a:lnTo>
                  <a:lnTo>
                    <a:pt x="340457" y="144620"/>
                  </a:lnTo>
                  <a:lnTo>
                    <a:pt x="327378" y="100467"/>
                  </a:lnTo>
                  <a:lnTo>
                    <a:pt x="303107" y="61334"/>
                  </a:lnTo>
                  <a:lnTo>
                    <a:pt x="270533" y="30995"/>
                  </a:lnTo>
                  <a:lnTo>
                    <a:pt x="231820" y="10276"/>
                  </a:lnTo>
                  <a:lnTo>
                    <a:pt x="189129" y="0"/>
                  </a:lnTo>
                  <a:close/>
                </a:path>
              </a:pathLst>
            </a:custGeom>
            <a:solidFill>
              <a:srgbClr val="416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2">
              <a:extLst>
                <a:ext uri="{FF2B5EF4-FFF2-40B4-BE49-F238E27FC236}">
                  <a16:creationId xmlns:a16="http://schemas.microsoft.com/office/drawing/2014/main" id="{3660FDAB-77EB-E743-96F8-154C89E21428}"/>
                </a:ext>
              </a:extLst>
            </p:cNvPr>
            <p:cNvSpPr/>
            <p:nvPr/>
          </p:nvSpPr>
          <p:spPr>
            <a:xfrm>
              <a:off x="0" y="1551123"/>
              <a:ext cx="382905" cy="520700"/>
            </a:xfrm>
            <a:custGeom>
              <a:avLst/>
              <a:gdLst/>
              <a:ahLst/>
              <a:cxnLst/>
              <a:rect l="l" t="t" r="r" b="b"/>
              <a:pathLst>
                <a:path w="382905" h="520700">
                  <a:moveTo>
                    <a:pt x="136749" y="0"/>
                  </a:moveTo>
                  <a:lnTo>
                    <a:pt x="92227" y="1328"/>
                  </a:lnTo>
                  <a:lnTo>
                    <a:pt x="48197" y="10340"/>
                  </a:lnTo>
                  <a:lnTo>
                    <a:pt x="5691" y="27180"/>
                  </a:lnTo>
                  <a:lnTo>
                    <a:pt x="0" y="30715"/>
                  </a:lnTo>
                  <a:lnTo>
                    <a:pt x="0" y="489252"/>
                  </a:lnTo>
                  <a:lnTo>
                    <a:pt x="21729" y="500631"/>
                  </a:lnTo>
                  <a:lnTo>
                    <a:pt x="64143" y="514234"/>
                  </a:lnTo>
                  <a:lnTo>
                    <a:pt x="108127" y="520444"/>
                  </a:lnTo>
                  <a:lnTo>
                    <a:pt x="152650" y="519117"/>
                  </a:lnTo>
                  <a:lnTo>
                    <a:pt x="196682" y="510107"/>
                  </a:lnTo>
                  <a:lnTo>
                    <a:pt x="239191" y="493267"/>
                  </a:lnTo>
                  <a:lnTo>
                    <a:pt x="279148" y="468453"/>
                  </a:lnTo>
                  <a:lnTo>
                    <a:pt x="314052" y="436929"/>
                  </a:lnTo>
                  <a:lnTo>
                    <a:pt x="342000" y="400744"/>
                  </a:lnTo>
                  <a:lnTo>
                    <a:pt x="362847" y="360929"/>
                  </a:lnTo>
                  <a:lnTo>
                    <a:pt x="376448" y="318514"/>
                  </a:lnTo>
                  <a:lnTo>
                    <a:pt x="382658" y="274530"/>
                  </a:lnTo>
                  <a:lnTo>
                    <a:pt x="381330" y="230008"/>
                  </a:lnTo>
                  <a:lnTo>
                    <a:pt x="372320" y="185979"/>
                  </a:lnTo>
                  <a:lnTo>
                    <a:pt x="355483" y="143472"/>
                  </a:lnTo>
                  <a:lnTo>
                    <a:pt x="330672" y="103519"/>
                  </a:lnTo>
                  <a:lnTo>
                    <a:pt x="299148" y="68611"/>
                  </a:lnTo>
                  <a:lnTo>
                    <a:pt x="262963" y="40660"/>
                  </a:lnTo>
                  <a:lnTo>
                    <a:pt x="223148" y="19811"/>
                  </a:lnTo>
                  <a:lnTo>
                    <a:pt x="180733" y="6209"/>
                  </a:lnTo>
                  <a:lnTo>
                    <a:pt x="136749" y="0"/>
                  </a:lnTo>
                  <a:close/>
                </a:path>
              </a:pathLst>
            </a:custGeom>
            <a:solidFill>
              <a:srgbClr val="934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3">
              <a:extLst>
                <a:ext uri="{FF2B5EF4-FFF2-40B4-BE49-F238E27FC236}">
                  <a16:creationId xmlns:a16="http://schemas.microsoft.com/office/drawing/2014/main" id="{802C9638-BF31-7F4C-B3FC-A9DEB87A5163}"/>
                </a:ext>
              </a:extLst>
            </p:cNvPr>
            <p:cNvSpPr/>
            <p:nvPr/>
          </p:nvSpPr>
          <p:spPr>
            <a:xfrm>
              <a:off x="302763" y="1154378"/>
              <a:ext cx="351155" cy="351155"/>
            </a:xfrm>
            <a:custGeom>
              <a:avLst/>
              <a:gdLst/>
              <a:ahLst/>
              <a:cxnLst/>
              <a:rect l="l" t="t" r="r" b="b"/>
              <a:pathLst>
                <a:path w="351155" h="351155">
                  <a:moveTo>
                    <a:pt x="155013" y="0"/>
                  </a:moveTo>
                  <a:lnTo>
                    <a:pt x="110586" y="11146"/>
                  </a:lnTo>
                  <a:lnTo>
                    <a:pt x="69264" y="34345"/>
                  </a:lnTo>
                  <a:lnTo>
                    <a:pt x="35537" y="67624"/>
                  </a:lnTo>
                  <a:lnTo>
                    <a:pt x="12528" y="107227"/>
                  </a:lnTo>
                  <a:lnTo>
                    <a:pt x="572" y="150798"/>
                  </a:lnTo>
                  <a:lnTo>
                    <a:pt x="0" y="195976"/>
                  </a:lnTo>
                  <a:lnTo>
                    <a:pt x="11145" y="240406"/>
                  </a:lnTo>
                  <a:lnTo>
                    <a:pt x="34339" y="281728"/>
                  </a:lnTo>
                  <a:lnTo>
                    <a:pt x="67623" y="315456"/>
                  </a:lnTo>
                  <a:lnTo>
                    <a:pt x="107227" y="338464"/>
                  </a:lnTo>
                  <a:lnTo>
                    <a:pt x="150797" y="350421"/>
                  </a:lnTo>
                  <a:lnTo>
                    <a:pt x="195974" y="350993"/>
                  </a:lnTo>
                  <a:lnTo>
                    <a:pt x="240401" y="339848"/>
                  </a:lnTo>
                  <a:lnTo>
                    <a:pt x="281723" y="316653"/>
                  </a:lnTo>
                  <a:lnTo>
                    <a:pt x="315451" y="283369"/>
                  </a:lnTo>
                  <a:lnTo>
                    <a:pt x="338462" y="243762"/>
                  </a:lnTo>
                  <a:lnTo>
                    <a:pt x="350420" y="200191"/>
                  </a:lnTo>
                  <a:lnTo>
                    <a:pt x="350993" y="155013"/>
                  </a:lnTo>
                  <a:lnTo>
                    <a:pt x="339847" y="110587"/>
                  </a:lnTo>
                  <a:lnTo>
                    <a:pt x="316648" y="69270"/>
                  </a:lnTo>
                  <a:lnTo>
                    <a:pt x="283364" y="35542"/>
                  </a:lnTo>
                  <a:lnTo>
                    <a:pt x="243760" y="12531"/>
                  </a:lnTo>
                  <a:lnTo>
                    <a:pt x="200190" y="573"/>
                  </a:lnTo>
                  <a:lnTo>
                    <a:pt x="155013" y="0"/>
                  </a:lnTo>
                  <a:close/>
                </a:path>
              </a:pathLst>
            </a:custGeom>
            <a:solidFill>
              <a:srgbClr val="934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4">
              <a:extLst>
                <a:ext uri="{FF2B5EF4-FFF2-40B4-BE49-F238E27FC236}">
                  <a16:creationId xmlns:a16="http://schemas.microsoft.com/office/drawing/2014/main" id="{C4076A1D-B0F6-5249-9F52-748C0D5F527A}"/>
                </a:ext>
              </a:extLst>
            </p:cNvPr>
            <p:cNvSpPr/>
            <p:nvPr/>
          </p:nvSpPr>
          <p:spPr>
            <a:xfrm>
              <a:off x="0" y="118224"/>
              <a:ext cx="956310" cy="1144270"/>
            </a:xfrm>
            <a:custGeom>
              <a:avLst/>
              <a:gdLst/>
              <a:ahLst/>
              <a:cxnLst/>
              <a:rect l="l" t="t" r="r" b="b"/>
              <a:pathLst>
                <a:path w="956310" h="1144270">
                  <a:moveTo>
                    <a:pt x="169964" y="972388"/>
                  </a:moveTo>
                  <a:lnTo>
                    <a:pt x="163842" y="926744"/>
                  </a:lnTo>
                  <a:lnTo>
                    <a:pt x="146532" y="885736"/>
                  </a:lnTo>
                  <a:lnTo>
                    <a:pt x="119684" y="850976"/>
                  </a:lnTo>
                  <a:lnTo>
                    <a:pt x="84937" y="824141"/>
                  </a:lnTo>
                  <a:lnTo>
                    <a:pt x="43929" y="806831"/>
                  </a:lnTo>
                  <a:lnTo>
                    <a:pt x="0" y="800925"/>
                  </a:lnTo>
                  <a:lnTo>
                    <a:pt x="0" y="1143850"/>
                  </a:lnTo>
                  <a:lnTo>
                    <a:pt x="43929" y="1137945"/>
                  </a:lnTo>
                  <a:lnTo>
                    <a:pt x="84937" y="1120635"/>
                  </a:lnTo>
                  <a:lnTo>
                    <a:pt x="119684" y="1093787"/>
                  </a:lnTo>
                  <a:lnTo>
                    <a:pt x="146532" y="1059040"/>
                  </a:lnTo>
                  <a:lnTo>
                    <a:pt x="163842" y="1018019"/>
                  </a:lnTo>
                  <a:lnTo>
                    <a:pt x="169964" y="972388"/>
                  </a:lnTo>
                  <a:close/>
                </a:path>
                <a:path w="956310" h="1144270">
                  <a:moveTo>
                    <a:pt x="955814" y="422198"/>
                  </a:moveTo>
                  <a:lnTo>
                    <a:pt x="952982" y="372960"/>
                  </a:lnTo>
                  <a:lnTo>
                    <a:pt x="944664" y="325386"/>
                  </a:lnTo>
                  <a:lnTo>
                    <a:pt x="931202" y="279806"/>
                  </a:lnTo>
                  <a:lnTo>
                    <a:pt x="912901" y="236524"/>
                  </a:lnTo>
                  <a:lnTo>
                    <a:pt x="890092" y="195859"/>
                  </a:lnTo>
                  <a:lnTo>
                    <a:pt x="863066" y="158140"/>
                  </a:lnTo>
                  <a:lnTo>
                    <a:pt x="832154" y="123659"/>
                  </a:lnTo>
                  <a:lnTo>
                    <a:pt x="797687" y="92748"/>
                  </a:lnTo>
                  <a:lnTo>
                    <a:pt x="759955" y="65735"/>
                  </a:lnTo>
                  <a:lnTo>
                    <a:pt x="719289" y="42913"/>
                  </a:lnTo>
                  <a:lnTo>
                    <a:pt x="676008" y="24612"/>
                  </a:lnTo>
                  <a:lnTo>
                    <a:pt x="630428" y="11150"/>
                  </a:lnTo>
                  <a:lnTo>
                    <a:pt x="582853" y="2844"/>
                  </a:lnTo>
                  <a:lnTo>
                    <a:pt x="533615" y="0"/>
                  </a:lnTo>
                  <a:lnTo>
                    <a:pt x="484378" y="2844"/>
                  </a:lnTo>
                  <a:lnTo>
                    <a:pt x="436816" y="11150"/>
                  </a:lnTo>
                  <a:lnTo>
                    <a:pt x="391236" y="24612"/>
                  </a:lnTo>
                  <a:lnTo>
                    <a:pt x="347954" y="42913"/>
                  </a:lnTo>
                  <a:lnTo>
                    <a:pt x="307289" y="65735"/>
                  </a:lnTo>
                  <a:lnTo>
                    <a:pt x="269557" y="92748"/>
                  </a:lnTo>
                  <a:lnTo>
                    <a:pt x="235077" y="123659"/>
                  </a:lnTo>
                  <a:lnTo>
                    <a:pt x="204177" y="158140"/>
                  </a:lnTo>
                  <a:lnTo>
                    <a:pt x="177152" y="195859"/>
                  </a:lnTo>
                  <a:lnTo>
                    <a:pt x="154330" y="236524"/>
                  </a:lnTo>
                  <a:lnTo>
                    <a:pt x="136029" y="279806"/>
                  </a:lnTo>
                  <a:lnTo>
                    <a:pt x="122567" y="325386"/>
                  </a:lnTo>
                  <a:lnTo>
                    <a:pt x="114261" y="372960"/>
                  </a:lnTo>
                  <a:lnTo>
                    <a:pt x="111417" y="422198"/>
                  </a:lnTo>
                  <a:lnTo>
                    <a:pt x="114261" y="471436"/>
                  </a:lnTo>
                  <a:lnTo>
                    <a:pt x="122567" y="518998"/>
                  </a:lnTo>
                  <a:lnTo>
                    <a:pt x="136029" y="564591"/>
                  </a:lnTo>
                  <a:lnTo>
                    <a:pt x="154330" y="607872"/>
                  </a:lnTo>
                  <a:lnTo>
                    <a:pt x="177152" y="648538"/>
                  </a:lnTo>
                  <a:lnTo>
                    <a:pt x="204177" y="686257"/>
                  </a:lnTo>
                  <a:lnTo>
                    <a:pt x="235077" y="720737"/>
                  </a:lnTo>
                  <a:lnTo>
                    <a:pt x="269557" y="751649"/>
                  </a:lnTo>
                  <a:lnTo>
                    <a:pt x="307289" y="778662"/>
                  </a:lnTo>
                  <a:lnTo>
                    <a:pt x="347954" y="801484"/>
                  </a:lnTo>
                  <a:lnTo>
                    <a:pt x="391236" y="819785"/>
                  </a:lnTo>
                  <a:lnTo>
                    <a:pt x="436816" y="833247"/>
                  </a:lnTo>
                  <a:lnTo>
                    <a:pt x="484378" y="841552"/>
                  </a:lnTo>
                  <a:lnTo>
                    <a:pt x="533615" y="844397"/>
                  </a:lnTo>
                  <a:lnTo>
                    <a:pt x="582853" y="841552"/>
                  </a:lnTo>
                  <a:lnTo>
                    <a:pt x="630428" y="833247"/>
                  </a:lnTo>
                  <a:lnTo>
                    <a:pt x="676008" y="819785"/>
                  </a:lnTo>
                  <a:lnTo>
                    <a:pt x="719289" y="801484"/>
                  </a:lnTo>
                  <a:lnTo>
                    <a:pt x="759955" y="778662"/>
                  </a:lnTo>
                  <a:lnTo>
                    <a:pt x="797687" y="751649"/>
                  </a:lnTo>
                  <a:lnTo>
                    <a:pt x="832154" y="720737"/>
                  </a:lnTo>
                  <a:lnTo>
                    <a:pt x="863066" y="686257"/>
                  </a:lnTo>
                  <a:lnTo>
                    <a:pt x="890092" y="648538"/>
                  </a:lnTo>
                  <a:lnTo>
                    <a:pt x="912901" y="607872"/>
                  </a:lnTo>
                  <a:lnTo>
                    <a:pt x="931202" y="564591"/>
                  </a:lnTo>
                  <a:lnTo>
                    <a:pt x="944664" y="518998"/>
                  </a:lnTo>
                  <a:lnTo>
                    <a:pt x="952982" y="471436"/>
                  </a:lnTo>
                  <a:lnTo>
                    <a:pt x="955814" y="422198"/>
                  </a:lnTo>
                  <a:close/>
                </a:path>
              </a:pathLst>
            </a:custGeom>
            <a:solidFill>
              <a:srgbClr val="0C8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1573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ext and objec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C1817-8768-224F-8644-3FA98EBE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6678" cy="1325563"/>
          </a:xfrm>
        </p:spPr>
        <p:txBody>
          <a:bodyPr/>
          <a:lstStyle>
            <a:lvl1pPr>
              <a:defRPr b="1">
                <a:solidFill>
                  <a:srgbClr val="415E7C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A9515-CE38-764D-BCD1-20159F72F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81C407-C2B0-C347-A7E6-ACD734067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C072D38-9579-5A4C-A57B-450D7661F854}"/>
              </a:ext>
            </a:extLst>
          </p:cNvPr>
          <p:cNvGrpSpPr/>
          <p:nvPr userDrawn="1"/>
        </p:nvGrpSpPr>
        <p:grpSpPr>
          <a:xfrm rot="15886334">
            <a:off x="10623557" y="78627"/>
            <a:ext cx="1765287" cy="1591083"/>
            <a:chOff x="65562" y="75628"/>
            <a:chExt cx="1385843" cy="1249083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D808D56D-1008-B946-A43F-118C91E8BB1A}"/>
                </a:ext>
              </a:extLst>
            </p:cNvPr>
            <p:cNvSpPr/>
            <p:nvPr/>
          </p:nvSpPr>
          <p:spPr>
            <a:xfrm>
              <a:off x="214786" y="235907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99" y="0"/>
                  </a:moveTo>
                  <a:lnTo>
                    <a:pt x="280041" y="3562"/>
                  </a:lnTo>
                  <a:lnTo>
                    <a:pt x="233694" y="13912"/>
                  </a:lnTo>
                  <a:lnTo>
                    <a:pt x="190069" y="30540"/>
                  </a:lnTo>
                  <a:lnTo>
                    <a:pt x="149672" y="52938"/>
                  </a:lnTo>
                  <a:lnTo>
                    <a:pt x="113013" y="80599"/>
                  </a:lnTo>
                  <a:lnTo>
                    <a:pt x="80599" y="113013"/>
                  </a:lnTo>
                  <a:lnTo>
                    <a:pt x="52938" y="149672"/>
                  </a:lnTo>
                  <a:lnTo>
                    <a:pt x="30540" y="190069"/>
                  </a:lnTo>
                  <a:lnTo>
                    <a:pt x="13912" y="233694"/>
                  </a:lnTo>
                  <a:lnTo>
                    <a:pt x="3562" y="280041"/>
                  </a:lnTo>
                  <a:lnTo>
                    <a:pt x="0" y="328599"/>
                  </a:lnTo>
                  <a:lnTo>
                    <a:pt x="3562" y="377158"/>
                  </a:lnTo>
                  <a:lnTo>
                    <a:pt x="13912" y="423504"/>
                  </a:lnTo>
                  <a:lnTo>
                    <a:pt x="30540" y="467130"/>
                  </a:lnTo>
                  <a:lnTo>
                    <a:pt x="52938" y="507526"/>
                  </a:lnTo>
                  <a:lnTo>
                    <a:pt x="80599" y="544186"/>
                  </a:lnTo>
                  <a:lnTo>
                    <a:pt x="113013" y="576600"/>
                  </a:lnTo>
                  <a:lnTo>
                    <a:pt x="149672" y="604260"/>
                  </a:lnTo>
                  <a:lnTo>
                    <a:pt x="190069" y="626659"/>
                  </a:lnTo>
                  <a:lnTo>
                    <a:pt x="233694" y="643287"/>
                  </a:lnTo>
                  <a:lnTo>
                    <a:pt x="280041" y="653636"/>
                  </a:lnTo>
                  <a:lnTo>
                    <a:pt x="328599" y="657199"/>
                  </a:lnTo>
                  <a:lnTo>
                    <a:pt x="377158" y="653636"/>
                  </a:lnTo>
                  <a:lnTo>
                    <a:pt x="423504" y="643287"/>
                  </a:lnTo>
                  <a:lnTo>
                    <a:pt x="467130" y="626659"/>
                  </a:lnTo>
                  <a:lnTo>
                    <a:pt x="507526" y="604260"/>
                  </a:lnTo>
                  <a:lnTo>
                    <a:pt x="544186" y="576600"/>
                  </a:lnTo>
                  <a:lnTo>
                    <a:pt x="576600" y="544186"/>
                  </a:lnTo>
                  <a:lnTo>
                    <a:pt x="604260" y="507526"/>
                  </a:lnTo>
                  <a:lnTo>
                    <a:pt x="626659" y="467130"/>
                  </a:lnTo>
                  <a:lnTo>
                    <a:pt x="643287" y="423504"/>
                  </a:lnTo>
                  <a:lnTo>
                    <a:pt x="653636" y="377158"/>
                  </a:lnTo>
                  <a:lnTo>
                    <a:pt x="657199" y="328599"/>
                  </a:lnTo>
                  <a:lnTo>
                    <a:pt x="653636" y="280041"/>
                  </a:lnTo>
                  <a:lnTo>
                    <a:pt x="643287" y="233694"/>
                  </a:lnTo>
                  <a:lnTo>
                    <a:pt x="626659" y="190069"/>
                  </a:lnTo>
                  <a:lnTo>
                    <a:pt x="604260" y="149672"/>
                  </a:lnTo>
                  <a:lnTo>
                    <a:pt x="576600" y="113013"/>
                  </a:lnTo>
                  <a:lnTo>
                    <a:pt x="544186" y="80599"/>
                  </a:lnTo>
                  <a:lnTo>
                    <a:pt x="507526" y="52938"/>
                  </a:lnTo>
                  <a:lnTo>
                    <a:pt x="467130" y="30540"/>
                  </a:lnTo>
                  <a:lnTo>
                    <a:pt x="423504" y="13912"/>
                  </a:lnTo>
                  <a:lnTo>
                    <a:pt x="377158" y="3562"/>
                  </a:lnTo>
                  <a:lnTo>
                    <a:pt x="328599" y="0"/>
                  </a:lnTo>
                  <a:close/>
                </a:path>
              </a:pathLst>
            </a:custGeom>
            <a:solidFill>
              <a:srgbClr val="AD8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D5425948-7062-0C44-B6EC-32638FC216F6}"/>
                </a:ext>
              </a:extLst>
            </p:cNvPr>
            <p:cNvSpPr/>
            <p:nvPr/>
          </p:nvSpPr>
          <p:spPr>
            <a:xfrm>
              <a:off x="922324" y="191725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30" h="341630">
                  <a:moveTo>
                    <a:pt x="189124" y="0"/>
                  </a:moveTo>
                  <a:lnTo>
                    <a:pt x="144620" y="989"/>
                  </a:lnTo>
                  <a:lnTo>
                    <a:pt x="100467" y="14069"/>
                  </a:lnTo>
                  <a:lnTo>
                    <a:pt x="61334" y="38340"/>
                  </a:lnTo>
                  <a:lnTo>
                    <a:pt x="30995" y="70913"/>
                  </a:lnTo>
                  <a:lnTo>
                    <a:pt x="10276" y="109627"/>
                  </a:lnTo>
                  <a:lnTo>
                    <a:pt x="0" y="152317"/>
                  </a:lnTo>
                  <a:lnTo>
                    <a:pt x="989" y="196822"/>
                  </a:lnTo>
                  <a:lnTo>
                    <a:pt x="14069" y="240980"/>
                  </a:lnTo>
                  <a:lnTo>
                    <a:pt x="38340" y="280113"/>
                  </a:lnTo>
                  <a:lnTo>
                    <a:pt x="70913" y="310451"/>
                  </a:lnTo>
                  <a:lnTo>
                    <a:pt x="109625" y="331170"/>
                  </a:lnTo>
                  <a:lnTo>
                    <a:pt x="152313" y="341447"/>
                  </a:lnTo>
                  <a:lnTo>
                    <a:pt x="196815" y="340457"/>
                  </a:lnTo>
                  <a:lnTo>
                    <a:pt x="240967" y="327378"/>
                  </a:lnTo>
                  <a:lnTo>
                    <a:pt x="280106" y="303107"/>
                  </a:lnTo>
                  <a:lnTo>
                    <a:pt x="310447" y="270533"/>
                  </a:lnTo>
                  <a:lnTo>
                    <a:pt x="331169" y="231820"/>
                  </a:lnTo>
                  <a:lnTo>
                    <a:pt x="341447" y="189129"/>
                  </a:lnTo>
                  <a:lnTo>
                    <a:pt x="340457" y="144624"/>
                  </a:lnTo>
                  <a:lnTo>
                    <a:pt x="327378" y="100467"/>
                  </a:lnTo>
                  <a:lnTo>
                    <a:pt x="303106" y="61334"/>
                  </a:lnTo>
                  <a:lnTo>
                    <a:pt x="270530" y="30995"/>
                  </a:lnTo>
                  <a:lnTo>
                    <a:pt x="231815" y="10276"/>
                  </a:lnTo>
                  <a:lnTo>
                    <a:pt x="189124" y="0"/>
                  </a:lnTo>
                  <a:close/>
                </a:path>
              </a:pathLst>
            </a:custGeom>
            <a:solidFill>
              <a:srgbClr val="416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9312FB03-F1D3-0E4C-91F6-7A226F2CE8F7}"/>
                </a:ext>
              </a:extLst>
            </p:cNvPr>
            <p:cNvSpPr/>
            <p:nvPr/>
          </p:nvSpPr>
          <p:spPr>
            <a:xfrm>
              <a:off x="835455" y="708761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307911" y="0"/>
                  </a:moveTo>
                  <a:lnTo>
                    <a:pt x="262411" y="3338"/>
                  </a:lnTo>
                  <a:lnTo>
                    <a:pt x="218983" y="13036"/>
                  </a:lnTo>
                  <a:lnTo>
                    <a:pt x="178104" y="28618"/>
                  </a:lnTo>
                  <a:lnTo>
                    <a:pt x="140251" y="49606"/>
                  </a:lnTo>
                  <a:lnTo>
                    <a:pt x="105899" y="75526"/>
                  </a:lnTo>
                  <a:lnTo>
                    <a:pt x="75526" y="105899"/>
                  </a:lnTo>
                  <a:lnTo>
                    <a:pt x="49606" y="140251"/>
                  </a:lnTo>
                  <a:lnTo>
                    <a:pt x="28618" y="178104"/>
                  </a:lnTo>
                  <a:lnTo>
                    <a:pt x="13036" y="218983"/>
                  </a:lnTo>
                  <a:lnTo>
                    <a:pt x="3338" y="262411"/>
                  </a:lnTo>
                  <a:lnTo>
                    <a:pt x="0" y="307911"/>
                  </a:lnTo>
                  <a:lnTo>
                    <a:pt x="3338" y="353411"/>
                  </a:lnTo>
                  <a:lnTo>
                    <a:pt x="13036" y="396839"/>
                  </a:lnTo>
                  <a:lnTo>
                    <a:pt x="28618" y="437718"/>
                  </a:lnTo>
                  <a:lnTo>
                    <a:pt x="49606" y="475571"/>
                  </a:lnTo>
                  <a:lnTo>
                    <a:pt x="75526" y="509923"/>
                  </a:lnTo>
                  <a:lnTo>
                    <a:pt x="105899" y="540296"/>
                  </a:lnTo>
                  <a:lnTo>
                    <a:pt x="140251" y="566216"/>
                  </a:lnTo>
                  <a:lnTo>
                    <a:pt x="178104" y="587204"/>
                  </a:lnTo>
                  <a:lnTo>
                    <a:pt x="218983" y="602786"/>
                  </a:lnTo>
                  <a:lnTo>
                    <a:pt x="262411" y="612484"/>
                  </a:lnTo>
                  <a:lnTo>
                    <a:pt x="307911" y="615823"/>
                  </a:lnTo>
                  <a:lnTo>
                    <a:pt x="353415" y="612484"/>
                  </a:lnTo>
                  <a:lnTo>
                    <a:pt x="396845" y="602786"/>
                  </a:lnTo>
                  <a:lnTo>
                    <a:pt x="437726" y="587204"/>
                  </a:lnTo>
                  <a:lnTo>
                    <a:pt x="475581" y="566216"/>
                  </a:lnTo>
                  <a:lnTo>
                    <a:pt x="509933" y="540296"/>
                  </a:lnTo>
                  <a:lnTo>
                    <a:pt x="540308" y="509923"/>
                  </a:lnTo>
                  <a:lnTo>
                    <a:pt x="566228" y="475571"/>
                  </a:lnTo>
                  <a:lnTo>
                    <a:pt x="587217" y="437718"/>
                  </a:lnTo>
                  <a:lnTo>
                    <a:pt x="602798" y="396839"/>
                  </a:lnTo>
                  <a:lnTo>
                    <a:pt x="612497" y="353411"/>
                  </a:lnTo>
                  <a:lnTo>
                    <a:pt x="615835" y="307911"/>
                  </a:lnTo>
                  <a:lnTo>
                    <a:pt x="612497" y="262411"/>
                  </a:lnTo>
                  <a:lnTo>
                    <a:pt x="602798" y="218983"/>
                  </a:lnTo>
                  <a:lnTo>
                    <a:pt x="587217" y="178104"/>
                  </a:lnTo>
                  <a:lnTo>
                    <a:pt x="566228" y="140251"/>
                  </a:lnTo>
                  <a:lnTo>
                    <a:pt x="540308" y="105899"/>
                  </a:lnTo>
                  <a:lnTo>
                    <a:pt x="509933" y="75526"/>
                  </a:lnTo>
                  <a:lnTo>
                    <a:pt x="475581" y="49606"/>
                  </a:lnTo>
                  <a:lnTo>
                    <a:pt x="437726" y="28618"/>
                  </a:lnTo>
                  <a:lnTo>
                    <a:pt x="396845" y="13036"/>
                  </a:lnTo>
                  <a:lnTo>
                    <a:pt x="353415" y="3338"/>
                  </a:lnTo>
                  <a:lnTo>
                    <a:pt x="307911" y="0"/>
                  </a:lnTo>
                  <a:close/>
                </a:path>
              </a:pathLst>
            </a:custGeom>
            <a:solidFill>
              <a:srgbClr val="0C8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C34033A5-55BC-2749-8CAD-16F414EED76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62" y="688900"/>
              <a:ext cx="152260" cy="152260"/>
            </a:xfrm>
            <a:prstGeom prst="rect">
              <a:avLst/>
            </a:prstGeom>
          </p:spPr>
        </p:pic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AD3A3A48-F955-674E-8FA8-7832B3239025}"/>
                </a:ext>
              </a:extLst>
            </p:cNvPr>
            <p:cNvSpPr/>
            <p:nvPr/>
          </p:nvSpPr>
          <p:spPr>
            <a:xfrm>
              <a:off x="416514" y="1005155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80">
                  <a:moveTo>
                    <a:pt x="160608" y="0"/>
                  </a:moveTo>
                  <a:lnTo>
                    <a:pt x="114746" y="3361"/>
                  </a:lnTo>
                  <a:lnTo>
                    <a:pt x="72467" y="20311"/>
                  </a:lnTo>
                  <a:lnTo>
                    <a:pt x="36987" y="49562"/>
                  </a:lnTo>
                  <a:lnTo>
                    <a:pt x="11522" y="89824"/>
                  </a:lnTo>
                  <a:lnTo>
                    <a:pt x="0" y="136046"/>
                  </a:lnTo>
                  <a:lnTo>
                    <a:pt x="3357" y="181905"/>
                  </a:lnTo>
                  <a:lnTo>
                    <a:pt x="20305" y="224184"/>
                  </a:lnTo>
                  <a:lnTo>
                    <a:pt x="49555" y="259667"/>
                  </a:lnTo>
                  <a:lnTo>
                    <a:pt x="89818" y="285138"/>
                  </a:lnTo>
                  <a:lnTo>
                    <a:pt x="136041" y="296655"/>
                  </a:lnTo>
                  <a:lnTo>
                    <a:pt x="181903" y="293293"/>
                  </a:lnTo>
                  <a:lnTo>
                    <a:pt x="224185" y="276343"/>
                  </a:lnTo>
                  <a:lnTo>
                    <a:pt x="259672" y="247092"/>
                  </a:lnTo>
                  <a:lnTo>
                    <a:pt x="285144" y="206830"/>
                  </a:lnTo>
                  <a:lnTo>
                    <a:pt x="296655" y="160607"/>
                  </a:lnTo>
                  <a:lnTo>
                    <a:pt x="293290" y="114746"/>
                  </a:lnTo>
                  <a:lnTo>
                    <a:pt x="276340" y="72465"/>
                  </a:lnTo>
                  <a:lnTo>
                    <a:pt x="247092" y="36982"/>
                  </a:lnTo>
                  <a:lnTo>
                    <a:pt x="206836" y="11516"/>
                  </a:lnTo>
                  <a:lnTo>
                    <a:pt x="160608" y="0"/>
                  </a:lnTo>
                  <a:close/>
                </a:path>
              </a:pathLst>
            </a:custGeom>
            <a:solidFill>
              <a:srgbClr val="8A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FF48C7D1-9188-0644-8425-AD28288D2A8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51" y="75628"/>
              <a:ext cx="238142" cy="238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30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0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0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5" name="Google Shape;105;p42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42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2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p4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4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4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4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4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3" name="Google Shape;123;p4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4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5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46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29" name="Google Shape;129;p46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46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4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8" name="Google Shape;138;p47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39" name="Google Shape;139;p47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47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81" r:id="rId16"/>
    <p:sldLayoutId id="2147483684" r:id="rId17"/>
    <p:sldLayoutId id="214748368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</a:pPr>
            <a:r>
              <a:rPr lang="en-US" dirty="0"/>
              <a:t>Pillar 2 – Child Protection risks</a:t>
            </a:r>
            <a:endParaRPr dirty="0"/>
          </a:p>
        </p:txBody>
      </p:sp>
      <p:pic>
        <p:nvPicPr>
          <p:cNvPr id="370" name="Google Shape;370;p16" descr="Risks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1295" y="1323975"/>
            <a:ext cx="5177602" cy="516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7;p14" descr="Screen Shot 2019-10-08 at 5.14.15 PM.png">
            <a:extLst>
              <a:ext uri="{FF2B5EF4-FFF2-40B4-BE49-F238E27FC236}">
                <a16:creationId xmlns:a16="http://schemas.microsoft.com/office/drawing/2014/main" id="{F702CA12-4FD2-4588-A5C1-41EB553F59B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6448" y="5683665"/>
            <a:ext cx="999750" cy="9865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F861FF-9D27-44B0-87D2-67B4A235B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450" y="1825625"/>
            <a:ext cx="4724400" cy="4351338"/>
          </a:xfrm>
        </p:spPr>
        <p:txBody>
          <a:bodyPr>
            <a:normAutofit/>
          </a:bodyPr>
          <a:lstStyle/>
          <a:p>
            <a:r>
              <a:rPr lang="en-US" dirty="0" err="1"/>
              <a:t>Comprensi</a:t>
            </a:r>
            <a:r>
              <a:rPr lang="es-ES" dirty="0" err="1"/>
              <a:t>ó</a:t>
            </a:r>
            <a:r>
              <a:rPr lang="en-US" dirty="0"/>
              <a:t>n del </a:t>
            </a:r>
            <a:r>
              <a:rPr lang="es-ES" dirty="0"/>
              <a:t>riesgo al que se enfrenta un NNA: 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76B9500-121D-4D73-813C-A7B9A797574C}"/>
              </a:ext>
            </a:extLst>
          </p:cNvPr>
          <p:cNvSpPr txBox="1"/>
          <p:nvPr/>
        </p:nvSpPr>
        <p:spPr>
          <a:xfrm>
            <a:off x="8242304" y="3429000"/>
            <a:ext cx="3111495" cy="3108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venir Next LT Pro Light" panose="020B0304020202020204" pitchFamily="34" charset="0"/>
              </a:rPr>
              <a:t>Naturaleza</a:t>
            </a:r>
            <a:r>
              <a:rPr lang="en-US" sz="2800" b="1" dirty="0">
                <a:latin typeface="Avenir Next LT Pro Light" panose="020B0304020202020204" pitchFamily="34" charset="0"/>
              </a:rPr>
              <a:t> &amp; </a:t>
            </a:r>
            <a:r>
              <a:rPr lang="es-ES" sz="2800" b="1" dirty="0">
                <a:latin typeface="Avenir Next LT Pro Light" panose="020B0304020202020204" pitchFamily="34" charset="0"/>
              </a:rPr>
              <a:t>Extensión del riesgo</a:t>
            </a:r>
          </a:p>
          <a:p>
            <a:pPr algn="ctr"/>
            <a:r>
              <a:rPr lang="en-US" sz="2800" b="1" dirty="0">
                <a:latin typeface="Avenir Next LT Pro Light" panose="020B0304020202020204" pitchFamily="34" charset="0"/>
              </a:rPr>
              <a:t>+ </a:t>
            </a:r>
          </a:p>
          <a:p>
            <a:pPr algn="ctr"/>
            <a:r>
              <a:rPr lang="en-US" sz="2800" b="1" dirty="0" err="1">
                <a:latin typeface="Avenir Next LT Pro Light" panose="020B0304020202020204" pitchFamily="34" charset="0"/>
              </a:rPr>
              <a:t>Vulnerabilidad</a:t>
            </a:r>
            <a:endParaRPr lang="en-US" sz="2800" b="1" dirty="0">
              <a:latin typeface="Avenir Next LT Pro Light" panose="020B0304020202020204" pitchFamily="34" charset="0"/>
            </a:endParaRPr>
          </a:p>
          <a:p>
            <a:pPr algn="ctr"/>
            <a:r>
              <a:rPr lang="en-US" sz="2800" b="1" dirty="0">
                <a:latin typeface="Avenir Next LT Pro Light" panose="020B0304020202020204" pitchFamily="34" charset="0"/>
              </a:rPr>
              <a:t>- </a:t>
            </a:r>
          </a:p>
          <a:p>
            <a:pPr algn="ctr"/>
            <a:r>
              <a:rPr lang="en-US" sz="2800" b="1" dirty="0" err="1">
                <a:latin typeface="Avenir Next LT Pro Light" panose="020B0304020202020204" pitchFamily="34" charset="0"/>
              </a:rPr>
              <a:t>Resiliencia</a:t>
            </a:r>
            <a:endParaRPr lang="fr-FR" sz="2800" b="1" dirty="0">
              <a:latin typeface="Avenir Next LT Pro Light" panose="020B03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"/>
          <p:cNvSpPr txBox="1">
            <a:spLocks noGrp="1"/>
          </p:cNvSpPr>
          <p:nvPr>
            <p:ph type="title"/>
          </p:nvPr>
        </p:nvSpPr>
        <p:spPr>
          <a:xfrm>
            <a:off x="2667858" y="98245"/>
            <a:ext cx="93566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 kern="1200" dirty="0" err="1">
                <a:latin typeface="Helvetica Neue" panose="020B0604020202020204" charset="0"/>
                <a:ea typeface="+mj-ea"/>
                <a:cs typeface="Calibri Light" panose="020F0302020204030204" pitchFamily="34" charset="0"/>
                <a:sym typeface="Arial"/>
              </a:rPr>
              <a:t>Bloque</a:t>
            </a:r>
            <a:r>
              <a:rPr lang="en-US" kern="1200" dirty="0">
                <a:latin typeface="Helvetica Neue" panose="020B0604020202020204" charset="0"/>
                <a:ea typeface="+mj-ea"/>
                <a:cs typeface="Calibri Light" panose="020F0302020204030204" pitchFamily="34" charset="0"/>
                <a:sym typeface="Arial"/>
              </a:rPr>
              <a:t> 2 – </a:t>
            </a:r>
            <a:r>
              <a:rPr lang="es-ES" b="0" dirty="0">
                <a:latin typeface="Helvetica Neue"/>
                <a:sym typeface="Helvetica Neue"/>
              </a:rPr>
              <a:t>descripción</a:t>
            </a:r>
            <a:r>
              <a:rPr lang="en-US" b="0" dirty="0">
                <a:latin typeface="Helvetica Neue"/>
                <a:sym typeface="Arial"/>
              </a:rPr>
              <a:t> de las </a:t>
            </a:r>
            <a:r>
              <a:rPr lang="en-US" b="0" dirty="0" err="1">
                <a:latin typeface="Helvetica Neue"/>
                <a:sym typeface="Arial"/>
              </a:rPr>
              <a:t>Normas</a:t>
            </a:r>
            <a:endParaRPr kern="1200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322" name="Google Shape;322;p14"/>
          <p:cNvSpPr txBox="1">
            <a:spLocks noGrp="1"/>
          </p:cNvSpPr>
          <p:nvPr>
            <p:ph sz="half" idx="1"/>
          </p:nvPr>
        </p:nvSpPr>
        <p:spPr>
          <a:xfrm>
            <a:off x="2746404" y="1595175"/>
            <a:ext cx="5379585" cy="4954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sz="2400" b="1" dirty="0">
                <a:solidFill>
                  <a:schemeClr val="bg2"/>
                </a:solidFill>
                <a:latin typeface="Helvetica Neue" panose="020B0604020202020204" charset="0"/>
                <a:cs typeface="Calibri" panose="020F0502020204030204" pitchFamily="34" charset="0"/>
              </a:rPr>
              <a:t>No. 7: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Peligros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lesiones</a:t>
            </a:r>
            <a:endParaRPr lang="en-US" sz="2400" dirty="0">
              <a:solidFill>
                <a:schemeClr val="bg2"/>
              </a:solidFill>
              <a:latin typeface="Helvetica Neue" panose="020B060402020202020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endParaRPr lang="en-US" sz="2400" dirty="0">
              <a:solidFill>
                <a:schemeClr val="bg2"/>
              </a:solidFill>
              <a:latin typeface="Helvetica Neue" panose="020B0604020202020204" charset="0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r>
              <a:rPr lang="en-US" sz="2400" dirty="0" err="1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Protecci</a:t>
            </a:r>
            <a:r>
              <a:rPr lang="es-ES" sz="2400" dirty="0" err="1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</a:rPr>
              <a:t>ó</a:t>
            </a:r>
            <a:r>
              <a:rPr lang="en-U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n contra </a:t>
            </a: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</a:rPr>
              <a:t>lesión, discapacidad y muerte </a:t>
            </a: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</a:rPr>
              <a:t>Respuesta multisectorial y coordinada</a:t>
            </a:r>
            <a:endParaRPr lang="en-US" sz="2400" dirty="0">
              <a:solidFill>
                <a:schemeClr val="bg2"/>
              </a:solidFill>
              <a:latin typeface="Helvetica Neue" panose="020B0604020202020204" charset="0"/>
              <a:ea typeface="Arial"/>
              <a:cs typeface="Arial"/>
            </a:endParaRPr>
          </a:p>
          <a:p>
            <a:pPr marL="0" indent="0">
              <a:spcBef>
                <a:spcPts val="0"/>
              </a:spcBef>
              <a:buClr>
                <a:schemeClr val="accent3"/>
              </a:buClr>
              <a:buNone/>
            </a:pPr>
            <a:endParaRPr lang="en-US" sz="2400" b="1" dirty="0">
              <a:solidFill>
                <a:schemeClr val="bg2"/>
              </a:solidFill>
              <a:latin typeface="Helvetica Neue" panose="020B060402020202020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sz="2400" b="1" dirty="0">
                <a:solidFill>
                  <a:schemeClr val="bg2"/>
                </a:solidFill>
                <a:latin typeface="Helvetica Neue" panose="020B0604020202020204" charset="0"/>
                <a:cs typeface="Calibri" panose="020F0502020204030204" pitchFamily="34" charset="0"/>
              </a:rPr>
              <a:t>No. 8: </a:t>
            </a:r>
            <a:r>
              <a:rPr lang="en-US" sz="2400" b="1" dirty="0" err="1"/>
              <a:t>Maltrato</a:t>
            </a:r>
            <a:endParaRPr lang="en-US" sz="2400" b="1" dirty="0">
              <a:solidFill>
                <a:schemeClr val="bg2"/>
              </a:solidFill>
              <a:latin typeface="Helvetica Neue" panose="020B060402020202020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3"/>
              </a:buClr>
              <a:buSzPct val="100000"/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</a:rPr>
              <a:t>Negligencia / abuso físico y emocional </a:t>
            </a:r>
          </a:p>
          <a:p>
            <a:pPr marL="342900" indent="-342900">
              <a:buClr>
                <a:schemeClr val="accent3"/>
              </a:buClr>
              <a:buSzPct val="100000"/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</a:rPr>
              <a:t>Generalizado</a:t>
            </a:r>
            <a:r>
              <a:rPr lang="fr-FR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</a:rPr>
              <a:t> </a:t>
            </a:r>
          </a:p>
          <a:p>
            <a:pPr marL="342900" indent="-342900">
              <a:buClr>
                <a:schemeClr val="accent3"/>
              </a:buClr>
              <a:buSzPct val="100000"/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</a:rPr>
              <a:t>Efectos a corto y largo plazo </a:t>
            </a:r>
          </a:p>
          <a:p>
            <a:pPr marL="342900" indent="-342900">
              <a:buClr>
                <a:schemeClr val="accent3"/>
              </a:buClr>
              <a:buSzPct val="100000"/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</a:rPr>
              <a:t>Actividades integrales y coordinadas</a:t>
            </a:r>
            <a:endParaRPr lang="en-US" sz="2400" dirty="0">
              <a:solidFill>
                <a:schemeClr val="bg2"/>
              </a:solidFill>
              <a:latin typeface="Helvetica Neue" panose="020B0604020202020204" charset="0"/>
              <a:ea typeface="Arial"/>
              <a:cs typeface="Arial"/>
            </a:endParaRPr>
          </a:p>
        </p:txBody>
      </p:sp>
      <p:sp>
        <p:nvSpPr>
          <p:cNvPr id="5" name="Google Shape;322;p14">
            <a:extLst>
              <a:ext uri="{FF2B5EF4-FFF2-40B4-BE49-F238E27FC236}">
                <a16:creationId xmlns:a16="http://schemas.microsoft.com/office/drawing/2014/main" id="{D5370CD3-37BE-4D80-B70B-0E4F8F62D128}"/>
              </a:ext>
            </a:extLst>
          </p:cNvPr>
          <p:cNvSpPr txBox="1">
            <a:spLocks/>
          </p:cNvSpPr>
          <p:nvPr/>
        </p:nvSpPr>
        <p:spPr>
          <a:xfrm>
            <a:off x="7605756" y="2522320"/>
            <a:ext cx="428997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endParaRPr lang="en-US" sz="2400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0" indent="0">
              <a:buClr>
                <a:schemeClr val="accent3"/>
              </a:buClr>
              <a:buNone/>
            </a:pPr>
            <a:r>
              <a:rPr lang="en-US" sz="2400" b="1" dirty="0">
                <a:solidFill>
                  <a:schemeClr val="bg2"/>
                </a:solidFill>
                <a:latin typeface="Helvetica Neue" panose="020B0604020202020204" charset="0"/>
                <a:cs typeface="Calibri" panose="020F0502020204030204" pitchFamily="34" charset="0"/>
              </a:rPr>
              <a:t>No. 9: </a:t>
            </a:r>
            <a:r>
              <a:rPr lang="es-ES" sz="2400" b="1" dirty="0">
                <a:solidFill>
                  <a:schemeClr val="bg2"/>
                </a:solidFill>
                <a:latin typeface="Helvetica Neue" panose="020B0604020202020204" charset="0"/>
                <a:cs typeface="Calibri" panose="020F0502020204030204" pitchFamily="34" charset="0"/>
              </a:rPr>
              <a:t>VSBG</a:t>
            </a:r>
            <a:endParaRPr lang="en-US" sz="2400" b="1" dirty="0">
              <a:solidFill>
                <a:schemeClr val="bg2"/>
              </a:solidFill>
              <a:latin typeface="Helvetica Neue" panose="020B0604020202020204" charset="0"/>
              <a:cs typeface="Calibri" panose="020F0502020204030204" pitchFamily="34" charset="0"/>
            </a:endParaRPr>
          </a:p>
          <a:p>
            <a:pPr marL="228600" indent="-241934">
              <a:buClr>
                <a:schemeClr val="accent3"/>
              </a:buClr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</a:rPr>
              <a:t>Generalizada, oculta y no denunciada</a:t>
            </a:r>
          </a:p>
          <a:p>
            <a:pPr marL="228600" indent="-241934">
              <a:buClr>
                <a:schemeClr val="accent3"/>
              </a:buClr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</a:rPr>
              <a:t>Intervenciones que salvan vidas </a:t>
            </a:r>
          </a:p>
          <a:p>
            <a:pPr marL="228600" indent="-241934">
              <a:buClr>
                <a:schemeClr val="accent3"/>
              </a:buClr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</a:rPr>
              <a:t>Respuesta multisectorial, sensible, coordinada y centrada en el sobreviviente</a:t>
            </a:r>
          </a:p>
          <a:p>
            <a:pPr marL="228600" indent="-241934">
              <a:buClr>
                <a:schemeClr val="accent3"/>
              </a:buClr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</a:rPr>
              <a:t>Incluye VBG sexual, prácticas nocivas, normas de género, barreras sociales, estigma, discriminación</a:t>
            </a:r>
            <a:br>
              <a:rPr lang="en-US" sz="2400" dirty="0">
                <a:solidFill>
                  <a:schemeClr val="bg2"/>
                </a:solidFill>
                <a:latin typeface="Helvetica Neue" panose="020B0604020202020204" charset="0"/>
              </a:rPr>
            </a:br>
            <a:endParaRPr lang="en-US" sz="2400" dirty="0">
              <a:solidFill>
                <a:schemeClr val="bg2"/>
              </a:solidFill>
              <a:latin typeface="Helvetica Neue" panose="020B060402020202020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C2E57E-4E9E-415F-A408-C63EB73D5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312" y="1222260"/>
            <a:ext cx="777885" cy="8377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4F6D35-8043-41E3-A611-9CF75DB603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41" t="13884"/>
          <a:stretch/>
        </p:blipFill>
        <p:spPr>
          <a:xfrm>
            <a:off x="5477298" y="3428999"/>
            <a:ext cx="659803" cy="73532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72FF3F5-6197-4881-AFE7-9D3C896D7E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41" t="13884"/>
          <a:stretch/>
        </p:blipFill>
        <p:spPr>
          <a:xfrm>
            <a:off x="9628825" y="2159707"/>
            <a:ext cx="659803" cy="73532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1B82B76-414F-4807-A62A-7F4D3EA64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428" y="2103459"/>
            <a:ext cx="777885" cy="8377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D6FA16-6F3D-4DCB-B753-5629927238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67"/>
          <a:stretch/>
        </p:blipFill>
        <p:spPr>
          <a:xfrm rot="16200000">
            <a:off x="-2150375" y="2057276"/>
            <a:ext cx="6858002" cy="2743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"/>
          <p:cNvSpPr txBox="1">
            <a:spLocks noGrp="1"/>
          </p:cNvSpPr>
          <p:nvPr>
            <p:ph type="title"/>
          </p:nvPr>
        </p:nvSpPr>
        <p:spPr>
          <a:xfrm>
            <a:off x="2820425" y="169691"/>
            <a:ext cx="93566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 kern="1200" dirty="0" err="1">
                <a:latin typeface="Helvetica Neue" panose="020B0604020202020204" charset="0"/>
                <a:ea typeface="+mj-ea"/>
                <a:cs typeface="Calibri Light" panose="020F0302020204030204" pitchFamily="34" charset="0"/>
                <a:sym typeface="Arial"/>
              </a:rPr>
              <a:t>Bloque</a:t>
            </a:r>
            <a:r>
              <a:rPr lang="en-US" kern="1200" dirty="0">
                <a:latin typeface="Helvetica Neue" panose="020B0604020202020204" charset="0"/>
                <a:ea typeface="+mj-ea"/>
                <a:cs typeface="Calibri Light" panose="020F0302020204030204" pitchFamily="34" charset="0"/>
                <a:sym typeface="Arial"/>
              </a:rPr>
              <a:t> 2 – </a:t>
            </a:r>
            <a:r>
              <a:rPr lang="es-ES" b="0" dirty="0">
                <a:latin typeface="Helvetica Neue"/>
                <a:sym typeface="Helvetica Neue"/>
              </a:rPr>
              <a:t>descripción</a:t>
            </a:r>
            <a:r>
              <a:rPr lang="en-US" b="0" dirty="0">
                <a:latin typeface="Helvetica Neue"/>
                <a:sym typeface="Arial"/>
              </a:rPr>
              <a:t> de las </a:t>
            </a:r>
            <a:r>
              <a:rPr lang="en-US" b="0" dirty="0" err="1">
                <a:latin typeface="Helvetica Neue"/>
                <a:sym typeface="Arial"/>
              </a:rPr>
              <a:t>Normas</a:t>
            </a:r>
            <a:endParaRPr dirty="0"/>
          </a:p>
        </p:txBody>
      </p:sp>
      <p:sp>
        <p:nvSpPr>
          <p:cNvPr id="330" name="Google Shape;330;p15"/>
          <p:cNvSpPr txBox="1">
            <a:spLocks noGrp="1"/>
          </p:cNvSpPr>
          <p:nvPr>
            <p:ph sz="half" idx="1"/>
          </p:nvPr>
        </p:nvSpPr>
        <p:spPr>
          <a:xfrm>
            <a:off x="3139160" y="1618526"/>
            <a:ext cx="48746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accent3"/>
              </a:buClr>
              <a:buSzPct val="100000"/>
              <a:buNone/>
            </a:pPr>
            <a:r>
              <a:rPr lang="en-US" sz="2400" b="1" dirty="0">
                <a:solidFill>
                  <a:schemeClr val="bg2"/>
                </a:solidFill>
                <a:latin typeface="Helvetica Neue" panose="020B0604020202020204" charset="0"/>
                <a:cs typeface="Calibri" panose="020F0502020204030204" pitchFamily="34" charset="0"/>
              </a:rPr>
              <a:t>No. 10 : MHPSS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 sz="2400" dirty="0">
                <a:latin typeface="Helvetica Neue" panose="020B0604020202020204" charset="0"/>
              </a:rPr>
              <a:t> </a:t>
            </a:r>
          </a:p>
          <a:p>
            <a:pPr indent="-457200">
              <a:spcBef>
                <a:spcPts val="0"/>
              </a:spcBef>
              <a:buClr>
                <a:schemeClr val="accent3"/>
              </a:buClr>
              <a:buSzPct val="100000"/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</a:rPr>
              <a:t>Sufrimiento psicológico y social </a:t>
            </a:r>
          </a:p>
          <a:p>
            <a:pPr indent="-457200">
              <a:spcBef>
                <a:spcPts val="0"/>
              </a:spcBef>
              <a:buClr>
                <a:schemeClr val="accent3"/>
              </a:buClr>
              <a:buSzPct val="100000"/>
            </a:pPr>
            <a:r>
              <a:rPr lang="en-US" sz="2400" dirty="0" err="1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Prevenir</a:t>
            </a:r>
            <a:r>
              <a:rPr lang="en-U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 / </a:t>
            </a: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</a:rPr>
              <a:t>reducir el estrés</a:t>
            </a:r>
          </a:p>
          <a:p>
            <a:pPr indent="-457200">
              <a:spcBef>
                <a:spcPts val="0"/>
              </a:spcBef>
              <a:buClr>
                <a:schemeClr val="accent3"/>
              </a:buClr>
              <a:buSzPct val="100000"/>
            </a:pPr>
            <a:r>
              <a:rPr lang="en-US" sz="2400" dirty="0" err="1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Mecanismos</a:t>
            </a:r>
            <a:r>
              <a:rPr lang="en-U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 y </a:t>
            </a:r>
            <a:r>
              <a:rPr lang="en-US" sz="2400" dirty="0" err="1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resiliencia</a:t>
            </a:r>
            <a:endParaRPr lang="en-US" sz="2400" dirty="0">
              <a:solidFill>
                <a:schemeClr val="bg2"/>
              </a:solidFill>
              <a:latin typeface="Helvetica Neue" panose="020B0604020202020204" charset="0"/>
              <a:ea typeface="Arial"/>
              <a:cs typeface="Arial"/>
              <a:sym typeface="Arial"/>
            </a:endParaRPr>
          </a:p>
          <a:p>
            <a:pPr indent="-457200">
              <a:spcBef>
                <a:spcPts val="0"/>
              </a:spcBef>
              <a:buClr>
                <a:schemeClr val="accent3"/>
              </a:buClr>
              <a:buSzPct val="100000"/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</a:rPr>
              <a:t>Atención basada en la comunidad </a:t>
            </a:r>
          </a:p>
          <a:p>
            <a:pPr indent="-457200">
              <a:spcBef>
                <a:spcPts val="0"/>
              </a:spcBef>
              <a:buClr>
                <a:schemeClr val="accent3"/>
              </a:buClr>
              <a:buSzPct val="100000"/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</a:rPr>
              <a:t>En todas las edades y etapas de desarrollo</a:t>
            </a:r>
            <a:br>
              <a:rPr lang="en-US" sz="2400" dirty="0">
                <a:latin typeface="Helvetica Neue" panose="020B0604020202020204" charset="0"/>
              </a:rPr>
            </a:br>
            <a:endParaRPr sz="2400" dirty="0">
              <a:latin typeface="Helvetica Neue" panose="020B0604020202020204" charset="0"/>
            </a:endParaRPr>
          </a:p>
          <a:p>
            <a:pPr marL="342900" indent="-342900">
              <a:buClr>
                <a:schemeClr val="accent3"/>
              </a:buClr>
              <a:buSzPct val="100000"/>
            </a:pPr>
            <a:r>
              <a:rPr lang="en-US" sz="2400" dirty="0" err="1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Dependiente</a:t>
            </a:r>
            <a:r>
              <a:rPr lang="en-U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 del </a:t>
            </a:r>
            <a:r>
              <a:rPr lang="en-US" sz="2400" dirty="0" err="1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contexto</a:t>
            </a:r>
            <a:endParaRPr lang="en-US" sz="2400" dirty="0">
              <a:solidFill>
                <a:schemeClr val="bg2"/>
              </a:solidFill>
              <a:latin typeface="Helvetica Neue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330;p15">
            <a:extLst>
              <a:ext uri="{FF2B5EF4-FFF2-40B4-BE49-F238E27FC236}">
                <a16:creationId xmlns:a16="http://schemas.microsoft.com/office/drawing/2014/main" id="{8FDC7F8F-B94C-4ECE-8184-84812495DC5D}"/>
              </a:ext>
            </a:extLst>
          </p:cNvPr>
          <p:cNvSpPr txBox="1">
            <a:spLocks/>
          </p:cNvSpPr>
          <p:nvPr/>
        </p:nvSpPr>
        <p:spPr>
          <a:xfrm>
            <a:off x="7840846" y="2541640"/>
            <a:ext cx="443101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chemeClr val="accent3"/>
              </a:buClr>
              <a:buSzPct val="100000"/>
              <a:buNone/>
            </a:pPr>
            <a:r>
              <a:rPr lang="en-US" sz="2400" b="1" dirty="0">
                <a:solidFill>
                  <a:schemeClr val="bg2"/>
                </a:solidFill>
                <a:latin typeface="Helvetica Neue" panose="020B0604020202020204" charset="0"/>
                <a:cs typeface="Calibri" panose="020F0502020204030204" pitchFamily="34" charset="0"/>
              </a:rPr>
              <a:t>No</a:t>
            </a:r>
            <a:r>
              <a:rPr lang="en-US" sz="2400" b="1" dirty="0">
                <a:latin typeface="Helvetica Neue" panose="020B0604020202020204" charset="0"/>
              </a:rPr>
              <a:t>.</a:t>
            </a:r>
            <a:r>
              <a:rPr lang="en-US" sz="2400" b="1" dirty="0">
                <a:solidFill>
                  <a:schemeClr val="bg2"/>
                </a:solidFill>
                <a:latin typeface="Helvetica Neue" panose="020B0604020202020204" charset="0"/>
              </a:rPr>
              <a:t> 11: CAAFAG</a:t>
            </a:r>
          </a:p>
          <a:p>
            <a:pPr marL="0" indent="0">
              <a:buClr>
                <a:schemeClr val="accent3"/>
              </a:buClr>
              <a:buSzPct val="100000"/>
              <a:buNone/>
            </a:pPr>
            <a:endParaRPr lang="en-US" sz="2400" dirty="0">
              <a:solidFill>
                <a:schemeClr val="bg2"/>
              </a:solidFill>
              <a:latin typeface="Helvetica Neue" panose="020B0604020202020204" charset="0"/>
              <a:ea typeface="Arial"/>
              <a:cs typeface="Arial"/>
              <a:sym typeface="Arial"/>
            </a:endParaRPr>
          </a:p>
          <a:p>
            <a:pPr marL="342900" indent="-342900">
              <a:buClr>
                <a:schemeClr val="accent3"/>
              </a:buClr>
              <a:buSzPct val="100000"/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</a:rPr>
              <a:t>énfasis en la prevención del reclutamiento centrada en el NNA</a:t>
            </a:r>
            <a:endParaRPr lang="en-US" sz="2400" dirty="0">
              <a:solidFill>
                <a:schemeClr val="bg2"/>
              </a:solidFill>
              <a:latin typeface="Helvetica Neue" panose="020B0604020202020204" charset="0"/>
              <a:ea typeface="Arial"/>
              <a:cs typeface="Arial"/>
              <a:sym typeface="Arial"/>
            </a:endParaRPr>
          </a:p>
          <a:p>
            <a:pPr marL="342900" indent="-342900">
              <a:buClr>
                <a:schemeClr val="accent3"/>
              </a:buClr>
              <a:buSzPct val="100000"/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</a:rPr>
              <a:t>Programas de reintegración multisectoriales basados en la comunidad </a:t>
            </a:r>
          </a:p>
          <a:p>
            <a:pPr marL="342900" indent="-342900">
              <a:buClr>
                <a:schemeClr val="accent3"/>
              </a:buClr>
              <a:buSzPct val="100000"/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</a:rPr>
              <a:t>Incidencia</a:t>
            </a:r>
            <a:endParaRPr lang="en-US" sz="2400" dirty="0">
              <a:solidFill>
                <a:schemeClr val="bg2"/>
              </a:solidFill>
              <a:latin typeface="Helvetica Neue" panose="020B0604020202020204" charset="0"/>
              <a:ea typeface="Arial"/>
              <a:cs typeface="Arial"/>
              <a:sym typeface="Arial"/>
            </a:endParaRPr>
          </a:p>
          <a:p>
            <a:pPr marL="0" indent="0">
              <a:buClr>
                <a:schemeClr val="accent3"/>
              </a:buClr>
              <a:buSzPct val="100000"/>
              <a:buNone/>
            </a:pPr>
            <a:endParaRPr lang="en-US" sz="2400" dirty="0">
              <a:solidFill>
                <a:schemeClr val="bg2"/>
              </a:solidFill>
              <a:latin typeface="Helvetica Neue" panose="020B0604020202020204" charset="0"/>
              <a:ea typeface="Arial"/>
              <a:cs typeface="Arial"/>
              <a:sym typeface="Arial"/>
            </a:endParaRPr>
          </a:p>
          <a:p>
            <a:pPr marL="0" indent="0">
              <a:buClr>
                <a:schemeClr val="accent3"/>
              </a:buClr>
              <a:buSzPct val="100000"/>
              <a:buNone/>
            </a:pPr>
            <a:r>
              <a:rPr lang="en-U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 </a:t>
            </a:r>
            <a:br>
              <a:rPr lang="en-US" sz="2400" dirty="0">
                <a:solidFill>
                  <a:schemeClr val="bg2"/>
                </a:solidFill>
                <a:latin typeface="Helvetica Neue" panose="020B0604020202020204" charset="0"/>
              </a:rPr>
            </a:br>
            <a:endParaRPr lang="en-US" sz="2400" dirty="0">
              <a:solidFill>
                <a:schemeClr val="bg2"/>
              </a:solidFill>
              <a:latin typeface="Helvetica Neue" panose="020B0604020202020204" charset="0"/>
            </a:endParaRPr>
          </a:p>
        </p:txBody>
      </p:sp>
      <p:pic>
        <p:nvPicPr>
          <p:cNvPr id="7" name="Google Shape;349;ge222077659_0_0" descr="Screen Shot 2019-10-08 at 5.14.02 PM.png">
            <a:extLst>
              <a:ext uri="{FF2B5EF4-FFF2-40B4-BE49-F238E27FC236}">
                <a16:creationId xmlns:a16="http://schemas.microsoft.com/office/drawing/2014/main" id="{F7E9757C-FFF3-4B14-96D2-A394966763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4686" y="4685862"/>
            <a:ext cx="771088" cy="61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52;ge222077659_0_0" descr="Screen Shot 2019-10-08 at 5.13.49 PM.png">
            <a:extLst>
              <a:ext uri="{FF2B5EF4-FFF2-40B4-BE49-F238E27FC236}">
                <a16:creationId xmlns:a16="http://schemas.microsoft.com/office/drawing/2014/main" id="{5AE37C83-847D-4C2E-AE74-44FD8759324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337" r="19972"/>
          <a:stretch/>
        </p:blipFill>
        <p:spPr>
          <a:xfrm>
            <a:off x="6465774" y="4623757"/>
            <a:ext cx="978716" cy="61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FB67F54-4265-4401-959B-C7A301F74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517" y="5921484"/>
            <a:ext cx="691106" cy="6571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FF3AFB0-631F-48C9-9F7F-43A28979A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866" y="5804083"/>
            <a:ext cx="870623" cy="88422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76A6B60-28A8-4A75-8361-646B51505F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5279" y="2426654"/>
            <a:ext cx="743281" cy="81760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4BE296B-3273-4068-AD52-AC7B6E859D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4697" y="5801703"/>
            <a:ext cx="953863" cy="96641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EA2D9BC-6998-474B-8ECB-125CA63E50A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167"/>
          <a:stretch/>
        </p:blipFill>
        <p:spPr>
          <a:xfrm rot="16200000">
            <a:off x="-2042380" y="2053801"/>
            <a:ext cx="6858002" cy="2743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"/>
          <p:cNvSpPr txBox="1">
            <a:spLocks noGrp="1"/>
          </p:cNvSpPr>
          <p:nvPr>
            <p:ph type="title"/>
          </p:nvPr>
        </p:nvSpPr>
        <p:spPr>
          <a:xfrm>
            <a:off x="2835322" y="93468"/>
            <a:ext cx="93566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 kern="1200" dirty="0" err="1">
                <a:latin typeface="Helvetica Neue" panose="020B0604020202020204" charset="0"/>
                <a:ea typeface="+mj-ea"/>
                <a:cs typeface="Calibri Light" panose="020F0302020204030204" pitchFamily="34" charset="0"/>
                <a:sym typeface="Arial"/>
              </a:rPr>
              <a:t>Bloque</a:t>
            </a:r>
            <a:r>
              <a:rPr lang="en-US" kern="1200" dirty="0">
                <a:latin typeface="Helvetica Neue" panose="020B0604020202020204" charset="0"/>
                <a:ea typeface="+mj-ea"/>
                <a:cs typeface="Calibri Light" panose="020F0302020204030204" pitchFamily="34" charset="0"/>
                <a:sym typeface="Arial"/>
              </a:rPr>
              <a:t> 2 – </a:t>
            </a:r>
            <a:r>
              <a:rPr lang="es-ES" b="0" dirty="0">
                <a:latin typeface="Helvetica Neue"/>
                <a:sym typeface="Helvetica Neue"/>
              </a:rPr>
              <a:t>descripción</a:t>
            </a:r>
            <a:r>
              <a:rPr lang="en-US" b="0" dirty="0">
                <a:latin typeface="Helvetica Neue"/>
                <a:sym typeface="Arial"/>
              </a:rPr>
              <a:t> de las </a:t>
            </a:r>
            <a:r>
              <a:rPr lang="en-US" b="0" dirty="0" err="1">
                <a:latin typeface="Helvetica Neue"/>
                <a:sym typeface="Arial"/>
              </a:rPr>
              <a:t>Normas</a:t>
            </a:r>
            <a:endParaRPr dirty="0"/>
          </a:p>
        </p:txBody>
      </p:sp>
      <p:sp>
        <p:nvSpPr>
          <p:cNvPr id="330" name="Google Shape;330;p15"/>
          <p:cNvSpPr txBox="1">
            <a:spLocks noGrp="1"/>
          </p:cNvSpPr>
          <p:nvPr>
            <p:ph sz="half" idx="1"/>
          </p:nvPr>
        </p:nvSpPr>
        <p:spPr>
          <a:xfrm>
            <a:off x="2971677" y="1830557"/>
            <a:ext cx="465363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accent3"/>
              </a:buClr>
              <a:buSzPct val="100000"/>
              <a:buNone/>
            </a:pPr>
            <a:r>
              <a:rPr lang="en-US" sz="2400" b="1" dirty="0">
                <a:solidFill>
                  <a:schemeClr val="bg2"/>
                </a:solidFill>
                <a:latin typeface="Helvetica Neue" panose="020B0604020202020204" charset="0"/>
                <a:cs typeface="Calibri" panose="020F0502020204030204" pitchFamily="34" charset="0"/>
              </a:rPr>
              <a:t>No</a:t>
            </a:r>
            <a:r>
              <a:rPr lang="en-US" sz="2400" b="1" dirty="0">
                <a:latin typeface="Helvetica Neue" panose="020B0604020202020204" charset="0"/>
              </a:rPr>
              <a:t>.</a:t>
            </a:r>
            <a:r>
              <a:rPr lang="en-US" sz="2400" b="1" dirty="0">
                <a:solidFill>
                  <a:schemeClr val="bg2"/>
                </a:solidFill>
              </a:rPr>
              <a:t> 12: </a:t>
            </a:r>
            <a:r>
              <a:rPr lang="en-US" sz="2400" b="1" dirty="0" err="1">
                <a:solidFill>
                  <a:schemeClr val="bg2"/>
                </a:solidFill>
              </a:rPr>
              <a:t>Trabajo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infantil</a:t>
            </a:r>
            <a:endParaRPr lang="en-US" sz="2400" dirty="0">
              <a:solidFill>
                <a:schemeClr val="bg2"/>
              </a:solidFill>
            </a:endParaRPr>
          </a:p>
          <a:p>
            <a:pPr marL="342900" indent="-342900">
              <a:buClr>
                <a:schemeClr val="accent3"/>
              </a:buClr>
              <a:buSzPct val="100000"/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</a:rPr>
              <a:t>Aumentan/empeoran en crisis humanitarias </a:t>
            </a:r>
          </a:p>
          <a:p>
            <a:pPr marL="342900" indent="-342900">
              <a:buClr>
                <a:schemeClr val="accent3"/>
              </a:buClr>
              <a:buSzPct val="100000"/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</a:rPr>
              <a:t>Eliminación urgente de las peores formas </a:t>
            </a:r>
          </a:p>
          <a:p>
            <a:pPr marL="342900" indent="-342900">
              <a:buClr>
                <a:schemeClr val="accent3"/>
              </a:buClr>
              <a:buSzPct val="100000"/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</a:rPr>
              <a:t>Servicios y coordinación  multisectoriales para las estrategias de respuesta</a:t>
            </a:r>
            <a:endParaRPr lang="en-US" sz="2400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342900" indent="-342900">
              <a:buClr>
                <a:schemeClr val="accent3"/>
              </a:buClr>
              <a:buSzPct val="100000"/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</a:rPr>
              <a:t>Apoyo a iniciativas a nivel comunitario</a:t>
            </a:r>
            <a:endParaRPr lang="en-US" sz="2400" dirty="0">
              <a:solidFill>
                <a:schemeClr val="bg2"/>
              </a:solidFill>
              <a:latin typeface="Helvetica Neue" panose="020B0604020202020204" charset="0"/>
              <a:sym typeface="Arial"/>
            </a:endParaRPr>
          </a:p>
        </p:txBody>
      </p:sp>
      <p:sp>
        <p:nvSpPr>
          <p:cNvPr id="6" name="Google Shape;330;p15">
            <a:extLst>
              <a:ext uri="{FF2B5EF4-FFF2-40B4-BE49-F238E27FC236}">
                <a16:creationId xmlns:a16="http://schemas.microsoft.com/office/drawing/2014/main" id="{8FDC7F8F-B94C-4ECE-8184-84812495DC5D}"/>
              </a:ext>
            </a:extLst>
          </p:cNvPr>
          <p:cNvSpPr txBox="1">
            <a:spLocks/>
          </p:cNvSpPr>
          <p:nvPr/>
        </p:nvSpPr>
        <p:spPr>
          <a:xfrm>
            <a:off x="7515643" y="2828232"/>
            <a:ext cx="4819449" cy="41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chemeClr val="accent3"/>
              </a:buClr>
              <a:buSzPct val="100000"/>
              <a:buNone/>
            </a:pPr>
            <a:r>
              <a:rPr lang="en-US" sz="2400" b="1" dirty="0">
                <a:solidFill>
                  <a:schemeClr val="bg2"/>
                </a:solidFill>
                <a:latin typeface="Helvetica Neue" panose="020B0604020202020204" charset="0"/>
                <a:cs typeface="Calibri" panose="020F0502020204030204" pitchFamily="34" charset="0"/>
              </a:rPr>
              <a:t>No</a:t>
            </a:r>
            <a:r>
              <a:rPr lang="en-US" sz="2400" b="1" dirty="0">
                <a:latin typeface="Helvetica Neue" panose="020B0604020202020204" charset="0"/>
              </a:rPr>
              <a:t>.</a:t>
            </a:r>
            <a:r>
              <a:rPr lang="en-US" sz="2400" b="1" dirty="0">
                <a:solidFill>
                  <a:schemeClr val="bg2"/>
                </a:solidFill>
                <a:latin typeface="Helvetica Neue" panose="020B0604020202020204" charset="0"/>
              </a:rPr>
              <a:t> 13: MENA</a:t>
            </a:r>
          </a:p>
          <a:p>
            <a:pPr marL="342900" indent="-342900">
              <a:buClr>
                <a:schemeClr val="accent3"/>
              </a:buClr>
              <a:buSzPct val="100000"/>
            </a:pPr>
            <a:r>
              <a:rPr lang="es-ES" sz="2400" dirty="0">
                <a:solidFill>
                  <a:schemeClr val="bg2"/>
                </a:solidFill>
                <a:latin typeface="HelveticaNeue-Roman-Identity-H"/>
              </a:rPr>
              <a:t>Derechos, centralidad de los NNA e intereses superiores </a:t>
            </a:r>
          </a:p>
          <a:p>
            <a:pPr marL="342900" indent="-342900">
              <a:buClr>
                <a:schemeClr val="accent3"/>
              </a:buClr>
              <a:buSzPct val="100000"/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</a:rPr>
              <a:t>Unidad familiar es prioridad </a:t>
            </a:r>
          </a:p>
          <a:p>
            <a:pPr marL="342900" indent="-342900">
              <a:buClr>
                <a:schemeClr val="accent3"/>
              </a:buClr>
              <a:buSzPct val="100000"/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</a:rPr>
              <a:t>Gestión de casos y </a:t>
            </a:r>
            <a:r>
              <a:rPr lang="en-US" sz="2400" dirty="0">
                <a:solidFill>
                  <a:schemeClr val="bg2"/>
                </a:solidFill>
                <a:latin typeface="Helvetica Neue" panose="020B0604020202020204" charset="0"/>
              </a:rPr>
              <a:t>FTR </a:t>
            </a: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</a:rPr>
              <a:t>inmediata</a:t>
            </a:r>
            <a:endParaRPr lang="en-US" sz="2400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342900" indent="-342900">
              <a:buClr>
                <a:schemeClr val="accent3"/>
              </a:buClr>
              <a:buSzPct val="100000"/>
            </a:pPr>
            <a:r>
              <a:rPr lang="es-ES" sz="2400" dirty="0">
                <a:solidFill>
                  <a:schemeClr val="bg2"/>
                </a:solidFill>
                <a:latin typeface="HelveticaNeue-Roman-Identity-H"/>
              </a:rPr>
              <a:t>Contextos específicos = actores</a:t>
            </a:r>
            <a:r>
              <a:rPr lang="fr-FR" sz="2400" dirty="0">
                <a:solidFill>
                  <a:schemeClr val="bg2"/>
                </a:solidFill>
                <a:latin typeface="HelveticaNeue-Roman-Identity-H"/>
              </a:rPr>
              <a:t> </a:t>
            </a:r>
            <a:r>
              <a:rPr lang="es-ES" sz="2400" dirty="0">
                <a:solidFill>
                  <a:schemeClr val="bg2"/>
                </a:solidFill>
                <a:latin typeface="HelveticaNeue-Roman-Identity-H"/>
              </a:rPr>
              <a:t>específicos</a:t>
            </a:r>
            <a:endParaRPr lang="en-US" sz="2400" dirty="0">
              <a:solidFill>
                <a:schemeClr val="bg2"/>
              </a:solidFill>
              <a:latin typeface="HelveticaNeue-Roman-Identity-H"/>
              <a:sym typeface="Arial"/>
            </a:endParaRPr>
          </a:p>
          <a:p>
            <a:pPr marL="0" indent="0">
              <a:buClr>
                <a:schemeClr val="accent3"/>
              </a:buClr>
              <a:buSzPct val="100000"/>
              <a:buNone/>
            </a:pPr>
            <a:r>
              <a:rPr lang="en-US" sz="2400" dirty="0">
                <a:solidFill>
                  <a:schemeClr val="bg2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 </a:t>
            </a:r>
            <a:br>
              <a:rPr lang="en-US" sz="2400" dirty="0">
                <a:solidFill>
                  <a:schemeClr val="bg2"/>
                </a:solidFill>
                <a:latin typeface="Helvetica Neue" panose="020B0604020202020204" charset="0"/>
              </a:rPr>
            </a:br>
            <a:endParaRPr lang="en-US" sz="2400" dirty="0">
              <a:solidFill>
                <a:schemeClr val="bg2"/>
              </a:solidFill>
              <a:latin typeface="Helvetica Neue" panose="020B060402020202020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D8FC044-666B-41E0-939D-A2AE30694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795" y="5798933"/>
            <a:ext cx="845501" cy="97360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6E6B82E-AC67-4146-BD76-81E8BAA4B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971" y="5886926"/>
            <a:ext cx="766019" cy="88912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2170DC-4F8C-4738-91A2-B8B6B6B5C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0060" y="2729784"/>
            <a:ext cx="819770" cy="6992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3455E1E-98CA-47AB-B27C-6A159E8712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353" t="10332"/>
          <a:stretch/>
        </p:blipFill>
        <p:spPr>
          <a:xfrm>
            <a:off x="11069830" y="6022440"/>
            <a:ext cx="885883" cy="69921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49F200F-7D2B-4934-A83C-D142548ED1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67"/>
          <a:stretch/>
        </p:blipFill>
        <p:spPr>
          <a:xfrm rot="16200000">
            <a:off x="-2150375" y="2057276"/>
            <a:ext cx="6858002" cy="27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1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2513</Words>
  <Application>Microsoft Office PowerPoint</Application>
  <PresentationFormat>Grand écran</PresentationFormat>
  <Paragraphs>136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Helvetica Neue</vt:lpstr>
      <vt:lpstr>Wingdings</vt:lpstr>
      <vt:lpstr>Calibri Light</vt:lpstr>
      <vt:lpstr>HelveticaNeue-Light-Identity-H</vt:lpstr>
      <vt:lpstr>Arial</vt:lpstr>
      <vt:lpstr>Calibri</vt:lpstr>
      <vt:lpstr>HelveticaNeue-Roman-Identity-H</vt:lpstr>
      <vt:lpstr>Avenir Next LT Pro Light</vt:lpstr>
      <vt:lpstr>HelveticaNeue-Medium-Identity-H</vt:lpstr>
      <vt:lpstr>Office Theme</vt:lpstr>
      <vt:lpstr>Pillar 2 – Child Protection risks</vt:lpstr>
      <vt:lpstr>Bloque 2 – descripción de las Normas</vt:lpstr>
      <vt:lpstr>Bloque 2 – descripción de las Normas</vt:lpstr>
      <vt:lpstr>Bloque 2 – descripción de las Normas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Colleen Fitzgerald</dc:creator>
  <cp:lastModifiedBy>Marion Prats</cp:lastModifiedBy>
  <cp:revision>103</cp:revision>
  <dcterms:created xsi:type="dcterms:W3CDTF">2017-12-20T18:51:03Z</dcterms:created>
  <dcterms:modified xsi:type="dcterms:W3CDTF">2021-10-05T10:16:08Z</dcterms:modified>
</cp:coreProperties>
</file>