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Lst>
  <p:notesMasterIdLst>
    <p:notesMasterId r:id="rId7"/>
  </p:notesMasterIdLst>
  <p:sldIdLst>
    <p:sldId id="286" r:id="rId3"/>
    <p:sldId id="275" r:id="rId4"/>
    <p:sldId id="258" r:id="rId5"/>
    <p:sldId id="277"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Helvetica Neue"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57296" autoAdjust="0"/>
  </p:normalViewPr>
  <p:slideViewPr>
    <p:cSldViewPr snapToGrid="0">
      <p:cViewPr varScale="1">
        <p:scale>
          <a:sx n="38" d="100"/>
          <a:sy n="38" d="100"/>
        </p:scale>
        <p:origin x="1552" y="7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1.xml"/><Relationship Id="rId42"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8.fntdata"/><Relationship Id="rId10"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i="1" dirty="0"/>
              <a:t>[FACILITADORES: Dependiendo de su público, su área específica de interés, sus prioridades de programación, su contexto o el tiempo que tiene para facilitar, puede seleccionar una o dos normas claves dentro de cada bloque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i="1" dirty="0"/>
              <a:t>Esto puede ser muy familiar para su audiencia o algo bastante nuevo, así que prepare sus comentarios en consecuencia. ] </a:t>
            </a:r>
            <a:endParaRPr i="1" dirty="0"/>
          </a:p>
          <a:p>
            <a:pPr marL="0" lvl="0" indent="0" algn="l" rtl="0">
              <a:spcBef>
                <a:spcPts val="0"/>
              </a:spcBef>
              <a:spcAft>
                <a:spcPts val="0"/>
              </a:spcAft>
              <a:buNone/>
            </a:pPr>
            <a:endParaRPr lang="fr-FR" dirty="0"/>
          </a:p>
          <a:p>
            <a:pPr marL="0" lvl="0" indent="0" algn="l" rtl="0">
              <a:spcBef>
                <a:spcPts val="0"/>
              </a:spcBef>
              <a:spcAft>
                <a:spcPts val="0"/>
              </a:spcAft>
              <a:buNone/>
            </a:pPr>
            <a:r>
              <a:rPr lang="es-ES" dirty="0"/>
              <a:t>El tercer Bloque de Normas está relacionado con desarrollar estrategias, enfoques e intervenciones claves para prevenir y responder </a:t>
            </a:r>
            <a:r>
              <a:rPr lang="es-ES" sz="1800" b="0" i="0" u="none" strike="noStrike" baseline="0" dirty="0">
                <a:latin typeface="HelveticaNeue-Light-Identity-H"/>
              </a:rPr>
              <a:t>para la Protección de la niñez y adolescencia esbozados </a:t>
            </a:r>
            <a:r>
              <a:rPr lang="es-ES" dirty="0"/>
              <a:t>en el Pilar 2. Está estructurado en torno al modelo </a:t>
            </a:r>
            <a:r>
              <a:rPr lang="es-ES" dirty="0" err="1"/>
              <a:t>socioecológico</a:t>
            </a:r>
            <a:r>
              <a:rPr lang="es-ES" dirty="0"/>
              <a:t>. </a:t>
            </a:r>
          </a:p>
          <a:p>
            <a:pPr marL="0" lvl="0" indent="0" algn="l" rtl="0">
              <a:spcBef>
                <a:spcPts val="0"/>
              </a:spcBef>
              <a:spcAft>
                <a:spcPts val="0"/>
              </a:spcAft>
              <a:buNone/>
            </a:pPr>
            <a:r>
              <a:rPr lang="es-ES" i="1" dirty="0"/>
              <a:t>Por esa razón, es importante estudiar en profundidad la Norma 14 antes de mirar a los demás. Además, dependiendo del público objetivo, es posible que queramos dedicar más tiempo al modelo </a:t>
            </a:r>
            <a:r>
              <a:rPr lang="es-ES" i="1" dirty="0" err="1"/>
              <a:t>socioecológico</a:t>
            </a:r>
            <a:r>
              <a:rPr lang="es-ES" i="1" dirty="0"/>
              <a:t> para asegurarnos de que todos comprendan la importancia del mismo. Si tiene suficiente tiempo, utilice el juego de diapositiva 14 para complementar las explicaciones que se dan en esa juego de diapositiva.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800" b="0" i="0" u="none" strike="noStrike" baseline="0" dirty="0">
              <a:latin typeface="HelveticaNeue-Light-Identity-H"/>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s-ES" sz="2800" dirty="0"/>
              <a:t>En situaciones humanitarias, es particularmente crítico fortalecer los elementos formales e informales del sistema de protección infantil. L</a:t>
            </a:r>
            <a:r>
              <a:rPr lang="es-ES" sz="1800" b="0" i="0" u="none" strike="noStrike" baseline="0" dirty="0">
                <a:latin typeface="HelveticaNeue-Light-Identity-H"/>
              </a:rPr>
              <a:t>as Normas 15, 16 y 17 se centran en los NNA, sus familias y sus comunidades, y proporciona acciones e indicadores claves para fortalecer los elementos </a:t>
            </a:r>
            <a:r>
              <a:rPr lang="es-ES" sz="1800" b="1" i="0" u="none" strike="noStrike" baseline="0" dirty="0">
                <a:latin typeface="HelveticaNeue-Light-Identity-H"/>
              </a:rPr>
              <a:t>informales</a:t>
            </a:r>
            <a:r>
              <a:rPr lang="es-ES" sz="1800" b="0" i="0" u="none" strike="noStrike" baseline="0" dirty="0">
                <a:latin typeface="HelveticaNeue-Light-Identity-H"/>
              </a:rPr>
              <a:t> del sistema de Protección de la niñez y adolescencia. Las normas 18, 19 y 20 se centralizan en los elementos </a:t>
            </a:r>
            <a:r>
              <a:rPr lang="es-ES" sz="1800" b="1" i="0" u="none" strike="noStrike" baseline="0" dirty="0">
                <a:latin typeface="HelveticaNeue-Light-Identity-H"/>
              </a:rPr>
              <a:t>formales</a:t>
            </a:r>
            <a:r>
              <a:rPr lang="es-ES" sz="1800" b="0" i="0" u="none" strike="noStrike" baseline="0" dirty="0">
                <a:latin typeface="HelveticaNeue-Light-Identity-H"/>
              </a:rPr>
              <a:t> del sistema de PNA, </a:t>
            </a:r>
            <a:r>
              <a:rPr lang="es-ES" sz="1800" dirty="0"/>
              <a:t>y proporcionan estrategias clave de prevención y respuesta para fortalecer los sistemas de justicia y bienestar social. </a:t>
            </a:r>
          </a:p>
          <a:p>
            <a:pPr marL="0" marR="0" lvl="0" indent="0" algn="l" rtl="0">
              <a:lnSpc>
                <a:spcPct val="100000"/>
              </a:lnSpc>
              <a:spcBef>
                <a:spcPts val="0"/>
              </a:spcBef>
              <a:spcAft>
                <a:spcPts val="0"/>
              </a:spcAft>
              <a:buClr>
                <a:schemeClr val="dk1"/>
              </a:buClr>
              <a:buSzPts val="1200"/>
              <a:buFont typeface="Calibri"/>
              <a:buNone/>
            </a:pPr>
            <a:endParaRPr lang="fr-F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s-ES" dirty="0"/>
              <a:t>Está alineado con el paquete INSPIRE, cuando corresponde, y se basa en estrategias basadas en la evidencia para prevenir la violencia contra los NNA. De ahí el ICONO en la esquina. El paquete INSPIRE tiene un objetivo similar: estrategias basadas en evidencia para prevenir la violencia contra los NNA. Más información sobre las estrategias de INSPIRE en: http://inspire-strategies.org/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s-ES" b="1" dirty="0"/>
              <a:t>Tema de debate: </a:t>
            </a:r>
            <a:r>
              <a:rPr lang="es-ES" dirty="0"/>
              <a:t>¿Alguien puede nombrar las normas, bajo el Bloque 3? </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400" name="Google Shape;4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i="1" dirty="0"/>
              <a:t>[FACILITADORES: Dependiendo de su público, su área específica de interés, sus prioridades de programación, su contexto o el tiempo que tiene para facilitar, puede seleccionar una o dos normas claves dentro de cada bloque]</a:t>
            </a:r>
            <a:endParaRPr lang="en-US" i="1"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Helvetica Neue"/>
                <a:sym typeface="Arial"/>
              </a:rPr>
              <a:t>Norma</a:t>
            </a:r>
            <a:r>
              <a:rPr lang="en-US" b="1" dirty="0"/>
              <a:t> 14: Socio-ecological approach to CP programming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a:latin typeface="HelveticaNeue-Light-Identity-H"/>
              </a:rPr>
              <a:t>Promueve una programación flexible que integra nuevos aprendizajes y se adapta a los mismos durante su implementación. </a:t>
            </a:r>
            <a:r>
              <a:rPr lang="es-ES" dirty="0"/>
              <a:t>Su objetivo es integrar enfoques que funcionen en asociación con el NNA, su familia, la comunidad y la sociedad, así como con las normas socioculturales. </a:t>
            </a:r>
            <a:endParaRPr lang="en-US" sz="1200"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200" b="0" i="0" u="none" strike="noStrike" baseline="0" dirty="0">
                <a:latin typeface="HelveticaNeue-Light-Identity-H"/>
              </a:rPr>
              <a:t>El modelo </a:t>
            </a:r>
            <a:r>
              <a:rPr lang="es-ES" sz="1200" b="0" i="0" u="none" strike="noStrike" baseline="0" dirty="0" err="1">
                <a:latin typeface="HelveticaNeue-Light-Identity-H"/>
              </a:rPr>
              <a:t>socioecológico</a:t>
            </a:r>
            <a:r>
              <a:rPr lang="es-ES" sz="1200" b="0" i="0" u="none" strike="noStrike" baseline="0" dirty="0">
                <a:latin typeface="HelveticaNeue-Light-Identity-H"/>
              </a:rPr>
              <a:t> proporciona un marco concreto que apoya el pensamiento sistémico para la programación de la Protección de la niñez y adolescencia. Considera toda una situación para: (a) identificar todos los diferentes elementos y factores y (b) comprender cómo se relacionan e interactúan entre sí.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200" b="0" i="0" u="none" strike="noStrike" baseline="0" dirty="0">
                <a:latin typeface="HelveticaNeue-Light-Identity-H"/>
              </a:rPr>
              <a:t>Tiene en cuenta la amplia variedad de problemas a los que se enfrenta el NNA, sus causas fundamentales y las soluciones disponibles en todos los niveles (</a:t>
            </a:r>
            <a:r>
              <a:rPr lang="es-ES" sz="1000" b="0" i="0" u="none" strike="noStrike" baseline="0" dirty="0">
                <a:latin typeface="HelveticaNeue-Light-Identity-H"/>
              </a:rPr>
              <a:t>en lugar de considerar un solo tema de protección o un servicio específico por sí solo)</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200" b="0" i="0" u="none" strike="noStrike" baseline="0" dirty="0">
                <a:latin typeface="HelveticaNeue-Light-Identity-H"/>
              </a:rPr>
              <a:t>Es complementario al pensamiento sistémico y trata de lograr el mismo objetivo: un enfoque holístico e integrado para la Protección de la niñez y adolescencia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t>Es importante señalar que los sistemas de PNA difieren según el contexto y cambian, se adaptan, evolucionan con el tiempo: es necesario hacer un </a:t>
            </a:r>
            <a:r>
              <a:rPr lang="es-ES" b="1" dirty="0"/>
              <a:t>análisis</a:t>
            </a:r>
            <a:r>
              <a:rPr lang="es-ES" dirty="0"/>
              <a:t> exhaustivo de los riesgos y factores de protección de PNA, así como un </a:t>
            </a:r>
            <a:r>
              <a:rPr lang="es-ES" b="1" dirty="0"/>
              <a:t>mapeo regular </a:t>
            </a:r>
            <a:r>
              <a:rPr lang="es-ES" dirty="0"/>
              <a:t>de los elementos formales e informales del sistema, para </a:t>
            </a:r>
            <a:r>
              <a:rPr lang="es-ES" b="1" dirty="0"/>
              <a:t>desarrollar un plan </a:t>
            </a:r>
            <a:r>
              <a:rPr lang="es-ES" dirty="0"/>
              <a:t>para fortalecer, escalar, adaptar el sistema </a:t>
            </a:r>
            <a:endParaRPr lang="en-GB" sz="1200"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t>* Vínculos con TODAS las estrategias de INSPIRE y el enfoque general de fortalecimiento de los sistemas</a:t>
            </a:r>
            <a:br>
              <a:rPr lang="en-GB" dirty="0"/>
            </a:br>
            <a:r>
              <a:rPr lang="en-GB" dirty="0"/>
              <a:t>*</a:t>
            </a:r>
            <a:r>
              <a:rPr lang="en-GB" dirty="0" err="1"/>
              <a:t>Iconos</a:t>
            </a:r>
            <a:r>
              <a:rPr lang="en-GB" dirty="0"/>
              <a:t>: </a:t>
            </a:r>
            <a:r>
              <a:rPr lang="es-ES" dirty="0"/>
              <a:t>mayor énfasis en la </a:t>
            </a:r>
            <a:r>
              <a:rPr lang="es-ES" b="1" dirty="0"/>
              <a:t>prevención</a:t>
            </a:r>
            <a:r>
              <a:rPr lang="es-ES" dirty="0"/>
              <a:t> de los riesgos de protección infantil </a:t>
            </a:r>
            <a:endParaRPr lang="fr-F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Nota: Es importante profundizar la Norma 14 antes de mirar a las demás, ya que condiciona la forma en que leemos la Norma, y la forma en que concebimos, pensamos y planificamos todas las intervenciones. </a:t>
            </a:r>
            <a:endParaRPr lang="en-US" b="1" i="0" u="none"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latin typeface="Helvetica Neue"/>
                <a:sym typeface="Arial"/>
              </a:rPr>
              <a:t>Norma</a:t>
            </a:r>
            <a:r>
              <a:rPr lang="en-US" b="1" dirty="0">
                <a:latin typeface="Arial"/>
                <a:ea typeface="Arial"/>
                <a:cs typeface="Arial"/>
                <a:sym typeface="Arial"/>
              </a:rPr>
              <a:t> 15: Group activities for child well-being.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dirty="0"/>
              <a:t>Esta Norma promueve (1) protección, (2) bienestar y (3) aprendizaje </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dirty="0"/>
              <a:t>Asegurar que sean organizadas con enfoques seguros, inclusivos, contextuales y apropiados para la edad</a:t>
            </a:r>
            <a:r>
              <a:rPr lang="en-US" sz="1200" b="0" i="0" u="none" strike="noStrike" baseline="0" dirty="0">
                <a:latin typeface="Arial"/>
                <a:cs typeface="Arial"/>
                <a:sym typeface="Arial"/>
              </a:rPr>
              <a:t>, para </a:t>
            </a:r>
            <a:r>
              <a:rPr lang="en-US" sz="1200" b="0" i="0" u="none" strike="noStrike" baseline="0" dirty="0" err="1">
                <a:latin typeface="Arial"/>
                <a:cs typeface="Arial"/>
                <a:sym typeface="Arial"/>
              </a:rPr>
              <a:t>tener</a:t>
            </a:r>
            <a:r>
              <a:rPr lang="en-US" sz="1200" b="0" i="0" u="none" strike="noStrike" baseline="0" dirty="0">
                <a:latin typeface="Arial"/>
                <a:cs typeface="Arial"/>
                <a:sym typeface="Arial"/>
              </a:rPr>
              <a:t> </a:t>
            </a:r>
            <a:r>
              <a:rPr lang="es-ES" sz="1200" b="0" i="0" u="none" strike="noStrike" baseline="0" dirty="0">
                <a:latin typeface="HelveticaNeue-Light-Identity-H"/>
              </a:rPr>
              <a:t>un impacto positivo en su bienestar, de mejorar su resiliencia y de reducir el estrés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dirty="0"/>
              <a:t>También es importante enfatizar la importancia de asegurar que se establezcan objetivos medibles realistas para este tipo de actividades. Existen diferentes tipos de capacidades de resiliencia (afrontamiento / adaptación y transformación). Según el contexto, la edad de los niños, es importante aclarar qué tipo de resiliencia se está apoyando, para establecer objetivos realistas y garantizar que la configuración y el tipo de actividades promuevan el nivel específico de resiliencia necesario en un contexto específico. </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dirty="0" err="1"/>
              <a:t>Iconos</a:t>
            </a:r>
            <a:r>
              <a:rPr lang="en-GB" dirty="0"/>
              <a:t>: </a:t>
            </a:r>
            <a:r>
              <a:rPr lang="en-GB" dirty="0" err="1"/>
              <a:t>Alineada</a:t>
            </a:r>
            <a:r>
              <a:rPr lang="en-GB" dirty="0"/>
              <a:t> con </a:t>
            </a:r>
            <a:r>
              <a:rPr lang="en-GB" dirty="0" err="1"/>
              <a:t>estrategias</a:t>
            </a:r>
            <a:r>
              <a:rPr lang="en-GB" dirty="0"/>
              <a:t> INSPIRE </a:t>
            </a:r>
            <a:r>
              <a:rPr lang="en-US" dirty="0">
                <a:latin typeface="Arial"/>
                <a:cs typeface="Arial"/>
                <a:sym typeface="Arial"/>
              </a:rPr>
              <a:t>on </a:t>
            </a:r>
            <a:r>
              <a:rPr lang="es-ES" b="1" dirty="0">
                <a:effectLst/>
                <a:latin typeface="Arial" panose="020B0604020202020204" pitchFamily="34" charset="0"/>
              </a:rPr>
              <a:t>E</a:t>
            </a:r>
            <a:r>
              <a:rPr lang="es-ES" dirty="0">
                <a:effectLst/>
                <a:latin typeface="Arial" panose="020B0604020202020204" pitchFamily="34" charset="0"/>
              </a:rPr>
              <a:t>ducación y aptitudes para la vida </a:t>
            </a:r>
            <a:r>
              <a:rPr lang="en-US" dirty="0"/>
              <a:t>+ </a:t>
            </a:r>
            <a:r>
              <a:rPr lang="fr-FR" b="1" dirty="0" err="1">
                <a:effectLst/>
                <a:latin typeface="Arial" panose="020B0604020202020204" pitchFamily="34" charset="0"/>
              </a:rPr>
              <a:t>S</a:t>
            </a:r>
            <a:r>
              <a:rPr lang="fr-FR" dirty="0" err="1">
                <a:effectLst/>
                <a:latin typeface="Arial" panose="020B0604020202020204" pitchFamily="34" charset="0"/>
              </a:rPr>
              <a:t>eguridad</a:t>
            </a:r>
            <a:r>
              <a:rPr lang="fr-FR" dirty="0">
                <a:effectLst/>
                <a:latin typeface="Arial" panose="020B0604020202020204" pitchFamily="34" charset="0"/>
              </a:rPr>
              <a:t> en el </a:t>
            </a:r>
            <a:r>
              <a:rPr lang="fr-FR" dirty="0" err="1">
                <a:effectLst/>
                <a:latin typeface="Arial" panose="020B0604020202020204" pitchFamily="34" charset="0"/>
              </a:rPr>
              <a:t>entorno</a:t>
            </a:r>
            <a:endParaRPr lang="fr-FR"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s-ES" dirty="0"/>
              <a:t>Esta Norma reemplaza la Norma anterior sobre Espacios Adaptados/amigables a la Niñez: existía un sentimiento de dependencia excesiva en este tipo de intervención y, en cambio, se agrupo en "Actividades grupales para el bienestar del niño", que también explora la programación móvil, los </a:t>
            </a:r>
            <a:r>
              <a:rPr lang="es-ES" dirty="0" err="1"/>
              <a:t>vinculos</a:t>
            </a:r>
            <a:r>
              <a:rPr lang="es-ES" dirty="0"/>
              <a:t> a la capacitación en habilidades, y otras oportunidades regulares y consistentes para mejorar la protección de los niños.</a:t>
            </a:r>
            <a:endParaRPr lang="en-US"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96" name="Google Shape;39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i="1" dirty="0"/>
              <a:t>[FACILITADORES: Dependiendo de su público, su área específica de interés, sus prioridades de programación, su contexto o el tiempo que tiene para facilitar, puede seleccionar una o dos normas claves dentro de cada bloque]</a:t>
            </a:r>
            <a:endParaRPr lang="en-US" i="1" dirty="0"/>
          </a:p>
          <a:p>
            <a:endParaRPr lang="en-GB" b="1" dirty="0"/>
          </a:p>
          <a:p>
            <a:r>
              <a:rPr lang="en-US" b="1" dirty="0">
                <a:latin typeface="Helvetica Neue"/>
                <a:sym typeface="Arial"/>
              </a:rPr>
              <a:t>Norma</a:t>
            </a:r>
            <a:r>
              <a:rPr lang="en-GB" b="1" dirty="0"/>
              <a:t> 16: </a:t>
            </a:r>
            <a:r>
              <a:rPr lang="en-GB" b="1" dirty="0" err="1"/>
              <a:t>Fortalecer</a:t>
            </a:r>
            <a:r>
              <a:rPr lang="en-GB" b="1" dirty="0"/>
              <a:t> los </a:t>
            </a:r>
            <a:r>
              <a:rPr lang="en-GB" b="1" dirty="0" err="1"/>
              <a:t>entornos</a:t>
            </a:r>
            <a:r>
              <a:rPr lang="en-GB" b="1" dirty="0"/>
              <a:t> </a:t>
            </a:r>
            <a:r>
              <a:rPr lang="en-GB" b="1" dirty="0" err="1"/>
              <a:t>familiares</a:t>
            </a:r>
            <a:r>
              <a:rPr lang="en-GB" b="1" dirty="0"/>
              <a:t> y de </a:t>
            </a:r>
            <a:r>
              <a:rPr lang="en-GB" b="1" dirty="0" err="1"/>
              <a:t>cuidado</a:t>
            </a:r>
            <a:endParaRPr lang="en-GB" dirty="0"/>
          </a:p>
          <a:p>
            <a:pPr marL="171450" indent="-171450">
              <a:buFont typeface="Arial" panose="020B0604020202020204" pitchFamily="34" charset="0"/>
              <a:buChar char="•"/>
            </a:pPr>
            <a:r>
              <a:rPr lang="es-ES" dirty="0"/>
              <a:t>La Norma entera es un trabajo esencial de prevención y respuesta, ya que el enfoque está en el apoyo integral a las familias para mejorar la atención que brindan a los NNA, ya sea a través de programas de crianza positiva, apoyo financiero directo o mejorando el acceso a los servicios</a:t>
            </a:r>
          </a:p>
          <a:p>
            <a:pPr marL="171450" indent="-171450">
              <a:buFont typeface="Arial" panose="020B0604020202020204" pitchFamily="34" charset="0"/>
              <a:buChar char="•"/>
            </a:pPr>
            <a:r>
              <a:rPr lang="es-ES" sz="1800" b="0" i="0" u="none" strike="noStrike" baseline="0" dirty="0">
                <a:solidFill>
                  <a:srgbClr val="FFFFFF"/>
                </a:solidFill>
                <a:latin typeface="HelveticaNeue-Roman-Identity-H"/>
              </a:rPr>
              <a:t>La meta es que los cuidadores presenten un mayor conocimiento de las conductas de cuidado y protección, y mejoren en sus habilidades para cumplir con sus responsabilidades hacia los NNA para dar lugar a interacciones mejoradas con ellos.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dirty="0"/>
              <a:t>Iconos: Vínculo con las estrategias Inspire sobre </a:t>
            </a:r>
            <a:r>
              <a:rPr lang="es-ES" dirty="0">
                <a:effectLst/>
                <a:latin typeface="Arial" panose="020B0604020202020204" pitchFamily="34" charset="0"/>
              </a:rPr>
              <a:t>Padres, madres y cuidadores reciben apoyo </a:t>
            </a:r>
            <a:r>
              <a:rPr lang="es-ES" dirty="0"/>
              <a:t>+ </a:t>
            </a:r>
            <a:r>
              <a:rPr lang="fr-FR" dirty="0" err="1">
                <a:effectLst/>
                <a:latin typeface="Arial" panose="020B0604020202020204" pitchFamily="34" charset="0"/>
              </a:rPr>
              <a:t>Ingresos</a:t>
            </a:r>
            <a:r>
              <a:rPr lang="fr-FR" dirty="0">
                <a:effectLst/>
                <a:latin typeface="Arial" panose="020B0604020202020204" pitchFamily="34" charset="0"/>
              </a:rPr>
              <a:t> y </a:t>
            </a:r>
            <a:r>
              <a:rPr lang="fr-FR" dirty="0" err="1">
                <a:effectLst/>
                <a:latin typeface="Arial" panose="020B0604020202020204" pitchFamily="34" charset="0"/>
              </a:rPr>
              <a:t>fortalecimiento</a:t>
            </a:r>
            <a:r>
              <a:rPr lang="fr-FR" dirty="0">
                <a:effectLst/>
                <a:latin typeface="Arial" panose="020B0604020202020204" pitchFamily="34" charset="0"/>
              </a:rPr>
              <a:t> </a:t>
            </a:r>
            <a:r>
              <a:rPr lang="fr-FR" dirty="0" err="1">
                <a:effectLst/>
                <a:latin typeface="Arial" panose="020B0604020202020204" pitchFamily="34" charset="0"/>
              </a:rPr>
              <a:t>económico</a:t>
            </a:r>
            <a:endParaRPr lang="fr-FR" dirty="0">
              <a:effectLst/>
              <a:latin typeface="Arial" panose="020B0604020202020204" pitchFamily="34" charset="0"/>
            </a:endParaRPr>
          </a:p>
          <a:p>
            <a:pPr marL="171450" indent="-171450">
              <a:buFont typeface="Arial" panose="020B0604020202020204" pitchFamily="34" charset="0"/>
              <a:buChar char="•"/>
            </a:pPr>
            <a:endParaRPr lang="en-GB" dirty="0"/>
          </a:p>
          <a:p>
            <a:pPr marL="0" indent="0">
              <a:buFont typeface="Arial" panose="020B0604020202020204" pitchFamily="34" charset="0"/>
              <a:buNone/>
            </a:pPr>
            <a:r>
              <a:rPr lang="en-US" b="1" dirty="0">
                <a:latin typeface="Helvetica Neue"/>
                <a:sym typeface="Arial"/>
              </a:rPr>
              <a:t>Norma</a:t>
            </a:r>
            <a:r>
              <a:rPr lang="en-GB" b="1" dirty="0"/>
              <a:t> 17: </a:t>
            </a:r>
            <a:r>
              <a:rPr lang="en-GB" b="1" dirty="0" err="1"/>
              <a:t>Enfoques</a:t>
            </a:r>
            <a:r>
              <a:rPr lang="en-GB" b="1" dirty="0"/>
              <a:t> a </a:t>
            </a:r>
            <a:r>
              <a:rPr lang="en-GB" b="1" dirty="0" err="1"/>
              <a:t>nivel</a:t>
            </a:r>
            <a:r>
              <a:rPr lang="en-GB" b="1" dirty="0"/>
              <a:t> de la </a:t>
            </a:r>
            <a:r>
              <a:rPr lang="en-GB" b="1" dirty="0" err="1"/>
              <a:t>comunidad</a:t>
            </a:r>
            <a:endParaRPr lang="en-GB" dirty="0"/>
          </a:p>
          <a:p>
            <a:pPr marL="514350" indent="-285750" algn="l">
              <a:buFont typeface="Arial" panose="020B0604020202020204" pitchFamily="34" charset="0"/>
              <a:buChar char="•"/>
            </a:pPr>
            <a:r>
              <a:rPr lang="es-ES" sz="1200" b="0" i="0" u="none" strike="noStrike" baseline="0" dirty="0">
                <a:latin typeface="HelveticaNeue-Light-Identity-H"/>
              </a:rPr>
              <a:t>Las comunidades juegan un papel importante en la prevención y respuesta a los riesgos que enfrentan los niños, niñas y los adolescentes en contextos humanitarios. Las comunidades se organizan de muchas maneras para proteger a los niños y las niñas, incluidos los y las adolescentes que están en riesgo, pero su capacidad puede verse debilitada en contextos de emergencias, especialmente durante el desplazamiento. </a:t>
            </a:r>
          </a:p>
          <a:p>
            <a:pPr marL="514350" indent="-285750" algn="l">
              <a:buFont typeface="Arial" panose="020B0604020202020204" pitchFamily="34" charset="0"/>
              <a:buChar char="•"/>
            </a:pPr>
            <a:r>
              <a:rPr lang="es-ES" sz="1800" b="0" i="0" u="none" strike="noStrike" baseline="0" dirty="0">
                <a:latin typeface="HelveticaNeue-Light-Identity-H"/>
              </a:rPr>
              <a:t>Tenemos que evitar </a:t>
            </a:r>
            <a:r>
              <a:rPr lang="es-ES" sz="1200" b="0" i="0" u="none" strike="noStrike" baseline="0" dirty="0">
                <a:solidFill>
                  <a:srgbClr val="000000"/>
                </a:solidFill>
                <a:latin typeface="HelveticaNeue-Light-Identity-H"/>
              </a:rPr>
              <a:t>los modelo “único válido para todos” los casos y mejor basarnos en </a:t>
            </a:r>
            <a:r>
              <a:rPr lang="es-ES" sz="1800" b="0" i="0" u="none" strike="noStrike" baseline="0" dirty="0">
                <a:latin typeface="HelveticaNeue-Light-Identity-H"/>
              </a:rPr>
              <a:t>un profundo análisis y mapeo del contexto</a:t>
            </a:r>
          </a:p>
          <a:p>
            <a:pPr marL="514350" indent="-285750" algn="l">
              <a:buFont typeface="Arial" panose="020B0604020202020204" pitchFamily="34" charset="0"/>
              <a:buChar char="•"/>
            </a:pPr>
            <a:r>
              <a:rPr lang="es-ES" dirty="0"/>
              <a:t>El objetivo es fortalecer y apoyar las prácticas que apoyan la protección de los niños e influir un cambio de prácticas que representan un riesgo. </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200" b="0" i="0" u="none" strike="noStrike" baseline="0" dirty="0">
                <a:latin typeface="HelveticaNeue-Light-Identity-H"/>
              </a:rPr>
              <a:t>Los organismos externos deben evitar la incorporación de procesos, conceptos, estructuras o grupos desconocidos que puedan debilitar los recursos existentes e introducir enfoques no sostenibles y culturalmente insensibles, y mejor deben basarse en los recursos comunitarios y el compromiso con los NNA. Los enfoques comunitarios son más eficaces y sostenibles cuando las comunidades los ven como una forma de cumplir con su responsabilidad colectiva respecto a los NNA.</a:t>
            </a:r>
            <a:endParaRPr lang="en-US" sz="1200" b="0" i="0" u="none" strike="noStrike" baseline="0" dirty="0">
              <a:latin typeface="Calibri"/>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200" b="0" i="0" u="none" strike="noStrike" baseline="0" dirty="0">
                <a:latin typeface="HelveticaNeue-Light-Identity-H"/>
              </a:rPr>
              <a:t>Cuando proceda, deben respaldarse los vínculos comunitarios con los sistemas formales de Protección de la niñez y adolescencia (policía, trabajadores sociales, trabajadores sanitarios, servicios de bienestar infantil, servicios educativos, servicios de salud sexual y reproductiva, sistema de justicia juvenil, servicios de salud mental, etc.)</a:t>
            </a:r>
            <a:endParaRPr lang="en-US" sz="1200" b="1" i="0" u="none" strike="noStrike" baseline="0" dirty="0">
              <a:latin typeface="Arial"/>
              <a:cs typeface="Arial"/>
              <a:sym typeface="Arial"/>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b="1" dirty="0" err="1"/>
              <a:t>Iconos</a:t>
            </a:r>
            <a:r>
              <a:rPr lang="en-GB" dirty="0"/>
              <a:t>: Se Alinea con las </a:t>
            </a:r>
            <a:r>
              <a:rPr lang="en-GB" dirty="0" err="1"/>
              <a:t>Estrategias</a:t>
            </a:r>
            <a:r>
              <a:rPr lang="en-GB" dirty="0"/>
              <a:t> INSPIRE : </a:t>
            </a:r>
            <a:r>
              <a:rPr lang="fr-FR" dirty="0" err="1">
                <a:effectLst/>
                <a:latin typeface="Arial" panose="020B0604020202020204" pitchFamily="34" charset="0"/>
              </a:rPr>
              <a:t>Seguridad</a:t>
            </a:r>
            <a:r>
              <a:rPr lang="fr-FR" dirty="0">
                <a:effectLst/>
                <a:latin typeface="Arial" panose="020B0604020202020204" pitchFamily="34" charset="0"/>
              </a:rPr>
              <a:t> en el </a:t>
            </a:r>
            <a:r>
              <a:rPr lang="fr-FR" dirty="0" err="1">
                <a:effectLst/>
                <a:latin typeface="Arial" panose="020B0604020202020204" pitchFamily="34" charset="0"/>
              </a:rPr>
              <a:t>entorno</a:t>
            </a:r>
            <a:r>
              <a:rPr lang="fr-FR" dirty="0">
                <a:effectLst/>
                <a:latin typeface="Arial" panose="020B0604020202020204" pitchFamily="34" charset="0"/>
              </a:rPr>
              <a:t> + Normas y </a:t>
            </a:r>
            <a:r>
              <a:rPr lang="fr-FR" dirty="0" err="1">
                <a:effectLst/>
                <a:latin typeface="Arial" panose="020B0604020202020204" pitchFamily="34" charset="0"/>
              </a:rPr>
              <a:t>valores</a:t>
            </a:r>
            <a:r>
              <a:rPr lang="fr-FR" dirty="0">
                <a:effectLst/>
                <a:latin typeface="Arial" panose="020B0604020202020204" pitchFamily="34" charset="0"/>
              </a:rPr>
              <a:t>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2A52D-D4AB-DB47-89AB-C9EF58134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02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i="1" dirty="0"/>
              <a:t>[FACILITADORES: Dependiendo de su público, su área específica de interés, sus prioridades de programación, su contexto o el tiempo que tiene para facilitar, puede seleccionar una o dos normas claves dentro de cada bloque]</a:t>
            </a:r>
            <a:endParaRPr lang="en-US" i="1"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Helvetica Neue"/>
                <a:sym typeface="Arial"/>
              </a:rPr>
              <a:t>Norma</a:t>
            </a:r>
            <a:r>
              <a:rPr lang="en-US" b="1" dirty="0">
                <a:latin typeface="Arial"/>
                <a:ea typeface="Arial"/>
                <a:cs typeface="Arial"/>
                <a:sym typeface="Arial"/>
              </a:rPr>
              <a:t> 18: Gestion de </a:t>
            </a:r>
            <a:r>
              <a:rPr lang="en-US" b="1" dirty="0" err="1">
                <a:latin typeface="Arial"/>
                <a:ea typeface="Arial"/>
                <a:cs typeface="Arial"/>
                <a:sym typeface="Arial"/>
              </a:rPr>
              <a:t>casos</a:t>
            </a:r>
            <a:r>
              <a:rPr lang="en-US" b="1" dirty="0">
                <a:latin typeface="Arial"/>
                <a:ea typeface="Arial"/>
                <a:cs typeface="Arial"/>
                <a:sym typeface="Arial"/>
              </a:rPr>
              <a:t>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ES" dirty="0"/>
              <a:t>Aborda las necesidades a través de un proceso de gestión de casos individualizado, ya sea a través de apoyo directo persona a persona y / o conexiones con proveedores de servicios relevantes.</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200" b="0" i="0" u="none" strike="noStrike" baseline="0" dirty="0">
                <a:latin typeface="HelveticaNeue-Light-Identity-H"/>
              </a:rPr>
              <a:t>Los sistemas de gestión de casos son una parte fundamental de la respuesta de Protección de la niñez y adolescencia. La gestión de casos se hace efectiva en tres niveles del modelo socio-ecológico: el NNA, la familia/cuidadores y la comunidad.</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dirty="0"/>
              <a:t>Sin embargo, antes de comenzar con los servicios de CM, la </a:t>
            </a:r>
            <a:r>
              <a:rPr lang="es-ES" b="1" dirty="0"/>
              <a:t>preparación</a:t>
            </a:r>
            <a:r>
              <a:rPr lang="es-ES" dirty="0"/>
              <a:t> es un componente importante. Antes de centrarse en los pasos y formularios de CM, es fundamental d</a:t>
            </a:r>
            <a:r>
              <a:rPr lang="en-US" dirty="0" err="1">
                <a:latin typeface="Arial"/>
                <a:ea typeface="Arial"/>
                <a:cs typeface="Arial"/>
                <a:sym typeface="Arial"/>
              </a:rPr>
              <a:t>eterminar</a:t>
            </a:r>
            <a:r>
              <a:rPr lang="en-US" dirty="0">
                <a:latin typeface="Arial"/>
                <a:ea typeface="Arial"/>
                <a:cs typeface="Arial"/>
                <a:sym typeface="Arial"/>
              </a:rPr>
              <a:t> </a:t>
            </a:r>
            <a:r>
              <a:rPr lang="en-US" dirty="0" err="1">
                <a:latin typeface="Arial"/>
                <a:ea typeface="Arial"/>
                <a:cs typeface="Arial"/>
                <a:sym typeface="Arial"/>
              </a:rPr>
              <a:t>si</a:t>
            </a:r>
            <a:r>
              <a:rPr lang="en-US" dirty="0">
                <a:latin typeface="Arial"/>
                <a:ea typeface="Arial"/>
                <a:cs typeface="Arial"/>
                <a:sym typeface="Arial"/>
              </a:rPr>
              <a:t> la CM es </a:t>
            </a:r>
            <a:r>
              <a:rPr lang="es-ES" dirty="0"/>
              <a:t>una brecha actual y es apropiada al contexto y qué enfoque es más adecuado; a</a:t>
            </a:r>
            <a:r>
              <a:rPr lang="es-ES" sz="1200" b="0" i="0" u="none" strike="noStrike" baseline="0" dirty="0">
                <a:latin typeface="HelveticaNeue-Light-Identity-H"/>
              </a:rPr>
              <a:t>daptar al contexto los procesos y herramientas de gestión de casos aprobados a nivel global;  Aplicar un plan de capacitación por etapas para el personal y supervisar y entrenarlo de gestión de casos para promover la competencia técnica y la práctica</a:t>
            </a:r>
            <a:endParaRPr lang="en-US"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err="1">
                <a:latin typeface="Arial"/>
                <a:cs typeface="Arial"/>
                <a:sym typeface="Arial"/>
              </a:rPr>
              <a:t>Iconos</a:t>
            </a:r>
            <a:r>
              <a:rPr lang="en-US" dirty="0">
                <a:latin typeface="Arial"/>
                <a:cs typeface="Arial"/>
                <a:sym typeface="Arial"/>
              </a:rPr>
              <a:t>: </a:t>
            </a:r>
            <a:r>
              <a:rPr lang="en-GB" dirty="0"/>
              <a:t>Se Alinea con las </a:t>
            </a:r>
            <a:r>
              <a:rPr lang="en-GB" dirty="0" err="1"/>
              <a:t>Estrategias</a:t>
            </a:r>
            <a:r>
              <a:rPr lang="en-GB" dirty="0"/>
              <a:t> INSPIRE : </a:t>
            </a:r>
            <a:r>
              <a:rPr lang="es-ES" dirty="0">
                <a:effectLst/>
                <a:latin typeface="Arial" panose="020B0604020202020204" pitchFamily="34" charset="0"/>
              </a:rPr>
              <a:t>Respuesta de los servicios de atención y apoyo </a:t>
            </a: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Helvetica Neue"/>
                <a:sym typeface="Arial"/>
              </a:rPr>
              <a:t>Norma</a:t>
            </a:r>
            <a:r>
              <a:rPr lang="en-US" b="1" dirty="0">
                <a:latin typeface="Arial"/>
                <a:ea typeface="Arial"/>
                <a:cs typeface="Arial"/>
                <a:sym typeface="Arial"/>
              </a:rPr>
              <a:t> 19: </a:t>
            </a:r>
            <a:r>
              <a:rPr lang="en-US" b="1" dirty="0" err="1">
                <a:latin typeface="Arial"/>
                <a:ea typeface="Arial"/>
                <a:cs typeface="Arial"/>
                <a:sym typeface="Arial"/>
              </a:rPr>
              <a:t>Cuidado</a:t>
            </a:r>
            <a:r>
              <a:rPr lang="en-US" b="1" dirty="0">
                <a:latin typeface="Arial"/>
                <a:ea typeface="Arial"/>
                <a:cs typeface="Arial"/>
                <a:sym typeface="Arial"/>
              </a:rPr>
              <a:t> alternativo</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ES" dirty="0"/>
              <a:t>Buscar cuidados alternativos protectores y adecuados de acuerdo con los derechos del NNA, sus necesidades específicas, sus deseos y su interés superior.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ES" dirty="0"/>
              <a:t>Siempre se debe dar prioridad al cuidado basado en la familia, la unidad familiar y los arreglos de cuidado estable. </a:t>
            </a:r>
            <a:endParaRPr lang="en-US"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ES" dirty="0"/>
              <a:t>El cuidado alternativo solo debe considerarse cuando el fortalecimiento familiar y el apoyo a la familia han fallado. El cuidado alternativo residencial es la opción de último recurso. </a:t>
            </a:r>
            <a:endParaRPr lang="en-US"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ES" sz="1200" b="0" i="0" u="none" strike="noStrike" baseline="0" dirty="0">
                <a:latin typeface="HelveticaNeue-Light-Identity-H"/>
              </a:rPr>
              <a:t>Las normas culturales locales, las prácticas llevadas a cabo, la legislación y la política se tienen que tomar en cuenta.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i="0" dirty="0"/>
              <a:t>Esta Norma tiene vínculos muy fuertes con </a:t>
            </a:r>
            <a:r>
              <a:rPr lang="es-ES" sz="1800" b="0" i="0" u="none" strike="noStrike" baseline="0" dirty="0">
                <a:latin typeface="HelveticaNeue-LightItalic-Identity-H"/>
              </a:rPr>
              <a:t>NNA no acompañados o separados; Fortalecimiento de los entornos familiares y de los cuidadores; y Gestión de casos.</a:t>
            </a:r>
            <a:endParaRPr lang="en-US" i="0"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err="1">
                <a:latin typeface="Arial"/>
                <a:cs typeface="Arial"/>
                <a:sym typeface="Arial"/>
              </a:rPr>
              <a:t>Iconos</a:t>
            </a:r>
            <a:r>
              <a:rPr lang="en-US" dirty="0">
                <a:latin typeface="Arial"/>
                <a:cs typeface="Arial"/>
                <a:sym typeface="Arial"/>
              </a:rPr>
              <a:t>: </a:t>
            </a:r>
            <a:r>
              <a:rPr lang="en-GB" dirty="0"/>
              <a:t>Se Alinea con las </a:t>
            </a:r>
            <a:r>
              <a:rPr lang="en-GB" dirty="0" err="1"/>
              <a:t>Estrategias</a:t>
            </a:r>
            <a:r>
              <a:rPr lang="en-GB" dirty="0"/>
              <a:t> INSPIRE : </a:t>
            </a:r>
            <a:r>
              <a:rPr lang="es-ES" dirty="0">
                <a:effectLst/>
                <a:latin typeface="Arial" panose="020B0604020202020204" pitchFamily="34" charset="0"/>
              </a:rPr>
              <a:t>Padres, madres y cuidadores reciben apoyo + Respuesta de los servicios de atención y apoyo </a:t>
            </a: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Helvetica Neue"/>
                <a:sym typeface="Arial"/>
              </a:rPr>
              <a:t>Norma</a:t>
            </a:r>
            <a:r>
              <a:rPr lang="en-US" b="1" dirty="0">
                <a:latin typeface="Arial"/>
                <a:ea typeface="Arial"/>
                <a:cs typeface="Arial"/>
                <a:sym typeface="Arial"/>
              </a:rPr>
              <a:t> 20: Justicia para NNA</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err="1">
                <a:latin typeface="Arial"/>
                <a:ea typeface="Arial"/>
                <a:cs typeface="Arial"/>
                <a:sym typeface="Arial"/>
              </a:rPr>
              <a:t>Asegurar</a:t>
            </a:r>
            <a:r>
              <a:rPr lang="en-US" dirty="0">
                <a:latin typeface="Arial"/>
                <a:ea typeface="Arial"/>
                <a:cs typeface="Arial"/>
                <a:sym typeface="Arial"/>
              </a:rPr>
              <a:t> </a:t>
            </a:r>
            <a:r>
              <a:rPr lang="es-ES" dirty="0">
                <a:latin typeface="Arial"/>
                <a:ea typeface="Arial"/>
                <a:cs typeface="Arial"/>
                <a:sym typeface="Arial"/>
              </a:rPr>
              <a:t>que t</a:t>
            </a:r>
            <a:r>
              <a:rPr lang="es-ES" dirty="0"/>
              <a:t>odos los NNA en contacto con sistemas de justicia formales e informales sean tratados de una manera amigable, no discriminatoria y reciban servicios adaptados a sus necesidades e interés superior</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ES" dirty="0"/>
              <a:t>Mejorar el contenido y la aplicación de las leyes formales y consuetudinarias durante una época de crisis.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200" b="0" i="0" u="none" strike="noStrike" baseline="0" dirty="0">
                <a:latin typeface="HelveticaNeue-Light-Identity-H"/>
              </a:rPr>
              <a:t>Por medio del marco socio-ecológico, los actores de Protección de la niñez y adolescencia pueden colaborar con la totalidad de los agentes para (a) evaluar los modos en los que los sistemas legales y de justicia en todos los niveles proveen protección o presentan riesgos, (b) formular intervenciones que refuercen la protección y superen los riesgos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err="1">
                <a:latin typeface="Arial"/>
                <a:cs typeface="Arial"/>
                <a:sym typeface="Arial"/>
              </a:rPr>
              <a:t>Iconos</a:t>
            </a:r>
            <a:r>
              <a:rPr lang="en-US" dirty="0">
                <a:latin typeface="Arial"/>
                <a:cs typeface="Arial"/>
                <a:sym typeface="Arial"/>
              </a:rPr>
              <a:t>: </a:t>
            </a:r>
            <a:r>
              <a:rPr lang="en-GB" dirty="0"/>
              <a:t>Se Alinea con las </a:t>
            </a:r>
            <a:r>
              <a:rPr lang="en-GB" dirty="0" err="1"/>
              <a:t>Estrategias</a:t>
            </a:r>
            <a:r>
              <a:rPr lang="en-GB" dirty="0"/>
              <a:t> INSPIRE : </a:t>
            </a:r>
            <a:r>
              <a:rPr lang="es-ES" dirty="0">
                <a:effectLst/>
                <a:latin typeface="Arial" panose="020B0604020202020204" pitchFamily="34" charset="0"/>
              </a:rPr>
              <a:t>Respuesta de los servicios de atención y apoyo + Implementación y vigilancia del cumplimiento de las leyes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lvl="0" indent="0" algn="l" rtl="0">
              <a:spcBef>
                <a:spcPts val="0"/>
              </a:spcBef>
              <a:spcAft>
                <a:spcPts val="0"/>
              </a:spcAft>
              <a:buNone/>
            </a:pPr>
            <a:br>
              <a:rPr lang="en-US" b="1" dirty="0"/>
            </a:br>
            <a:endParaRPr b="1" dirty="0"/>
          </a:p>
        </p:txBody>
      </p:sp>
      <p:sp>
        <p:nvSpPr>
          <p:cNvPr id="414" name="Google Shape;4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3413935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218199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382336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1460431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4067016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Final">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C18E2AD7-CCF0-D742-A033-B07E0F923063}"/>
              </a:ext>
            </a:extLst>
          </p:cNvPr>
          <p:cNvGrpSpPr/>
          <p:nvPr userDrawn="1"/>
        </p:nvGrpSpPr>
        <p:grpSpPr>
          <a:xfrm>
            <a:off x="0" y="256625"/>
            <a:ext cx="12204065" cy="6600825"/>
            <a:chOff x="0" y="256625"/>
            <a:chExt cx="12204065" cy="6600825"/>
          </a:xfrm>
        </p:grpSpPr>
        <p:pic>
          <p:nvPicPr>
            <p:cNvPr id="4" name="object 3">
              <a:extLst>
                <a:ext uri="{FF2B5EF4-FFF2-40B4-BE49-F238E27FC236}">
                  <a16:creationId xmlns:a16="http://schemas.microsoft.com/office/drawing/2014/main" id="{03AE7F0C-BBFB-024A-8D7A-48221843AB8A}"/>
                </a:ext>
              </a:extLst>
            </p:cNvPr>
            <p:cNvPicPr/>
            <p:nvPr/>
          </p:nvPicPr>
          <p:blipFill>
            <a:blip r:embed="rId2" cstate="print"/>
            <a:stretch>
              <a:fillRect/>
            </a:stretch>
          </p:blipFill>
          <p:spPr>
            <a:xfrm>
              <a:off x="0" y="256625"/>
              <a:ext cx="12203886" cy="6600371"/>
            </a:xfrm>
            <a:prstGeom prst="rect">
              <a:avLst/>
            </a:prstGeom>
          </p:spPr>
        </p:pic>
        <p:sp>
          <p:nvSpPr>
            <p:cNvPr id="5" name="object 4">
              <a:extLst>
                <a:ext uri="{FF2B5EF4-FFF2-40B4-BE49-F238E27FC236}">
                  <a16:creationId xmlns:a16="http://schemas.microsoft.com/office/drawing/2014/main" id="{04AABD5A-5A51-164F-97F4-968DF678D1A4}"/>
                </a:ext>
              </a:extLst>
            </p:cNvPr>
            <p:cNvSpPr/>
            <p:nvPr/>
          </p:nvSpPr>
          <p:spPr>
            <a:xfrm>
              <a:off x="9282473" y="804356"/>
              <a:ext cx="784860" cy="784860"/>
            </a:xfrm>
            <a:custGeom>
              <a:avLst/>
              <a:gdLst/>
              <a:ahLst/>
              <a:cxnLst/>
              <a:rect l="l" t="t" r="r" b="b"/>
              <a:pathLst>
                <a:path w="784859" h="784860">
                  <a:moveTo>
                    <a:pt x="381472" y="0"/>
                  </a:moveTo>
                  <a:lnTo>
                    <a:pt x="334231" y="4165"/>
                  </a:lnTo>
                  <a:lnTo>
                    <a:pt x="287095" y="14248"/>
                  </a:lnTo>
                  <a:lnTo>
                    <a:pt x="240544" y="30448"/>
                  </a:lnTo>
                  <a:lnTo>
                    <a:pt x="196354" y="52280"/>
                  </a:lnTo>
                  <a:lnTo>
                    <a:pt x="156115" y="78819"/>
                  </a:lnTo>
                  <a:lnTo>
                    <a:pt x="120021" y="109581"/>
                  </a:lnTo>
                  <a:lnTo>
                    <a:pt x="88270" y="144088"/>
                  </a:lnTo>
                  <a:lnTo>
                    <a:pt x="61060" y="181856"/>
                  </a:lnTo>
                  <a:lnTo>
                    <a:pt x="38586" y="222406"/>
                  </a:lnTo>
                  <a:lnTo>
                    <a:pt x="21046" y="265257"/>
                  </a:lnTo>
                  <a:lnTo>
                    <a:pt x="8637" y="309927"/>
                  </a:lnTo>
                  <a:lnTo>
                    <a:pt x="1556" y="355935"/>
                  </a:lnTo>
                  <a:lnTo>
                    <a:pt x="0" y="402801"/>
                  </a:lnTo>
                  <a:lnTo>
                    <a:pt x="4165" y="450042"/>
                  </a:lnTo>
                  <a:lnTo>
                    <a:pt x="14248" y="497180"/>
                  </a:lnTo>
                  <a:lnTo>
                    <a:pt x="30447" y="543731"/>
                  </a:lnTo>
                  <a:lnTo>
                    <a:pt x="52283" y="587920"/>
                  </a:lnTo>
                  <a:lnTo>
                    <a:pt x="78823" y="628159"/>
                  </a:lnTo>
                  <a:lnTo>
                    <a:pt x="109588" y="664252"/>
                  </a:lnTo>
                  <a:lnTo>
                    <a:pt x="144096" y="696001"/>
                  </a:lnTo>
                  <a:lnTo>
                    <a:pt x="181865" y="723211"/>
                  </a:lnTo>
                  <a:lnTo>
                    <a:pt x="222416" y="745683"/>
                  </a:lnTo>
                  <a:lnTo>
                    <a:pt x="265266" y="763221"/>
                  </a:lnTo>
                  <a:lnTo>
                    <a:pt x="309936" y="775629"/>
                  </a:lnTo>
                  <a:lnTo>
                    <a:pt x="355943" y="782709"/>
                  </a:lnTo>
                  <a:lnTo>
                    <a:pt x="402807" y="784264"/>
                  </a:lnTo>
                  <a:lnTo>
                    <a:pt x="450047" y="780098"/>
                  </a:lnTo>
                  <a:lnTo>
                    <a:pt x="497182" y="770014"/>
                  </a:lnTo>
                  <a:lnTo>
                    <a:pt x="543731" y="753814"/>
                  </a:lnTo>
                  <a:lnTo>
                    <a:pt x="587920" y="731981"/>
                  </a:lnTo>
                  <a:lnTo>
                    <a:pt x="628159" y="705443"/>
                  </a:lnTo>
                  <a:lnTo>
                    <a:pt x="664252" y="674680"/>
                  </a:lnTo>
                  <a:lnTo>
                    <a:pt x="696002" y="640174"/>
                  </a:lnTo>
                  <a:lnTo>
                    <a:pt x="723211" y="602405"/>
                  </a:lnTo>
                  <a:lnTo>
                    <a:pt x="745684" y="561855"/>
                  </a:lnTo>
                  <a:lnTo>
                    <a:pt x="763223" y="519005"/>
                  </a:lnTo>
                  <a:lnTo>
                    <a:pt x="775631" y="474335"/>
                  </a:lnTo>
                  <a:lnTo>
                    <a:pt x="782713" y="428327"/>
                  </a:lnTo>
                  <a:lnTo>
                    <a:pt x="784270" y="381461"/>
                  </a:lnTo>
                  <a:lnTo>
                    <a:pt x="780105" y="334219"/>
                  </a:lnTo>
                  <a:lnTo>
                    <a:pt x="770023" y="287082"/>
                  </a:lnTo>
                  <a:lnTo>
                    <a:pt x="753827" y="240531"/>
                  </a:lnTo>
                  <a:lnTo>
                    <a:pt x="731992" y="196345"/>
                  </a:lnTo>
                  <a:lnTo>
                    <a:pt x="705452" y="156107"/>
                  </a:lnTo>
                  <a:lnTo>
                    <a:pt x="674688" y="120015"/>
                  </a:lnTo>
                  <a:lnTo>
                    <a:pt x="640181" y="88266"/>
                  </a:lnTo>
                  <a:lnTo>
                    <a:pt x="602412" y="61057"/>
                  </a:lnTo>
                  <a:lnTo>
                    <a:pt x="561863" y="38584"/>
                  </a:lnTo>
                  <a:lnTo>
                    <a:pt x="519013" y="21045"/>
                  </a:lnTo>
                  <a:lnTo>
                    <a:pt x="474344" y="8637"/>
                  </a:lnTo>
                  <a:lnTo>
                    <a:pt x="428337" y="1556"/>
                  </a:lnTo>
                  <a:lnTo>
                    <a:pt x="381472" y="0"/>
                  </a:lnTo>
                  <a:close/>
                </a:path>
              </a:pathLst>
            </a:custGeom>
            <a:solidFill>
              <a:srgbClr val="0C8AC5"/>
            </a:solidFill>
          </p:spPr>
          <p:txBody>
            <a:bodyPr wrap="square" lIns="0" tIns="0" rIns="0" bIns="0" rtlCol="0"/>
            <a:lstStyle/>
            <a:p>
              <a:endParaRPr/>
            </a:p>
          </p:txBody>
        </p:sp>
        <p:sp>
          <p:nvSpPr>
            <p:cNvPr id="6" name="object 5">
              <a:extLst>
                <a:ext uri="{FF2B5EF4-FFF2-40B4-BE49-F238E27FC236}">
                  <a16:creationId xmlns:a16="http://schemas.microsoft.com/office/drawing/2014/main" id="{183A662A-70BE-5B4B-B634-6EE3189D12BD}"/>
                </a:ext>
              </a:extLst>
            </p:cNvPr>
            <p:cNvSpPr/>
            <p:nvPr/>
          </p:nvSpPr>
          <p:spPr>
            <a:xfrm>
              <a:off x="8884563" y="1881586"/>
              <a:ext cx="318135" cy="318135"/>
            </a:xfrm>
            <a:custGeom>
              <a:avLst/>
              <a:gdLst/>
              <a:ahLst/>
              <a:cxnLst/>
              <a:rect l="l" t="t" r="r" b="b"/>
              <a:pathLst>
                <a:path w="318134" h="318135">
                  <a:moveTo>
                    <a:pt x="147057" y="0"/>
                  </a:moveTo>
                  <a:lnTo>
                    <a:pt x="97427" y="11987"/>
                  </a:lnTo>
                  <a:lnTo>
                    <a:pt x="54081" y="38971"/>
                  </a:lnTo>
                  <a:lnTo>
                    <a:pt x="22456" y="76773"/>
                  </a:lnTo>
                  <a:lnTo>
                    <a:pt x="3960" y="121956"/>
                  </a:lnTo>
                  <a:lnTo>
                    <a:pt x="0" y="171081"/>
                  </a:lnTo>
                  <a:lnTo>
                    <a:pt x="11981" y="220712"/>
                  </a:lnTo>
                  <a:lnTo>
                    <a:pt x="38966" y="264057"/>
                  </a:lnTo>
                  <a:lnTo>
                    <a:pt x="76772" y="295681"/>
                  </a:lnTo>
                  <a:lnTo>
                    <a:pt x="121958" y="314175"/>
                  </a:lnTo>
                  <a:lnTo>
                    <a:pt x="171086" y="318132"/>
                  </a:lnTo>
                  <a:lnTo>
                    <a:pt x="220718" y="306145"/>
                  </a:lnTo>
                  <a:lnTo>
                    <a:pt x="264063" y="279161"/>
                  </a:lnTo>
                  <a:lnTo>
                    <a:pt x="295684" y="241359"/>
                  </a:lnTo>
                  <a:lnTo>
                    <a:pt x="314176" y="196176"/>
                  </a:lnTo>
                  <a:lnTo>
                    <a:pt x="318134" y="147051"/>
                  </a:lnTo>
                  <a:lnTo>
                    <a:pt x="306151" y="97420"/>
                  </a:lnTo>
                  <a:lnTo>
                    <a:pt x="279167" y="54074"/>
                  </a:lnTo>
                  <a:lnTo>
                    <a:pt x="241365" y="22451"/>
                  </a:lnTo>
                  <a:lnTo>
                    <a:pt x="196183" y="3957"/>
                  </a:lnTo>
                  <a:lnTo>
                    <a:pt x="147057" y="0"/>
                  </a:lnTo>
                  <a:close/>
                </a:path>
              </a:pathLst>
            </a:custGeom>
            <a:solidFill>
              <a:srgbClr val="1EA1A0"/>
            </a:solidFill>
          </p:spPr>
          <p:txBody>
            <a:bodyPr wrap="square" lIns="0" tIns="0" rIns="0" bIns="0" rtlCol="0"/>
            <a:lstStyle/>
            <a:p>
              <a:endParaRPr/>
            </a:p>
          </p:txBody>
        </p:sp>
      </p:grpSp>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a:xfrm>
            <a:off x="906439" y="1815198"/>
            <a:ext cx="6531591" cy="1559210"/>
          </a:xfrm>
        </p:spPr>
        <p:txBody>
          <a:bodyPr/>
          <a:lstStyle>
            <a:lvl1pPr algn="l">
              <a:defRPr b="1">
                <a:solidFill>
                  <a:srgbClr val="415E7C"/>
                </a:solidFill>
              </a:defRPr>
            </a:lvl1pPr>
          </a:lstStyle>
          <a:p>
            <a:r>
              <a:rPr lang="es-MX" dirty="0"/>
              <a:t>Haz clic para modificar el estilo de título del patrón</a:t>
            </a:r>
            <a:endParaRPr lang="en-GB" dirty="0"/>
          </a:p>
        </p:txBody>
      </p:sp>
    </p:spTree>
    <p:extLst>
      <p:ext uri="{BB962C8B-B14F-4D97-AF65-F5344CB8AC3E}">
        <p14:creationId xmlns:p14="http://schemas.microsoft.com/office/powerpoint/2010/main" val="51012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 id="2147483676" r:id="rId13"/>
    <p:sldLayoutId id="2147483677" r:id="rId14"/>
    <p:sldLayoutId id="2147483678" r:id="rId15"/>
    <p:sldLayoutId id="2147483679" r:id="rId16"/>
    <p:sldLayoutId id="214748368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B514B71-94D7-ED4D-A0E2-31D8FC457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GB"/>
          </a:p>
        </p:txBody>
      </p:sp>
      <p:sp>
        <p:nvSpPr>
          <p:cNvPr id="3" name="Marcador de texto 2">
            <a:extLst>
              <a:ext uri="{FF2B5EF4-FFF2-40B4-BE49-F238E27FC236}">
                <a16:creationId xmlns:a16="http://schemas.microsoft.com/office/drawing/2014/main" id="{1EDB39F0-8170-3244-BA70-1B140D672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fecha 3">
            <a:extLst>
              <a:ext uri="{FF2B5EF4-FFF2-40B4-BE49-F238E27FC236}">
                <a16:creationId xmlns:a16="http://schemas.microsoft.com/office/drawing/2014/main" id="{44F93996-D4AA-B842-B242-188BECB08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12B60-CCC4-2F44-8180-D4BB6C52DAD3}" type="datetimeFigureOut">
              <a:rPr lang="en-GB" smtClean="0"/>
              <a:t>02/10/2021</a:t>
            </a:fld>
            <a:endParaRPr lang="en-GB"/>
          </a:p>
        </p:txBody>
      </p:sp>
      <p:sp>
        <p:nvSpPr>
          <p:cNvPr id="5" name="Marcador de pie de página 4">
            <a:extLst>
              <a:ext uri="{FF2B5EF4-FFF2-40B4-BE49-F238E27FC236}">
                <a16:creationId xmlns:a16="http://schemas.microsoft.com/office/drawing/2014/main" id="{3021272B-7262-4840-B76A-872809E0D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5B662BB9-841F-E242-BA2D-AFC449AFA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BEE11-B3B5-CA48-8D5F-FBBB63E78065}" type="slidenum">
              <a:rPr lang="en-GB" smtClean="0"/>
              <a:t>‹N°›</a:t>
            </a:fld>
            <a:endParaRPr lang="en-GB"/>
          </a:p>
        </p:txBody>
      </p:sp>
    </p:spTree>
    <p:extLst>
      <p:ext uri="{BB962C8B-B14F-4D97-AF65-F5344CB8AC3E}">
        <p14:creationId xmlns:p14="http://schemas.microsoft.com/office/powerpoint/2010/main" val="248658213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000"/>
              <a:buFont typeface="Helvetica Neue"/>
              <a:buNone/>
            </a:pPr>
            <a:r>
              <a:rPr lang="en-US" dirty="0" err="1"/>
              <a:t>Bloque</a:t>
            </a:r>
            <a:r>
              <a:rPr lang="en-US" dirty="0"/>
              <a:t> 3 – </a:t>
            </a:r>
            <a:r>
              <a:rPr lang="en-US" dirty="0" err="1"/>
              <a:t>desarollar</a:t>
            </a:r>
            <a:r>
              <a:rPr lang="en-US" dirty="0"/>
              <a:t> </a:t>
            </a:r>
            <a:r>
              <a:rPr lang="en-US" dirty="0" err="1"/>
              <a:t>estrategias</a:t>
            </a:r>
            <a:r>
              <a:rPr lang="en-US" dirty="0"/>
              <a:t> </a:t>
            </a:r>
            <a:r>
              <a:rPr lang="en-US"/>
              <a:t>adecuadas</a:t>
            </a:r>
            <a:endParaRPr dirty="0"/>
          </a:p>
        </p:txBody>
      </p:sp>
      <p:sp>
        <p:nvSpPr>
          <p:cNvPr id="404" name="Google Shape;404;p19"/>
          <p:cNvSpPr txBox="1">
            <a:spLocks noGrp="1"/>
          </p:cNvSpPr>
          <p:nvPr>
            <p:ph idx="1"/>
          </p:nvPr>
        </p:nvSpPr>
        <p:spPr>
          <a:xfrm>
            <a:off x="1787856" y="1825625"/>
            <a:ext cx="4359941" cy="4351338"/>
          </a:xfrm>
          <a:prstGeom prst="rect">
            <a:avLst/>
          </a:prstGeom>
          <a:noFill/>
          <a:ln>
            <a:noFill/>
          </a:ln>
        </p:spPr>
        <p:txBody>
          <a:bodyPr spcFirstLastPara="1" wrap="square" lIns="91425" tIns="45700" rIns="91425" bIns="45700" anchor="t" anchorCtr="0">
            <a:normAutofit lnSpcReduction="10000"/>
          </a:bodyPr>
          <a:lstStyle/>
          <a:p>
            <a:r>
              <a:rPr lang="es-ES" dirty="0"/>
              <a:t>Estrategias, enfoques e intervenciones claves </a:t>
            </a:r>
          </a:p>
          <a:p>
            <a:r>
              <a:rPr lang="es-ES" dirty="0"/>
              <a:t>Prevención y respuesta para la PNA</a:t>
            </a:r>
          </a:p>
          <a:p>
            <a:r>
              <a:rPr lang="en-US" dirty="0"/>
              <a:t>15, 16, 17 = </a:t>
            </a:r>
            <a:r>
              <a:rPr lang="es-ES" dirty="0"/>
              <a:t>elementos </a:t>
            </a:r>
            <a:r>
              <a:rPr lang="es-ES" b="1" dirty="0"/>
              <a:t>informales</a:t>
            </a:r>
            <a:r>
              <a:rPr lang="es-ES" dirty="0"/>
              <a:t> del sistema de PNA</a:t>
            </a:r>
          </a:p>
          <a:p>
            <a:r>
              <a:rPr lang="en-US" dirty="0"/>
              <a:t>18, 19, 20 = </a:t>
            </a:r>
            <a:r>
              <a:rPr lang="es-ES" dirty="0"/>
              <a:t>elementos </a:t>
            </a:r>
            <a:r>
              <a:rPr lang="es-ES" b="1" dirty="0"/>
              <a:t>formales</a:t>
            </a:r>
            <a:r>
              <a:rPr lang="es-ES" dirty="0"/>
              <a:t> del sistema de PNA</a:t>
            </a:r>
            <a:endParaRPr dirty="0"/>
          </a:p>
        </p:txBody>
      </p:sp>
      <p:pic>
        <p:nvPicPr>
          <p:cNvPr id="405" name="Google Shape;405;p19" descr="Macintosh HD:Users:hannah1:Dropbox:Editing CPMS 2019:Artwork:Standard art work:St.14 Socio-ecological model:Draft 2:Socio-ecological model 1.pdf"/>
          <p:cNvPicPr preferRelativeResize="0"/>
          <p:nvPr/>
        </p:nvPicPr>
        <p:blipFill rotWithShape="1">
          <a:blip r:embed="rId3">
            <a:alphaModFix/>
          </a:blip>
          <a:srcRect l="8548" r="9543" b="12950"/>
          <a:stretch/>
        </p:blipFill>
        <p:spPr>
          <a:xfrm>
            <a:off x="6463118" y="1825625"/>
            <a:ext cx="5521323" cy="3692525"/>
          </a:xfrm>
          <a:prstGeom prst="rect">
            <a:avLst/>
          </a:prstGeom>
          <a:noFill/>
          <a:ln>
            <a:noFill/>
          </a:ln>
        </p:spPr>
      </p:pic>
      <p:pic>
        <p:nvPicPr>
          <p:cNvPr id="7" name="Image 6">
            <a:extLst>
              <a:ext uri="{FF2B5EF4-FFF2-40B4-BE49-F238E27FC236}">
                <a16:creationId xmlns:a16="http://schemas.microsoft.com/office/drawing/2014/main" id="{CF810B83-C7A8-4E83-BC27-9F7809EAAAA1}"/>
              </a:ext>
            </a:extLst>
          </p:cNvPr>
          <p:cNvPicPr>
            <a:picLocks noChangeAspect="1"/>
          </p:cNvPicPr>
          <p:nvPr/>
        </p:nvPicPr>
        <p:blipFill rotWithShape="1">
          <a:blip r:embed="rId4"/>
          <a:srcRect t="1833" r="3262"/>
          <a:stretch/>
        </p:blipFill>
        <p:spPr>
          <a:xfrm>
            <a:off x="10930715" y="5575797"/>
            <a:ext cx="1261285" cy="12023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txBox="1">
            <a:spLocks noGrp="1"/>
          </p:cNvSpPr>
          <p:nvPr>
            <p:ph type="title"/>
          </p:nvPr>
        </p:nvSpPr>
        <p:spPr>
          <a:xfrm>
            <a:off x="2967717" y="340424"/>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000"/>
              <a:buFont typeface="Helvetica Neue"/>
              <a:buNone/>
            </a:pPr>
            <a:r>
              <a:rPr lang="en-US" kern="1200" dirty="0" err="1">
                <a:latin typeface="Helvetica Neue" panose="020B0604020202020204" charset="0"/>
                <a:ea typeface="+mj-ea"/>
                <a:cs typeface="Calibri Light" panose="020F0302020204030204" pitchFamily="34" charset="0"/>
                <a:sym typeface="Arial"/>
              </a:rPr>
              <a:t>Bloque</a:t>
            </a:r>
            <a:r>
              <a:rPr lang="en-US" kern="1200" dirty="0">
                <a:latin typeface="Helvetica Neue" panose="020B0604020202020204" charset="0"/>
                <a:ea typeface="+mj-ea"/>
                <a:cs typeface="Calibri Light" panose="020F0302020204030204" pitchFamily="34" charset="0"/>
                <a:sym typeface="Arial"/>
              </a:rPr>
              <a:t> 3 – </a:t>
            </a:r>
            <a:r>
              <a:rPr lang="es-ES" b="0" dirty="0">
                <a:latin typeface="Helvetica Neue"/>
                <a:sym typeface="Helvetica Neue"/>
              </a:rPr>
              <a:t>descripción</a:t>
            </a:r>
            <a:r>
              <a:rPr lang="en-US" b="0" dirty="0">
                <a:latin typeface="Helvetica Neue"/>
                <a:sym typeface="Arial"/>
              </a:rPr>
              <a:t> de las </a:t>
            </a:r>
            <a:r>
              <a:rPr lang="en-US" b="0" dirty="0" err="1">
                <a:latin typeface="Helvetica Neue"/>
                <a:sym typeface="Arial"/>
              </a:rPr>
              <a:t>Normas</a:t>
            </a:r>
            <a:endParaRPr b="0" dirty="0">
              <a:latin typeface="Helvetica Neue"/>
              <a:sym typeface="Helvetica Neue"/>
            </a:endParaRPr>
          </a:p>
        </p:txBody>
      </p:sp>
      <p:sp>
        <p:nvSpPr>
          <p:cNvPr id="400" name="Google Shape;400;p19"/>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p:txBody>
      </p:sp>
      <p:sp>
        <p:nvSpPr>
          <p:cNvPr id="8" name="ZoneTexte 7">
            <a:extLst>
              <a:ext uri="{FF2B5EF4-FFF2-40B4-BE49-F238E27FC236}">
                <a16:creationId xmlns:a16="http://schemas.microsoft.com/office/drawing/2014/main" id="{18833381-A710-4884-98CB-D42A7D539913}"/>
              </a:ext>
            </a:extLst>
          </p:cNvPr>
          <p:cNvSpPr txBox="1"/>
          <p:nvPr/>
        </p:nvSpPr>
        <p:spPr>
          <a:xfrm>
            <a:off x="2871586" y="1825625"/>
            <a:ext cx="4441231" cy="4136517"/>
          </a:xfrm>
          <a:prstGeom prst="rect">
            <a:avLst/>
          </a:prstGeom>
          <a:noFill/>
        </p:spPr>
        <p:txBody>
          <a:bodyPr wrap="square">
            <a:spAutoFit/>
          </a:bodyPr>
          <a:lstStyle/>
          <a:p>
            <a:pPr lvl="0" algn="l" rtl="0">
              <a:lnSpc>
                <a:spcPct val="90000"/>
              </a:lnSpc>
              <a:spcBef>
                <a:spcPts val="0"/>
              </a:spcBef>
              <a:spcAft>
                <a:spcPts val="0"/>
              </a:spcAft>
              <a:buClr>
                <a:schemeClr val="accent5"/>
              </a:buClr>
              <a:buSzPts val="2800"/>
            </a:pPr>
            <a:r>
              <a:rPr lang="en-US" sz="2400" b="1" dirty="0">
                <a:latin typeface="+mn-lt"/>
              </a:rPr>
              <a:t>No.</a:t>
            </a:r>
            <a:r>
              <a:rPr lang="en-US" sz="2800" b="1" dirty="0">
                <a:latin typeface="+mn-lt"/>
              </a:rPr>
              <a:t> 14: </a:t>
            </a:r>
            <a:r>
              <a:rPr lang="en-US" sz="2800" b="1" dirty="0" err="1">
                <a:latin typeface="+mn-lt"/>
              </a:rPr>
              <a:t>Enfoque</a:t>
            </a:r>
            <a:r>
              <a:rPr lang="en-US" sz="2800" b="1" dirty="0">
                <a:latin typeface="+mn-lt"/>
              </a:rPr>
              <a:t> SE</a:t>
            </a:r>
          </a:p>
          <a:p>
            <a:pPr lvl="0" algn="l" rtl="0">
              <a:lnSpc>
                <a:spcPct val="90000"/>
              </a:lnSpc>
              <a:spcBef>
                <a:spcPts val="0"/>
              </a:spcBef>
              <a:spcAft>
                <a:spcPts val="0"/>
              </a:spcAft>
              <a:buClr>
                <a:schemeClr val="accent5"/>
              </a:buClr>
              <a:buSzPts val="2800"/>
            </a:pPr>
            <a:endParaRPr lang="en-GB" sz="2400" dirty="0">
              <a:latin typeface="+mn-lt"/>
            </a:endParaRPr>
          </a:p>
          <a:p>
            <a:pPr marL="342900" lvl="1" indent="-342900">
              <a:buFont typeface="Arial" panose="020B0604020202020204" pitchFamily="34" charset="0"/>
              <a:buChar char="•"/>
            </a:pPr>
            <a:r>
              <a:rPr lang="en-GB" sz="2400" dirty="0" err="1">
                <a:latin typeface="+mn-lt"/>
              </a:rPr>
              <a:t>Incorpora</a:t>
            </a:r>
            <a:r>
              <a:rPr lang="en-GB" sz="2400" dirty="0">
                <a:latin typeface="+mn-lt"/>
              </a:rPr>
              <a:t> </a:t>
            </a:r>
            <a:r>
              <a:rPr lang="es-ES" sz="2400" dirty="0">
                <a:latin typeface="+mn-lt"/>
              </a:rPr>
              <a:t>al pensamiento sistémico </a:t>
            </a:r>
            <a:endParaRPr lang="en-GB" sz="2400" dirty="0">
              <a:latin typeface="+mn-lt"/>
            </a:endParaRPr>
          </a:p>
          <a:p>
            <a:pPr marL="342900" lvl="1" indent="-342900">
              <a:buFont typeface="Arial" panose="020B0604020202020204" pitchFamily="34" charset="0"/>
              <a:buChar char="•"/>
            </a:pPr>
            <a:r>
              <a:rPr lang="es-ES" sz="2400" dirty="0">
                <a:latin typeface="+mn-lt"/>
              </a:rPr>
              <a:t>Cuatro niveles</a:t>
            </a:r>
          </a:p>
          <a:p>
            <a:pPr marL="342900" lvl="1" indent="-342900">
              <a:buFont typeface="Arial" panose="020B0604020202020204" pitchFamily="34" charset="0"/>
              <a:buChar char="•"/>
            </a:pPr>
            <a:r>
              <a:rPr lang="es-ES" sz="2400" dirty="0">
                <a:latin typeface="+mn-lt"/>
              </a:rPr>
              <a:t>Problemas, causas y soluciones para una protección holística e integrada </a:t>
            </a:r>
            <a:endParaRPr lang="en-GB" sz="2400" dirty="0">
              <a:latin typeface="+mn-lt"/>
            </a:endParaRPr>
          </a:p>
          <a:p>
            <a:endParaRPr lang="en-GB" sz="2400" dirty="0">
              <a:latin typeface="+mn-lt"/>
            </a:endParaRPr>
          </a:p>
          <a:p>
            <a:pPr lvl="1"/>
            <a:r>
              <a:rPr lang="en-GB" sz="2400" b="1" dirty="0" err="1">
                <a:sym typeface="Wingdings" pitchFamily="2" charset="2"/>
              </a:rPr>
              <a:t>Contextualizaci</a:t>
            </a:r>
            <a:r>
              <a:rPr lang="es-ES" sz="2400" b="1" dirty="0" err="1">
                <a:latin typeface="HelveticaNeue-Light-Identity-H"/>
              </a:rPr>
              <a:t>ó</a:t>
            </a:r>
            <a:r>
              <a:rPr lang="en-GB" sz="2400" b="1" dirty="0">
                <a:sym typeface="Wingdings" pitchFamily="2" charset="2"/>
              </a:rPr>
              <a:t>n </a:t>
            </a:r>
          </a:p>
          <a:p>
            <a:pPr lvl="1"/>
            <a:r>
              <a:rPr lang="en-GB" sz="2400" b="1" dirty="0" err="1">
                <a:sym typeface="Wingdings" pitchFamily="2" charset="2"/>
              </a:rPr>
              <a:t>Evoluci</a:t>
            </a:r>
            <a:r>
              <a:rPr lang="es-ES" sz="2400" b="1" dirty="0" err="1">
                <a:latin typeface="HelveticaNeue-Light-Identity-H"/>
              </a:rPr>
              <a:t>ó</a:t>
            </a:r>
            <a:r>
              <a:rPr lang="en-GB" sz="2400" b="1" dirty="0">
                <a:sym typeface="Wingdings" pitchFamily="2" charset="2"/>
              </a:rPr>
              <a:t>n </a:t>
            </a:r>
            <a:r>
              <a:rPr lang="es-ES" sz="2400" b="1" dirty="0"/>
              <a:t>con el tiempo</a:t>
            </a:r>
            <a:endParaRPr lang="en-US" sz="2400" b="1" dirty="0"/>
          </a:p>
        </p:txBody>
      </p:sp>
      <p:pic>
        <p:nvPicPr>
          <p:cNvPr id="7" name="Picture 4" descr="Icon&#10;&#10;Description automatically generated">
            <a:extLst>
              <a:ext uri="{FF2B5EF4-FFF2-40B4-BE49-F238E27FC236}">
                <a16:creationId xmlns:a16="http://schemas.microsoft.com/office/drawing/2014/main" id="{73AFBA0E-698E-4E95-A858-5B97C2E18037}"/>
              </a:ext>
            </a:extLst>
          </p:cNvPr>
          <p:cNvPicPr>
            <a:picLocks noChangeAspect="1"/>
          </p:cNvPicPr>
          <p:nvPr/>
        </p:nvPicPr>
        <p:blipFill>
          <a:blip r:embed="rId3"/>
          <a:stretch>
            <a:fillRect/>
          </a:stretch>
        </p:blipFill>
        <p:spPr>
          <a:xfrm flipH="1">
            <a:off x="4290484" y="5990017"/>
            <a:ext cx="634795" cy="693167"/>
          </a:xfrm>
          <a:prstGeom prst="rect">
            <a:avLst/>
          </a:prstGeom>
        </p:spPr>
      </p:pic>
      <p:pic>
        <p:nvPicPr>
          <p:cNvPr id="10" name="Image 9">
            <a:extLst>
              <a:ext uri="{FF2B5EF4-FFF2-40B4-BE49-F238E27FC236}">
                <a16:creationId xmlns:a16="http://schemas.microsoft.com/office/drawing/2014/main" id="{F29C8999-52CB-4162-BA5F-C623D97909B9}"/>
              </a:ext>
            </a:extLst>
          </p:cNvPr>
          <p:cNvPicPr>
            <a:picLocks noChangeAspect="1"/>
          </p:cNvPicPr>
          <p:nvPr/>
        </p:nvPicPr>
        <p:blipFill rotWithShape="1">
          <a:blip r:embed="rId4"/>
          <a:srcRect t="1833" r="3262"/>
          <a:stretch/>
        </p:blipFill>
        <p:spPr>
          <a:xfrm>
            <a:off x="5641181" y="5850814"/>
            <a:ext cx="909637" cy="867119"/>
          </a:xfrm>
          <a:prstGeom prst="rect">
            <a:avLst/>
          </a:prstGeom>
        </p:spPr>
      </p:pic>
      <p:sp>
        <p:nvSpPr>
          <p:cNvPr id="11" name="ZoneTexte 10">
            <a:extLst>
              <a:ext uri="{FF2B5EF4-FFF2-40B4-BE49-F238E27FC236}">
                <a16:creationId xmlns:a16="http://schemas.microsoft.com/office/drawing/2014/main" id="{44DC9016-3B50-4DE1-B5FA-ED6BE3AC6F97}"/>
              </a:ext>
            </a:extLst>
          </p:cNvPr>
          <p:cNvSpPr txBox="1"/>
          <p:nvPr/>
        </p:nvSpPr>
        <p:spPr>
          <a:xfrm>
            <a:off x="7323287" y="1459323"/>
            <a:ext cx="4241144" cy="3785652"/>
          </a:xfrm>
          <a:prstGeom prst="rect">
            <a:avLst/>
          </a:prstGeom>
          <a:noFill/>
        </p:spPr>
        <p:txBody>
          <a:bodyPr wrap="square">
            <a:spAutoFit/>
          </a:bodyPr>
          <a:lstStyle/>
          <a:p>
            <a:pPr lvl="0">
              <a:lnSpc>
                <a:spcPct val="90000"/>
              </a:lnSpc>
              <a:buClr>
                <a:schemeClr val="accent5"/>
              </a:buClr>
              <a:buSzPts val="2800"/>
            </a:pPr>
            <a:r>
              <a:rPr lang="en-US" sz="2400" b="1" dirty="0"/>
              <a:t>No.</a:t>
            </a:r>
            <a:r>
              <a:rPr lang="en-US" sz="2800" b="1" dirty="0">
                <a:latin typeface="+mn-lt"/>
              </a:rPr>
              <a:t> 15: </a:t>
            </a:r>
            <a:r>
              <a:rPr lang="en-US" sz="2800" b="1" dirty="0" err="1">
                <a:latin typeface="+mn-lt"/>
              </a:rPr>
              <a:t>Actividades</a:t>
            </a:r>
            <a:r>
              <a:rPr lang="en-US" sz="2800" b="1" dirty="0">
                <a:latin typeface="+mn-lt"/>
              </a:rPr>
              <a:t> de </a:t>
            </a:r>
            <a:r>
              <a:rPr lang="en-US" sz="2800" b="1" dirty="0" err="1">
                <a:latin typeface="+mn-lt"/>
              </a:rPr>
              <a:t>grupo</a:t>
            </a:r>
            <a:endParaRPr lang="en-US" sz="2800" b="1" dirty="0">
              <a:latin typeface="+mn-lt"/>
            </a:endParaRPr>
          </a:p>
          <a:p>
            <a:pPr marL="342900" lvl="0" indent="-342900" algn="l" rtl="0">
              <a:lnSpc>
                <a:spcPct val="90000"/>
              </a:lnSpc>
              <a:spcBef>
                <a:spcPts val="0"/>
              </a:spcBef>
              <a:spcAft>
                <a:spcPts val="0"/>
              </a:spcAft>
              <a:buClr>
                <a:schemeClr val="accent5"/>
              </a:buClr>
              <a:buSzPts val="2800"/>
              <a:buFont typeface="Arial" panose="020B0604020202020204" pitchFamily="34" charset="0"/>
              <a:buChar char="•"/>
            </a:pPr>
            <a:endParaRPr lang="en-GB" sz="2400" dirty="0">
              <a:latin typeface="+mn-lt"/>
            </a:endParaRPr>
          </a:p>
          <a:p>
            <a:pPr marL="342900" indent="-342900">
              <a:buFont typeface="Arial" panose="020B0604020202020204" pitchFamily="34" charset="0"/>
              <a:buChar char="•"/>
            </a:pPr>
            <a:r>
              <a:rPr lang="fr-FR" sz="2400" dirty="0" err="1">
                <a:latin typeface="+mn-lt"/>
              </a:rPr>
              <a:t>Actividades</a:t>
            </a:r>
            <a:r>
              <a:rPr lang="fr-FR" sz="2400" dirty="0">
                <a:latin typeface="+mn-lt"/>
              </a:rPr>
              <a:t> </a:t>
            </a:r>
            <a:r>
              <a:rPr lang="fr-FR" sz="2400" dirty="0" err="1">
                <a:latin typeface="+mn-lt"/>
              </a:rPr>
              <a:t>planificadas</a:t>
            </a:r>
            <a:r>
              <a:rPr lang="fr-FR" sz="2400" dirty="0">
                <a:latin typeface="+mn-lt"/>
              </a:rPr>
              <a:t> </a:t>
            </a:r>
            <a:r>
              <a:rPr lang="fr-FR" sz="2400" dirty="0" err="1">
                <a:latin typeface="+mn-lt"/>
              </a:rPr>
              <a:t>grupales</a:t>
            </a:r>
            <a:r>
              <a:rPr lang="fr-FR" sz="2400" dirty="0">
                <a:latin typeface="+mn-lt"/>
              </a:rPr>
              <a:t> </a:t>
            </a:r>
          </a:p>
          <a:p>
            <a:pPr marL="342900" indent="-342900">
              <a:buFont typeface="Arial" panose="020B0604020202020204" pitchFamily="34" charset="0"/>
              <a:buChar char="•"/>
            </a:pPr>
            <a:r>
              <a:rPr lang="es-ES" sz="2400" dirty="0">
                <a:latin typeface="+mn-lt"/>
              </a:rPr>
              <a:t>Enfoques seguros, inclusivos, contextuales y apropiados para la edad, fomentando la protección </a:t>
            </a:r>
          </a:p>
          <a:p>
            <a:pPr marL="342900" lvl="1" indent="-342900">
              <a:buFont typeface="Arial" panose="020B0604020202020204" pitchFamily="34" charset="0"/>
              <a:buChar char="•"/>
            </a:pPr>
            <a:r>
              <a:rPr lang="es-ES" sz="2400" dirty="0">
                <a:latin typeface="+mn-lt"/>
              </a:rPr>
              <a:t>Objetivos medibles realistas </a:t>
            </a:r>
            <a:r>
              <a:rPr lang="en-US" sz="2400" dirty="0">
                <a:latin typeface="+mn-lt"/>
              </a:rPr>
              <a:t> </a:t>
            </a:r>
          </a:p>
        </p:txBody>
      </p:sp>
      <p:pic>
        <p:nvPicPr>
          <p:cNvPr id="12" name="Picture 6">
            <a:extLst>
              <a:ext uri="{FF2B5EF4-FFF2-40B4-BE49-F238E27FC236}">
                <a16:creationId xmlns:a16="http://schemas.microsoft.com/office/drawing/2014/main" id="{DBD935B7-A91A-4D73-958D-E6FE53BC13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8839" y="5597805"/>
            <a:ext cx="1005812" cy="100581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FEBC9065-CE39-4CAF-9809-411A2CCE6A6E}"/>
              </a:ext>
            </a:extLst>
          </p:cNvPr>
          <p:cNvPicPr>
            <a:picLocks noChangeAspect="1"/>
          </p:cNvPicPr>
          <p:nvPr/>
        </p:nvPicPr>
        <p:blipFill>
          <a:blip r:embed="rId6"/>
          <a:stretch>
            <a:fillRect/>
          </a:stretch>
        </p:blipFill>
        <p:spPr>
          <a:xfrm>
            <a:off x="8554447" y="5532441"/>
            <a:ext cx="1175731" cy="1136540"/>
          </a:xfrm>
          <a:prstGeom prst="rect">
            <a:avLst/>
          </a:prstGeom>
        </p:spPr>
      </p:pic>
      <p:pic>
        <p:nvPicPr>
          <p:cNvPr id="6" name="Image 5">
            <a:extLst>
              <a:ext uri="{FF2B5EF4-FFF2-40B4-BE49-F238E27FC236}">
                <a16:creationId xmlns:a16="http://schemas.microsoft.com/office/drawing/2014/main" id="{64B6B1AF-D525-4C8A-9A34-43FBFE12ECCB}"/>
              </a:ext>
            </a:extLst>
          </p:cNvPr>
          <p:cNvPicPr>
            <a:picLocks noChangeAspect="1"/>
          </p:cNvPicPr>
          <p:nvPr/>
        </p:nvPicPr>
        <p:blipFill>
          <a:blip r:embed="rId7"/>
          <a:stretch>
            <a:fillRect/>
          </a:stretch>
        </p:blipFill>
        <p:spPr>
          <a:xfrm>
            <a:off x="0" y="40504"/>
            <a:ext cx="2764928" cy="6817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F7473-24D2-2C49-81A3-B2D794550489}"/>
              </a:ext>
            </a:extLst>
          </p:cNvPr>
          <p:cNvSpPr>
            <a:spLocks noGrp="1"/>
          </p:cNvSpPr>
          <p:nvPr>
            <p:ph type="title"/>
          </p:nvPr>
        </p:nvSpPr>
        <p:spPr>
          <a:xfrm>
            <a:off x="2818409" y="289643"/>
            <a:ext cx="9356678" cy="1149597"/>
          </a:xfrm>
        </p:spPr>
        <p:txBody>
          <a:bodyPr>
            <a:normAutofit fontScale="90000"/>
          </a:bodyPr>
          <a:lstStyle/>
          <a:p>
            <a:r>
              <a:rPr lang="es-ES" dirty="0"/>
              <a:t>Fortalecimiento de comunidades </a:t>
            </a:r>
            <a:br>
              <a:rPr lang="es-ES" dirty="0"/>
            </a:br>
            <a:r>
              <a:rPr lang="es-ES" dirty="0"/>
              <a:t>y familias </a:t>
            </a:r>
            <a:endParaRPr lang="en-GB" dirty="0"/>
          </a:p>
        </p:txBody>
      </p:sp>
      <p:sp>
        <p:nvSpPr>
          <p:cNvPr id="3" name="Marcador de contenido 2">
            <a:extLst>
              <a:ext uri="{FF2B5EF4-FFF2-40B4-BE49-F238E27FC236}">
                <a16:creationId xmlns:a16="http://schemas.microsoft.com/office/drawing/2014/main" id="{8F0BC22C-C9DE-4C4C-BFE1-5A1A6D1787F9}"/>
              </a:ext>
            </a:extLst>
          </p:cNvPr>
          <p:cNvSpPr>
            <a:spLocks noGrp="1"/>
          </p:cNvSpPr>
          <p:nvPr>
            <p:ph sz="half" idx="1"/>
          </p:nvPr>
        </p:nvSpPr>
        <p:spPr>
          <a:xfrm>
            <a:off x="2764928" y="1593103"/>
            <a:ext cx="4893812" cy="4968649"/>
          </a:xfrm>
        </p:spPr>
        <p:txBody>
          <a:bodyPr>
            <a:normAutofit/>
          </a:bodyPr>
          <a:lstStyle/>
          <a:p>
            <a:pPr marL="0" indent="0">
              <a:buNone/>
            </a:pPr>
            <a:r>
              <a:rPr lang="en-US" sz="2400" b="1" dirty="0"/>
              <a:t>No.</a:t>
            </a:r>
            <a:r>
              <a:rPr lang="en-GB" sz="2400" b="1" dirty="0"/>
              <a:t> 16: </a:t>
            </a:r>
            <a:r>
              <a:rPr lang="en-GB" sz="2400" b="1" dirty="0" err="1"/>
              <a:t>Fortalecimiento</a:t>
            </a:r>
            <a:r>
              <a:rPr lang="en-GB" sz="2400" b="1" dirty="0"/>
              <a:t> de la </a:t>
            </a:r>
            <a:r>
              <a:rPr lang="en-GB" sz="2400" b="1" dirty="0" err="1"/>
              <a:t>familia</a:t>
            </a:r>
            <a:br>
              <a:rPr lang="en-GB" sz="2400" b="1" dirty="0"/>
            </a:br>
            <a:endParaRPr lang="en-GB" sz="2400" b="1" dirty="0"/>
          </a:p>
          <a:p>
            <a:r>
              <a:rPr lang="es-ES" sz="2400" dirty="0"/>
              <a:t>Programación de fortalecimiento familiar de prevención y respuesta</a:t>
            </a:r>
          </a:p>
          <a:p>
            <a:r>
              <a:rPr lang="es-ES" sz="2400" dirty="0"/>
              <a:t>Mejorar la atención:</a:t>
            </a:r>
          </a:p>
          <a:p>
            <a:pPr lvl="1"/>
            <a:r>
              <a:rPr lang="es-ES" sz="2000" dirty="0"/>
              <a:t>acceso a los servicios durante y después una crisis, </a:t>
            </a:r>
          </a:p>
          <a:p>
            <a:pPr lvl="1"/>
            <a:r>
              <a:rPr lang="es-ES" sz="2000" dirty="0"/>
              <a:t>crianza positiva, </a:t>
            </a:r>
          </a:p>
          <a:p>
            <a:pPr lvl="1"/>
            <a:r>
              <a:rPr lang="es-ES" sz="2000" dirty="0"/>
              <a:t>apoyo financiero directo </a:t>
            </a:r>
          </a:p>
          <a:p>
            <a:r>
              <a:rPr lang="es-ES" sz="2400" dirty="0"/>
              <a:t>Interacciones</a:t>
            </a:r>
            <a:r>
              <a:rPr lang="en-GB" sz="2400" dirty="0"/>
              <a:t> </a:t>
            </a:r>
            <a:r>
              <a:rPr lang="en-GB" sz="2400" dirty="0" err="1"/>
              <a:t>mejoradas</a:t>
            </a:r>
            <a:r>
              <a:rPr lang="en-GB" sz="2400" dirty="0"/>
              <a:t> : </a:t>
            </a:r>
            <a:r>
              <a:rPr lang="es-ES" sz="2400" dirty="0"/>
              <a:t>conocimiento de las conductas, y habilidades</a:t>
            </a:r>
            <a:endParaRPr lang="en-GB" sz="2400" dirty="0"/>
          </a:p>
        </p:txBody>
      </p:sp>
      <p:sp>
        <p:nvSpPr>
          <p:cNvPr id="4" name="Marcador de contenido 3">
            <a:extLst>
              <a:ext uri="{FF2B5EF4-FFF2-40B4-BE49-F238E27FC236}">
                <a16:creationId xmlns:a16="http://schemas.microsoft.com/office/drawing/2014/main" id="{DED70EA9-A19E-ED45-8935-C34B7642710A}"/>
              </a:ext>
            </a:extLst>
          </p:cNvPr>
          <p:cNvSpPr>
            <a:spLocks noGrp="1"/>
          </p:cNvSpPr>
          <p:nvPr>
            <p:ph sz="half" idx="2"/>
          </p:nvPr>
        </p:nvSpPr>
        <p:spPr>
          <a:xfrm>
            <a:off x="7823200" y="2075477"/>
            <a:ext cx="4368800" cy="4486275"/>
          </a:xfrm>
        </p:spPr>
        <p:txBody>
          <a:bodyPr>
            <a:normAutofit/>
          </a:bodyPr>
          <a:lstStyle/>
          <a:p>
            <a:pPr marL="0" indent="0">
              <a:buNone/>
            </a:pPr>
            <a:r>
              <a:rPr lang="en-US" sz="2400" b="1" dirty="0"/>
              <a:t>No.</a:t>
            </a:r>
            <a:r>
              <a:rPr lang="en-GB" sz="2400" b="1" dirty="0"/>
              <a:t> 17: </a:t>
            </a:r>
            <a:r>
              <a:rPr lang="en-GB" sz="2400" b="1" dirty="0" err="1"/>
              <a:t>Enfoque</a:t>
            </a:r>
            <a:r>
              <a:rPr lang="en-GB" sz="2400" b="1" dirty="0"/>
              <a:t> </a:t>
            </a:r>
            <a:r>
              <a:rPr lang="en-GB" sz="2400" b="1" dirty="0" err="1"/>
              <a:t>comunitario</a:t>
            </a:r>
            <a:br>
              <a:rPr lang="en-GB" sz="2400" b="1" dirty="0"/>
            </a:br>
            <a:endParaRPr lang="en-GB" sz="2400" b="1" dirty="0"/>
          </a:p>
          <a:p>
            <a:r>
              <a:rPr lang="es-ES" sz="2400" dirty="0"/>
              <a:t>Profundo análisis y mapeo del contexto y de las capacidades y riesgos </a:t>
            </a:r>
          </a:p>
          <a:p>
            <a:r>
              <a:rPr lang="es-ES" sz="2400" dirty="0"/>
              <a:t>Apoyar las prácticas protectoras </a:t>
            </a:r>
          </a:p>
          <a:p>
            <a:r>
              <a:rPr lang="es-ES" sz="2400" dirty="0"/>
              <a:t>Influir un cambio de prácticas </a:t>
            </a:r>
            <a:endParaRPr lang="en-GB" sz="2400" dirty="0"/>
          </a:p>
          <a:p>
            <a:r>
              <a:rPr lang="es-ES" sz="2400" dirty="0"/>
              <a:t>Respaldar los vínculos con los sistemas formales </a:t>
            </a:r>
            <a:endParaRPr lang="en-GB" sz="2400" dirty="0"/>
          </a:p>
        </p:txBody>
      </p:sp>
      <p:pic>
        <p:nvPicPr>
          <p:cNvPr id="2054" name="Picture 6">
            <a:extLst>
              <a:ext uri="{FF2B5EF4-FFF2-40B4-BE49-F238E27FC236}">
                <a16:creationId xmlns:a16="http://schemas.microsoft.com/office/drawing/2014/main" id="{DC965007-E317-BE4F-A7F0-E5D3B818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3505" y="5819372"/>
            <a:ext cx="903162" cy="9031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B2AE674-E1E8-474E-87ED-CE99F702F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0647" y="5823184"/>
            <a:ext cx="899351" cy="8993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C858C907-72C3-6D44-A293-A7996AD6D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230" y="5930871"/>
            <a:ext cx="782424" cy="78242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D3274B1D-5480-D849-A696-294A318264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6075" y="5943376"/>
            <a:ext cx="785739" cy="78573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529AA47-D6C2-41F7-AFF5-3FDBD08522E0}"/>
              </a:ext>
            </a:extLst>
          </p:cNvPr>
          <p:cNvPicPr>
            <a:picLocks noChangeAspect="1"/>
          </p:cNvPicPr>
          <p:nvPr/>
        </p:nvPicPr>
        <p:blipFill>
          <a:blip r:embed="rId7"/>
          <a:stretch>
            <a:fillRect/>
          </a:stretch>
        </p:blipFill>
        <p:spPr>
          <a:xfrm>
            <a:off x="0" y="40504"/>
            <a:ext cx="2764928" cy="6817496"/>
          </a:xfrm>
          <a:prstGeom prst="rect">
            <a:avLst/>
          </a:prstGeom>
        </p:spPr>
      </p:pic>
    </p:spTree>
    <p:extLst>
      <p:ext uri="{BB962C8B-B14F-4D97-AF65-F5344CB8AC3E}">
        <p14:creationId xmlns:p14="http://schemas.microsoft.com/office/powerpoint/2010/main" val="6785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8" name="Google Shape;418;p21"/>
          <p:cNvSpPr txBox="1">
            <a:spLocks noGrp="1"/>
          </p:cNvSpPr>
          <p:nvPr>
            <p:ph sz="half" idx="1"/>
          </p:nvPr>
        </p:nvSpPr>
        <p:spPr>
          <a:xfrm>
            <a:off x="2996760" y="1231067"/>
            <a:ext cx="4479858" cy="3606893"/>
          </a:xfrm>
          <a:prstGeom prst="rect">
            <a:avLst/>
          </a:prstGeom>
          <a:noFill/>
          <a:ln>
            <a:noFill/>
          </a:ln>
        </p:spPr>
        <p:txBody>
          <a:bodyPr spcFirstLastPara="1" wrap="square" lIns="91425" tIns="45700" rIns="91425" bIns="45700" anchor="t" anchorCtr="0">
            <a:noAutofit/>
          </a:bodyPr>
          <a:lstStyle/>
          <a:p>
            <a:pPr marL="0" lvl="0" indent="0">
              <a:buClr>
                <a:schemeClr val="accent5"/>
              </a:buClr>
              <a:buSzPct val="100000"/>
              <a:buNone/>
            </a:pPr>
            <a:r>
              <a:rPr lang="en-US" sz="2200" b="1" dirty="0">
                <a:latin typeface="Helvetica Neue" panose="020B0604020202020204" charset="0"/>
              </a:rPr>
              <a:t>No. 18: CM</a:t>
            </a:r>
          </a:p>
          <a:p>
            <a:pPr lvl="0">
              <a:buClr>
                <a:schemeClr val="accent5"/>
              </a:buClr>
              <a:buSzPct val="100000"/>
            </a:pPr>
            <a:r>
              <a:rPr lang="es-ES" sz="2200" dirty="0">
                <a:latin typeface="Helvetica Neue" panose="020B0604020202020204" charset="0"/>
              </a:rPr>
              <a:t>Apoyo individualizado, coordinado, integral y multisectorial, persona a persona y / o conexiones con proveedores de servicios relevantes </a:t>
            </a:r>
            <a:endParaRPr lang="en-US" sz="2200" dirty="0">
              <a:latin typeface="Helvetica Neue" panose="020B0604020202020204" charset="0"/>
              <a:sym typeface="Arial"/>
            </a:endParaRPr>
          </a:p>
          <a:p>
            <a:pPr lvl="0">
              <a:buClr>
                <a:schemeClr val="accent5"/>
              </a:buClr>
              <a:buSzPct val="100000"/>
            </a:pPr>
            <a:r>
              <a:rPr lang="en-GB" sz="2200" dirty="0" err="1">
                <a:latin typeface="Helvetica Neue" panose="020B0604020202020204" charset="0"/>
              </a:rPr>
              <a:t>Aborda</a:t>
            </a:r>
            <a:r>
              <a:rPr lang="en-GB" sz="2200" dirty="0">
                <a:latin typeface="Helvetica Neue" panose="020B0604020202020204" charset="0"/>
              </a:rPr>
              <a:t> </a:t>
            </a:r>
            <a:r>
              <a:rPr lang="es-ES" sz="2200" dirty="0">
                <a:latin typeface="Helvetica Neue" panose="020B0604020202020204" charset="0"/>
              </a:rPr>
              <a:t>los 3 niveles del modelo socio-ecológico</a:t>
            </a:r>
            <a:endParaRPr lang="en-GB" sz="2200" dirty="0">
              <a:latin typeface="Helvetica Neue" panose="020B0604020202020204" charset="0"/>
            </a:endParaRPr>
          </a:p>
          <a:p>
            <a:pPr>
              <a:buClr>
                <a:schemeClr val="accent5"/>
              </a:buClr>
              <a:buSzPct val="100000"/>
            </a:pPr>
            <a:r>
              <a:rPr lang="es-ES" sz="2200" b="1" dirty="0">
                <a:latin typeface="Helvetica Neue" panose="020B0604020202020204" charset="0"/>
              </a:rPr>
              <a:t>Preparación </a:t>
            </a:r>
            <a:r>
              <a:rPr lang="es-ES" sz="2200" dirty="0">
                <a:latin typeface="Helvetica Neue" panose="020B0604020202020204" charset="0"/>
              </a:rPr>
              <a:t>es clave ! </a:t>
            </a:r>
          </a:p>
          <a:p>
            <a:pPr marL="0" indent="0">
              <a:buClr>
                <a:schemeClr val="accent5"/>
              </a:buClr>
              <a:buSzPct val="100000"/>
              <a:buNone/>
            </a:pPr>
            <a:endParaRPr lang="en-GB" sz="2200" dirty="0">
              <a:latin typeface="Helvetica Neue" panose="020B0604020202020204" charset="0"/>
            </a:endParaRPr>
          </a:p>
          <a:p>
            <a:pPr marL="228600" lvl="0" indent="-64135" algn="l" rtl="0">
              <a:lnSpc>
                <a:spcPct val="90000"/>
              </a:lnSpc>
              <a:spcBef>
                <a:spcPts val="1000"/>
              </a:spcBef>
              <a:spcAft>
                <a:spcPts val="0"/>
              </a:spcAft>
              <a:buClr>
                <a:schemeClr val="accent5"/>
              </a:buClr>
              <a:buSzPct val="100000"/>
              <a:buNone/>
            </a:pPr>
            <a:endParaRPr sz="2200" b="1" dirty="0">
              <a:latin typeface="Helvetica Neue" panose="020B0604020202020204" charset="0"/>
            </a:endParaRPr>
          </a:p>
          <a:p>
            <a:pPr marL="228600" lvl="0" indent="-64135" algn="l" rtl="0">
              <a:lnSpc>
                <a:spcPct val="90000"/>
              </a:lnSpc>
              <a:spcBef>
                <a:spcPts val="1000"/>
              </a:spcBef>
              <a:spcAft>
                <a:spcPts val="0"/>
              </a:spcAft>
              <a:buClr>
                <a:schemeClr val="accent5"/>
              </a:buClr>
              <a:buSzPct val="100000"/>
              <a:buNone/>
            </a:pPr>
            <a:endParaRPr sz="2200" b="1" dirty="0">
              <a:latin typeface="Helvetica Neue" panose="020B0604020202020204" charset="0"/>
            </a:endParaRPr>
          </a:p>
          <a:p>
            <a:pPr marL="0" lvl="0" indent="0" algn="l" rtl="0">
              <a:lnSpc>
                <a:spcPct val="90000"/>
              </a:lnSpc>
              <a:spcBef>
                <a:spcPts val="1000"/>
              </a:spcBef>
              <a:spcAft>
                <a:spcPts val="0"/>
              </a:spcAft>
              <a:buSzPct val="100000"/>
              <a:buNone/>
            </a:pPr>
            <a:endParaRPr sz="2200" b="1" dirty="0">
              <a:latin typeface="Helvetica Neue" panose="020B0604020202020204" charset="0"/>
            </a:endParaRPr>
          </a:p>
          <a:p>
            <a:pPr marL="228600" lvl="0" indent="-64135" algn="l" rtl="0">
              <a:lnSpc>
                <a:spcPct val="90000"/>
              </a:lnSpc>
              <a:spcBef>
                <a:spcPts val="1000"/>
              </a:spcBef>
              <a:spcAft>
                <a:spcPts val="0"/>
              </a:spcAft>
              <a:buClr>
                <a:schemeClr val="accent5"/>
              </a:buClr>
              <a:buSzPct val="100000"/>
              <a:buNone/>
            </a:pPr>
            <a:endParaRPr sz="2200" dirty="0">
              <a:latin typeface="Helvetica Neue" panose="020B0604020202020204" charset="0"/>
            </a:endParaRPr>
          </a:p>
          <a:p>
            <a:pPr marL="228600" lvl="0" indent="-64135" algn="l" rtl="0">
              <a:lnSpc>
                <a:spcPct val="90000"/>
              </a:lnSpc>
              <a:spcBef>
                <a:spcPts val="1000"/>
              </a:spcBef>
              <a:spcAft>
                <a:spcPts val="0"/>
              </a:spcAft>
              <a:buClr>
                <a:schemeClr val="accent5"/>
              </a:buClr>
              <a:buSzPct val="100000"/>
              <a:buNone/>
            </a:pPr>
            <a:endParaRPr sz="2200" dirty="0">
              <a:latin typeface="Helvetica Neue" panose="020B0604020202020204" charset="0"/>
            </a:endParaRPr>
          </a:p>
        </p:txBody>
      </p:sp>
      <p:sp>
        <p:nvSpPr>
          <p:cNvPr id="5" name="Título 1">
            <a:extLst>
              <a:ext uri="{FF2B5EF4-FFF2-40B4-BE49-F238E27FC236}">
                <a16:creationId xmlns:a16="http://schemas.microsoft.com/office/drawing/2014/main" id="{2D921F1D-C96E-443F-925E-06F4CA4EDFC0}"/>
              </a:ext>
            </a:extLst>
          </p:cNvPr>
          <p:cNvSpPr txBox="1">
            <a:spLocks/>
          </p:cNvSpPr>
          <p:nvPr/>
        </p:nvSpPr>
        <p:spPr>
          <a:xfrm>
            <a:off x="2764928" y="136223"/>
            <a:ext cx="9356678" cy="11495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415E7C"/>
                </a:solidFill>
                <a:latin typeface="+mj-lt"/>
                <a:ea typeface="+mj-ea"/>
                <a:cs typeface="+mj-cs"/>
              </a:defRPr>
            </a:lvl1pPr>
          </a:lstStyle>
          <a:p>
            <a:pPr>
              <a:buClrTx/>
              <a:buFontTx/>
            </a:pPr>
            <a:r>
              <a:rPr lang="es-ES" dirty="0"/>
              <a:t>Fortalecimiento de sistemas formales </a:t>
            </a:r>
            <a:endParaRPr lang="en-GB" dirty="0"/>
          </a:p>
        </p:txBody>
      </p:sp>
      <p:sp>
        <p:nvSpPr>
          <p:cNvPr id="7" name="ZoneTexte 6">
            <a:extLst>
              <a:ext uri="{FF2B5EF4-FFF2-40B4-BE49-F238E27FC236}">
                <a16:creationId xmlns:a16="http://schemas.microsoft.com/office/drawing/2014/main" id="{4FFE9218-4B1B-4D9E-84B3-02F861E6222F}"/>
              </a:ext>
            </a:extLst>
          </p:cNvPr>
          <p:cNvSpPr txBox="1"/>
          <p:nvPr/>
        </p:nvSpPr>
        <p:spPr>
          <a:xfrm>
            <a:off x="7983096" y="1756436"/>
            <a:ext cx="4191991" cy="2610908"/>
          </a:xfrm>
          <a:prstGeom prst="rect">
            <a:avLst/>
          </a:prstGeom>
          <a:noFill/>
        </p:spPr>
        <p:txBody>
          <a:bodyPr wrap="square">
            <a:spAutoFit/>
          </a:bodyPr>
          <a:lstStyle/>
          <a:p>
            <a:pPr lvl="0">
              <a:lnSpc>
                <a:spcPct val="90000"/>
              </a:lnSpc>
              <a:spcBef>
                <a:spcPts val="1000"/>
              </a:spcBef>
              <a:buClr>
                <a:schemeClr val="accent5"/>
              </a:buClr>
              <a:buSzPct val="100000"/>
            </a:pPr>
            <a:r>
              <a:rPr lang="en-US" sz="2200" b="1" dirty="0">
                <a:latin typeface="Helvetica Neue" panose="020B0604020202020204" charset="0"/>
              </a:rPr>
              <a:t>No. 20 : Justicia</a:t>
            </a:r>
          </a:p>
          <a:p>
            <a:pPr marL="228600" lvl="0" indent="-228600">
              <a:lnSpc>
                <a:spcPct val="90000"/>
              </a:lnSpc>
              <a:spcBef>
                <a:spcPts val="1000"/>
              </a:spcBef>
              <a:buClr>
                <a:schemeClr val="accent5"/>
              </a:buClr>
              <a:buSzPct val="100000"/>
              <a:buChar char="•"/>
            </a:pPr>
            <a:r>
              <a:rPr lang="es-ES" sz="2200" dirty="0">
                <a:latin typeface="Helvetica Neue" panose="020B0604020202020204" charset="0"/>
              </a:rPr>
              <a:t>Evaluar los sistemas legales y de justicia</a:t>
            </a:r>
          </a:p>
          <a:p>
            <a:pPr marL="228600" indent="-228600">
              <a:lnSpc>
                <a:spcPct val="90000"/>
              </a:lnSpc>
              <a:spcBef>
                <a:spcPts val="1000"/>
              </a:spcBef>
              <a:buClr>
                <a:schemeClr val="accent5"/>
              </a:buClr>
              <a:buSzPct val="100000"/>
              <a:buFont typeface="Arial"/>
              <a:buChar char="•"/>
            </a:pPr>
            <a:r>
              <a:rPr lang="es-ES" sz="2200" dirty="0">
                <a:latin typeface="Helvetica Neue" panose="020B0604020202020204" charset="0"/>
              </a:rPr>
              <a:t>Formular intervenciones para reforzar la PNA y superar los riesgos</a:t>
            </a:r>
          </a:p>
          <a:p>
            <a:pPr marL="228600" lvl="0" indent="-228600">
              <a:lnSpc>
                <a:spcPct val="90000"/>
              </a:lnSpc>
              <a:spcBef>
                <a:spcPts val="1000"/>
              </a:spcBef>
              <a:buClr>
                <a:schemeClr val="accent5"/>
              </a:buClr>
              <a:buSzPct val="100000"/>
              <a:buChar char="•"/>
            </a:pPr>
            <a:endParaRPr lang="en-US" sz="2200" dirty="0">
              <a:latin typeface="Helvetica Neue" panose="020B0604020202020204" charset="0"/>
            </a:endParaRPr>
          </a:p>
        </p:txBody>
      </p:sp>
      <p:pic>
        <p:nvPicPr>
          <p:cNvPr id="4" name="Image 3">
            <a:extLst>
              <a:ext uri="{FF2B5EF4-FFF2-40B4-BE49-F238E27FC236}">
                <a16:creationId xmlns:a16="http://schemas.microsoft.com/office/drawing/2014/main" id="{D830A148-E832-45D7-9AF2-A71AEB914E00}"/>
              </a:ext>
            </a:extLst>
          </p:cNvPr>
          <p:cNvPicPr>
            <a:picLocks noChangeAspect="1"/>
          </p:cNvPicPr>
          <p:nvPr/>
        </p:nvPicPr>
        <p:blipFill>
          <a:blip r:embed="rId3"/>
          <a:stretch>
            <a:fillRect/>
          </a:stretch>
        </p:blipFill>
        <p:spPr>
          <a:xfrm>
            <a:off x="6709871" y="1452492"/>
            <a:ext cx="840332" cy="786694"/>
          </a:xfrm>
          <a:prstGeom prst="rect">
            <a:avLst/>
          </a:prstGeom>
        </p:spPr>
      </p:pic>
      <p:pic>
        <p:nvPicPr>
          <p:cNvPr id="10" name="Image 9">
            <a:extLst>
              <a:ext uri="{FF2B5EF4-FFF2-40B4-BE49-F238E27FC236}">
                <a16:creationId xmlns:a16="http://schemas.microsoft.com/office/drawing/2014/main" id="{09380138-7A4D-482D-A99F-AED8C3E9914B}"/>
              </a:ext>
            </a:extLst>
          </p:cNvPr>
          <p:cNvPicPr>
            <a:picLocks noChangeAspect="1"/>
          </p:cNvPicPr>
          <p:nvPr/>
        </p:nvPicPr>
        <p:blipFill>
          <a:blip r:embed="rId3"/>
          <a:stretch>
            <a:fillRect/>
          </a:stretch>
        </p:blipFill>
        <p:spPr>
          <a:xfrm>
            <a:off x="10732463" y="5916085"/>
            <a:ext cx="840332" cy="786694"/>
          </a:xfrm>
          <a:prstGeom prst="rect">
            <a:avLst/>
          </a:prstGeom>
        </p:spPr>
      </p:pic>
      <p:pic>
        <p:nvPicPr>
          <p:cNvPr id="8" name="Image 7">
            <a:extLst>
              <a:ext uri="{FF2B5EF4-FFF2-40B4-BE49-F238E27FC236}">
                <a16:creationId xmlns:a16="http://schemas.microsoft.com/office/drawing/2014/main" id="{97FDE011-835B-46CA-8609-F677E29EF39D}"/>
              </a:ext>
            </a:extLst>
          </p:cNvPr>
          <p:cNvPicPr>
            <a:picLocks noChangeAspect="1"/>
          </p:cNvPicPr>
          <p:nvPr/>
        </p:nvPicPr>
        <p:blipFill>
          <a:blip r:embed="rId4"/>
          <a:stretch>
            <a:fillRect/>
          </a:stretch>
        </p:blipFill>
        <p:spPr>
          <a:xfrm>
            <a:off x="9821050" y="5916085"/>
            <a:ext cx="911413" cy="786694"/>
          </a:xfrm>
          <a:prstGeom prst="rect">
            <a:avLst/>
          </a:prstGeom>
        </p:spPr>
      </p:pic>
      <p:pic>
        <p:nvPicPr>
          <p:cNvPr id="13" name="Image 12">
            <a:extLst>
              <a:ext uri="{FF2B5EF4-FFF2-40B4-BE49-F238E27FC236}">
                <a16:creationId xmlns:a16="http://schemas.microsoft.com/office/drawing/2014/main" id="{1EBC41DA-452A-4C1D-84EF-05DD42CFB24C}"/>
              </a:ext>
            </a:extLst>
          </p:cNvPr>
          <p:cNvPicPr>
            <a:picLocks noChangeAspect="1"/>
          </p:cNvPicPr>
          <p:nvPr/>
        </p:nvPicPr>
        <p:blipFill>
          <a:blip r:embed="rId3"/>
          <a:stretch>
            <a:fillRect/>
          </a:stretch>
        </p:blipFill>
        <p:spPr>
          <a:xfrm>
            <a:off x="10536975" y="3942221"/>
            <a:ext cx="875910" cy="742319"/>
          </a:xfrm>
          <a:prstGeom prst="rect">
            <a:avLst/>
          </a:prstGeom>
        </p:spPr>
      </p:pic>
      <p:pic>
        <p:nvPicPr>
          <p:cNvPr id="11" name="Image 10">
            <a:extLst>
              <a:ext uri="{FF2B5EF4-FFF2-40B4-BE49-F238E27FC236}">
                <a16:creationId xmlns:a16="http://schemas.microsoft.com/office/drawing/2014/main" id="{CE0FC6C6-5038-4D0B-842E-17E6D3B089B5}"/>
              </a:ext>
            </a:extLst>
          </p:cNvPr>
          <p:cNvPicPr>
            <a:picLocks noChangeAspect="1"/>
          </p:cNvPicPr>
          <p:nvPr/>
        </p:nvPicPr>
        <p:blipFill>
          <a:blip r:embed="rId5"/>
          <a:stretch>
            <a:fillRect/>
          </a:stretch>
        </p:blipFill>
        <p:spPr>
          <a:xfrm>
            <a:off x="9621469" y="3897846"/>
            <a:ext cx="915243" cy="786694"/>
          </a:xfrm>
          <a:prstGeom prst="rect">
            <a:avLst/>
          </a:prstGeom>
        </p:spPr>
      </p:pic>
      <p:pic>
        <p:nvPicPr>
          <p:cNvPr id="14" name="Image 13">
            <a:extLst>
              <a:ext uri="{FF2B5EF4-FFF2-40B4-BE49-F238E27FC236}">
                <a16:creationId xmlns:a16="http://schemas.microsoft.com/office/drawing/2014/main" id="{FFB0BE3A-EE68-463B-9BA5-1AA060EDF383}"/>
              </a:ext>
            </a:extLst>
          </p:cNvPr>
          <p:cNvPicPr>
            <a:picLocks noChangeAspect="1"/>
          </p:cNvPicPr>
          <p:nvPr/>
        </p:nvPicPr>
        <p:blipFill>
          <a:blip r:embed="rId6"/>
          <a:stretch>
            <a:fillRect/>
          </a:stretch>
        </p:blipFill>
        <p:spPr>
          <a:xfrm>
            <a:off x="0" y="40504"/>
            <a:ext cx="2764928" cy="6817496"/>
          </a:xfrm>
          <a:prstGeom prst="rect">
            <a:avLst/>
          </a:prstGeom>
        </p:spPr>
      </p:pic>
      <p:sp>
        <p:nvSpPr>
          <p:cNvPr id="15" name="ZoneTexte 14">
            <a:extLst>
              <a:ext uri="{FF2B5EF4-FFF2-40B4-BE49-F238E27FC236}">
                <a16:creationId xmlns:a16="http://schemas.microsoft.com/office/drawing/2014/main" id="{474DE070-1BDC-4038-83E3-162C1621C3B2}"/>
              </a:ext>
            </a:extLst>
          </p:cNvPr>
          <p:cNvSpPr txBox="1"/>
          <p:nvPr/>
        </p:nvSpPr>
        <p:spPr>
          <a:xfrm>
            <a:off x="6177060" y="4837960"/>
            <a:ext cx="3920067" cy="1785104"/>
          </a:xfrm>
          <a:prstGeom prst="rect">
            <a:avLst/>
          </a:prstGeom>
          <a:noFill/>
        </p:spPr>
        <p:txBody>
          <a:bodyPr wrap="square">
            <a:spAutoFit/>
          </a:bodyPr>
          <a:lstStyle/>
          <a:p>
            <a:pPr marL="0" lvl="0" indent="0">
              <a:buClr>
                <a:schemeClr val="accent5"/>
              </a:buClr>
              <a:buSzPct val="100000"/>
              <a:buNone/>
            </a:pPr>
            <a:r>
              <a:rPr lang="en-US" sz="2200" b="1" dirty="0">
                <a:latin typeface="Helvetica Neue" panose="020B0604020202020204" charset="0"/>
              </a:rPr>
              <a:t>No. 19 : </a:t>
            </a:r>
            <a:r>
              <a:rPr lang="en-US" sz="2200" b="1" dirty="0" err="1">
                <a:latin typeface="Helvetica Neue" panose="020B0604020202020204" charset="0"/>
              </a:rPr>
              <a:t>Cuidado</a:t>
            </a:r>
            <a:r>
              <a:rPr lang="en-US" sz="2200" b="1" dirty="0">
                <a:latin typeface="Helvetica Neue" panose="020B0604020202020204" charset="0"/>
              </a:rPr>
              <a:t> alternativo</a:t>
            </a:r>
          </a:p>
          <a:p>
            <a:pPr>
              <a:buClr>
                <a:schemeClr val="accent5"/>
              </a:buClr>
              <a:buSzPct val="100000"/>
            </a:pPr>
            <a:r>
              <a:rPr lang="es-ES" sz="2200" dirty="0">
                <a:latin typeface="Helvetica Neue" panose="020B0604020202020204" charset="0"/>
              </a:rPr>
              <a:t>Cuidados alternativos protectores y adecuados </a:t>
            </a:r>
          </a:p>
          <a:p>
            <a:pPr>
              <a:buClr>
                <a:schemeClr val="accent5"/>
              </a:buClr>
              <a:buSzPct val="100000"/>
            </a:pPr>
            <a:r>
              <a:rPr lang="es-ES" sz="2200" dirty="0">
                <a:latin typeface="Helvetica Neue" panose="020B0604020202020204" charset="0"/>
              </a:rPr>
              <a:t>Cuidado basado en la familia &amp; unidad familiar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2142</TotalTime>
  <Words>2208</Words>
  <Application>Microsoft Office PowerPoint</Application>
  <PresentationFormat>Grand écran</PresentationFormat>
  <Paragraphs>129</Paragraphs>
  <Slides>4</Slides>
  <Notes>4</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vt:i4>
      </vt:variant>
    </vt:vector>
  </HeadingPairs>
  <TitlesOfParts>
    <vt:vector size="13" baseType="lpstr">
      <vt:lpstr>Helvetica Neue</vt:lpstr>
      <vt:lpstr>HelveticaNeue-Light-Identity-H</vt:lpstr>
      <vt:lpstr>HelveticaNeue-LightItalic-Identity-H</vt:lpstr>
      <vt:lpstr>Calibri Light</vt:lpstr>
      <vt:lpstr>Arial</vt:lpstr>
      <vt:lpstr>HelveticaNeue-Roman-Identity-H</vt:lpstr>
      <vt:lpstr>Calibri</vt:lpstr>
      <vt:lpstr>Office Theme</vt:lpstr>
      <vt:lpstr>Tema de Office</vt:lpstr>
      <vt:lpstr>Bloque 3 – desarollar estrategias adecuadas</vt:lpstr>
      <vt:lpstr>Bloque 3 – descripción de las Normas</vt:lpstr>
      <vt:lpstr>Fortalecimiento de comunidades  y familias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129</cp:revision>
  <dcterms:created xsi:type="dcterms:W3CDTF">2017-12-20T18:51:03Z</dcterms:created>
  <dcterms:modified xsi:type="dcterms:W3CDTF">2021-10-02T05:37:51Z</dcterms:modified>
</cp:coreProperties>
</file>