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86" r:id="rId2"/>
    <p:sldId id="288" r:id="rId3"/>
    <p:sldId id="380" r:id="rId4"/>
    <p:sldId id="267" r:id="rId5"/>
    <p:sldId id="268" r:id="rId6"/>
    <p:sldId id="28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Helvetica Neue" panose="020B0604020202020204"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177" autoAdjust="0"/>
  </p:normalViewPr>
  <p:slideViewPr>
    <p:cSldViewPr snapToGrid="0">
      <p:cViewPr varScale="1">
        <p:scale>
          <a:sx n="29" d="100"/>
          <a:sy n="29" d="100"/>
        </p:scale>
        <p:origin x="2108" y="4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rshandbook.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spherestandards.org/handbook-2018/" TargetMode="External"/><Relationship Id="rId4" Type="http://schemas.openxmlformats.org/officeDocument/2006/relationships/hyperlink" Target="https://www.edu-links.org/sites/default/files/media/file/INEE_Minimum_Standards_Handbook_2010_English.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andbook.spherestandards.org/en/cpms/#ch04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25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inee.org/standard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26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andbook.spherestandards.org/en/cpms/#ch02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17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handbook.spherestandards.org/en/cpms/#ch04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i="1" dirty="0"/>
              <a:t>[FACILITATORS: This might be very familiar for your audience or something quite new, so please prepare your comments accordingly.]</a:t>
            </a:r>
            <a:endParaRP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protection risks are closely linked with the work of other sectors because children have needs that fall under all sectors. Multisectoral approaches reflect the interconnected needs of children and </a:t>
            </a:r>
            <a:r>
              <a:rPr lang="en-US" dirty="0" err="1"/>
              <a:t>emphasise</a:t>
            </a:r>
            <a:r>
              <a:rPr lang="en-US" dirty="0"/>
              <a:t> all humanitarian actors’ collective responsibility to protect children and their families.</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Increasingly complex emergencies pose new risks to the well-being of affected children. These risks </a:t>
            </a:r>
            <a:r>
              <a:rPr lang="en-US" dirty="0" err="1"/>
              <a:t>emphasise</a:t>
            </a:r>
            <a:r>
              <a:rPr lang="en-US" dirty="0"/>
              <a:t> the need to place protection at the </a:t>
            </a:r>
            <a:r>
              <a:rPr lang="en-US" dirty="0" err="1"/>
              <a:t>centre</a:t>
            </a:r>
            <a:r>
              <a:rPr lang="en-US" dirty="0"/>
              <a:t> of all humanitarian response = protection is the purpose and intended outcome of humanitarian action and must be at the </a:t>
            </a:r>
            <a:r>
              <a:rPr lang="en-US" dirty="0" err="1"/>
              <a:t>centre</a:t>
            </a:r>
            <a:r>
              <a:rPr lang="en-US" dirty="0"/>
              <a:t> of all preparedness and response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Multisectoral programming that includes and addresses child protection considerations (such as children’s particular risks, vulnerabilities, developmental stages, etc.) contributes to higher-quality impacts. This improves the outcomes of other sectors, promotes positive outcomes for children and ensures their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a:p>
          <a:p>
            <a:r>
              <a:rPr lang="en-US" dirty="0"/>
              <a:t>These standards provide:</a:t>
            </a:r>
          </a:p>
          <a:p>
            <a:pPr>
              <a:buFont typeface="Arial" panose="020B0604020202020204" pitchFamily="34" charset="0"/>
              <a:buChar char="•"/>
            </a:pPr>
            <a:r>
              <a:rPr lang="en-US" dirty="0">
                <a:solidFill>
                  <a:srgbClr val="5F7085"/>
                </a:solidFill>
                <a:effectLst/>
              </a:rPr>
              <a:t>Suggested key actions for child protection and other sectoral workers related to mainstreaming and integration</a:t>
            </a:r>
          </a:p>
          <a:p>
            <a:pPr>
              <a:buFont typeface="Arial" panose="020B0604020202020204" pitchFamily="34" charset="0"/>
              <a:buChar char="•"/>
            </a:pPr>
            <a:r>
              <a:rPr lang="en-US" dirty="0"/>
              <a:t>They do not, however, provide sector-specific guidance for each humanitarian sector. This can be found in the relevant standards for each sector such as the </a:t>
            </a:r>
            <a:r>
              <a:rPr lang="en-US" dirty="0">
                <a:hlinkClick r:id="rId3"/>
              </a:rPr>
              <a:t>Minimum Economic Recovery Standards (MERS)</a:t>
            </a:r>
            <a:r>
              <a:rPr lang="en-US" dirty="0"/>
              <a:t>, the </a:t>
            </a:r>
            <a:r>
              <a:rPr lang="en-US" dirty="0">
                <a:hlinkClick r:id="rId4"/>
              </a:rPr>
              <a:t>Minimum Standards for Education (INEE)</a:t>
            </a:r>
            <a:r>
              <a:rPr lang="en-US" dirty="0"/>
              <a:t> and the </a:t>
            </a:r>
            <a:r>
              <a:rPr lang="en-US" dirty="0">
                <a:hlinkClick r:id="rId5"/>
              </a:rPr>
              <a:t>Sphere Standards</a:t>
            </a:r>
            <a:r>
              <a:rPr lang="en-US" dirty="0"/>
              <a:t>. The two (or more) sets of standards should always be used in conjunction.</a:t>
            </a:r>
            <a:endParaRPr lang="en-US" dirty="0">
              <a:solidFill>
                <a:srgbClr val="5F7085"/>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Discussion prompt</a:t>
            </a:r>
            <a:r>
              <a:rPr lang="en-US" dirty="0"/>
              <a:t>: Can anyone name standards under Pillar 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indent="0">
              <a:buFont typeface="Arial"/>
              <a:buNone/>
            </a:pPr>
            <a:r>
              <a:rPr lang="en-US" b="1" dirty="0">
                <a:solidFill>
                  <a:schemeClr val="bg2"/>
                </a:solidFill>
              </a:rPr>
              <a:t>Three approaches</a:t>
            </a:r>
            <a:r>
              <a:rPr lang="en-US" dirty="0">
                <a:solidFill>
                  <a:schemeClr val="bg2"/>
                </a:solidFill>
              </a:rPr>
              <a:t>:</a:t>
            </a:r>
          </a:p>
          <a:p>
            <a:endParaRPr lang="en-US" dirty="0">
              <a:solidFill>
                <a:schemeClr val="bg2"/>
              </a:solidFill>
            </a:endParaRPr>
          </a:p>
          <a:p>
            <a:r>
              <a:rPr lang="fr-FR" dirty="0">
                <a:solidFill>
                  <a:schemeClr val="bg2"/>
                </a:solidFill>
              </a:rPr>
              <a:t>Protection </a:t>
            </a:r>
            <a:r>
              <a:rPr lang="fr-FR" dirty="0" err="1">
                <a:solidFill>
                  <a:schemeClr val="bg2"/>
                </a:solidFill>
              </a:rPr>
              <a:t>mainstreaming</a:t>
            </a:r>
            <a:endParaRPr lang="fr-FR" dirty="0">
              <a:solidFill>
                <a:schemeClr val="bg2"/>
              </a:solidFill>
            </a:endParaRPr>
          </a:p>
          <a:p>
            <a:r>
              <a:rPr lang="fr-FR" dirty="0">
                <a:solidFill>
                  <a:schemeClr val="bg2"/>
                </a:solidFill>
              </a:rPr>
              <a:t>Integrated </a:t>
            </a:r>
            <a:r>
              <a:rPr lang="fr-FR" dirty="0" err="1">
                <a:solidFill>
                  <a:schemeClr val="bg2"/>
                </a:solidFill>
              </a:rPr>
              <a:t>approaches</a:t>
            </a:r>
            <a:endParaRPr lang="fr-FR" dirty="0">
              <a:solidFill>
                <a:schemeClr val="bg2"/>
              </a:solidFill>
            </a:endParaRPr>
          </a:p>
          <a:p>
            <a:r>
              <a:rPr lang="fr-FR" dirty="0">
                <a:solidFill>
                  <a:schemeClr val="bg2"/>
                </a:solidFill>
              </a:rPr>
              <a:t>Joint </a:t>
            </a:r>
            <a:r>
              <a:rPr lang="fr-FR" dirty="0" err="1">
                <a:solidFill>
                  <a:schemeClr val="bg2"/>
                </a:solidFill>
              </a:rPr>
              <a:t>programming</a:t>
            </a:r>
            <a:endParaRPr lang="en-US"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‘Protection mainstreaming</a:t>
            </a:r>
            <a:r>
              <a:rPr lang="en-US" dirty="0"/>
              <a:t>’ is the process of:</a:t>
            </a:r>
          </a:p>
          <a:p>
            <a:pPr>
              <a:buFont typeface="Arial" panose="020B0604020202020204" pitchFamily="34" charset="0"/>
              <a:buChar char="•"/>
            </a:pPr>
            <a:r>
              <a:rPr lang="en-US" dirty="0">
                <a:solidFill>
                  <a:srgbClr val="5F7085"/>
                </a:solidFill>
                <a:effectLst/>
              </a:rPr>
              <a:t>Incorporating core humanitarian protection principles by promoting safety, dignity and access for all affected persons; and</a:t>
            </a:r>
          </a:p>
          <a:p>
            <a:pPr>
              <a:buFont typeface="Arial" panose="020B0604020202020204" pitchFamily="34" charset="0"/>
              <a:buChar char="•"/>
            </a:pPr>
            <a:r>
              <a:rPr lang="en-US" dirty="0">
                <a:solidFill>
                  <a:srgbClr val="5F7085"/>
                </a:solidFill>
                <a:effectLst/>
              </a:rPr>
              <a:t>Ensuring accountability to, and the participation and empowerment of, affected populations.</a:t>
            </a:r>
          </a:p>
          <a:p>
            <a:pPr marL="228600" indent="0">
              <a:buFont typeface="Arial" panose="020B0604020202020204" pitchFamily="34" charset="0"/>
              <a:buNone/>
            </a:pPr>
            <a:endParaRPr lang="en-US" dirty="0">
              <a:solidFill>
                <a:srgbClr val="5F7085"/>
              </a:solidFill>
              <a:effectLst/>
            </a:endParaRPr>
          </a:p>
          <a:p>
            <a:pPr marL="228600" indent="0">
              <a:buFont typeface="Arial" panose="020B0604020202020204" pitchFamily="34" charset="0"/>
              <a:buNone/>
            </a:pPr>
            <a:r>
              <a:rPr lang="en-US" dirty="0"/>
              <a:t>When using child protection considerations to inform all aspects of humanitarian action, it </a:t>
            </a:r>
            <a:r>
              <a:rPr lang="en-US" dirty="0" err="1"/>
              <a:t>maximises</a:t>
            </a:r>
            <a:r>
              <a:rPr lang="en-US" dirty="0"/>
              <a:t> the protective impact of all humanitarian assistance without contributing to or perpetuating risks to children. Protection mainstreaming is critical and is part of following the </a:t>
            </a:r>
            <a:r>
              <a:rPr lang="en-US" dirty="0">
                <a:hlinkClick r:id="rId3"/>
              </a:rPr>
              <a:t>do no harm</a:t>
            </a:r>
            <a:r>
              <a:rPr lang="en-US" dirty="0"/>
              <a:t> principle that applies to all humanitarian action.</a:t>
            </a:r>
          </a:p>
          <a:p>
            <a:pPr marL="228600" indent="0">
              <a:buFont typeface="Arial" panose="020B0604020202020204" pitchFamily="34" charset="0"/>
              <a:buNone/>
            </a:pPr>
            <a:r>
              <a:rPr lang="en-US" dirty="0"/>
              <a:t>Protection mainstreaming is applicable and essential to all </a:t>
            </a:r>
            <a:r>
              <a:rPr lang="en-US" dirty="0" err="1"/>
              <a:t>programmes</a:t>
            </a:r>
            <a:r>
              <a:rPr lang="en-US" dirty="0"/>
              <a:t> regardless of the intended outcome.</a:t>
            </a:r>
          </a:p>
          <a:p>
            <a:pPr marL="228600" indent="0">
              <a:buFont typeface="Arial" panose="020B0604020202020204" pitchFamily="34" charset="0"/>
              <a:buNone/>
            </a:pPr>
            <a:endParaRPr lang="en-US" dirty="0"/>
          </a:p>
          <a:p>
            <a:pPr marL="400050" indent="-171450">
              <a:buFont typeface="Arial" panose="020B0604020202020204" pitchFamily="34" charset="0"/>
              <a:buChar char="•"/>
            </a:pPr>
            <a:r>
              <a:rPr lang="en-US" dirty="0"/>
              <a:t>An ‘</a:t>
            </a:r>
            <a:r>
              <a:rPr lang="en-US" b="1" dirty="0"/>
              <a:t>integrated approach’ </a:t>
            </a:r>
            <a:r>
              <a:rPr lang="en-US" sz="1800" b="0" i="0" u="none" strike="noStrike" baseline="0" dirty="0">
                <a:latin typeface="HelveticaNeue-Light-Identity-H"/>
              </a:rPr>
              <a:t>allows two or more sectors to work together to achieve a shared </a:t>
            </a:r>
            <a:r>
              <a:rPr lang="en-US" sz="1800" b="0" i="0" u="none" strike="noStrike" baseline="0" dirty="0" err="1">
                <a:latin typeface="HelveticaNeue-Light-Identity-H"/>
              </a:rPr>
              <a:t>programme</a:t>
            </a:r>
            <a:r>
              <a:rPr lang="en-US" sz="1800" b="0" i="0" u="none" strike="noStrike" baseline="0" dirty="0">
                <a:latin typeface="HelveticaNeue-Light-Identity-H"/>
              </a:rPr>
              <a:t> outcome(s). It is based on existing capacities and joint needs identification and analysis. It </a:t>
            </a:r>
            <a:r>
              <a:rPr lang="en-US" dirty="0"/>
              <a:t>involves deliberately designing and implementing </a:t>
            </a:r>
            <a:r>
              <a:rPr lang="en-US" dirty="0" err="1"/>
              <a:t>programmes</a:t>
            </a:r>
            <a:r>
              <a:rPr lang="en-US" dirty="0"/>
              <a:t> with child protection and one or more other sectors to:</a:t>
            </a:r>
          </a:p>
          <a:p>
            <a:pPr lvl="1">
              <a:buFont typeface="Arial" panose="020B0604020202020204" pitchFamily="34" charset="0"/>
              <a:buChar char="•"/>
            </a:pPr>
            <a:r>
              <a:rPr lang="en-US" dirty="0">
                <a:solidFill>
                  <a:srgbClr val="5F7085"/>
                </a:solidFill>
                <a:effectLst/>
              </a:rPr>
              <a:t>Prevent abuse, neglect, exploitation and violence against children;</a:t>
            </a:r>
          </a:p>
          <a:p>
            <a:pPr lvl="1">
              <a:buFont typeface="Arial" panose="020B0604020202020204" pitchFamily="34" charset="0"/>
              <a:buChar char="•"/>
            </a:pPr>
            <a:r>
              <a:rPr lang="en-US" dirty="0">
                <a:solidFill>
                  <a:srgbClr val="5F7085"/>
                </a:solidFill>
                <a:effectLst/>
              </a:rPr>
              <a:t>Ensure quality services;</a:t>
            </a:r>
          </a:p>
          <a:p>
            <a:pPr lvl="1">
              <a:buFont typeface="Arial" panose="020B0604020202020204" pitchFamily="34" charset="0"/>
              <a:buChar char="•"/>
            </a:pPr>
            <a:r>
              <a:rPr lang="en-US" dirty="0">
                <a:solidFill>
                  <a:srgbClr val="5F7085"/>
                </a:solidFill>
                <a:effectLst/>
              </a:rPr>
              <a:t>Promote children’s development, rights and well-being; and</a:t>
            </a:r>
          </a:p>
          <a:p>
            <a:pPr lvl="1">
              <a:buFont typeface="Arial" panose="020B0604020202020204" pitchFamily="34" charset="0"/>
              <a:buChar char="•"/>
            </a:pPr>
            <a:r>
              <a:rPr lang="en-US" dirty="0">
                <a:solidFill>
                  <a:srgbClr val="5F7085"/>
                </a:solidFill>
                <a:effectLst/>
              </a:rPr>
              <a:t>Build on the cooperation, outcomes and impacts of other sectors.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promotes beneficial processes and outcomes for all sectors involved. When child protection is included in the integrated approach, it increases opportunities for better child protection outcomes.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a:p>
          <a:p>
            <a:pPr marL="514350" indent="-285750" algn="l">
              <a:buFont typeface="Arial" panose="020B0604020202020204" pitchFamily="34" charset="0"/>
              <a:buChar char="•"/>
            </a:pPr>
            <a:r>
              <a:rPr lang="en-US" sz="1800" b="1" i="0" u="none" strike="noStrike" baseline="0" dirty="0">
                <a:latin typeface="HelveticaNeue-Light-Identity-H"/>
              </a:rPr>
              <a:t>Joint programming </a:t>
            </a:r>
            <a:r>
              <a:rPr lang="en-US" sz="1800" b="0" i="0" u="none" strike="noStrike" baseline="0" dirty="0">
                <a:latin typeface="HelveticaNeue-Light-Identity-H"/>
              </a:rPr>
              <a:t>and integrated programming take place on a continuum </a:t>
            </a:r>
            <a:r>
              <a:rPr lang="es-ES" sz="1800" b="0" i="0" u="none" strike="noStrike" baseline="0" dirty="0" err="1">
                <a:latin typeface="HelveticaNeue-Light-Identity-H"/>
              </a:rPr>
              <a:t>of</a:t>
            </a:r>
            <a:r>
              <a:rPr lang="es-ES" sz="1800" b="0" i="0" u="none" strike="noStrike" baseline="0" dirty="0">
                <a:latin typeface="HelveticaNeue-Light-Identity-H"/>
              </a:rPr>
              <a:t> </a:t>
            </a:r>
            <a:r>
              <a:rPr lang="es-ES" sz="1800" b="0" i="0" u="none" strike="noStrike" baseline="0" dirty="0" err="1">
                <a:latin typeface="HelveticaNeue-Light-Identity-H"/>
              </a:rPr>
              <a:t>varied</a:t>
            </a:r>
            <a:r>
              <a:rPr lang="es-ES" sz="1800" b="0" i="0" u="none" strike="noStrike" baseline="0" dirty="0">
                <a:latin typeface="HelveticaNeue-Light-Identity-H"/>
              </a:rPr>
              <a:t> </a:t>
            </a:r>
            <a:r>
              <a:rPr lang="es-ES" sz="1800" b="0" i="0" u="none" strike="noStrike" baseline="0" dirty="0" err="1">
                <a:latin typeface="HelveticaNeue-Light-Identity-H"/>
              </a:rPr>
              <a:t>levels</a:t>
            </a:r>
            <a:r>
              <a:rPr lang="es-ES" sz="1800" b="0" i="0" u="none" strike="noStrike" baseline="0" dirty="0">
                <a:latin typeface="HelveticaNeue-Light-Identity-H"/>
              </a:rPr>
              <a:t> </a:t>
            </a:r>
            <a:r>
              <a:rPr lang="es-ES" sz="1800" b="0" i="0" u="none" strike="noStrike" baseline="0" dirty="0" err="1">
                <a:latin typeface="HelveticaNeue-Light-Identity-H"/>
              </a:rPr>
              <a:t>of</a:t>
            </a:r>
            <a:r>
              <a:rPr lang="es-ES" sz="1800" b="0" i="0" u="none" strike="noStrike" baseline="0" dirty="0">
                <a:latin typeface="HelveticaNeue-Light-Identity-H"/>
              </a:rPr>
              <a:t> </a:t>
            </a:r>
            <a:r>
              <a:rPr lang="es-ES" sz="1800" b="0" i="0" u="none" strike="noStrike" baseline="0" dirty="0" err="1">
                <a:latin typeface="HelveticaNeue-Light-Identity-H"/>
              </a:rPr>
              <a:t>integration</a:t>
            </a:r>
            <a:r>
              <a:rPr lang="es-ES" sz="1800" b="0" i="0" u="none" strike="noStrike" baseline="0" dirty="0">
                <a:latin typeface="HelveticaNeue-Light-Identity-H"/>
              </a:rPr>
              <a:t> </a:t>
            </a:r>
            <a:r>
              <a:rPr lang="es-ES" sz="1800" b="0" i="0" u="none" strike="noStrike" baseline="0" dirty="0" err="1">
                <a:latin typeface="HelveticaNeue-Light-Identity-H"/>
              </a:rPr>
              <a:t>for</a:t>
            </a:r>
            <a:r>
              <a:rPr lang="es-ES" sz="1800" b="0" i="0" u="none" strike="noStrike" baseline="0" dirty="0">
                <a:latin typeface="HelveticaNeue-Light-Identity-H"/>
              </a:rPr>
              <a:t> </a:t>
            </a:r>
            <a:r>
              <a:rPr lang="es-ES" sz="1800" b="0" i="0" u="none" strike="noStrike" baseline="0" dirty="0" err="1">
                <a:latin typeface="HelveticaNeue-Light-Identity-H"/>
              </a:rPr>
              <a:t>situation</a:t>
            </a:r>
            <a:r>
              <a:rPr lang="es-ES" sz="1800" b="0" i="0" u="none" strike="noStrike" baseline="0" dirty="0">
                <a:latin typeface="HelveticaNeue-Light-Identity-H"/>
              </a:rPr>
              <a:t> </a:t>
            </a:r>
            <a:r>
              <a:rPr lang="es-ES" sz="1800" b="0" i="0" u="none" strike="noStrike" baseline="0" dirty="0" err="1">
                <a:latin typeface="HelveticaNeue-Light-Identity-H"/>
              </a:rPr>
              <a:t>analysis</a:t>
            </a:r>
            <a:r>
              <a:rPr lang="es-ES" sz="1800" b="0" i="0" u="none" strike="noStrike" baseline="0" dirty="0">
                <a:latin typeface="HelveticaNeue-Light-Identity-H"/>
              </a:rPr>
              <a:t>, </a:t>
            </a:r>
            <a:r>
              <a:rPr lang="es-ES" sz="1800" b="0" i="0" u="none" strike="noStrike" baseline="0" dirty="0" err="1">
                <a:latin typeface="HelveticaNeue-Light-Identity-H"/>
              </a:rPr>
              <a:t>programme</a:t>
            </a:r>
            <a:r>
              <a:rPr lang="es-ES" sz="1800" b="0" i="0" u="none" strike="noStrike" baseline="0" dirty="0">
                <a:latin typeface="HelveticaNeue-Light-Identity-H"/>
              </a:rPr>
              <a:t> </a:t>
            </a:r>
            <a:r>
              <a:rPr lang="es-ES" sz="1800" b="0" i="0" u="none" strike="noStrike" baseline="0" dirty="0" err="1">
                <a:latin typeface="HelveticaNeue-Light-Identity-H"/>
              </a:rPr>
              <a:t>design</a:t>
            </a:r>
            <a:r>
              <a:rPr lang="es-ES" sz="1800" b="0" i="0" u="none" strike="noStrike" baseline="0" dirty="0">
                <a:latin typeface="HelveticaNeue-Light-Identity-H"/>
              </a:rPr>
              <a:t> and </a:t>
            </a:r>
            <a:r>
              <a:rPr lang="es-ES" sz="1800" b="0" i="0" u="none" strike="noStrike" baseline="0" dirty="0" err="1">
                <a:latin typeface="HelveticaNeue-Light-Identity-H"/>
              </a:rPr>
              <a:t>implementation</a:t>
            </a:r>
            <a:r>
              <a:rPr lang="es-ES" sz="1800" b="0" i="0" u="none" strike="noStrike" baseline="0" dirty="0">
                <a:latin typeface="HelveticaNeue-Light-Identity-H"/>
              </a:rPr>
              <a:t>.</a:t>
            </a:r>
            <a:endParaRPr lang="en-US" i="1" baseline="0"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GB" dirty="0"/>
              <a:t>This </a:t>
            </a:r>
            <a:r>
              <a:rPr lang="en-US" sz="1800" dirty="0">
                <a:effectLst/>
                <a:latin typeface="Segoe UI" panose="020B0502040204020203" pitchFamily="34" charset="0"/>
              </a:rPr>
              <a:t>slide is a summary of key actions that are included across all sectors. These are the minimum baseline.</a:t>
            </a:r>
            <a:endParaRPr lang="en-US" sz="1800" dirty="0">
              <a:effectLst/>
              <a:latin typeface="Arial" panose="020B0604020202020204" pitchFamily="34" charset="0"/>
            </a:endParaRPr>
          </a:p>
          <a:p>
            <a:pPr marL="514350" indent="-514350">
              <a:buFont typeface="+mj-lt"/>
              <a:buAutoNum type="arabicPeriod"/>
            </a:pPr>
            <a:endParaRPr lang="en-GB" dirty="0"/>
          </a:p>
        </p:txBody>
      </p:sp>
      <p:sp>
        <p:nvSpPr>
          <p:cNvPr id="4" name="Slide Number Placeholder 3"/>
          <p:cNvSpPr>
            <a:spLocks noGrp="1"/>
          </p:cNvSpPr>
          <p:nvPr>
            <p:ph type="sldNum" sz="quarter" idx="5"/>
          </p:nvPr>
        </p:nvSpPr>
        <p:spPr/>
        <p:txBody>
          <a:bodyPr/>
          <a:lstStyle/>
          <a:p>
            <a:fld id="{72F2A52D-D4AB-DB47-89AB-C9EF581345D4}" type="slidenum">
              <a:rPr lang="en-GB" smtClean="0"/>
              <a:t>3</a:t>
            </a:fld>
            <a:endParaRPr lang="en-GB"/>
          </a:p>
        </p:txBody>
      </p:sp>
    </p:spTree>
    <p:extLst>
      <p:ext uri="{BB962C8B-B14F-4D97-AF65-F5344CB8AC3E}">
        <p14:creationId xmlns:p14="http://schemas.microsoft.com/office/powerpoint/2010/main" val="276856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i="1" dirty="0"/>
              <a:t>READ OUT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i="1" dirty="0"/>
              <a:t>[Below the key points of each standard. Depending on your public, their specific area of interest, your programming priorities, your context or the time you have to facilitate, you may want select only one or two keys standard under each pillar]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Standard 21: Food security &amp; Child Protection</a:t>
            </a:r>
          </a:p>
          <a:p>
            <a:pPr marL="171450" lvl="0" indent="-171450" algn="l" rtl="0">
              <a:spcBef>
                <a:spcPts val="0"/>
              </a:spcBef>
              <a:spcAft>
                <a:spcPts val="0"/>
              </a:spcAft>
              <a:buFont typeface="Arial" panose="020B0604020202020204" pitchFamily="34" charset="0"/>
              <a:buChar char="•"/>
            </a:pPr>
            <a:r>
              <a:rPr lang="en-US" dirty="0"/>
              <a:t>Food insecurity increases child protection risks and the possibility of choosing negative coping strategies such as neglect, child marriage and child </a:t>
            </a:r>
            <a:r>
              <a:rPr lang="en-US" dirty="0" err="1"/>
              <a:t>labour</a:t>
            </a:r>
            <a:r>
              <a:rPr lang="en-US" dirty="0"/>
              <a:t>. Child protection can be integrated within each of the four food security pillars – availability, accessibility, stability and </a:t>
            </a:r>
            <a:r>
              <a:rPr lang="en-US" dirty="0" err="1"/>
              <a:t>utilisation</a:t>
            </a:r>
            <a:r>
              <a:rPr lang="en-US" dirty="0"/>
              <a:t> – in order to support children’s well-being and protection. </a:t>
            </a:r>
          </a:p>
          <a:p>
            <a:pPr marL="171450" lvl="0" indent="-171450" algn="l" rtl="0">
              <a:spcBef>
                <a:spcPts val="0"/>
              </a:spcBef>
              <a:spcAft>
                <a:spcPts val="0"/>
              </a:spcAft>
              <a:buFont typeface="Arial" panose="020B0604020202020204" pitchFamily="34" charset="0"/>
              <a:buChar char="•"/>
            </a:pPr>
            <a:r>
              <a:rPr lang="en-US" dirty="0"/>
              <a:t>This standard outlines a systematic, integrated approach between the food security and child protection sectors that is based on coordination and complementarity.</a:t>
            </a:r>
          </a:p>
          <a:p>
            <a:pPr marL="171450" lvl="0" indent="-171450" algn="l" rtl="0">
              <a:spcBef>
                <a:spcPts val="0"/>
              </a:spcBef>
              <a:spcAft>
                <a:spcPts val="0"/>
              </a:spcAft>
              <a:buFont typeface="Arial" panose="020B0604020202020204" pitchFamily="34" charset="0"/>
              <a:buChar char="•"/>
            </a:pPr>
            <a:r>
              <a:rPr lang="en-US" b="0" dirty="0"/>
              <a:t>Icon: Many linkages w/ </a:t>
            </a:r>
            <a:r>
              <a:rPr lang="en-US" b="1" dirty="0"/>
              <a:t>Safeguarding</a:t>
            </a:r>
            <a:r>
              <a:rPr lang="en-US" b="0" dirty="0"/>
              <a:t>: </a:t>
            </a:r>
            <a:r>
              <a:rPr lang="en-US" dirty="0"/>
              <a:t>safeguarding principles to all forms of assistance; training on safeguarding procedures, codes of conducts and protection from sexual exploitation and abuse (PSEA) policies; joint, child-friendly, accessible and confidential feedback and reporting mechanisms for child protection concerns as part of Accountability to Affected Populations (AAP).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safeguarding icon</a:t>
            </a:r>
            <a:r>
              <a:rPr lang="en-US" i="1" dirty="0"/>
              <a:t>] </a:t>
            </a:r>
            <a:endParaRPr lang="en-US" b="0" dirty="0"/>
          </a:p>
          <a:p>
            <a:pPr marL="0" lvl="0" indent="0" algn="l" rtl="0">
              <a:spcBef>
                <a:spcPts val="0"/>
              </a:spcBef>
              <a:spcAft>
                <a:spcPts val="0"/>
              </a:spcAft>
              <a:buNone/>
            </a:pPr>
            <a:endParaRPr dirty="0"/>
          </a:p>
          <a:p>
            <a:pPr marL="0" lvl="0" indent="0" algn="l" rtl="0">
              <a:spcBef>
                <a:spcPts val="0"/>
              </a:spcBef>
              <a:spcAft>
                <a:spcPts val="0"/>
              </a:spcAft>
              <a:buNone/>
            </a:pPr>
            <a:r>
              <a:rPr lang="en-US" b="1" dirty="0">
                <a:latin typeface="Arial"/>
                <a:ea typeface="Arial"/>
                <a:cs typeface="Arial"/>
                <a:sym typeface="Arial"/>
              </a:rPr>
              <a:t>Standard 22: Livelihoods &amp; </a:t>
            </a:r>
            <a:r>
              <a:rPr lang="en-US" b="1" dirty="0"/>
              <a:t>Child Protection</a:t>
            </a:r>
            <a:endParaRPr lang="en-US" b="1"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dirty="0"/>
              <a:t>‘livelihood’ = capabilities, assets, opportunities and activities to be able to make a living</a:t>
            </a:r>
          </a:p>
          <a:p>
            <a:pPr marL="171450" lvl="0" indent="-171450" algn="l" rtl="0">
              <a:spcBef>
                <a:spcPts val="0"/>
              </a:spcBef>
              <a:spcAft>
                <a:spcPts val="0"/>
              </a:spcAft>
              <a:buFont typeface="Arial" panose="020B0604020202020204" pitchFamily="34" charset="0"/>
              <a:buChar char="•"/>
            </a:pPr>
            <a:r>
              <a:rPr lang="en-US" dirty="0"/>
              <a:t>When a family’s capacity to provide adequate food, shelter, education and care is reduced, children can be at risk of all forms of child protection concerns. Economic recovery and livelihoods interventions can have then a significant protective impact on children:  the </a:t>
            </a:r>
            <a:r>
              <a:rPr lang="es-ES" sz="1800" b="0" i="0" u="none" strike="noStrike" baseline="0" dirty="0" err="1">
                <a:solidFill>
                  <a:srgbClr val="FFFFFF"/>
                </a:solidFill>
                <a:latin typeface="HelveticaNeue-Roman-Identity-H"/>
              </a:rPr>
              <a:t>likelihood</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that</a:t>
            </a:r>
            <a:r>
              <a:rPr lang="es-ES" sz="1800" b="0" i="0" u="none" strike="noStrike" baseline="0" dirty="0">
                <a:solidFill>
                  <a:srgbClr val="FFFFFF"/>
                </a:solidFill>
                <a:latin typeface="HelveticaNeue-Roman-Identity-H"/>
              </a:rPr>
              <a:t> </a:t>
            </a:r>
            <a:r>
              <a:rPr lang="en-US" sz="1800" b="0" i="0" u="none" strike="noStrike" baseline="0" dirty="0">
                <a:solidFill>
                  <a:srgbClr val="FFFFFF"/>
                </a:solidFill>
                <a:latin typeface="HelveticaNeue-Roman-Identity-H"/>
              </a:rPr>
              <a:t>the household will make choices that are harmful to children when trying to </a:t>
            </a:r>
            <a:r>
              <a:rPr lang="es-ES" sz="1800" b="0" i="0" u="none" strike="noStrike" baseline="0" dirty="0" err="1">
                <a:solidFill>
                  <a:srgbClr val="FFFFFF"/>
                </a:solidFill>
                <a:latin typeface="HelveticaNeue-Roman-Identity-H"/>
              </a:rPr>
              <a:t>meet</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their</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food</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needs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is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reduced</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when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incomes</a:t>
            </a:r>
            <a:r>
              <a:rPr lang="es-ES" sz="1800" b="0" i="0" u="none" strike="noStrike" baseline="0" dirty="0">
                <a:solidFill>
                  <a:srgbClr val="FFFFFF"/>
                </a:solidFill>
                <a:latin typeface="HelveticaNeue-Roman-Identity-H"/>
              </a:rPr>
              <a:t> are </a:t>
            </a:r>
            <a:r>
              <a:rPr lang="es-ES" sz="1800" b="0" i="0" u="none" strike="noStrike" baseline="0" dirty="0" err="1">
                <a:solidFill>
                  <a:srgbClr val="FFFFFF"/>
                </a:solidFill>
                <a:latin typeface="HelveticaNeue-Roman-Identity-H"/>
              </a:rPr>
              <a:t>stable</a:t>
            </a:r>
            <a:r>
              <a:rPr lang="es-ES" sz="1800" b="0" i="0" u="none" strike="noStrike" baseline="0" dirty="0">
                <a:solidFill>
                  <a:srgbClr val="FFFFFF"/>
                </a:solidFill>
                <a:latin typeface="HelveticaNeue-Roman-Identity-H"/>
              </a:rPr>
              <a:t>. </a:t>
            </a:r>
            <a:endParaRPr lang="en-US" dirty="0"/>
          </a:p>
          <a:p>
            <a:pPr marL="171450" lvl="0" indent="-171450" algn="l" rtl="0">
              <a:spcBef>
                <a:spcPts val="0"/>
              </a:spcBef>
              <a:spcAft>
                <a:spcPts val="0"/>
              </a:spcAft>
              <a:buFont typeface="Arial" panose="020B0604020202020204" pitchFamily="34" charset="0"/>
              <a:buChar char="•"/>
            </a:pPr>
            <a:r>
              <a:rPr lang="en-US" b="1" dirty="0"/>
              <a:t>Icon</a:t>
            </a:r>
            <a:r>
              <a:rPr lang="en-US" dirty="0"/>
              <a:t>: focus on targeting economic recovery and livelihoods interventions appropriately at caregivers and older </a:t>
            </a:r>
            <a:r>
              <a:rPr lang="en-US" dirty="0">
                <a:solidFill>
                  <a:schemeClr val="bg2"/>
                </a:solidFill>
                <a:hlinkClick r:id="rId3">
                  <a:extLst>
                    <a:ext uri="{A12FA001-AC4F-418D-AE19-62706E023703}">
                      <ahyp:hlinkClr xmlns:ahyp="http://schemas.microsoft.com/office/drawing/2018/hyperlinkcolor" val="tx"/>
                    </a:ext>
                  </a:extLst>
                </a:hlinkClick>
              </a:rPr>
              <a:t>children of working age</a:t>
            </a:r>
            <a:r>
              <a:rPr lang="en-US" dirty="0">
                <a:solidFill>
                  <a:schemeClr val="bg2"/>
                </a:solidFill>
              </a:rPr>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Adolescent icon</a:t>
            </a:r>
            <a:r>
              <a:rPr lang="en-US" i="1" dirty="0"/>
              <a:t>] . </a:t>
            </a:r>
            <a:r>
              <a:rPr lang="en-US" i="0" dirty="0"/>
              <a:t>We have to think about </a:t>
            </a:r>
            <a:r>
              <a:rPr lang="en-US" dirty="0"/>
              <a:t>the traditional stereotypes, obstacles related to gender or cultural norms around appropriate work for genders or groups (and their links with </a:t>
            </a:r>
            <a:r>
              <a:rPr lang="fr-FR" dirty="0" err="1"/>
              <a:t>economic</a:t>
            </a:r>
            <a:r>
              <a:rPr lang="fr-FR" dirty="0"/>
              <a:t> </a:t>
            </a:r>
            <a:r>
              <a:rPr lang="fr-FR" dirty="0" err="1"/>
              <a:t>dependence</a:t>
            </a:r>
            <a:r>
              <a:rPr lang="fr-FR" dirty="0"/>
              <a:t> on </a:t>
            </a:r>
            <a:r>
              <a:rPr lang="fr-FR" dirty="0" err="1"/>
              <a:t>others</a:t>
            </a:r>
            <a:r>
              <a:rPr lang="fr-FR" dirty="0"/>
              <a:t>, exclusion </a:t>
            </a:r>
            <a:r>
              <a:rPr lang="fr-FR" dirty="0" err="1"/>
              <a:t>from</a:t>
            </a:r>
            <a:r>
              <a:rPr lang="fr-FR" dirty="0"/>
              <a:t> </a:t>
            </a:r>
            <a:r>
              <a:rPr lang="fr-FR" dirty="0" err="1"/>
              <a:t>formal</a:t>
            </a:r>
            <a:r>
              <a:rPr lang="fr-FR" dirty="0"/>
              <a:t> jobs, </a:t>
            </a:r>
            <a:r>
              <a:rPr lang="fr-FR" dirty="0" err="1"/>
              <a:t>exploitative</a:t>
            </a:r>
            <a:r>
              <a:rPr lang="fr-FR" dirty="0"/>
              <a:t>, </a:t>
            </a:r>
            <a:r>
              <a:rPr lang="fr-FR" dirty="0" err="1"/>
              <a:t>informal</a:t>
            </a:r>
            <a:r>
              <a:rPr lang="fr-FR" dirty="0"/>
              <a:t> </a:t>
            </a:r>
            <a:r>
              <a:rPr lang="fr-FR" dirty="0" err="1"/>
              <a:t>work</a:t>
            </a:r>
            <a:r>
              <a:rPr lang="fr-FR" dirty="0"/>
              <a:t> </a:t>
            </a:r>
            <a:r>
              <a:rPr lang="fr-FR" dirty="0" err="1"/>
              <a:t>environments</a:t>
            </a:r>
            <a:r>
              <a:rPr lang="fr-FR" dirty="0"/>
              <a:t> &amp; abusive </a:t>
            </a:r>
            <a:r>
              <a:rPr lang="fr-FR" dirty="0" err="1"/>
              <a:t>relationships</a:t>
            </a:r>
            <a:r>
              <a:rPr lang="fr-FR" dirty="0"/>
              <a:t>…)</a:t>
            </a:r>
            <a:endParaRPr lang="fr-FR" dirty="0">
              <a:solidFill>
                <a:schemeClr val="bg2"/>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23: Education &amp; &amp; </a:t>
            </a:r>
            <a:r>
              <a:rPr lang="en-US" b="1" dirty="0"/>
              <a:t>Child Protection</a:t>
            </a:r>
            <a:endParaRPr lang="en-US" b="1" dirty="0">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lack of access to education has direct negative impacts on children’s well-being and development. Children who are out of school can face greater child protection risks. Child protection concerns can prevent children from accessing education or can decrease educational outcomes. Both education and child protection actors target children in and/or out of formal education/schools, so most activities are conducted jointly</a:t>
            </a:r>
          </a:p>
          <a:p>
            <a:pPr algn="l">
              <a:buFont typeface="Arial" panose="020B0604020202020204" pitchFamily="34" charset="0"/>
              <a:buChar char="•"/>
            </a:pPr>
            <a:r>
              <a:rPr lang="en-US" dirty="0"/>
              <a:t>This standard outlines how education and child protection actors can work together more systematically, based on complementarity, to support children’s well-being. </a:t>
            </a:r>
            <a:r>
              <a:rPr lang="es-ES" sz="1200" b="0" i="0" u="none" strike="noStrike" baseline="0" dirty="0" err="1">
                <a:solidFill>
                  <a:srgbClr val="FFFFFF"/>
                </a:solidFill>
                <a:latin typeface="HelveticaNeue-Roman-Identity-H"/>
              </a:rPr>
              <a:t>Appropriate</a:t>
            </a:r>
            <a:r>
              <a:rPr lang="es-ES" sz="1200" b="0" i="0" u="none" strike="noStrike" baseline="0" dirty="0">
                <a:solidFill>
                  <a:srgbClr val="FFFFFF"/>
                </a:solidFill>
                <a:latin typeface="HelveticaNeue-Roman-Identity-H"/>
              </a:rPr>
              <a:t> </a:t>
            </a:r>
            <a:r>
              <a:rPr lang="es-ES" sz="1200" b="0" i="0" u="none" strike="noStrike" baseline="0" dirty="0" err="1">
                <a:solidFill>
                  <a:srgbClr val="FFFFFF"/>
                </a:solidFill>
                <a:latin typeface="HelveticaNeue-Roman-Identity-H"/>
              </a:rPr>
              <a:t>approaches</a:t>
            </a:r>
            <a:r>
              <a:rPr lang="es-ES" sz="1200" b="0" i="0" u="none" strike="noStrike" baseline="0" dirty="0">
                <a:solidFill>
                  <a:srgbClr val="FFFFFF"/>
                </a:solidFill>
                <a:latin typeface="HelveticaNeue-Roman-Identity-H"/>
              </a:rPr>
              <a:t> (</a:t>
            </a:r>
            <a:r>
              <a:rPr lang="es-ES" sz="1200" b="0" i="0" u="none" strike="noStrike" baseline="0" dirty="0" err="1">
                <a:solidFill>
                  <a:srgbClr val="FFFFFF"/>
                </a:solidFill>
                <a:latin typeface="HelveticaNeue-Roman-Identity-H"/>
              </a:rPr>
              <a:t>like</a:t>
            </a:r>
            <a:r>
              <a:rPr lang="es-ES" sz="12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participatory</a:t>
            </a:r>
            <a:r>
              <a:rPr lang="es-ES" sz="1800" b="0" i="0" u="none" strike="noStrike" baseline="0" dirty="0">
                <a:solidFill>
                  <a:srgbClr val="FFFFFF"/>
                </a:solidFill>
                <a:latin typeface="HelveticaNeue-Roman-Identity-H"/>
              </a:rPr>
              <a:t>, inclusive, positive discipline and </a:t>
            </a:r>
            <a:r>
              <a:rPr lang="es-ES" sz="1800" b="0" i="0" u="none" strike="noStrike" baseline="0" dirty="0" err="1">
                <a:solidFill>
                  <a:srgbClr val="FFFFFF"/>
                </a:solidFill>
                <a:latin typeface="HelveticaNeue-Roman-Identity-H"/>
              </a:rPr>
              <a:t>gender</a:t>
            </a:r>
            <a:r>
              <a:rPr lang="es-ES" sz="1800" b="0" i="0" u="none" strike="noStrike" baseline="0" dirty="0">
                <a:solidFill>
                  <a:srgbClr val="FFFFFF"/>
                </a:solidFill>
                <a:latin typeface="HelveticaNeue-Roman-Identity-H"/>
              </a:rPr>
              <a:t>-sensitive </a:t>
            </a:r>
            <a:r>
              <a:rPr lang="es-ES" sz="1800" b="0" i="0" u="none" strike="noStrike" baseline="0" dirty="0" err="1">
                <a:solidFill>
                  <a:srgbClr val="FFFFFF"/>
                </a:solidFill>
                <a:latin typeface="HelveticaNeue-Roman-Identity-H"/>
              </a:rPr>
              <a:t>approaches</a:t>
            </a:r>
            <a:r>
              <a:rPr lang="es-ES" sz="1800" b="0" i="0" u="none" strike="noStrike" baseline="0" dirty="0">
                <a:solidFill>
                  <a:srgbClr val="FFFFFF"/>
                </a:solidFill>
                <a:latin typeface="HelveticaNeue-Roman-Identity-H"/>
              </a:rPr>
              <a:t>) </a:t>
            </a:r>
            <a:r>
              <a:rPr lang="es-ES" sz="1200" b="0" i="0" u="none" strike="noStrike" baseline="0" dirty="0" err="1">
                <a:solidFill>
                  <a:srgbClr val="FFFFFF"/>
                </a:solidFill>
                <a:latin typeface="HelveticaNeue-Roman-Identity-H"/>
              </a:rPr>
              <a:t>should</a:t>
            </a:r>
            <a:r>
              <a:rPr lang="es-ES" sz="1200" b="0" i="0" u="none" strike="noStrike" baseline="0" dirty="0">
                <a:solidFill>
                  <a:srgbClr val="FFFFFF"/>
                </a:solidFill>
                <a:latin typeface="HelveticaNeue-Roman-Identity-H"/>
              </a:rPr>
              <a:t> </a:t>
            </a:r>
            <a:r>
              <a:rPr lang="es-ES" sz="1200" b="0" i="0" u="none" strike="noStrike" baseline="0" dirty="0" err="1">
                <a:solidFill>
                  <a:srgbClr val="FFFFFF"/>
                </a:solidFill>
                <a:latin typeface="HelveticaNeue-Roman-Identity-H"/>
              </a:rPr>
              <a:t>align</a:t>
            </a:r>
            <a:r>
              <a:rPr lang="es-ES" sz="1200" b="0" i="0" u="none" strike="noStrike" baseline="0" dirty="0">
                <a:solidFill>
                  <a:srgbClr val="FFFFFF"/>
                </a:solidFill>
                <a:latin typeface="HelveticaNeue-Roman-Identity-H"/>
              </a:rPr>
              <a:t> </a:t>
            </a:r>
            <a:r>
              <a:rPr lang="en-US" sz="1200" b="0" i="0" u="none" strike="noStrike" baseline="0" dirty="0">
                <a:solidFill>
                  <a:srgbClr val="FFFFFF"/>
                </a:solidFill>
                <a:latin typeface="HelveticaNeue-Roman-Identity-H"/>
              </a:rPr>
              <a:t>with both child protection and education minimum standards and be </a:t>
            </a:r>
            <a:r>
              <a:rPr lang="es-ES" sz="1200" b="0" i="0" u="none" strike="noStrike" baseline="0" dirty="0" err="1">
                <a:solidFill>
                  <a:srgbClr val="FFFFFF"/>
                </a:solidFill>
                <a:latin typeface="HelveticaNeue-Roman-Identity-H"/>
              </a:rPr>
              <a:t>adapted</a:t>
            </a:r>
            <a:r>
              <a:rPr lang="es-ES" sz="1200" b="0" i="0" u="none" strike="noStrike" baseline="0" dirty="0">
                <a:solidFill>
                  <a:srgbClr val="FFFFFF"/>
                </a:solidFill>
                <a:latin typeface="HelveticaNeue-Roman-Identity-H"/>
              </a:rPr>
              <a:t> </a:t>
            </a:r>
            <a:r>
              <a:rPr lang="es-ES" sz="1200" b="0" i="0" u="none" strike="noStrike" baseline="0" dirty="0" err="1">
                <a:solidFill>
                  <a:srgbClr val="FFFFFF"/>
                </a:solidFill>
                <a:latin typeface="HelveticaNeue-Roman-Identity-H"/>
              </a:rPr>
              <a:t>in-country</a:t>
            </a:r>
            <a:r>
              <a:rPr lang="es-ES" sz="1200" b="0" i="0" u="none" strike="noStrike" baseline="0" dirty="0">
                <a:solidFill>
                  <a:srgbClr val="FFFFFF"/>
                </a:solidFill>
                <a:latin typeface="HelveticaNeue-Roman-Identity-H"/>
              </a:rPr>
              <a:t>.</a:t>
            </a:r>
            <a:endParaRPr lang="en-US" sz="1200" b="0" i="0" u="none" strike="noStrike" baseline="0" dirty="0">
              <a:solidFill>
                <a:schemeClr val="dk1"/>
              </a:solidFill>
              <a:latin typeface="Calibri"/>
            </a:endParaRPr>
          </a:p>
          <a:p>
            <a:pPr algn="l">
              <a:buFont typeface="Arial" panose="020B0604020202020204" pitchFamily="34" charset="0"/>
              <a:buChar char="•"/>
            </a:pPr>
            <a:r>
              <a:rPr lang="en-US" sz="1800" b="0" i="0" u="none" strike="noStrike" baseline="0" dirty="0">
                <a:solidFill>
                  <a:srgbClr val="FFFFFF"/>
                </a:solidFill>
                <a:latin typeface="HelveticaNeue-Roman-Identity-H"/>
              </a:rPr>
              <a:t>Learning centers should aim at meeting ‘Safety criteria’, that should be determined in-country and could </a:t>
            </a:r>
            <a:r>
              <a:rPr lang="es-ES" sz="1800" b="0" i="0" u="none" strike="noStrike" baseline="0" dirty="0" err="1">
                <a:solidFill>
                  <a:srgbClr val="FFFFFF"/>
                </a:solidFill>
                <a:latin typeface="HelveticaNeue-Roman-Identity-H"/>
              </a:rPr>
              <a:t>include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safe</a:t>
            </a:r>
            <a:r>
              <a:rPr lang="es-ES" sz="1800" b="0" i="0" u="none" strike="noStrike" baseline="0" dirty="0">
                <a:solidFill>
                  <a:srgbClr val="FFFFFF"/>
                </a:solidFill>
                <a:latin typeface="HelveticaNeue-Roman-Identity-H"/>
              </a:rPr>
              <a:t> and </a:t>
            </a:r>
            <a:r>
              <a:rPr lang="es-ES" sz="1800" b="0" i="0" u="none" strike="noStrike" baseline="0" dirty="0" err="1">
                <a:solidFill>
                  <a:srgbClr val="FFFFFF"/>
                </a:solidFill>
                <a:latin typeface="HelveticaNeue-Roman-Identity-H"/>
              </a:rPr>
              <a:t>secure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infrastructure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location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cleared</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of</a:t>
            </a:r>
            <a:r>
              <a:rPr lang="es-ES" sz="1800" b="0" i="0" u="none" strike="noStrike" baseline="0" dirty="0">
                <a:solidFill>
                  <a:srgbClr val="FFFFFF"/>
                </a:solidFill>
                <a:latin typeface="HelveticaNeue-Roman-Identity-H"/>
              </a:rPr>
              <a:t> explosive </a:t>
            </a:r>
            <a:r>
              <a:rPr lang="es-ES" sz="1800" b="0" i="0" u="none" strike="noStrike" baseline="0" dirty="0" err="1">
                <a:solidFill>
                  <a:srgbClr val="FFFFFF"/>
                </a:solidFill>
                <a:latin typeface="HelveticaNeue-Roman-Identity-H"/>
              </a:rPr>
              <a:t>ordnance</a:t>
            </a:r>
            <a:r>
              <a:rPr lang="es-ES" sz="1800" b="0" i="0" u="none" strike="noStrike" baseline="0" dirty="0">
                <a:solidFill>
                  <a:srgbClr val="FFFFFF"/>
                </a:solidFill>
                <a:latin typeface="HelveticaNeue-Roman-Identity-H"/>
              </a:rPr>
              <a:t> (EO), </a:t>
            </a:r>
            <a:r>
              <a:rPr lang="es-ES" sz="1800" b="0" i="0" u="none" strike="noStrike" baseline="0" dirty="0" err="1">
                <a:solidFill>
                  <a:srgbClr val="FFFFFF"/>
                </a:solidFill>
                <a:latin typeface="HelveticaNeue-Roman-Identity-H"/>
              </a:rPr>
              <a:t>appropriate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facilities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sufficient</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space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accessibility</a:t>
            </a:r>
            <a:r>
              <a:rPr lang="es-ES" sz="1800" b="0" i="0" u="none" strike="noStrike" baseline="0" dirty="0">
                <a:solidFill>
                  <a:srgbClr val="FFFFFF"/>
                </a:solidFill>
                <a:latin typeface="HelveticaNeue-Roman-Identity-H"/>
              </a:rPr>
              <a:t> </a:t>
            </a:r>
            <a:r>
              <a:rPr lang="en-US" sz="1800" b="0" i="0" u="none" strike="noStrike" baseline="0" dirty="0">
                <a:solidFill>
                  <a:srgbClr val="FFFFFF"/>
                </a:solidFill>
                <a:latin typeface="HelveticaNeue-Roman-Identity-H"/>
              </a:rPr>
              <a:t>(both in and around the learning </a:t>
            </a:r>
            <a:r>
              <a:rPr lang="es-ES" sz="1800" b="0" i="0" u="none" strike="noStrike" baseline="0" dirty="0">
                <a:solidFill>
                  <a:srgbClr val="FFFFFF"/>
                </a:solidFill>
                <a:latin typeface="HelveticaNeue-Roman-Identity-H"/>
              </a:rPr>
              <a:t>centre), and inclusive </a:t>
            </a:r>
            <a:r>
              <a:rPr lang="es-ES" sz="1800" b="0" i="0" u="none" strike="noStrike" baseline="0" dirty="0" err="1">
                <a:solidFill>
                  <a:srgbClr val="FFFFFF"/>
                </a:solidFill>
                <a:latin typeface="HelveticaNeue-Roman-Identity-H"/>
              </a:rPr>
              <a:t>environments</a:t>
            </a:r>
            <a:r>
              <a:rPr lang="es-ES" sz="1800" b="0" i="0" u="none" strike="noStrike" baseline="0" dirty="0">
                <a:solidFill>
                  <a:srgbClr val="FFFFFF"/>
                </a:solidFill>
                <a:latin typeface="HelveticaNeue-Roman-Identity-H"/>
              </a:rPr>
              <a:t> (in </a:t>
            </a:r>
            <a:r>
              <a:rPr lang="en-US" sz="1800" b="0" i="0" u="none" strike="noStrike" baseline="0" dirty="0">
                <a:solidFill>
                  <a:srgbClr val="FFFFFF"/>
                </a:solidFill>
                <a:latin typeface="HelveticaNeue-Roman-Identity-H"/>
              </a:rPr>
              <a:t>terms of location, gender, language, </a:t>
            </a:r>
            <a:r>
              <a:rPr lang="es-ES" sz="1800" b="0" i="0" u="none" strike="noStrike" baseline="0" dirty="0" err="1">
                <a:solidFill>
                  <a:srgbClr val="FFFFFF"/>
                </a:solidFill>
                <a:latin typeface="HelveticaNeue-Roman-Identity-H"/>
              </a:rPr>
              <a:t>race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religion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learning</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environment</a:t>
            </a:r>
            <a:r>
              <a:rPr lang="es-ES" sz="1800" b="0" i="0" u="none" strike="noStrike" baseline="0" dirty="0">
                <a:solidFill>
                  <a:srgbClr val="FFFFFF"/>
                </a:solidFill>
                <a:latin typeface="HelveticaNeue-Roman-Identity-H"/>
              </a:rPr>
              <a:t>).</a:t>
            </a:r>
          </a:p>
          <a:p>
            <a:pPr algn="l">
              <a:buFont typeface="Arial" panose="020B0604020202020204" pitchFamily="34" charset="0"/>
              <a:buChar char="•"/>
            </a:pPr>
            <a:r>
              <a:rPr lang="en-US" dirty="0"/>
              <a:t>For in-depth education guidance, refer to the </a:t>
            </a:r>
            <a:r>
              <a:rPr lang="en-US" dirty="0">
                <a:hlinkClick r:id="rId4"/>
              </a:rPr>
              <a:t>INEE Minimum Standards</a:t>
            </a:r>
            <a:r>
              <a:rPr lang="en-US" dirty="0"/>
              <a:t>.</a:t>
            </a:r>
          </a:p>
          <a:p>
            <a:pPr algn="l">
              <a:buFont typeface="Arial" panose="020B0604020202020204" pitchFamily="34" charset="0"/>
              <a:buChar char="•"/>
            </a:pPr>
            <a:r>
              <a:rPr lang="en-US" dirty="0"/>
              <a:t>All key actions in this standard apply to both sectors’ actors.</a:t>
            </a:r>
            <a:endParaRPr lang="en-US" b="1" dirty="0">
              <a:latin typeface="Arial"/>
              <a:cs typeface="Arial"/>
              <a:sym typeface="Arial"/>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[Facilitators – if you have a few minutes, try to inject some fun into the session! It helps the participants feel more comfortable with the handbook itself. You may not have time for all of the activities suggested into this presentation]</a:t>
            </a:r>
            <a:endParaRPr lang="en-US" dirty="0"/>
          </a:p>
          <a:p>
            <a:pPr marL="0" lvl="0" indent="0" algn="l" rtl="0">
              <a:spcBef>
                <a:spcPts val="0"/>
              </a:spcBef>
              <a:spcAft>
                <a:spcPts val="0"/>
              </a:spcAft>
              <a:buFont typeface="Arial" panose="020B0604020202020204" pitchFamily="34" charset="0"/>
              <a:buNone/>
            </a:pPr>
            <a:r>
              <a:rPr lang="en-US" b="1" dirty="0">
                <a:latin typeface="Arial"/>
                <a:ea typeface="Arial"/>
                <a:cs typeface="Arial"/>
                <a:sym typeface="Arial"/>
              </a:rPr>
              <a:t>Discussion Prompt: </a:t>
            </a:r>
            <a:r>
              <a:rPr lang="en-US" dirty="0">
                <a:sym typeface="Wingdings" panose="05000000000000000000" pitchFamily="2" charset="2"/>
              </a:rPr>
              <a:t> </a:t>
            </a:r>
            <a:r>
              <a:rPr lang="en-US" dirty="0"/>
              <a:t>Discuss the linkages between Education &amp; Prevention / Safeguarding/Adolescence/Refugee &amp; Infectious Disease Outbreaks contexts, by seeking the </a:t>
            </a:r>
            <a:r>
              <a:rPr lang="en-US" b="1" dirty="0"/>
              <a:t>icons</a:t>
            </a:r>
            <a:r>
              <a:rPr lang="en-US" dirty="0"/>
              <a:t> in St 23 in the handbook</a:t>
            </a:r>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i="1" dirty="0"/>
              <a:t>READ OUT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i="1" dirty="0"/>
              <a:t>[Below, key points from each standard. Depending on your public, their specific area of interest, your programming priorities, your context or the time you have to facilitate, you may want select only one or two keys standard under each pillar]</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24: Health </a:t>
            </a:r>
            <a:r>
              <a:rPr lang="en-US" b="1" dirty="0"/>
              <a:t>&amp; Child Protection</a:t>
            </a:r>
          </a:p>
          <a:p>
            <a:pPr marL="171450" lvl="0" indent="-171450" algn="l" rtl="0">
              <a:spcBef>
                <a:spcPts val="0"/>
              </a:spcBef>
              <a:spcAft>
                <a:spcPts val="0"/>
              </a:spcAft>
              <a:buFont typeface="Arial" panose="020B0604020202020204" pitchFamily="34" charset="0"/>
              <a:buChar char="•"/>
            </a:pPr>
            <a:r>
              <a:rPr lang="en-US" dirty="0"/>
              <a:t>Supporting children’s health increases children’s protective factors, while supporting children’s protection can, and should, improve children’s physical health and well-being. </a:t>
            </a:r>
            <a:r>
              <a:rPr lang="en-US" sz="1200" b="0" i="0" u="none" strike="noStrike" cap="none" dirty="0">
                <a:solidFill>
                  <a:schemeClr val="dk1"/>
                </a:solidFill>
                <a:latin typeface="Calibri"/>
                <a:ea typeface="Arial"/>
                <a:cs typeface="Calibri"/>
                <a:sym typeface="Arial"/>
              </a:rPr>
              <a:t>An integrated approach to </a:t>
            </a:r>
            <a:r>
              <a:rPr lang="fr-FR" dirty="0" err="1"/>
              <a:t>health</a:t>
            </a:r>
            <a:r>
              <a:rPr lang="fr-FR" dirty="0"/>
              <a:t> and </a:t>
            </a:r>
            <a:r>
              <a:rPr lang="fr-FR" dirty="0" err="1"/>
              <a:t>child</a:t>
            </a:r>
            <a:r>
              <a:rPr lang="fr-FR" dirty="0"/>
              <a:t> protection </a:t>
            </a:r>
            <a:r>
              <a:rPr lang="fr-FR" dirty="0" err="1"/>
              <a:t>should</a:t>
            </a:r>
            <a:r>
              <a:rPr lang="fr-FR" dirty="0"/>
              <a:t> </a:t>
            </a:r>
            <a:r>
              <a:rPr lang="fr-FR" dirty="0" err="1"/>
              <a:t>be</a:t>
            </a:r>
            <a:r>
              <a:rPr lang="fr-FR" dirty="0"/>
              <a:t> : </a:t>
            </a:r>
            <a:r>
              <a:rPr lang="en-US" dirty="0"/>
              <a:t>Safe; Protective; Inclusive; Systematic; Complementary; Valid for all sectors; and Participatory</a:t>
            </a:r>
          </a:p>
          <a:p>
            <a:pPr marL="171450" lvl="0" indent="-171450" algn="l" rtl="0">
              <a:spcBef>
                <a:spcPts val="0"/>
              </a:spcBef>
              <a:spcAft>
                <a:spcPts val="0"/>
              </a:spcAft>
              <a:buFont typeface="Arial" panose="020B0604020202020204" pitchFamily="34" charset="0"/>
              <a:buChar char="•"/>
            </a:pPr>
            <a:r>
              <a:rPr lang="en-US" sz="1800" b="0" i="0" u="none" strike="noStrike" baseline="0" dirty="0">
                <a:solidFill>
                  <a:srgbClr val="FFFFFF"/>
                </a:solidFill>
                <a:latin typeface="HelveticaNeue-Roman-Identity-H"/>
              </a:rPr>
              <a:t>H</a:t>
            </a:r>
            <a:r>
              <a:rPr lang="es-ES" sz="1800" b="0" i="0" u="none" strike="noStrike" baseline="0" dirty="0" err="1">
                <a:solidFill>
                  <a:srgbClr val="FFFFFF"/>
                </a:solidFill>
                <a:latin typeface="HelveticaNeue-Roman-Identity-H"/>
              </a:rPr>
              <a:t>ealthcare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workers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should</a:t>
            </a:r>
            <a:r>
              <a:rPr lang="es-ES" sz="1800" b="0" i="0" u="none" strike="noStrike" baseline="0" dirty="0">
                <a:solidFill>
                  <a:srgbClr val="FFFFFF"/>
                </a:solidFill>
                <a:latin typeface="HelveticaNeue-Roman-Identity-H"/>
              </a:rPr>
              <a:t> be </a:t>
            </a:r>
            <a:r>
              <a:rPr lang="es-ES" sz="1800" b="0" i="0" u="none" strike="noStrike" baseline="0" dirty="0" err="1">
                <a:solidFill>
                  <a:srgbClr val="FFFFFF"/>
                </a:solidFill>
                <a:latin typeface="HelveticaNeue-Roman-Identity-H"/>
              </a:rPr>
              <a:t>trained</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on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identification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of</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children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affected</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by</a:t>
            </a:r>
            <a:r>
              <a:rPr lang="es-ES" sz="1800" b="0" i="0" u="none" strike="noStrike" baseline="0" dirty="0">
                <a:solidFill>
                  <a:srgbClr val="FFFFFF"/>
                </a:solidFill>
                <a:latin typeface="HelveticaNeue-Roman-Identity-H"/>
              </a:rPr>
              <a:t> abuse, </a:t>
            </a:r>
            <a:r>
              <a:rPr lang="es-ES" sz="1800" b="0" i="0" u="none" strike="noStrike" baseline="0" dirty="0" err="1">
                <a:solidFill>
                  <a:srgbClr val="FFFFFF"/>
                </a:solidFill>
                <a:latin typeface="HelveticaNeue-Roman-Identity-H"/>
              </a:rPr>
              <a:t>neglect</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exploitation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or</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violence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including</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physical</a:t>
            </a:r>
            <a:r>
              <a:rPr lang="es-ES" sz="1800" b="0" i="0" u="none" strike="noStrike" baseline="0" dirty="0">
                <a:solidFill>
                  <a:srgbClr val="FFFFFF"/>
                </a:solidFill>
                <a:latin typeface="HelveticaNeue-Roman-Identity-H"/>
              </a:rPr>
              <a:t>, </a:t>
            </a:r>
            <a:r>
              <a:rPr lang="en-US" sz="1800" b="0" i="0" u="none" strike="noStrike" baseline="0" dirty="0">
                <a:solidFill>
                  <a:srgbClr val="FFFFFF"/>
                </a:solidFill>
                <a:latin typeface="HelveticaNeue-Roman-Identity-H"/>
              </a:rPr>
              <a:t>psychological and emotional signs </a:t>
            </a:r>
            <a:r>
              <a:rPr lang="fr-FR" sz="1800" b="0" i="0" u="none" strike="noStrike" baseline="0" dirty="0">
                <a:solidFill>
                  <a:srgbClr val="FFFFFF"/>
                </a:solidFill>
                <a:latin typeface="HelveticaNeue-Roman-Identity-H"/>
              </a:rPr>
              <a:t>of </a:t>
            </a:r>
            <a:r>
              <a:rPr lang="fr-FR" sz="1800" b="0" i="0" u="none" strike="noStrike" baseline="0" dirty="0" err="1">
                <a:solidFill>
                  <a:srgbClr val="FFFFFF"/>
                </a:solidFill>
                <a:latin typeface="HelveticaNeue-Roman-Identity-H"/>
              </a:rPr>
              <a:t>them</a:t>
            </a:r>
            <a:r>
              <a:rPr lang="fr-FR" sz="1800" b="0" i="0" u="none" strike="noStrike" baseline="0" dirty="0">
                <a:solidFill>
                  <a:srgbClr val="FFFFFF"/>
                </a:solidFill>
                <a:latin typeface="HelveticaNeue-Roman-Identity-H"/>
              </a:rPr>
              <a:t>).</a:t>
            </a:r>
          </a:p>
          <a:p>
            <a:pPr marL="171450" lvl="0" indent="-171450" algn="l" rtl="0">
              <a:spcBef>
                <a:spcPts val="0"/>
              </a:spcBef>
              <a:spcAft>
                <a:spcPts val="0"/>
              </a:spcAft>
              <a:buFont typeface="Arial" panose="020B0604020202020204" pitchFamily="34" charset="0"/>
              <a:buChar char="•"/>
            </a:pPr>
            <a:r>
              <a:rPr lang="fr-FR" sz="1800" b="0" i="0" u="none" strike="noStrike" baseline="0" dirty="0">
                <a:solidFill>
                  <a:srgbClr val="FFFFFF"/>
                </a:solidFill>
                <a:latin typeface="HelveticaNeue-Roman-Identity-H"/>
              </a:rPr>
              <a:t>It </a:t>
            </a:r>
            <a:r>
              <a:rPr lang="fr-FR" sz="1800" b="0" i="0" u="none" strike="noStrike" baseline="0" dirty="0" err="1">
                <a:solidFill>
                  <a:srgbClr val="FFFFFF"/>
                </a:solidFill>
                <a:latin typeface="HelveticaNeue-Roman-Identity-H"/>
              </a:rPr>
              <a:t>is</a:t>
            </a:r>
            <a:r>
              <a:rPr lang="fr-FR" sz="1800" b="0" i="0" u="none" strike="noStrike" baseline="0" dirty="0">
                <a:solidFill>
                  <a:srgbClr val="FFFFFF"/>
                </a:solidFill>
                <a:latin typeface="HelveticaNeue-Roman-Identity-H"/>
              </a:rPr>
              <a:t> important to i</a:t>
            </a:r>
            <a:r>
              <a:rPr lang="en-US" sz="1800" b="0" i="0" u="none" strike="noStrike" baseline="0" dirty="0" err="1">
                <a:latin typeface="HelveticaNeue-Light-Identity-H"/>
              </a:rPr>
              <a:t>mplement</a:t>
            </a:r>
            <a:r>
              <a:rPr lang="en-US" sz="1800" b="0" i="0" u="none" strike="noStrike" baseline="0" dirty="0">
                <a:latin typeface="HelveticaNeue-Light-Identity-H"/>
              </a:rPr>
              <a:t> accessible, trauma-sensitive and child-friendly procedures, services and communication when admitting, treating and discharging children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Icons: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An integrated approach to health and child protection should include a </a:t>
            </a:r>
            <a:r>
              <a:rPr lang="fr-FR" dirty="0"/>
              <a:t>coordination </a:t>
            </a:r>
            <a:r>
              <a:rPr lang="fr-FR" dirty="0" err="1"/>
              <a:t>systems</a:t>
            </a:r>
            <a:r>
              <a:rPr lang="fr-FR" dirty="0"/>
              <a:t> to </a:t>
            </a:r>
            <a:r>
              <a:rPr lang="fr-FR" dirty="0" err="1"/>
              <a:t>allow</a:t>
            </a:r>
            <a:r>
              <a:rPr lang="fr-FR" dirty="0"/>
              <a:t> </a:t>
            </a:r>
            <a:r>
              <a:rPr lang="en-US" dirty="0"/>
              <a:t>referral mechanisms, safe and confidential protocols and information sharing between the two sectors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case management</a:t>
            </a:r>
            <a:r>
              <a:rPr lang="en-US" i="1" dirty="0">
                <a:latin typeface="Arial"/>
                <a:ea typeface="Arial"/>
                <a:cs typeface="Arial"/>
                <a:sym typeface="Arial"/>
              </a:rPr>
              <a:t> icon</a:t>
            </a:r>
            <a:r>
              <a:rPr lang="en-US" i="1" dirty="0"/>
              <a:t>]</a:t>
            </a:r>
            <a:endParaRPr lang="fr-FR"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dirty="0"/>
              <a:t>Many linkages w/</a:t>
            </a:r>
            <a:r>
              <a:rPr lang="en-US" b="1" dirty="0"/>
              <a:t>prevention</a:t>
            </a:r>
            <a:r>
              <a:rPr lang="en-US" b="0" dirty="0"/>
              <a:t>, by including </a:t>
            </a:r>
            <a:r>
              <a:rPr lang="en-US" dirty="0"/>
              <a:t>concerns, principles and approaches so actors can correctly prevent, identify, and/or mitigate child protection cases, and avoid family separation during </a:t>
            </a:r>
            <a:r>
              <a:rPr lang="fr-FR" dirty="0" err="1"/>
              <a:t>referrals</a:t>
            </a:r>
            <a:r>
              <a:rPr lang="fr-FR" dirty="0"/>
              <a:t> and admissions.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This standard </a:t>
            </a:r>
            <a:r>
              <a:rPr lang="fr-FR" dirty="0" err="1"/>
              <a:t>is</a:t>
            </a:r>
            <a:r>
              <a:rPr lang="fr-FR" dirty="0"/>
              <a:t> </a:t>
            </a:r>
            <a:r>
              <a:rPr lang="fr-FR" dirty="0" err="1"/>
              <a:t>also</a:t>
            </a:r>
            <a:r>
              <a:rPr lang="fr-FR" dirty="0"/>
              <a:t> </a:t>
            </a:r>
            <a:r>
              <a:rPr lang="fr-FR" dirty="0" err="1"/>
              <a:t>especially</a:t>
            </a:r>
            <a:r>
              <a:rPr lang="fr-FR" dirty="0"/>
              <a:t> relevant </a:t>
            </a:r>
            <a:r>
              <a:rPr lang="fr-FR" b="0" dirty="0"/>
              <a:t>in</a:t>
            </a:r>
            <a:r>
              <a:rPr lang="fr-FR" b="1" dirty="0"/>
              <a:t> </a:t>
            </a:r>
            <a:r>
              <a:rPr lang="fr-FR" b="1" dirty="0" err="1"/>
              <a:t>Infectious</a:t>
            </a:r>
            <a:r>
              <a:rPr lang="fr-FR" b="1" dirty="0"/>
              <a:t> </a:t>
            </a:r>
            <a:r>
              <a:rPr lang="fr-FR" b="1" dirty="0" err="1"/>
              <a:t>Disease</a:t>
            </a:r>
            <a:r>
              <a:rPr lang="fr-FR" b="1" dirty="0"/>
              <a:t> </a:t>
            </a:r>
            <a:r>
              <a:rPr lang="fr-FR" b="1" dirty="0" err="1"/>
              <a:t>Outbreaks</a:t>
            </a:r>
            <a:r>
              <a:rPr lang="fr-FR" dirty="0"/>
              <a:t>!</a:t>
            </a:r>
            <a:endParaRPr lang="en-US"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25: Nutrition </a:t>
            </a:r>
            <a:r>
              <a:rPr lang="en-US" b="1" dirty="0"/>
              <a:t>&amp; Child Protection</a:t>
            </a:r>
          </a:p>
          <a:p>
            <a:pPr marL="171450" lvl="0" indent="-171450" algn="l" rtl="0">
              <a:spcBef>
                <a:spcPts val="0"/>
              </a:spcBef>
              <a:spcAft>
                <a:spcPts val="0"/>
              </a:spcAft>
              <a:buFont typeface="Arial" panose="020B0604020202020204" pitchFamily="34" charset="0"/>
              <a:buChar char="•"/>
            </a:pPr>
            <a:r>
              <a:rPr lang="en-US" dirty="0"/>
              <a:t>Nutritional imbalances often worsen in times of crisis when caregivers struggle to provide food, income and health care for their families. </a:t>
            </a:r>
            <a:r>
              <a:rPr lang="en-US" dirty="0">
                <a:hlinkClick r:id="rId3"/>
              </a:rPr>
              <a:t>Family separation</a:t>
            </a:r>
            <a:r>
              <a:rPr lang="en-US" dirty="0"/>
              <a:t> may become more likely. Children or caregivers may leave to find paid work, including hazardous </a:t>
            </a:r>
            <a:r>
              <a:rPr lang="en-US" dirty="0" err="1"/>
              <a:t>labour</a:t>
            </a:r>
            <a:r>
              <a:rPr lang="en-US" dirty="0"/>
              <a:t>, may drop out of school and lose peer support. Families may place their children in residential care so that their children can access food.</a:t>
            </a:r>
          </a:p>
          <a:p>
            <a:pPr marL="171450" lvl="0" indent="-171450" algn="l" rtl="0">
              <a:spcBef>
                <a:spcPts val="0"/>
              </a:spcBef>
              <a:spcAft>
                <a:spcPts val="0"/>
              </a:spcAft>
              <a:buFont typeface="Arial" panose="020B0604020202020204" pitchFamily="34" charset="0"/>
              <a:buChar char="•"/>
            </a:pPr>
            <a:r>
              <a:rPr lang="en-US" dirty="0">
                <a:effectLst/>
                <a:latin typeface="Arial" panose="020B0604020202020204" pitchFamily="34" charset="0"/>
              </a:rPr>
              <a:t>Nutrition and CP target similar groups that are especially vulnerable: Child-headed households; Children without parental care or separated from their families; Pregnant and lactating mothers under the age of 18 year; s Children with disabilities; Children showing signs of physical, sexual abuse; Children showing signs of mental distress; Children under the care of a parent/guardian experiencing mental distress; Children under the care of a parent/guardian unable to care for them </a:t>
            </a:r>
            <a:r>
              <a:rPr lang="en-US" dirty="0" err="1">
                <a:effectLst/>
                <a:latin typeface="Arial" panose="020B0604020202020204" pitchFamily="34" charset="0"/>
              </a:rPr>
              <a:t>etc</a:t>
            </a:r>
            <a:r>
              <a:rPr lang="en-US"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Adolescent / Infant </a:t>
            </a:r>
            <a:r>
              <a:rPr lang="en-US" i="1" dirty="0">
                <a:latin typeface="Arial"/>
                <a:ea typeface="Arial"/>
                <a:cs typeface="Arial"/>
                <a:sym typeface="Arial"/>
              </a:rPr>
              <a:t>icon</a:t>
            </a:r>
            <a:r>
              <a:rPr lang="en-US" i="1" dirty="0"/>
              <a:t>] </a:t>
            </a:r>
            <a:r>
              <a:rPr lang="en-US" i="0" dirty="0"/>
              <a:t>show linkage in programming, </a:t>
            </a:r>
            <a:r>
              <a:rPr lang="en-US" i="0" dirty="0" err="1"/>
              <a:t>i.e</a:t>
            </a:r>
            <a:r>
              <a:rPr lang="en-US" i="0" dirty="0"/>
              <a:t>: </a:t>
            </a:r>
            <a:r>
              <a:rPr lang="en-US" dirty="0"/>
              <a:t>infant and young child feeding (IYCF) support; breastfeeding classes and peer support groups for pregnant </a:t>
            </a:r>
            <a:r>
              <a:rPr lang="en-US" dirty="0">
                <a:hlinkClick r:id="rId4"/>
              </a:rPr>
              <a:t>adolescents</a:t>
            </a:r>
            <a:endParaRPr lang="en-US" dirty="0"/>
          </a:p>
          <a:p>
            <a:pPr marL="171450" lvl="0" indent="-171450" algn="l" rtl="0">
              <a:spcBef>
                <a:spcPts val="0"/>
              </a:spcBef>
              <a:spcAft>
                <a:spcPts val="0"/>
              </a:spcAft>
              <a:buFont typeface="Arial" panose="020B0604020202020204" pitchFamily="34" charset="0"/>
              <a:buChar char="•"/>
            </a:pPr>
            <a:r>
              <a:rPr lang="en-US" dirty="0"/>
              <a:t>There are many opportunities to integrate approaches, including:</a:t>
            </a:r>
          </a:p>
          <a:p>
            <a:pPr>
              <a:buFont typeface="Arial" panose="020B0604020202020204" pitchFamily="34" charset="0"/>
              <a:buChar char="•"/>
            </a:pPr>
            <a:r>
              <a:rPr lang="en-US" dirty="0">
                <a:solidFill>
                  <a:srgbClr val="5F7085"/>
                </a:solidFill>
                <a:effectLst/>
              </a:rPr>
              <a:t>Joint case management; </a:t>
            </a:r>
          </a:p>
          <a:p>
            <a:pPr>
              <a:buFont typeface="Arial" panose="020B0604020202020204" pitchFamily="34" charset="0"/>
              <a:buChar char="•"/>
            </a:pPr>
            <a:r>
              <a:rPr lang="en-US" dirty="0">
                <a:solidFill>
                  <a:srgbClr val="5F7085"/>
                </a:solidFill>
                <a:effectLst/>
              </a:rPr>
              <a:t>Referrals </a:t>
            </a:r>
            <a:r>
              <a:rPr lang="en-US" sz="1800" b="0" i="0" u="none" strike="noStrike" baseline="0" dirty="0">
                <a:solidFill>
                  <a:srgbClr val="FFFFFF"/>
                </a:solidFill>
                <a:latin typeface="HelveticaNeue-Roman-Identity-H"/>
              </a:rPr>
              <a:t>of children in need of </a:t>
            </a:r>
            <a:r>
              <a:rPr lang="es-ES" sz="1800" b="0" i="0" u="none" strike="noStrike" baseline="0" dirty="0" err="1">
                <a:solidFill>
                  <a:srgbClr val="FFFFFF"/>
                </a:solidFill>
                <a:latin typeface="HelveticaNeue-Roman-Identity-H"/>
              </a:rPr>
              <a:t>services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to</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health</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facilities</a:t>
            </a:r>
            <a:r>
              <a:rPr lang="es-ES" sz="1800" b="0" i="0" u="none" strike="noStrike" baseline="0" dirty="0">
                <a:solidFill>
                  <a:srgbClr val="FFFFFF"/>
                </a:solidFill>
                <a:latin typeface="HelveticaNeue-Roman-Identity-H"/>
              </a:rPr>
              <a:t> and </a:t>
            </a:r>
            <a:r>
              <a:rPr lang="es-ES" sz="1800" b="0" i="0" u="none" strike="noStrike" baseline="0" dirty="0" err="1">
                <a:solidFill>
                  <a:srgbClr val="FFFFFF"/>
                </a:solidFill>
                <a:latin typeface="HelveticaNeue-Roman-Identity-H"/>
              </a:rPr>
              <a:t>nutritional</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feeding</a:t>
            </a:r>
            <a:r>
              <a:rPr lang="es-ES" sz="1800" b="0" i="0" u="none" strike="noStrike" baseline="0" dirty="0">
                <a:solidFill>
                  <a:srgbClr val="FFFFFF"/>
                </a:solidFill>
                <a:latin typeface="HelveticaNeue-Roman-Identity-H"/>
              </a:rPr>
              <a:t> centres</a:t>
            </a:r>
            <a:endParaRPr lang="en-US" dirty="0">
              <a:solidFill>
                <a:srgbClr val="5F7085"/>
              </a:solidFill>
              <a:effectLst/>
            </a:endParaRPr>
          </a:p>
          <a:p>
            <a:pPr>
              <a:buFont typeface="Arial" panose="020B0604020202020204" pitchFamily="34" charset="0"/>
              <a:buChar char="•"/>
            </a:pPr>
            <a:r>
              <a:rPr lang="en-US" dirty="0">
                <a:solidFill>
                  <a:srgbClr val="5F7085"/>
                </a:solidFill>
                <a:effectLst/>
              </a:rPr>
              <a:t>Holistic support for accessible services;</a:t>
            </a:r>
          </a:p>
          <a:p>
            <a:pPr>
              <a:buFont typeface="Arial" panose="020B0604020202020204" pitchFamily="34" charset="0"/>
              <a:buChar char="•"/>
            </a:pPr>
            <a:r>
              <a:rPr lang="en-US" dirty="0">
                <a:solidFill>
                  <a:srgbClr val="5F7085"/>
                </a:solidFill>
                <a:effectLst/>
              </a:rPr>
              <a:t>Encouragement for appropriate care and nurturing;</a:t>
            </a:r>
          </a:p>
          <a:p>
            <a:pPr>
              <a:buFont typeface="Arial" panose="020B0604020202020204" pitchFamily="34" charset="0"/>
              <a:buChar char="•"/>
            </a:pPr>
            <a:r>
              <a:rPr lang="en-US" dirty="0">
                <a:solidFill>
                  <a:srgbClr val="5F7085"/>
                </a:solidFill>
                <a:effectLst/>
              </a:rPr>
              <a:t>CP Focal points in </a:t>
            </a:r>
            <a:r>
              <a:rPr lang="es-ES" sz="1800" b="0" i="0" u="none" strike="noStrike" baseline="0" dirty="0" err="1">
                <a:solidFill>
                  <a:srgbClr val="FFFFFF"/>
                </a:solidFill>
                <a:latin typeface="HelveticaNeue-Roman-Identity-H"/>
              </a:rPr>
              <a:t>supplementary</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or</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therapeutic</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feeding</a:t>
            </a:r>
            <a:r>
              <a:rPr lang="es-ES" sz="1800" b="0" i="0" u="none" strike="noStrike" baseline="0" dirty="0">
                <a:solidFill>
                  <a:srgbClr val="FFFFFF"/>
                </a:solidFill>
                <a:latin typeface="HelveticaNeue-Roman-Identity-H"/>
              </a:rPr>
              <a:t> centres</a:t>
            </a:r>
            <a:endParaRPr lang="en-US" dirty="0">
              <a:solidFill>
                <a:srgbClr val="5F7085"/>
              </a:solidFill>
              <a:effectLst/>
            </a:endParaRPr>
          </a:p>
          <a:p>
            <a:pPr>
              <a:buFont typeface="Arial" panose="020B0604020202020204" pitchFamily="34" charset="0"/>
              <a:buChar char="•"/>
            </a:pPr>
            <a:r>
              <a:rPr lang="en-US" dirty="0">
                <a:solidFill>
                  <a:srgbClr val="5F7085"/>
                </a:solidFill>
                <a:effectLst/>
              </a:rPr>
              <a:t>Joint </a:t>
            </a:r>
            <a:r>
              <a:rPr lang="en-US" dirty="0" err="1">
                <a:solidFill>
                  <a:srgbClr val="5F7085"/>
                </a:solidFill>
                <a:effectLst/>
              </a:rPr>
              <a:t>programmes</a:t>
            </a:r>
            <a:r>
              <a:rPr lang="en-US" dirty="0">
                <a:solidFill>
                  <a:srgbClr val="5F7085"/>
                </a:solidFill>
                <a:effectLst/>
              </a:rPr>
              <a:t> with therapeutic, supplementary or blanket feeding and positive parenting; and</a:t>
            </a:r>
          </a:p>
          <a:p>
            <a:pPr>
              <a:buFont typeface="Arial" panose="020B0604020202020204" pitchFamily="34" charset="0"/>
              <a:buChar char="•"/>
            </a:pPr>
            <a:r>
              <a:rPr lang="en-US" dirty="0">
                <a:solidFill>
                  <a:srgbClr val="5F7085"/>
                </a:solidFill>
                <a:effectLst/>
              </a:rPr>
              <a:t>Multi-use spaces that meet both sectors’ needs.</a:t>
            </a:r>
          </a:p>
          <a:p>
            <a:pPr marL="0" lvl="0" indent="0" algn="l" rtl="0">
              <a:spcBef>
                <a:spcPts val="0"/>
              </a:spcBef>
              <a:spcAft>
                <a:spcPts val="0"/>
              </a:spcAft>
              <a:buFont typeface="Arial" panose="020B0604020202020204" pitchFamily="34" charset="0"/>
              <a:buNone/>
            </a:pPr>
            <a:endParaRPr lang="en-US" b="1" dirty="0">
              <a:latin typeface="Arial"/>
              <a:cs typeface="Arial"/>
              <a:sym typeface="Arial"/>
            </a:endParaRPr>
          </a:p>
          <a:p>
            <a:pPr marL="171450" lvl="0" indent="-171450" algn="l" rtl="0">
              <a:spcBef>
                <a:spcPts val="0"/>
              </a:spcBef>
              <a:spcAft>
                <a:spcPts val="0"/>
              </a:spcAft>
              <a:buFont typeface="Arial" panose="020B0604020202020204" pitchFamily="34" charset="0"/>
              <a:buChar char="•"/>
            </a:pPr>
            <a:endParaRPr dirty="0">
              <a:latin typeface="Arial"/>
              <a:ea typeface="Arial"/>
              <a:cs typeface="Arial"/>
              <a:sym typeface="Arial"/>
            </a:endParaRPr>
          </a:p>
          <a:p>
            <a:pPr marL="0" lvl="0" indent="0" algn="l" rtl="0">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i="1" dirty="0"/>
              <a:t>READ OUT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i="1" dirty="0"/>
              <a:t>[Below, key points from each standard. Depending on your public, their specific area of interest, your programming priorities, your context or the time you have to facilitate, you may want select only one or two keys standard under each pillar]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latin typeface="Arial"/>
                <a:ea typeface="Arial"/>
                <a:cs typeface="Arial"/>
                <a:sym typeface="Arial"/>
              </a:rPr>
              <a:t>Standard 26: WASH </a:t>
            </a:r>
            <a:r>
              <a:rPr lang="en-US" b="1" dirty="0"/>
              <a:t>&amp; Child Protection</a:t>
            </a: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dirty="0"/>
              <a:t>Child protection staff should guide and advise water, sanitation and hygiene (WASH) staff so they are able to deliver safe and appropriate WASH practices, services, that are adapted to the needs of children. </a:t>
            </a:r>
            <a:r>
              <a:rPr lang="en-US" dirty="0" err="1"/>
              <a:t>I.e</a:t>
            </a:r>
            <a:r>
              <a:rPr lang="en-US" dirty="0"/>
              <a:t>: accessible and child-friendly WASH facilities. For this, </a:t>
            </a:r>
            <a:r>
              <a:rPr lang="es-ES" sz="1800" b="0" i="0" u="none" strike="noStrike" baseline="0" dirty="0" err="1">
                <a:solidFill>
                  <a:srgbClr val="FFFFFF"/>
                </a:solidFill>
                <a:latin typeface="HelveticaNeue-Roman-Identity-H"/>
              </a:rPr>
              <a:t>child</a:t>
            </a:r>
            <a:r>
              <a:rPr lang="es-ES" sz="1800" b="0" i="0" u="none" strike="noStrike" baseline="0" dirty="0">
                <a:solidFill>
                  <a:srgbClr val="FFFFFF"/>
                </a:solidFill>
                <a:latin typeface="HelveticaNeue-Roman-Identity-H"/>
              </a:rPr>
              <a:t> safety and </a:t>
            </a:r>
            <a:r>
              <a:rPr lang="es-ES" sz="1800" b="0" i="0" u="none" strike="noStrike" baseline="0" dirty="0" err="1">
                <a:solidFill>
                  <a:srgbClr val="FFFFFF"/>
                </a:solidFill>
                <a:latin typeface="HelveticaNeue-Roman-Identity-H"/>
              </a:rPr>
              <a:t>well-being</a:t>
            </a:r>
            <a:r>
              <a:rPr lang="es-ES" sz="1800" b="0" i="0" u="none" strike="noStrike" baseline="0" dirty="0">
                <a:solidFill>
                  <a:srgbClr val="FFFFFF"/>
                </a:solidFill>
                <a:latin typeface="HelveticaNeue-Roman-Identity-H"/>
              </a:rPr>
              <a:t> has </a:t>
            </a:r>
            <a:r>
              <a:rPr lang="es-ES" sz="1800" b="0" i="0" u="none" strike="noStrike" baseline="0" dirty="0" err="1">
                <a:solidFill>
                  <a:srgbClr val="FFFFFF"/>
                </a:solidFill>
                <a:latin typeface="HelveticaNeue-Roman-Identity-H"/>
              </a:rPr>
              <a:t>to</a:t>
            </a:r>
            <a:r>
              <a:rPr lang="es-ES" sz="1800" b="0" i="0" u="none" strike="noStrike" baseline="0" dirty="0">
                <a:solidFill>
                  <a:srgbClr val="FFFFFF"/>
                </a:solidFill>
                <a:latin typeface="HelveticaNeue-Roman-Identity-H"/>
              </a:rPr>
              <a:t> be </a:t>
            </a:r>
            <a:r>
              <a:rPr lang="en-US" sz="1800" b="0" i="0" u="none" strike="noStrike" baseline="0" dirty="0">
                <a:solidFill>
                  <a:srgbClr val="FFFFFF"/>
                </a:solidFill>
                <a:latin typeface="HelveticaNeue-Roman-Identity-H"/>
              </a:rPr>
              <a:t>reflected in the initial risk </a:t>
            </a:r>
            <a:r>
              <a:rPr lang="es-ES" sz="1800" b="0" i="0" u="none" strike="noStrike" baseline="0" dirty="0" err="1">
                <a:solidFill>
                  <a:srgbClr val="FFFFFF"/>
                </a:solidFill>
                <a:latin typeface="HelveticaNeue-Roman-Identity-H"/>
              </a:rPr>
              <a:t>analysis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design</a:t>
            </a:r>
            <a:r>
              <a:rPr lang="es-ES" sz="1800" b="0" i="0" u="none" strike="noStrike" baseline="0" dirty="0">
                <a:solidFill>
                  <a:srgbClr val="FFFFFF"/>
                </a:solidFill>
                <a:latin typeface="HelveticaNeue-Roman-Identity-H"/>
              </a:rPr>
              <a:t>, and </a:t>
            </a:r>
            <a:r>
              <a:rPr lang="es-ES" sz="1800" b="0" i="0" u="none" strike="noStrike" baseline="0" dirty="0" err="1">
                <a:solidFill>
                  <a:srgbClr val="FFFFFF"/>
                </a:solidFill>
                <a:latin typeface="HelveticaNeue-Roman-Identity-H"/>
              </a:rPr>
              <a:t>monitoring</a:t>
            </a:r>
            <a:r>
              <a:rPr lang="es-ES" sz="1800" b="0" i="0" u="none" strike="noStrike" baseline="0" dirty="0">
                <a:solidFill>
                  <a:srgbClr val="FFFFFF"/>
                </a:solidFill>
                <a:latin typeface="HelveticaNeue-Roman-Identity-H"/>
              </a:rPr>
              <a:t> and </a:t>
            </a:r>
            <a:r>
              <a:rPr lang="es-ES" sz="1800" b="0" i="0" u="none" strike="noStrike" baseline="0" dirty="0" err="1">
                <a:solidFill>
                  <a:srgbClr val="FFFFFF"/>
                </a:solidFill>
                <a:latin typeface="HelveticaNeue-Roman-Identity-H"/>
              </a:rPr>
              <a:t>evaluation</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framework</a:t>
            </a:r>
            <a:r>
              <a:rPr lang="es-ES" sz="1800" b="0" i="0" u="none" strike="noStrike" baseline="0" dirty="0">
                <a:solidFill>
                  <a:srgbClr val="FFFFFF"/>
                </a:solidFill>
                <a:latin typeface="HelveticaNeue-Roman-Identity-H"/>
              </a:rPr>
              <a:t>.</a:t>
            </a:r>
            <a:endParaRPr lang="en-US" dirty="0"/>
          </a:p>
          <a:p>
            <a:pPr marL="171450" lvl="0" indent="-171450" algn="l" rtl="0">
              <a:spcBef>
                <a:spcPts val="0"/>
              </a:spcBef>
              <a:spcAft>
                <a:spcPts val="0"/>
              </a:spcAft>
              <a:buFont typeface="Arial" panose="020B0604020202020204" pitchFamily="34" charset="0"/>
              <a:buChar char="•"/>
            </a:pPr>
            <a:r>
              <a:rPr lang="en-US" b="0" dirty="0"/>
              <a:t>Icons: </a:t>
            </a:r>
            <a:r>
              <a:rPr lang="en-US" dirty="0"/>
              <a:t>all WASH workers (including subcontractors’ staff) and child protection staff should be trained on and sign </a:t>
            </a:r>
            <a:r>
              <a:rPr lang="en-US" b="1" dirty="0"/>
              <a:t>safeguarding</a:t>
            </a:r>
            <a:r>
              <a:rPr lang="en-US" dirty="0"/>
              <a:t> policies and procedures.</a:t>
            </a:r>
            <a:r>
              <a:rPr lang="en-US" b="0" dirty="0"/>
              <a:t> </a:t>
            </a:r>
            <a:r>
              <a:rPr lang="en-US" b="0" dirty="0" err="1"/>
              <a:t>Samewise</a:t>
            </a:r>
            <a:r>
              <a:rPr lang="en-US" b="0" dirty="0"/>
              <a:t>, the way WASH </a:t>
            </a:r>
            <a:r>
              <a:rPr lang="en-US" b="0" dirty="0" err="1"/>
              <a:t>programmes</a:t>
            </a:r>
            <a:r>
              <a:rPr lang="en-US" b="0" dirty="0"/>
              <a:t> are designed, planed and implemented have a great </a:t>
            </a:r>
            <a:r>
              <a:rPr lang="en-US" b="1" dirty="0"/>
              <a:t>prevention</a:t>
            </a:r>
            <a:r>
              <a:rPr lang="en-US" b="0" dirty="0"/>
              <a:t> potential, </a:t>
            </a:r>
            <a:r>
              <a:rPr lang="en-US" b="0" dirty="0" err="1"/>
              <a:t>i.e</a:t>
            </a:r>
            <a:r>
              <a:rPr lang="en-US" b="0" dirty="0"/>
              <a:t>: </a:t>
            </a:r>
            <a:r>
              <a:rPr lang="fr-FR" dirty="0" err="1"/>
              <a:t>prioritisation</a:t>
            </a:r>
            <a:r>
              <a:rPr lang="fr-FR" dirty="0"/>
              <a:t> </a:t>
            </a:r>
            <a:r>
              <a:rPr lang="fr-FR" dirty="0" err="1"/>
              <a:t>criteria</a:t>
            </a:r>
            <a:r>
              <a:rPr lang="fr-FR" dirty="0"/>
              <a:t>, support &amp; </a:t>
            </a:r>
            <a:r>
              <a:rPr lang="fr-FR" dirty="0" err="1"/>
              <a:t>refer</a:t>
            </a:r>
            <a:r>
              <a:rPr lang="fr-FR" dirty="0"/>
              <a:t> </a:t>
            </a:r>
            <a:r>
              <a:rPr lang="fr-FR" dirty="0" err="1"/>
              <a:t>households</a:t>
            </a:r>
            <a:r>
              <a:rPr lang="fr-FR" dirty="0"/>
              <a:t>/</a:t>
            </a:r>
            <a:r>
              <a:rPr lang="fr-FR" dirty="0" err="1"/>
              <a:t>children</a:t>
            </a:r>
            <a:r>
              <a:rPr lang="fr-FR" dirty="0"/>
              <a:t> at </a:t>
            </a:r>
            <a:r>
              <a:rPr lang="fr-FR" dirty="0" err="1"/>
              <a:t>risk</a:t>
            </a:r>
            <a:r>
              <a:rPr lang="fr-FR" dirty="0"/>
              <a:t>, </a:t>
            </a:r>
            <a:r>
              <a:rPr lang="fr-FR" dirty="0" err="1"/>
              <a:t>safe</a:t>
            </a:r>
            <a:r>
              <a:rPr lang="fr-FR" dirty="0"/>
              <a:t>, accessible, inclusive </a:t>
            </a:r>
            <a:r>
              <a:rPr lang="fr-FR" dirty="0" err="1"/>
              <a:t>facilities</a:t>
            </a:r>
            <a:r>
              <a:rPr lang="fr-FR" dirty="0"/>
              <a:t>… </a:t>
            </a:r>
            <a:endParaRPr lang="en-US" dirty="0"/>
          </a:p>
          <a:p>
            <a:pPr marL="171450" lvl="0" indent="-171450" algn="l" rtl="0">
              <a:spcBef>
                <a:spcPts val="0"/>
              </a:spcBef>
              <a:spcAft>
                <a:spcPts val="0"/>
              </a:spcAft>
              <a:buFont typeface="Arial" panose="020B0604020202020204" pitchFamily="34" charset="0"/>
              <a:buChar char="•"/>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Standard </a:t>
            </a:r>
            <a:r>
              <a:rPr lang="fr-FR" b="1" dirty="0">
                <a:latin typeface="Arial"/>
                <a:ea typeface="Arial"/>
                <a:cs typeface="Arial"/>
                <a:sym typeface="Arial"/>
              </a:rPr>
              <a:t>27: Shelter and </a:t>
            </a:r>
            <a:r>
              <a:rPr lang="fr-FR" b="1" dirty="0" err="1">
                <a:latin typeface="Arial"/>
                <a:ea typeface="Arial"/>
                <a:cs typeface="Arial"/>
                <a:sym typeface="Arial"/>
              </a:rPr>
              <a:t>settlement</a:t>
            </a:r>
            <a:r>
              <a:rPr lang="fr-FR" b="1" dirty="0">
                <a:latin typeface="Arial"/>
                <a:ea typeface="Arial"/>
                <a:cs typeface="Arial"/>
                <a:sym typeface="Arial"/>
              </a:rPr>
              <a:t> </a:t>
            </a:r>
            <a:r>
              <a:rPr lang="en-US" b="1" dirty="0"/>
              <a:t>&amp; Child Protection</a:t>
            </a:r>
          </a:p>
          <a:p>
            <a:pPr marL="171450" lvl="0" indent="-171450" algn="l" rtl="0">
              <a:spcBef>
                <a:spcPts val="0"/>
              </a:spcBef>
              <a:spcAft>
                <a:spcPts val="0"/>
              </a:spcAft>
              <a:buFont typeface="Arial" panose="020B0604020202020204" pitchFamily="34" charset="0"/>
              <a:buChar char="•"/>
            </a:pPr>
            <a:r>
              <a:rPr lang="en-US" dirty="0"/>
              <a:t>Child protection must be integrated into shelter and settlement interventions, from design to monitoring and evaluation, especially to take into account :</a:t>
            </a:r>
          </a:p>
          <a:p>
            <a:pPr marL="628650" lvl="1" indent="-171450" algn="l" rtl="0">
              <a:spcBef>
                <a:spcPts val="0"/>
              </a:spcBef>
              <a:spcAft>
                <a:spcPts val="0"/>
              </a:spcAft>
              <a:buFontTx/>
              <a:buChar char="-"/>
            </a:pPr>
            <a:r>
              <a:rPr lang="en-US" dirty="0"/>
              <a:t>Family size, unity and composition </a:t>
            </a:r>
          </a:p>
          <a:p>
            <a:pPr marL="628650" lvl="1" indent="-171450" algn="l" rtl="0">
              <a:spcBef>
                <a:spcPts val="0"/>
              </a:spcBef>
              <a:spcAft>
                <a:spcPts val="0"/>
              </a:spcAft>
              <a:buFontTx/>
              <a:buChar char="-"/>
            </a:pPr>
            <a:r>
              <a:rPr lang="en-US" dirty="0"/>
              <a:t>Children at risk, like children living alone or in new or altered family units</a:t>
            </a:r>
          </a:p>
          <a:p>
            <a:pPr marL="628650" lvl="1" indent="-171450" algn="l" rtl="0">
              <a:spcBef>
                <a:spcPts val="0"/>
              </a:spcBef>
              <a:spcAft>
                <a:spcPts val="0"/>
              </a:spcAft>
              <a:buFontTx/>
              <a:buChar char="-"/>
            </a:pPr>
            <a:r>
              <a:rPr lang="en-US" dirty="0"/>
              <a:t>Accessibility for children with disabilities &amp; </a:t>
            </a:r>
            <a:r>
              <a:rPr lang="fr-FR" dirty="0" err="1"/>
              <a:t>barriers</a:t>
            </a:r>
            <a:r>
              <a:rPr lang="fr-FR" dirty="0"/>
              <a:t> to </a:t>
            </a:r>
            <a:r>
              <a:rPr lang="fr-FR" dirty="0" err="1"/>
              <a:t>access</a:t>
            </a:r>
            <a:r>
              <a:rPr lang="fr-FR" dirty="0"/>
              <a:t> essential services</a:t>
            </a:r>
          </a:p>
          <a:p>
            <a:pPr marL="628650" lvl="1" indent="-171450" algn="l" rtl="0">
              <a:spcBef>
                <a:spcPts val="0"/>
              </a:spcBef>
              <a:spcAft>
                <a:spcPts val="0"/>
              </a:spcAft>
              <a:buFontTx/>
              <a:buChar char="-"/>
            </a:pPr>
            <a:r>
              <a:rPr lang="fr-FR" dirty="0"/>
              <a:t>Protection </a:t>
            </a:r>
            <a:r>
              <a:rPr lang="fr-FR" dirty="0" err="1"/>
              <a:t>risks</a:t>
            </a:r>
            <a:r>
              <a:rPr lang="fr-FR" dirty="0"/>
              <a:t> &amp; social </a:t>
            </a:r>
            <a:r>
              <a:rPr lang="fr-FR" dirty="0" err="1"/>
              <a:t>norms</a:t>
            </a:r>
            <a:endParaRPr lang="en-US" dirty="0"/>
          </a:p>
          <a:p>
            <a:pPr marL="628650" lvl="1" indent="-171450" algn="l" rtl="0">
              <a:spcBef>
                <a:spcPts val="0"/>
              </a:spcBef>
              <a:spcAft>
                <a:spcPts val="0"/>
              </a:spcAft>
              <a:buFontTx/>
              <a:buChar char="-"/>
            </a:pPr>
            <a:r>
              <a:rPr lang="en-US" dirty="0"/>
              <a:t>Local land and property rights to decide on where, how and to whom shelter is provided</a:t>
            </a:r>
          </a:p>
          <a:p>
            <a:pPr marL="628650" lvl="1" indent="-171450" algn="l" rtl="0">
              <a:spcBef>
                <a:spcPts val="0"/>
              </a:spcBef>
              <a:spcAft>
                <a:spcPts val="0"/>
              </a:spcAft>
              <a:buFontTx/>
              <a:buChar char="-"/>
            </a:pPr>
            <a:r>
              <a:rPr lang="en-US" sz="1200" b="0" i="0" u="none" strike="noStrike" cap="none" dirty="0">
                <a:solidFill>
                  <a:schemeClr val="dk1"/>
                </a:solidFill>
                <a:latin typeface="Calibri"/>
                <a:cs typeface="Calibri"/>
                <a:sym typeface="Calibri"/>
              </a:rPr>
              <a:t>Need for adequate </a:t>
            </a:r>
            <a:r>
              <a:rPr lang="en-US" dirty="0"/>
              <a:t>indoor and outdoor play spaces, materials and shelter units </a:t>
            </a:r>
            <a:r>
              <a:rPr lang="fr-FR" dirty="0"/>
              <a:t>to help </a:t>
            </a:r>
            <a:r>
              <a:rPr lang="fr-FR" dirty="0" err="1"/>
              <a:t>reducing</a:t>
            </a:r>
            <a:r>
              <a:rPr lang="fr-FR" dirty="0"/>
              <a:t> CP </a:t>
            </a:r>
            <a:r>
              <a:rPr lang="fr-FR" dirty="0" err="1"/>
              <a:t>risks</a:t>
            </a:r>
            <a:endParaRPr lang="fr-FR" dirty="0"/>
          </a:p>
          <a:p>
            <a:pPr marL="628650" lvl="1" indent="-171450" algn="l" rtl="0">
              <a:spcBef>
                <a:spcPts val="0"/>
              </a:spcBef>
              <a:spcAft>
                <a:spcPts val="0"/>
              </a:spcAft>
              <a:buFontTx/>
              <a:buChar char="-"/>
            </a:pPr>
            <a:r>
              <a:rPr lang="fr-FR" dirty="0" err="1"/>
              <a:t>Safety</a:t>
            </a:r>
            <a:r>
              <a:rPr lang="fr-FR" dirty="0"/>
              <a:t> &amp; </a:t>
            </a:r>
            <a:r>
              <a:rPr lang="fr-FR" dirty="0" err="1"/>
              <a:t>privacy</a:t>
            </a:r>
            <a:r>
              <a:rPr lang="fr-FR" dirty="0"/>
              <a:t> </a:t>
            </a:r>
            <a:r>
              <a:rPr lang="fr-FR" dirty="0" err="1"/>
              <a:t>criterias</a:t>
            </a:r>
            <a:endParaRPr lang="fr-FR" dirty="0"/>
          </a:p>
          <a:p>
            <a:pPr indent="-457200">
              <a:buClr>
                <a:schemeClr val="accent3"/>
              </a:buClr>
              <a:buSzPct val="100000"/>
              <a:buFont typeface="Arial" panose="020B0604020202020204" pitchFamily="34" charset="0"/>
              <a:buChar char="•"/>
            </a:pPr>
            <a:r>
              <a:rPr lang="fr-FR" b="0" dirty="0"/>
              <a:t>Shelter </a:t>
            </a:r>
            <a:r>
              <a:rPr lang="fr-FR" b="0" dirty="0" err="1"/>
              <a:t>programming</a:t>
            </a:r>
            <a:r>
              <a:rPr lang="fr-FR" b="0" dirty="0"/>
              <a:t> has direct </a:t>
            </a:r>
            <a:r>
              <a:rPr lang="fr-FR" sz="1200" b="0" dirty="0" err="1"/>
              <a:t>d</a:t>
            </a:r>
            <a:r>
              <a:rPr lang="fr-FR" sz="1200" dirty="0" err="1"/>
              <a:t>irect</a:t>
            </a:r>
            <a:r>
              <a:rPr lang="fr-FR" sz="1200" dirty="0"/>
              <a:t> protection </a:t>
            </a:r>
            <a:r>
              <a:rPr lang="fr-FR" sz="1200" dirty="0" err="1"/>
              <a:t>outcomes</a:t>
            </a:r>
            <a:r>
              <a:rPr lang="fr-FR" sz="1200" dirty="0"/>
              <a:t> :</a:t>
            </a:r>
          </a:p>
          <a:p>
            <a:pPr marL="0" indent="0">
              <a:buClr>
                <a:schemeClr val="accent3"/>
              </a:buClr>
              <a:buSzPct val="100000"/>
              <a:buNone/>
            </a:pPr>
            <a:r>
              <a:rPr lang="en-US" sz="1200" dirty="0"/>
              <a:t>- Providing safe living environments (</a:t>
            </a:r>
            <a:r>
              <a:rPr lang="en-US" dirty="0"/>
              <a:t>wider locations where people and communities live)</a:t>
            </a:r>
            <a:r>
              <a:rPr lang="en-US" sz="1200" dirty="0"/>
              <a:t> </a:t>
            </a:r>
            <a:r>
              <a:rPr lang="en-US" dirty="0"/>
              <a:t>allow people to live with dignity, security and livelihoods</a:t>
            </a:r>
            <a:endParaRPr lang="en-US" sz="1200" dirty="0"/>
          </a:p>
          <a:p>
            <a:pPr marL="0" indent="0">
              <a:spcBef>
                <a:spcPts val="0"/>
              </a:spcBef>
              <a:buClr>
                <a:schemeClr val="accent3"/>
              </a:buClr>
              <a:buSzPct val="100000"/>
              <a:buNone/>
            </a:pPr>
            <a:r>
              <a:rPr lang="fr-FR" sz="1200" dirty="0"/>
              <a:t>- </a:t>
            </a:r>
            <a:r>
              <a:rPr lang="fr-FR" sz="1200" dirty="0" err="1"/>
              <a:t>Providing</a:t>
            </a:r>
            <a:r>
              <a:rPr lang="fr-FR" sz="1200" dirty="0"/>
              <a:t> </a:t>
            </a:r>
            <a:r>
              <a:rPr lang="fr-FR" sz="1200" dirty="0" err="1"/>
              <a:t>appropriate</a:t>
            </a:r>
            <a:r>
              <a:rPr lang="fr-FR" sz="1200" dirty="0"/>
              <a:t> </a:t>
            </a:r>
            <a:r>
              <a:rPr lang="fr-FR" sz="1200" dirty="0" err="1"/>
              <a:t>shelter</a:t>
            </a:r>
            <a:r>
              <a:rPr lang="fr-FR" sz="1200" dirty="0"/>
              <a:t> (</a:t>
            </a:r>
            <a:r>
              <a:rPr lang="fr-FR" dirty="0" err="1"/>
              <a:t>household</a:t>
            </a:r>
            <a:r>
              <a:rPr lang="fr-FR" dirty="0"/>
              <a:t> living </a:t>
            </a:r>
            <a:r>
              <a:rPr lang="fr-FR" dirty="0" err="1"/>
              <a:t>space</a:t>
            </a:r>
            <a:r>
              <a:rPr lang="fr-FR" dirty="0"/>
              <a:t>)</a:t>
            </a:r>
            <a:r>
              <a:rPr lang="en-US" sz="1200" dirty="0"/>
              <a:t> promote </a:t>
            </a:r>
            <a:r>
              <a:rPr lang="fr-FR" sz="1200" dirty="0" err="1"/>
              <a:t>safety</a:t>
            </a:r>
            <a:r>
              <a:rPr lang="fr-FR" sz="1200" dirty="0"/>
              <a:t>, protection and </a:t>
            </a:r>
            <a:r>
              <a:rPr lang="fr-FR" sz="1200" dirty="0" err="1"/>
              <a:t>accessibility</a:t>
            </a:r>
            <a:r>
              <a:rPr lang="fr-FR" sz="1200" dirty="0"/>
              <a:t>. </a:t>
            </a:r>
            <a:r>
              <a:rPr lang="fr-FR" sz="1200" dirty="0" err="1"/>
              <a:t>I.e</a:t>
            </a:r>
            <a:r>
              <a:rPr lang="fr-FR" sz="1200" dirty="0"/>
              <a:t>: </a:t>
            </a:r>
            <a:r>
              <a:rPr lang="fr-FR" dirty="0" err="1"/>
              <a:t>privacy</a:t>
            </a:r>
            <a:r>
              <a:rPr lang="fr-FR" dirty="0"/>
              <a:t> for adolescent girls, </a:t>
            </a:r>
            <a:r>
              <a:rPr lang="fr-FR" dirty="0" err="1"/>
              <a:t>addressing</a:t>
            </a:r>
            <a:r>
              <a:rPr lang="fr-FR" dirty="0"/>
              <a:t> </a:t>
            </a:r>
            <a:r>
              <a:rPr lang="fr-FR" dirty="0" err="1">
                <a:hlinkClick r:id="rId3"/>
              </a:rPr>
              <a:t>physical</a:t>
            </a:r>
            <a:r>
              <a:rPr lang="fr-FR" dirty="0">
                <a:hlinkClick r:id="rId3"/>
              </a:rPr>
              <a:t> dangers</a:t>
            </a:r>
            <a:r>
              <a:rPr lang="fr-FR" dirty="0"/>
              <a:t> and </a:t>
            </a:r>
            <a:r>
              <a:rPr lang="en-US" dirty="0"/>
              <a:t>safe routes for accessing schools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adolescent and prevention </a:t>
            </a:r>
            <a:r>
              <a:rPr lang="en-US" i="1" dirty="0">
                <a:latin typeface="Arial"/>
                <a:ea typeface="Arial"/>
                <a:cs typeface="Arial"/>
                <a:sym typeface="Arial"/>
              </a:rPr>
              <a:t>icons</a:t>
            </a:r>
            <a:r>
              <a:rPr lang="en-US" i="1" dirty="0"/>
              <a:t>]</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Standard 28: CCCM &amp; Child Protection</a:t>
            </a:r>
          </a:p>
          <a:p>
            <a:pPr marL="171450" lvl="0" indent="-171450" algn="l" rtl="0">
              <a:spcBef>
                <a:spcPts val="0"/>
              </a:spcBef>
              <a:spcAft>
                <a:spcPts val="0"/>
              </a:spcAft>
              <a:buFont typeface="Arial" panose="020B0604020202020204" pitchFamily="34" charset="0"/>
              <a:buChar char="•"/>
            </a:pPr>
            <a:r>
              <a:rPr lang="en-US" b="0" dirty="0"/>
              <a:t>M</a:t>
            </a:r>
            <a:r>
              <a:rPr lang="en-US" dirty="0"/>
              <a:t>ain goal of camp management is t</a:t>
            </a:r>
            <a:r>
              <a:rPr lang="en-US" dirty="0">
                <a:solidFill>
                  <a:srgbClr val="5F7085"/>
                </a:solidFill>
                <a:effectLst/>
              </a:rPr>
              <a:t>o support equitable and dignified access of refugee, internally displaced and migrant populations living in temporary settlements (including camps, collective/evacuation </a:t>
            </a:r>
            <a:r>
              <a:rPr lang="en-US" dirty="0" err="1">
                <a:solidFill>
                  <a:srgbClr val="5F7085"/>
                </a:solidFill>
                <a:effectLst/>
              </a:rPr>
              <a:t>centres</a:t>
            </a:r>
            <a:r>
              <a:rPr lang="en-US" dirty="0">
                <a:solidFill>
                  <a:srgbClr val="5F7085"/>
                </a:solidFill>
                <a:effectLst/>
              </a:rPr>
              <a:t> and spontaneous settlements) to life-saving assistance and protection services. </a:t>
            </a:r>
            <a:r>
              <a:rPr lang="en-US" dirty="0"/>
              <a:t>All children have the right to access educational facilities, health care, psychosocial services, recreational opportunities and religious activities that meet their individual needs.</a:t>
            </a:r>
            <a:endParaRPr lang="en-US" dirty="0">
              <a:solidFill>
                <a:srgbClr val="5F7085"/>
              </a:solidFill>
              <a:effectLst/>
            </a:endParaRPr>
          </a:p>
          <a:p>
            <a:pPr marL="171450" lvl="0" indent="-171450" algn="l" rtl="0">
              <a:spcBef>
                <a:spcPts val="0"/>
              </a:spcBef>
              <a:spcAft>
                <a:spcPts val="0"/>
              </a:spcAft>
              <a:buFont typeface="Arial" panose="020B0604020202020204" pitchFamily="34" charset="0"/>
              <a:buChar char="•"/>
            </a:pPr>
            <a:r>
              <a:rPr lang="en-US" dirty="0"/>
              <a:t>Child protection and camp management actors need to collaborate to ensure </a:t>
            </a:r>
            <a:r>
              <a:rPr lang="en-US" dirty="0">
                <a:hlinkClick r:id="rId4"/>
              </a:rPr>
              <a:t>children’s meaningful participation</a:t>
            </a:r>
            <a:r>
              <a:rPr lang="en-US" dirty="0"/>
              <a:t>, in the design, monitoring and adjustment of </a:t>
            </a:r>
            <a:r>
              <a:rPr lang="en-US" dirty="0" err="1"/>
              <a:t>programmes</a:t>
            </a:r>
            <a:r>
              <a:rPr lang="en-US" dirty="0"/>
              <a:t> and in representation mechanisms in the camp management structures</a:t>
            </a:r>
            <a:endParaRPr lang="en-US" dirty="0">
              <a:solidFill>
                <a:srgbClr val="5F7085"/>
              </a:solidFill>
              <a:effectLst/>
            </a:endParaRPr>
          </a:p>
          <a:p>
            <a:pPr marL="171450" lvl="0" indent="-171450" algn="l" rtl="0">
              <a:spcBef>
                <a:spcPts val="0"/>
              </a:spcBef>
              <a:spcAft>
                <a:spcPts val="0"/>
              </a:spcAft>
              <a:buFont typeface="Arial" panose="020B0604020202020204" pitchFamily="34" charset="0"/>
              <a:buChar char="•"/>
            </a:pPr>
            <a:r>
              <a:rPr lang="en-US" dirty="0"/>
              <a:t>Camp management should monitor &amp; refer security concerns and safety incidents (sexual and gender-based violence, abductions, physical attacks, child </a:t>
            </a:r>
            <a:r>
              <a:rPr lang="en-US" dirty="0" err="1"/>
              <a:t>labour</a:t>
            </a:r>
            <a:r>
              <a:rPr lang="en-US" dirty="0"/>
              <a:t> and other dangers - explosive ordnance, drowning or fire, </a:t>
            </a:r>
            <a:r>
              <a:rPr lang="es-ES" sz="1800" b="0" i="0" u="none" strike="noStrike" baseline="0" dirty="0" err="1">
                <a:solidFill>
                  <a:srgbClr val="FFFFFF"/>
                </a:solidFill>
                <a:latin typeface="HelveticaNeue-Roman-Identity-H"/>
              </a:rPr>
              <a:t>poor</a:t>
            </a:r>
            <a:endParaRPr lang="es-ES" sz="1800" b="0" i="0" u="none" strike="noStrike" baseline="0" dirty="0">
              <a:solidFill>
                <a:srgbClr val="FFFFFF"/>
              </a:solidFill>
              <a:latin typeface="HelveticaNeue-Roman-Identity-H"/>
            </a:endParaRPr>
          </a:p>
          <a:p>
            <a:pPr algn="l"/>
            <a:r>
              <a:rPr lang="es-ES" sz="1800" b="0" i="0" u="none" strike="noStrike" baseline="0" dirty="0" err="1">
                <a:solidFill>
                  <a:srgbClr val="FFFFFF"/>
                </a:solidFill>
                <a:latin typeface="HelveticaNeue-Roman-Identity-H"/>
              </a:rPr>
              <a:t>lighting</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or</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secluded</a:t>
            </a:r>
            <a:r>
              <a:rPr lang="es-ES" sz="1800" b="0" i="0" u="none" strike="noStrike" baseline="0" dirty="0">
                <a:solidFill>
                  <a:srgbClr val="FFFFFF"/>
                </a:solidFill>
                <a:latin typeface="HelveticaNeue-Roman-Identity-H"/>
              </a:rPr>
              <a:t> wáter </a:t>
            </a:r>
            <a:r>
              <a:rPr lang="en-US" sz="1800" b="0" i="0" u="none" strike="noStrike" baseline="0" dirty="0">
                <a:solidFill>
                  <a:srgbClr val="FFFFFF"/>
                </a:solidFill>
                <a:latin typeface="HelveticaNeue-Roman-Identity-H"/>
              </a:rPr>
              <a:t>points/latrines that result in incidents of</a:t>
            </a:r>
          </a:p>
          <a:p>
            <a:pPr algn="l"/>
            <a:r>
              <a:rPr lang="es-ES" sz="1800" b="0" i="0" u="none" strike="noStrike" baseline="0" dirty="0">
                <a:solidFill>
                  <a:srgbClr val="FFFFFF"/>
                </a:solidFill>
                <a:latin typeface="HelveticaNeue-Roman-Identity-H"/>
              </a:rPr>
              <a:t>sexual </a:t>
            </a:r>
            <a:r>
              <a:rPr lang="es-ES" sz="1800" b="0" i="0" u="none" strike="noStrike" baseline="0" dirty="0" err="1">
                <a:solidFill>
                  <a:srgbClr val="FFFFFF"/>
                </a:solidFill>
                <a:latin typeface="HelveticaNeue-Roman-Identity-H"/>
              </a:rPr>
              <a:t>violence</a:t>
            </a:r>
            <a:r>
              <a:rPr lang="en-US" dirty="0"/>
              <a:t>), and organize </a:t>
            </a:r>
            <a:r>
              <a:rPr lang="fr-FR" dirty="0" err="1"/>
              <a:t>risk</a:t>
            </a:r>
            <a:r>
              <a:rPr lang="fr-FR" dirty="0"/>
              <a:t> mitigation </a:t>
            </a:r>
            <a:r>
              <a:rPr lang="fr-FR" dirty="0" err="1"/>
              <a:t>activities</a:t>
            </a:r>
            <a:r>
              <a:rPr lang="fr-FR" dirty="0"/>
              <a:t> </a:t>
            </a:r>
            <a:r>
              <a:rPr lang="fr-FR" dirty="0" err="1"/>
              <a:t>accordingly</a:t>
            </a:r>
            <a:r>
              <a:rPr lang="fr-FR" dirty="0"/>
              <a:t> (</a:t>
            </a:r>
            <a:r>
              <a:rPr lang="en-US" dirty="0" err="1"/>
              <a:t>i.e</a:t>
            </a:r>
            <a:r>
              <a:rPr lang="en-US" dirty="0"/>
              <a:t> appropriate lighting, patrolling firewood collection routes, monitoring school routes, marking areas contaminated by explosive ordnance or fencing off areas with open water)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prevention </a:t>
            </a:r>
            <a:r>
              <a:rPr lang="en-US" i="1" dirty="0">
                <a:latin typeface="Arial"/>
                <a:ea typeface="Arial"/>
                <a:cs typeface="Arial"/>
                <a:sym typeface="Arial"/>
              </a:rPr>
              <a:t>icon</a:t>
            </a:r>
            <a:r>
              <a:rPr lang="en-US" i="1" dirty="0"/>
              <a:t>]</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625998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81" r:id="rId16"/>
    <p:sldLayoutId id="2147483683" r:id="rId17"/>
    <p:sldLayoutId id="2147483684" r:id="rId18"/>
    <p:sldLayoutId id="214748368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2096941" y="323056"/>
            <a:ext cx="95659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dirty="0"/>
              <a:t>Pillar 4 – to work across sectors </a:t>
            </a:r>
            <a:endParaRPr dirty="0"/>
          </a:p>
        </p:txBody>
      </p:sp>
      <p:sp>
        <p:nvSpPr>
          <p:cNvPr id="404" name="Google Shape;404;p19"/>
          <p:cNvSpPr txBox="1">
            <a:spLocks noGrp="1"/>
          </p:cNvSpPr>
          <p:nvPr>
            <p:ph idx="1"/>
          </p:nvPr>
        </p:nvSpPr>
        <p:spPr>
          <a:xfrm>
            <a:off x="1609344" y="1915241"/>
            <a:ext cx="4359941" cy="4351338"/>
          </a:xfrm>
          <a:prstGeom prst="rect">
            <a:avLst/>
          </a:prstGeom>
          <a:noFill/>
          <a:ln>
            <a:noFill/>
          </a:ln>
        </p:spPr>
        <p:txBody>
          <a:bodyPr spcFirstLastPara="1" wrap="square" lIns="91425" tIns="45700" rIns="91425" bIns="45700" anchor="t" anchorCtr="0">
            <a:normAutofit/>
          </a:bodyPr>
          <a:lstStyle/>
          <a:p>
            <a:r>
              <a:rPr lang="fr-FR" dirty="0" err="1">
                <a:solidFill>
                  <a:schemeClr val="bg2"/>
                </a:solidFill>
              </a:rPr>
              <a:t>Interconnected</a:t>
            </a:r>
            <a:r>
              <a:rPr lang="fr-FR" dirty="0">
                <a:solidFill>
                  <a:schemeClr val="bg2"/>
                </a:solidFill>
              </a:rPr>
              <a:t> </a:t>
            </a:r>
            <a:r>
              <a:rPr lang="fr-FR" dirty="0" err="1">
                <a:solidFill>
                  <a:schemeClr val="bg2"/>
                </a:solidFill>
              </a:rPr>
              <a:t>needs</a:t>
            </a:r>
            <a:r>
              <a:rPr lang="fr-FR" dirty="0">
                <a:solidFill>
                  <a:schemeClr val="bg2"/>
                </a:solidFill>
              </a:rPr>
              <a:t> of </a:t>
            </a:r>
            <a:r>
              <a:rPr lang="fr-FR" dirty="0" err="1">
                <a:solidFill>
                  <a:schemeClr val="bg2"/>
                </a:solidFill>
              </a:rPr>
              <a:t>children</a:t>
            </a:r>
            <a:endParaRPr lang="fr-FR" dirty="0">
              <a:solidFill>
                <a:schemeClr val="bg2"/>
              </a:solidFill>
            </a:endParaRPr>
          </a:p>
          <a:p>
            <a:r>
              <a:rPr lang="fr-FR" dirty="0">
                <a:solidFill>
                  <a:schemeClr val="bg2"/>
                </a:solidFill>
              </a:rPr>
              <a:t>Collective </a:t>
            </a:r>
            <a:r>
              <a:rPr lang="en-US" dirty="0">
                <a:solidFill>
                  <a:schemeClr val="bg2"/>
                </a:solidFill>
              </a:rPr>
              <a:t>responsibility to protect </a:t>
            </a:r>
          </a:p>
          <a:p>
            <a:pPr marL="50800" indent="0">
              <a:buNone/>
            </a:pPr>
            <a:r>
              <a:rPr lang="en-US" dirty="0">
                <a:solidFill>
                  <a:schemeClr val="bg2"/>
                </a:solidFill>
              </a:rPr>
              <a:t>= Centrality of Protection</a:t>
            </a:r>
          </a:p>
          <a:p>
            <a:r>
              <a:rPr lang="fr-FR" dirty="0" err="1">
                <a:solidFill>
                  <a:schemeClr val="bg2"/>
                </a:solidFill>
              </a:rPr>
              <a:t>Higher-quality</a:t>
            </a:r>
            <a:r>
              <a:rPr lang="fr-FR" dirty="0">
                <a:solidFill>
                  <a:schemeClr val="bg2"/>
                </a:solidFill>
              </a:rPr>
              <a:t> impacts</a:t>
            </a:r>
            <a:endParaRPr lang="en-US" dirty="0">
              <a:solidFill>
                <a:schemeClr val="bg2"/>
              </a:solidFill>
            </a:endParaRPr>
          </a:p>
          <a:p>
            <a:pPr marL="50800" indent="0">
              <a:buNone/>
            </a:pPr>
            <a:endParaRPr lang="en-US" dirty="0">
              <a:solidFill>
                <a:schemeClr val="bg2"/>
              </a:solidFill>
            </a:endParaRPr>
          </a:p>
          <a:p>
            <a:endParaRPr lang="en-US" dirty="0">
              <a:solidFill>
                <a:schemeClr val="bg2"/>
              </a:solidFill>
            </a:endParaRPr>
          </a:p>
          <a:p>
            <a:endParaRPr dirty="0">
              <a:solidFill>
                <a:schemeClr val="bg2"/>
              </a:solidFill>
            </a:endParaRPr>
          </a:p>
        </p:txBody>
      </p:sp>
      <p:pic>
        <p:nvPicPr>
          <p:cNvPr id="4" name="Image 3">
            <a:extLst>
              <a:ext uri="{FF2B5EF4-FFF2-40B4-BE49-F238E27FC236}">
                <a16:creationId xmlns:a16="http://schemas.microsoft.com/office/drawing/2014/main" id="{C89F0379-5E2D-41C7-8AAF-FD6F6E0A7C2F}"/>
              </a:ext>
            </a:extLst>
          </p:cNvPr>
          <p:cNvPicPr>
            <a:picLocks noChangeAspect="1"/>
          </p:cNvPicPr>
          <p:nvPr/>
        </p:nvPicPr>
        <p:blipFill>
          <a:blip r:embed="rId3"/>
          <a:stretch>
            <a:fillRect/>
          </a:stretch>
        </p:blipFill>
        <p:spPr>
          <a:xfrm>
            <a:off x="5979979" y="4961093"/>
            <a:ext cx="2651316" cy="1573851"/>
          </a:xfrm>
          <a:prstGeom prst="rect">
            <a:avLst/>
          </a:prstGeom>
        </p:spPr>
      </p:pic>
      <p:sp>
        <p:nvSpPr>
          <p:cNvPr id="7" name="Google Shape;404;p19">
            <a:extLst>
              <a:ext uri="{FF2B5EF4-FFF2-40B4-BE49-F238E27FC236}">
                <a16:creationId xmlns:a16="http://schemas.microsoft.com/office/drawing/2014/main" id="{234815C3-C855-40D5-9CF2-410A68E9B841}"/>
              </a:ext>
            </a:extLst>
          </p:cNvPr>
          <p:cNvSpPr txBox="1">
            <a:spLocks/>
          </p:cNvSpPr>
          <p:nvPr/>
        </p:nvSpPr>
        <p:spPr>
          <a:xfrm>
            <a:off x="6451325" y="2005481"/>
            <a:ext cx="4359941"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dirty="0">
              <a:solidFill>
                <a:schemeClr val="bg2"/>
              </a:solidFill>
            </a:endParaRPr>
          </a:p>
          <a:p>
            <a:pPr marL="50800" indent="0">
              <a:buNone/>
            </a:pPr>
            <a:r>
              <a:rPr lang="en-US" dirty="0">
                <a:solidFill>
                  <a:schemeClr val="bg2"/>
                </a:solidFill>
              </a:rPr>
              <a:t>K</a:t>
            </a:r>
            <a:r>
              <a:rPr lang="en-US" dirty="0">
                <a:solidFill>
                  <a:schemeClr val="bg2"/>
                </a:solidFill>
                <a:effectLst/>
              </a:rPr>
              <a:t>ey actions for:</a:t>
            </a:r>
          </a:p>
          <a:p>
            <a:r>
              <a:rPr lang="en-US" dirty="0">
                <a:solidFill>
                  <a:schemeClr val="bg2"/>
                </a:solidFill>
                <a:effectLst/>
              </a:rPr>
              <a:t>child protection workers</a:t>
            </a:r>
          </a:p>
          <a:p>
            <a:r>
              <a:rPr lang="en-US" dirty="0">
                <a:solidFill>
                  <a:schemeClr val="bg2"/>
                </a:solidFill>
                <a:effectLst/>
              </a:rPr>
              <a:t>other sectoral workers</a:t>
            </a:r>
          </a:p>
        </p:txBody>
      </p:sp>
      <p:pic>
        <p:nvPicPr>
          <p:cNvPr id="6" name="Image 5">
            <a:extLst>
              <a:ext uri="{FF2B5EF4-FFF2-40B4-BE49-F238E27FC236}">
                <a16:creationId xmlns:a16="http://schemas.microsoft.com/office/drawing/2014/main" id="{5BF030AC-6EC9-4ED6-AB79-E243A54CC824}"/>
              </a:ext>
            </a:extLst>
          </p:cNvPr>
          <p:cNvPicPr>
            <a:picLocks noChangeAspect="1"/>
          </p:cNvPicPr>
          <p:nvPr/>
        </p:nvPicPr>
        <p:blipFill>
          <a:blip r:embed="rId4"/>
          <a:stretch>
            <a:fillRect/>
          </a:stretch>
        </p:blipFill>
        <p:spPr>
          <a:xfrm>
            <a:off x="11114794" y="5532437"/>
            <a:ext cx="1060042" cy="1325563"/>
          </a:xfrm>
          <a:prstGeom prst="rect">
            <a:avLst/>
          </a:prstGeom>
        </p:spPr>
      </p:pic>
      <p:pic>
        <p:nvPicPr>
          <p:cNvPr id="9" name="Image 8">
            <a:extLst>
              <a:ext uri="{FF2B5EF4-FFF2-40B4-BE49-F238E27FC236}">
                <a16:creationId xmlns:a16="http://schemas.microsoft.com/office/drawing/2014/main" id="{9B426358-DE7B-4E83-AC15-1692A4F3CDE4}"/>
              </a:ext>
            </a:extLst>
          </p:cNvPr>
          <p:cNvPicPr>
            <a:picLocks noChangeAspect="1"/>
          </p:cNvPicPr>
          <p:nvPr/>
        </p:nvPicPr>
        <p:blipFill>
          <a:blip r:embed="rId5"/>
          <a:stretch>
            <a:fillRect/>
          </a:stretch>
        </p:blipFill>
        <p:spPr>
          <a:xfrm>
            <a:off x="11133768" y="3653234"/>
            <a:ext cx="1058232" cy="1503362"/>
          </a:xfrm>
          <a:prstGeom prst="rect">
            <a:avLst/>
          </a:prstGeom>
        </p:spPr>
      </p:pic>
      <p:pic>
        <p:nvPicPr>
          <p:cNvPr id="11" name="Image 10">
            <a:extLst>
              <a:ext uri="{FF2B5EF4-FFF2-40B4-BE49-F238E27FC236}">
                <a16:creationId xmlns:a16="http://schemas.microsoft.com/office/drawing/2014/main" id="{697123C6-3B77-4236-A380-44C5025C6E8D}"/>
              </a:ext>
            </a:extLst>
          </p:cNvPr>
          <p:cNvPicPr>
            <a:picLocks noChangeAspect="1"/>
          </p:cNvPicPr>
          <p:nvPr/>
        </p:nvPicPr>
        <p:blipFill>
          <a:blip r:embed="rId6"/>
          <a:stretch>
            <a:fillRect/>
          </a:stretch>
        </p:blipFill>
        <p:spPr>
          <a:xfrm>
            <a:off x="11082951" y="1648619"/>
            <a:ext cx="1087122" cy="1628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1552354" y="104907"/>
            <a:ext cx="95659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dirty="0"/>
              <a:t>Pillar 4 - Approaches</a:t>
            </a:r>
            <a:endParaRPr dirty="0"/>
          </a:p>
        </p:txBody>
      </p:sp>
      <p:sp>
        <p:nvSpPr>
          <p:cNvPr id="7" name="Google Shape;404;p19">
            <a:extLst>
              <a:ext uri="{FF2B5EF4-FFF2-40B4-BE49-F238E27FC236}">
                <a16:creationId xmlns:a16="http://schemas.microsoft.com/office/drawing/2014/main" id="{234815C3-C855-40D5-9CF2-410A68E9B841}"/>
              </a:ext>
            </a:extLst>
          </p:cNvPr>
          <p:cNvSpPr txBox="1">
            <a:spLocks/>
          </p:cNvSpPr>
          <p:nvPr/>
        </p:nvSpPr>
        <p:spPr>
          <a:xfrm>
            <a:off x="1736059" y="1648619"/>
            <a:ext cx="956594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endParaRPr lang="en-US" dirty="0">
              <a:solidFill>
                <a:schemeClr val="bg2"/>
              </a:solidFill>
            </a:endParaRPr>
          </a:p>
          <a:p>
            <a:pPr marL="50800" indent="0">
              <a:buNone/>
            </a:pPr>
            <a:endParaRPr lang="en-US" dirty="0">
              <a:solidFill>
                <a:schemeClr val="bg2"/>
              </a:solidFill>
            </a:endParaRPr>
          </a:p>
          <a:p>
            <a:pPr marL="50800" indent="0">
              <a:buNone/>
            </a:pPr>
            <a:endParaRPr lang="en-US" dirty="0">
              <a:solidFill>
                <a:schemeClr val="bg2"/>
              </a:solidFill>
            </a:endParaRPr>
          </a:p>
        </p:txBody>
      </p:sp>
      <p:graphicFrame>
        <p:nvGraphicFramePr>
          <p:cNvPr id="5" name="Table 7">
            <a:extLst>
              <a:ext uri="{FF2B5EF4-FFF2-40B4-BE49-F238E27FC236}">
                <a16:creationId xmlns:a16="http://schemas.microsoft.com/office/drawing/2014/main" id="{07C3C681-FF8B-DC45-84A0-9ABC8AF8227B}"/>
              </a:ext>
            </a:extLst>
          </p:cNvPr>
          <p:cNvGraphicFramePr>
            <a:graphicFrameLocks noGrp="1"/>
          </p:cNvGraphicFramePr>
          <p:nvPr>
            <p:extLst>
              <p:ext uri="{D42A27DB-BD31-4B8C-83A1-F6EECF244321}">
                <p14:modId xmlns:p14="http://schemas.microsoft.com/office/powerpoint/2010/main" val="819196562"/>
              </p:ext>
            </p:extLst>
          </p:nvPr>
        </p:nvGraphicFramePr>
        <p:xfrm>
          <a:off x="1736059" y="1211239"/>
          <a:ext cx="10110530" cy="2019614"/>
        </p:xfrm>
        <a:graphic>
          <a:graphicData uri="http://schemas.openxmlformats.org/drawingml/2006/table">
            <a:tbl>
              <a:tblPr firstRow="1" bandRow="1">
                <a:tableStyleId>{5C22544A-7EE6-4342-B048-85BDC9FD1C3A}</a:tableStyleId>
              </a:tblPr>
              <a:tblGrid>
                <a:gridCol w="1953038">
                  <a:extLst>
                    <a:ext uri="{9D8B030D-6E8A-4147-A177-3AD203B41FA5}">
                      <a16:colId xmlns:a16="http://schemas.microsoft.com/office/drawing/2014/main" val="1065799688"/>
                    </a:ext>
                  </a:extLst>
                </a:gridCol>
                <a:gridCol w="3102228">
                  <a:extLst>
                    <a:ext uri="{9D8B030D-6E8A-4147-A177-3AD203B41FA5}">
                      <a16:colId xmlns:a16="http://schemas.microsoft.com/office/drawing/2014/main" val="3864510167"/>
                    </a:ext>
                  </a:extLst>
                </a:gridCol>
                <a:gridCol w="2527632">
                  <a:extLst>
                    <a:ext uri="{9D8B030D-6E8A-4147-A177-3AD203B41FA5}">
                      <a16:colId xmlns:a16="http://schemas.microsoft.com/office/drawing/2014/main" val="3007618142"/>
                    </a:ext>
                  </a:extLst>
                </a:gridCol>
                <a:gridCol w="2527632">
                  <a:extLst>
                    <a:ext uri="{9D8B030D-6E8A-4147-A177-3AD203B41FA5}">
                      <a16:colId xmlns:a16="http://schemas.microsoft.com/office/drawing/2014/main" val="1566498090"/>
                    </a:ext>
                  </a:extLst>
                </a:gridCol>
              </a:tblGrid>
              <a:tr h="648014">
                <a:tc>
                  <a:txBody>
                    <a:bodyPr/>
                    <a:lstStyle/>
                    <a:p>
                      <a:r>
                        <a:rPr lang="en-GB" dirty="0"/>
                        <a:t>Approach</a:t>
                      </a:r>
                    </a:p>
                  </a:txBody>
                  <a:tcPr/>
                </a:tc>
                <a:tc>
                  <a:txBody>
                    <a:bodyPr/>
                    <a:lstStyle/>
                    <a:p>
                      <a:r>
                        <a:rPr lang="en-GB" dirty="0"/>
                        <a:t>Implications</a:t>
                      </a:r>
                    </a:p>
                  </a:txBody>
                  <a:tcPr/>
                </a:tc>
                <a:tc>
                  <a:txBody>
                    <a:bodyPr/>
                    <a:lstStyle/>
                    <a:p>
                      <a:r>
                        <a:rPr lang="en-GB" dirty="0"/>
                        <a:t>Aim</a:t>
                      </a:r>
                    </a:p>
                  </a:txBody>
                  <a:tcPr/>
                </a:tc>
                <a:tc>
                  <a:txBody>
                    <a:bodyPr/>
                    <a:lstStyle/>
                    <a:p>
                      <a:r>
                        <a:rPr lang="en-GB" dirty="0"/>
                        <a:t>Considerations</a:t>
                      </a:r>
                    </a:p>
                  </a:txBody>
                  <a:tcPr/>
                </a:tc>
                <a:extLst>
                  <a:ext uri="{0D108BD9-81ED-4DB2-BD59-A6C34878D82A}">
                    <a16:rowId xmlns:a16="http://schemas.microsoft.com/office/drawing/2014/main" val="4190486628"/>
                  </a:ext>
                </a:extLst>
              </a:tr>
              <a:tr h="1087835">
                <a:tc>
                  <a:txBody>
                    <a:bodyPr/>
                    <a:lstStyle/>
                    <a:p>
                      <a:r>
                        <a:rPr lang="en-GB" sz="1800" b="1" dirty="0">
                          <a:solidFill>
                            <a:schemeClr val="bg2"/>
                          </a:solidFill>
                        </a:rPr>
                        <a:t>Mainstreaming</a:t>
                      </a:r>
                    </a:p>
                  </a:txBody>
                  <a:tcPr>
                    <a:solidFill>
                      <a:schemeClr val="bg2">
                        <a:lumMod val="25000"/>
                        <a:lumOff val="75000"/>
                      </a:schemeClr>
                    </a:solidFill>
                  </a:tcPr>
                </a:tc>
                <a:tc>
                  <a:txBody>
                    <a:bodyPr/>
                    <a:lstStyle/>
                    <a:p>
                      <a:r>
                        <a:rPr lang="en-GB" sz="1400" b="0" i="0" u="none" strike="noStrike" cap="none" dirty="0">
                          <a:solidFill>
                            <a:schemeClr val="dk1"/>
                          </a:solidFill>
                          <a:effectLst/>
                          <a:latin typeface="+mn-lt"/>
                          <a:ea typeface="+mn-ea"/>
                          <a:cs typeface="+mn-cs"/>
                          <a:sym typeface="Arial"/>
                        </a:rPr>
                        <a:t>Sector-specific: actions taken within a specific sector</a:t>
                      </a:r>
                      <a:endParaRPr lang="en-GB" dirty="0"/>
                    </a:p>
                  </a:txBody>
                  <a:tcPr>
                    <a:solidFill>
                      <a:schemeClr val="bg2">
                        <a:lumMod val="25000"/>
                        <a:lumOff val="75000"/>
                      </a:schemeClr>
                    </a:solidFill>
                  </a:tcPr>
                </a:tc>
                <a:tc>
                  <a:txBody>
                    <a:bodyPr/>
                    <a:lstStyle/>
                    <a:p>
                      <a:r>
                        <a:rPr lang="en-GB" sz="1400" b="0" i="0" u="none" strike="noStrike" cap="none" dirty="0">
                          <a:solidFill>
                            <a:schemeClr val="dk1"/>
                          </a:solidFill>
                          <a:effectLst/>
                          <a:latin typeface="+mn-lt"/>
                          <a:ea typeface="+mn-ea"/>
                          <a:cs typeface="+mn-cs"/>
                          <a:sym typeface="Arial"/>
                        </a:rPr>
                        <a:t>To promote a safe, dignified and protective environment and to improve the impact the whole response by applying do no harm and proactively reducing risks and harm.</a:t>
                      </a:r>
                      <a:endParaRPr lang="en-GB" dirty="0"/>
                    </a:p>
                  </a:txBody>
                  <a:tcPr>
                    <a:solidFill>
                      <a:schemeClr val="bg2">
                        <a:lumMod val="25000"/>
                        <a:lumOff val="75000"/>
                      </a:schemeClr>
                    </a:solidFill>
                  </a:tcPr>
                </a:tc>
                <a:tc>
                  <a:txBody>
                    <a:bodyPr/>
                    <a:lstStyle/>
                    <a:p>
                      <a:r>
                        <a:rPr lang="en-GB" dirty="0"/>
                        <a:t>* Apply and contextualise key actions in the CPMS </a:t>
                      </a:r>
                    </a:p>
                  </a:txBody>
                  <a:tcPr>
                    <a:solidFill>
                      <a:schemeClr val="bg2">
                        <a:lumMod val="25000"/>
                        <a:lumOff val="75000"/>
                      </a:schemeClr>
                    </a:solidFill>
                  </a:tcPr>
                </a:tc>
                <a:extLst>
                  <a:ext uri="{0D108BD9-81ED-4DB2-BD59-A6C34878D82A}">
                    <a16:rowId xmlns:a16="http://schemas.microsoft.com/office/drawing/2014/main" val="1491600312"/>
                  </a:ext>
                </a:extLst>
              </a:tr>
            </a:tbl>
          </a:graphicData>
        </a:graphic>
      </p:graphicFrame>
      <p:graphicFrame>
        <p:nvGraphicFramePr>
          <p:cNvPr id="6" name="Table 7">
            <a:extLst>
              <a:ext uri="{FF2B5EF4-FFF2-40B4-BE49-F238E27FC236}">
                <a16:creationId xmlns:a16="http://schemas.microsoft.com/office/drawing/2014/main" id="{A125DF21-FAF5-4FCD-9C82-3C09FF4084CB}"/>
              </a:ext>
            </a:extLst>
          </p:cNvPr>
          <p:cNvGraphicFramePr>
            <a:graphicFrameLocks noGrp="1"/>
          </p:cNvGraphicFramePr>
          <p:nvPr>
            <p:extLst>
              <p:ext uri="{D42A27DB-BD31-4B8C-83A1-F6EECF244321}">
                <p14:modId xmlns:p14="http://schemas.microsoft.com/office/powerpoint/2010/main" val="2185356089"/>
              </p:ext>
            </p:extLst>
          </p:nvPr>
        </p:nvGraphicFramePr>
        <p:xfrm>
          <a:off x="1736059" y="5029173"/>
          <a:ext cx="10110530" cy="1158240"/>
        </p:xfrm>
        <a:graphic>
          <a:graphicData uri="http://schemas.openxmlformats.org/drawingml/2006/table">
            <a:tbl>
              <a:tblPr firstRow="1" bandRow="1">
                <a:tableStyleId>{5C22544A-7EE6-4342-B048-85BDC9FD1C3A}</a:tableStyleId>
              </a:tblPr>
              <a:tblGrid>
                <a:gridCol w="1953038">
                  <a:extLst>
                    <a:ext uri="{9D8B030D-6E8A-4147-A177-3AD203B41FA5}">
                      <a16:colId xmlns:a16="http://schemas.microsoft.com/office/drawing/2014/main" val="1065799688"/>
                    </a:ext>
                  </a:extLst>
                </a:gridCol>
                <a:gridCol w="3102228">
                  <a:extLst>
                    <a:ext uri="{9D8B030D-6E8A-4147-A177-3AD203B41FA5}">
                      <a16:colId xmlns:a16="http://schemas.microsoft.com/office/drawing/2014/main" val="3864510167"/>
                    </a:ext>
                  </a:extLst>
                </a:gridCol>
                <a:gridCol w="2527632">
                  <a:extLst>
                    <a:ext uri="{9D8B030D-6E8A-4147-A177-3AD203B41FA5}">
                      <a16:colId xmlns:a16="http://schemas.microsoft.com/office/drawing/2014/main" val="3007618142"/>
                    </a:ext>
                  </a:extLst>
                </a:gridCol>
                <a:gridCol w="2527632">
                  <a:extLst>
                    <a:ext uri="{9D8B030D-6E8A-4147-A177-3AD203B41FA5}">
                      <a16:colId xmlns:a16="http://schemas.microsoft.com/office/drawing/2014/main" val="1566498090"/>
                    </a:ext>
                  </a:extLst>
                </a:gridCol>
              </a:tblGrid>
              <a:tr h="0">
                <a:tc>
                  <a:txBody>
                    <a:bodyPr/>
                    <a:lstStyle/>
                    <a:p>
                      <a:r>
                        <a:rPr lang="en-GB" sz="1800" b="1" dirty="0">
                          <a:solidFill>
                            <a:schemeClr val="bg2"/>
                          </a:solidFill>
                        </a:rPr>
                        <a:t>Joint Programming</a:t>
                      </a:r>
                    </a:p>
                  </a:txBody>
                  <a:tcPr>
                    <a:solidFill>
                      <a:schemeClr val="bg2">
                        <a:lumMod val="25000"/>
                        <a:lumOff val="75000"/>
                      </a:schemeClr>
                    </a:solidFill>
                  </a:tcPr>
                </a:tc>
                <a:tc>
                  <a:txBody>
                    <a:bodyPr/>
                    <a:lstStyle/>
                    <a:p>
                      <a:r>
                        <a:rPr lang="en-GB" sz="1400" b="0" i="0" u="none" strike="noStrike" cap="none" dirty="0">
                          <a:solidFill>
                            <a:schemeClr val="dk1"/>
                          </a:solidFill>
                          <a:effectLst/>
                          <a:latin typeface="+mn-lt"/>
                          <a:ea typeface="+mn-ea"/>
                          <a:cs typeface="+mn-cs"/>
                          <a:sym typeface="Arial"/>
                        </a:rPr>
                        <a:t>Sectors maintain their own sector’s objectives while jointly planning and implementing certain aspects of their programmes.</a:t>
                      </a:r>
                      <a:endParaRPr lang="en-GB" dirty="0"/>
                    </a:p>
                  </a:txBody>
                  <a:tcPr>
                    <a:solidFill>
                      <a:schemeClr val="bg2">
                        <a:lumMod val="25000"/>
                        <a:lumOff val="75000"/>
                      </a:schemeClr>
                    </a:solidFill>
                  </a:tcPr>
                </a:tc>
                <a:tc>
                  <a:txBody>
                    <a:bodyPr/>
                    <a:lstStyle/>
                    <a:p>
                      <a:r>
                        <a:rPr lang="en-GB" sz="1400" b="0" i="0" u="none" strike="noStrike" cap="none" dirty="0">
                          <a:solidFill>
                            <a:schemeClr val="dk1"/>
                          </a:solidFill>
                          <a:effectLst/>
                          <a:latin typeface="+mn-lt"/>
                          <a:ea typeface="+mn-ea"/>
                          <a:cs typeface="+mn-cs"/>
                          <a:sym typeface="Arial"/>
                        </a:rPr>
                        <a:t>To achieve a protection outcome alongside outcomes for other sectors while optimising resources, access, operational capacity, etc.</a:t>
                      </a:r>
                      <a:endParaRPr lang="en-GB" dirty="0"/>
                    </a:p>
                  </a:txBody>
                  <a:tcPr>
                    <a:solidFill>
                      <a:schemeClr val="bg2">
                        <a:lumMod val="25000"/>
                        <a:lumOff val="75000"/>
                      </a:schemeClr>
                    </a:solidFill>
                  </a:tcPr>
                </a:tc>
                <a:tc>
                  <a:txBody>
                    <a:bodyPr/>
                    <a:lstStyle/>
                    <a:p>
                      <a:r>
                        <a:rPr lang="en-GB" b="0" dirty="0">
                          <a:solidFill>
                            <a:schemeClr val="tx1"/>
                          </a:solidFill>
                        </a:rPr>
                        <a:t>* Some Joint planning needed + predictable coordination between CP/ other sector + training + SOPs </a:t>
                      </a:r>
                    </a:p>
                  </a:txBody>
                  <a:tcPr>
                    <a:solidFill>
                      <a:schemeClr val="bg2">
                        <a:lumMod val="25000"/>
                        <a:lumOff val="75000"/>
                      </a:schemeClr>
                    </a:solidFill>
                  </a:tcPr>
                </a:tc>
                <a:extLst>
                  <a:ext uri="{0D108BD9-81ED-4DB2-BD59-A6C34878D82A}">
                    <a16:rowId xmlns:a16="http://schemas.microsoft.com/office/drawing/2014/main" val="2138569683"/>
                  </a:ext>
                </a:extLst>
              </a:tr>
            </a:tbl>
          </a:graphicData>
        </a:graphic>
      </p:graphicFrame>
      <p:graphicFrame>
        <p:nvGraphicFramePr>
          <p:cNvPr id="8" name="Table 7">
            <a:extLst>
              <a:ext uri="{FF2B5EF4-FFF2-40B4-BE49-F238E27FC236}">
                <a16:creationId xmlns:a16="http://schemas.microsoft.com/office/drawing/2014/main" id="{80A52DD8-BB08-4A25-BDAE-C120062DBFED}"/>
              </a:ext>
            </a:extLst>
          </p:cNvPr>
          <p:cNvGraphicFramePr>
            <a:graphicFrameLocks noGrp="1"/>
          </p:cNvGraphicFramePr>
          <p:nvPr>
            <p:extLst>
              <p:ext uri="{D42A27DB-BD31-4B8C-83A1-F6EECF244321}">
                <p14:modId xmlns:p14="http://schemas.microsoft.com/office/powerpoint/2010/main" val="400372127"/>
              </p:ext>
            </p:extLst>
          </p:nvPr>
        </p:nvGraphicFramePr>
        <p:xfrm>
          <a:off x="1736059" y="3230853"/>
          <a:ext cx="10110530" cy="1798320"/>
        </p:xfrm>
        <a:graphic>
          <a:graphicData uri="http://schemas.openxmlformats.org/drawingml/2006/table">
            <a:tbl>
              <a:tblPr firstRow="1" bandRow="1">
                <a:tableStyleId>{5C22544A-7EE6-4342-B048-85BDC9FD1C3A}</a:tableStyleId>
              </a:tblPr>
              <a:tblGrid>
                <a:gridCol w="1953038">
                  <a:extLst>
                    <a:ext uri="{9D8B030D-6E8A-4147-A177-3AD203B41FA5}">
                      <a16:colId xmlns:a16="http://schemas.microsoft.com/office/drawing/2014/main" val="1065799688"/>
                    </a:ext>
                  </a:extLst>
                </a:gridCol>
                <a:gridCol w="3102228">
                  <a:extLst>
                    <a:ext uri="{9D8B030D-6E8A-4147-A177-3AD203B41FA5}">
                      <a16:colId xmlns:a16="http://schemas.microsoft.com/office/drawing/2014/main" val="3864510167"/>
                    </a:ext>
                  </a:extLst>
                </a:gridCol>
                <a:gridCol w="2527632">
                  <a:extLst>
                    <a:ext uri="{9D8B030D-6E8A-4147-A177-3AD203B41FA5}">
                      <a16:colId xmlns:a16="http://schemas.microsoft.com/office/drawing/2014/main" val="3007618142"/>
                    </a:ext>
                  </a:extLst>
                </a:gridCol>
                <a:gridCol w="2527632">
                  <a:extLst>
                    <a:ext uri="{9D8B030D-6E8A-4147-A177-3AD203B41FA5}">
                      <a16:colId xmlns:a16="http://schemas.microsoft.com/office/drawing/2014/main" val="1566498090"/>
                    </a:ext>
                  </a:extLst>
                </a:gridCol>
              </a:tblGrid>
              <a:tr h="1087835">
                <a:tc>
                  <a:txBody>
                    <a:bodyPr/>
                    <a:lstStyle/>
                    <a:p>
                      <a:r>
                        <a:rPr lang="en-GB" sz="1800" b="1" dirty="0">
                          <a:solidFill>
                            <a:schemeClr val="bg2"/>
                          </a:solidFill>
                        </a:rPr>
                        <a:t>Integrated Programming</a:t>
                      </a:r>
                    </a:p>
                  </a:txBody>
                  <a:tcPr>
                    <a:solidFill>
                      <a:schemeClr val="bg2">
                        <a:lumMod val="25000"/>
                        <a:lumOff val="75000"/>
                      </a:schemeClr>
                    </a:solidFill>
                  </a:tcPr>
                </a:tc>
                <a:tc>
                  <a:txBody>
                    <a:bodyPr/>
                    <a:lstStyle/>
                    <a:p>
                      <a:r>
                        <a:rPr lang="en-GB" sz="1400" b="0" i="0" u="none" strike="noStrike" cap="none" dirty="0">
                          <a:solidFill>
                            <a:schemeClr val="dk1"/>
                          </a:solidFill>
                          <a:effectLst/>
                          <a:latin typeface="+mn-lt"/>
                          <a:ea typeface="+mn-ea"/>
                          <a:cs typeface="+mn-cs"/>
                          <a:sym typeface="Arial"/>
                        </a:rPr>
                        <a:t>Favouring collective over sector-specific planning, implementation, monitoring and evaluation.</a:t>
                      </a:r>
                    </a:p>
                    <a:p>
                      <a:endParaRPr lang="en-GB" sz="1400" b="0" i="0" u="none" strike="noStrike" cap="none" dirty="0">
                        <a:solidFill>
                          <a:schemeClr val="dk1"/>
                        </a:solidFill>
                        <a:effectLst/>
                        <a:latin typeface="+mn-lt"/>
                        <a:ea typeface="+mn-ea"/>
                        <a:cs typeface="+mn-cs"/>
                        <a:sym typeface="Arial"/>
                      </a:endParaRPr>
                    </a:p>
                    <a:p>
                      <a:r>
                        <a:rPr lang="en-GB" sz="1400" b="0" i="0" u="none" strike="noStrike" cap="none" dirty="0">
                          <a:solidFill>
                            <a:schemeClr val="dk1"/>
                          </a:solidFill>
                          <a:effectLst/>
                          <a:latin typeface="+mn-lt"/>
                          <a:ea typeface="+mn-ea"/>
                          <a:cs typeface="+mn-cs"/>
                          <a:sym typeface="Arial"/>
                        </a:rPr>
                        <a:t>A holistic understanding of child well-being is the starting point for action, with sectoral specialties being used to meet that goal.</a:t>
                      </a:r>
                    </a:p>
                  </a:txBody>
                  <a:tcPr>
                    <a:solidFill>
                      <a:schemeClr val="bg2">
                        <a:lumMod val="25000"/>
                        <a:lumOff val="75000"/>
                      </a:schemeClr>
                    </a:solidFill>
                  </a:tcPr>
                </a:tc>
                <a:tc>
                  <a:txBody>
                    <a:bodyPr/>
                    <a:lstStyle/>
                    <a:p>
                      <a:r>
                        <a:rPr lang="en-GB" sz="1400" b="0" i="0" u="none" strike="noStrike" cap="none" dirty="0">
                          <a:solidFill>
                            <a:schemeClr val="tx1"/>
                          </a:solidFill>
                          <a:effectLst/>
                          <a:latin typeface="+mn-lt"/>
                          <a:ea typeface="+mn-ea"/>
                          <a:cs typeface="+mn-cs"/>
                          <a:sym typeface="Arial"/>
                        </a:rPr>
                        <a:t>To achieve collective outcomes for children through deliberate, joint assessment, goal setting, planning, implementation and monitoring across sectors.</a:t>
                      </a:r>
                      <a:endParaRPr lang="en-GB" b="0" dirty="0">
                        <a:solidFill>
                          <a:schemeClr val="tx1"/>
                        </a:solidFill>
                      </a:endParaRPr>
                    </a:p>
                  </a:txBody>
                  <a:tcPr>
                    <a:solidFill>
                      <a:schemeClr val="bg2">
                        <a:lumMod val="25000"/>
                        <a:lumOff val="75000"/>
                      </a:schemeClr>
                    </a:solidFill>
                  </a:tcPr>
                </a:tc>
                <a:tc>
                  <a:txBody>
                    <a:bodyPr/>
                    <a:lstStyle/>
                    <a:p>
                      <a:r>
                        <a:rPr lang="en-GB" b="0" dirty="0">
                          <a:solidFill>
                            <a:schemeClr val="tx1"/>
                          </a:solidFill>
                        </a:rPr>
                        <a:t>* Similar to joint-programming, but greater levels of coordination and collaboration required</a:t>
                      </a:r>
                    </a:p>
                  </a:txBody>
                  <a:tcPr>
                    <a:solidFill>
                      <a:schemeClr val="bg2">
                        <a:lumMod val="25000"/>
                        <a:lumOff val="75000"/>
                      </a:schemeClr>
                    </a:solidFill>
                  </a:tcPr>
                </a:tc>
                <a:extLst>
                  <a:ext uri="{0D108BD9-81ED-4DB2-BD59-A6C34878D82A}">
                    <a16:rowId xmlns:a16="http://schemas.microsoft.com/office/drawing/2014/main" val="276082013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574D2-F821-A046-B6F7-AE0B0B2E0EDB}"/>
              </a:ext>
            </a:extLst>
          </p:cNvPr>
          <p:cNvSpPr>
            <a:spLocks noGrp="1"/>
          </p:cNvSpPr>
          <p:nvPr>
            <p:ph type="title"/>
          </p:nvPr>
        </p:nvSpPr>
        <p:spPr>
          <a:xfrm>
            <a:off x="235131" y="1"/>
            <a:ext cx="9165811" cy="1690688"/>
          </a:xfrm>
        </p:spPr>
        <p:txBody>
          <a:bodyPr/>
          <a:lstStyle/>
          <a:p>
            <a:r>
              <a:rPr lang="en-GB" dirty="0"/>
              <a:t>Pillar 4: Common Actions for All Sectors</a:t>
            </a:r>
          </a:p>
        </p:txBody>
      </p:sp>
      <p:sp>
        <p:nvSpPr>
          <p:cNvPr id="3" name="Marcador de contenido 2">
            <a:extLst>
              <a:ext uri="{FF2B5EF4-FFF2-40B4-BE49-F238E27FC236}">
                <a16:creationId xmlns:a16="http://schemas.microsoft.com/office/drawing/2014/main" id="{40655091-55E8-DD40-9C9C-861ED09BA2FD}"/>
              </a:ext>
            </a:extLst>
          </p:cNvPr>
          <p:cNvSpPr>
            <a:spLocks noGrp="1"/>
          </p:cNvSpPr>
          <p:nvPr>
            <p:ph sz="half" idx="4294967295"/>
          </p:nvPr>
        </p:nvSpPr>
        <p:spPr>
          <a:xfrm>
            <a:off x="574427" y="1690689"/>
            <a:ext cx="8213132" cy="4135345"/>
          </a:xfrm>
        </p:spPr>
        <p:txBody>
          <a:bodyPr>
            <a:normAutofit fontScale="85000" lnSpcReduction="20000"/>
          </a:bodyPr>
          <a:lstStyle/>
          <a:p>
            <a:pPr marL="514350" indent="-514350">
              <a:buFont typeface="+mj-lt"/>
              <a:buAutoNum type="arabicPeriod"/>
            </a:pPr>
            <a:r>
              <a:rPr lang="en-GB" dirty="0"/>
              <a:t>Integrate child protection questions into sectoral and multi-sectoral </a:t>
            </a:r>
            <a:r>
              <a:rPr lang="en-GB" b="1" dirty="0"/>
              <a:t>assessments</a:t>
            </a:r>
          </a:p>
          <a:p>
            <a:pPr marL="514350" indent="-514350">
              <a:buFont typeface="+mj-lt"/>
              <a:buAutoNum type="arabicPeriod"/>
            </a:pPr>
            <a:r>
              <a:rPr lang="en-GB" dirty="0"/>
              <a:t>Strengthen </a:t>
            </a:r>
            <a:r>
              <a:rPr lang="en-GB" b="1" dirty="0"/>
              <a:t>capacities</a:t>
            </a:r>
            <a:r>
              <a:rPr lang="en-GB" dirty="0"/>
              <a:t> of sectoral actors to</a:t>
            </a:r>
          </a:p>
          <a:p>
            <a:pPr lvl="1"/>
            <a:r>
              <a:rPr lang="en-GB" dirty="0"/>
              <a:t>identify and refer children at risk, </a:t>
            </a:r>
          </a:p>
          <a:p>
            <a:pPr lvl="1"/>
            <a:r>
              <a:rPr lang="en-GB" dirty="0"/>
              <a:t>support children in distress, and </a:t>
            </a:r>
          </a:p>
          <a:p>
            <a:pPr lvl="1"/>
            <a:r>
              <a:rPr lang="en-GB" dirty="0"/>
              <a:t>prevent harm to children in their programming</a:t>
            </a:r>
          </a:p>
          <a:p>
            <a:pPr marL="514350" indent="-514350">
              <a:buFont typeface="+mj-lt"/>
              <a:buAutoNum type="arabicPeriod"/>
            </a:pPr>
            <a:r>
              <a:rPr lang="en-GB" dirty="0"/>
              <a:t>Strengthen joint </a:t>
            </a:r>
            <a:r>
              <a:rPr lang="en-GB" b="1" dirty="0"/>
              <a:t>information-sharing and monitoring mechanisms</a:t>
            </a:r>
          </a:p>
          <a:p>
            <a:pPr marL="514350" indent="-514350">
              <a:buFont typeface="+mj-lt"/>
              <a:buAutoNum type="arabicPeriod"/>
            </a:pPr>
            <a:r>
              <a:rPr lang="en-GB" dirty="0"/>
              <a:t>Coordinate opportunities for </a:t>
            </a:r>
            <a:r>
              <a:rPr lang="en-GB" b="1" dirty="0"/>
              <a:t>community dialogue </a:t>
            </a:r>
            <a:r>
              <a:rPr lang="en-GB" dirty="0"/>
              <a:t>and messaging</a:t>
            </a:r>
          </a:p>
          <a:p>
            <a:pPr marL="514350" indent="-514350">
              <a:buFont typeface="+mj-lt"/>
              <a:buAutoNum type="arabicPeriod"/>
            </a:pPr>
            <a:r>
              <a:rPr lang="en-GB" dirty="0"/>
              <a:t>Strengthen </a:t>
            </a:r>
            <a:r>
              <a:rPr lang="en-GB" b="1" dirty="0"/>
              <a:t>child participation </a:t>
            </a:r>
            <a:r>
              <a:rPr lang="en-GB" dirty="0"/>
              <a:t>throughout the programme cycle</a:t>
            </a:r>
          </a:p>
          <a:p>
            <a:pPr marL="514350" indent="-514350">
              <a:buFont typeface="+mj-lt"/>
              <a:buAutoNum type="arabicPeriod"/>
            </a:pPr>
            <a:endParaRPr lang="en-GB" dirty="0"/>
          </a:p>
          <a:p>
            <a:pPr marL="0" indent="0">
              <a:buNone/>
            </a:pPr>
            <a:endParaRPr lang="en-GB" dirty="0"/>
          </a:p>
        </p:txBody>
      </p:sp>
      <p:pic>
        <p:nvPicPr>
          <p:cNvPr id="5" name="Picture 4" descr="Icon&#10;&#10;Description automatically generated">
            <a:extLst>
              <a:ext uri="{FF2B5EF4-FFF2-40B4-BE49-F238E27FC236}">
                <a16:creationId xmlns:a16="http://schemas.microsoft.com/office/drawing/2014/main" id="{A363A810-F7FB-A94B-A5BF-DC2ADE2653C5}"/>
              </a:ext>
            </a:extLst>
          </p:cNvPr>
          <p:cNvPicPr>
            <a:picLocks noChangeAspect="1"/>
          </p:cNvPicPr>
          <p:nvPr/>
        </p:nvPicPr>
        <p:blipFill>
          <a:blip r:embed="rId3"/>
          <a:stretch>
            <a:fillRect/>
          </a:stretch>
        </p:blipFill>
        <p:spPr>
          <a:xfrm flipH="1">
            <a:off x="8787559" y="1749005"/>
            <a:ext cx="1226765" cy="1339571"/>
          </a:xfrm>
          <a:prstGeom prst="rect">
            <a:avLst/>
          </a:prstGeom>
        </p:spPr>
      </p:pic>
      <p:pic>
        <p:nvPicPr>
          <p:cNvPr id="6" name="Picture 5" descr="Icon&#10;&#10;Description automatically generated">
            <a:extLst>
              <a:ext uri="{FF2B5EF4-FFF2-40B4-BE49-F238E27FC236}">
                <a16:creationId xmlns:a16="http://schemas.microsoft.com/office/drawing/2014/main" id="{6702B8A7-2F6B-7743-8971-DEDD3F62CF48}"/>
              </a:ext>
            </a:extLst>
          </p:cNvPr>
          <p:cNvPicPr>
            <a:picLocks noChangeAspect="1"/>
          </p:cNvPicPr>
          <p:nvPr/>
        </p:nvPicPr>
        <p:blipFill>
          <a:blip r:embed="rId4"/>
          <a:stretch>
            <a:fillRect/>
          </a:stretch>
        </p:blipFill>
        <p:spPr>
          <a:xfrm>
            <a:off x="9113142" y="3769425"/>
            <a:ext cx="2190959" cy="1339571"/>
          </a:xfrm>
          <a:prstGeom prst="rect">
            <a:avLst/>
          </a:prstGeom>
        </p:spPr>
      </p:pic>
      <p:pic>
        <p:nvPicPr>
          <p:cNvPr id="8" name="Picture 7" descr="Icon&#10;&#10;Description automatically generated">
            <a:extLst>
              <a:ext uri="{FF2B5EF4-FFF2-40B4-BE49-F238E27FC236}">
                <a16:creationId xmlns:a16="http://schemas.microsoft.com/office/drawing/2014/main" id="{EA4E3C50-D26A-5748-8273-F53E99262E50}"/>
              </a:ext>
            </a:extLst>
          </p:cNvPr>
          <p:cNvPicPr>
            <a:picLocks noChangeAspect="1"/>
          </p:cNvPicPr>
          <p:nvPr/>
        </p:nvPicPr>
        <p:blipFill>
          <a:blip r:embed="rId5"/>
          <a:stretch>
            <a:fillRect/>
          </a:stretch>
        </p:blipFill>
        <p:spPr>
          <a:xfrm>
            <a:off x="10552914" y="1452725"/>
            <a:ext cx="1235633" cy="1788616"/>
          </a:xfrm>
          <a:prstGeom prst="rect">
            <a:avLst/>
          </a:prstGeom>
        </p:spPr>
      </p:pic>
    </p:spTree>
    <p:extLst>
      <p:ext uri="{BB962C8B-B14F-4D97-AF65-F5344CB8AC3E}">
        <p14:creationId xmlns:p14="http://schemas.microsoft.com/office/powerpoint/2010/main" val="16068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2251147" y="118340"/>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4 – description of the Standards</a:t>
            </a:r>
            <a:endParaRPr kern="1200" dirty="0">
              <a:latin typeface="Calibri Light" panose="020F0302020204030204" pitchFamily="34" charset="0"/>
              <a:ea typeface="+mj-ea"/>
              <a:cs typeface="Calibri Light" panose="020F0302020204030204" pitchFamily="34" charset="0"/>
              <a:sym typeface="Arial"/>
            </a:endParaRPr>
          </a:p>
        </p:txBody>
      </p:sp>
      <p:sp>
        <p:nvSpPr>
          <p:cNvPr id="322" name="Google Shape;322;p14"/>
          <p:cNvSpPr txBox="1">
            <a:spLocks noGrp="1"/>
          </p:cNvSpPr>
          <p:nvPr>
            <p:ph sz="half" idx="1"/>
          </p:nvPr>
        </p:nvSpPr>
        <p:spPr>
          <a:xfrm>
            <a:off x="2376485" y="1542969"/>
            <a:ext cx="4781553" cy="50976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ts val="2800"/>
              <a:buNone/>
            </a:pPr>
            <a:r>
              <a:rPr lang="en-US" sz="2400" b="1" dirty="0">
                <a:solidFill>
                  <a:schemeClr val="bg2"/>
                </a:solidFill>
                <a:latin typeface="+mn-lt"/>
                <a:cs typeface="Calibri" panose="020F0502020204030204" pitchFamily="34" charset="0"/>
              </a:rPr>
              <a:t>St. 21: Food Sec &amp; CP</a:t>
            </a:r>
          </a:p>
          <a:p>
            <a:pPr marL="0" lvl="0" indent="0" algn="l" rtl="0">
              <a:lnSpc>
                <a:spcPct val="90000"/>
              </a:lnSpc>
              <a:spcBef>
                <a:spcPts val="0"/>
              </a:spcBef>
              <a:spcAft>
                <a:spcPts val="0"/>
              </a:spcAft>
              <a:buClr>
                <a:schemeClr val="accent3"/>
              </a:buClr>
              <a:buSzPts val="2800"/>
              <a:buNone/>
            </a:pPr>
            <a:endParaRPr lang="en-US" sz="2400" dirty="0">
              <a:solidFill>
                <a:schemeClr val="bg2"/>
              </a:solidFill>
              <a:latin typeface="+mn-lt"/>
              <a:cs typeface="Calibri" panose="020F0502020204030204" pitchFamily="34" charset="0"/>
            </a:endParaRPr>
          </a:p>
          <a:p>
            <a:r>
              <a:rPr lang="en-US" sz="2400" dirty="0">
                <a:solidFill>
                  <a:schemeClr val="bg2"/>
                </a:solidFill>
              </a:rPr>
              <a:t>Integrated approach to promote well-being and protection </a:t>
            </a:r>
          </a:p>
          <a:p>
            <a:r>
              <a:rPr lang="fr-FR" sz="2400" dirty="0">
                <a:solidFill>
                  <a:schemeClr val="bg2"/>
                </a:solidFill>
              </a:rPr>
              <a:t>Coordination and </a:t>
            </a:r>
            <a:r>
              <a:rPr lang="fr-FR" sz="2400" dirty="0" err="1">
                <a:solidFill>
                  <a:schemeClr val="bg2"/>
                </a:solidFill>
              </a:rPr>
              <a:t>complementarity</a:t>
            </a:r>
            <a:endParaRPr lang="en-US" sz="2400" dirty="0">
              <a:solidFill>
                <a:schemeClr val="bg2"/>
              </a:solidFill>
              <a:latin typeface="+mn-lt"/>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a:p>
            <a:pPr marL="0" indent="0">
              <a:spcBef>
                <a:spcPts val="0"/>
              </a:spcBef>
              <a:buClr>
                <a:schemeClr val="accent3"/>
              </a:buClr>
              <a:buNone/>
            </a:pPr>
            <a:r>
              <a:rPr lang="en-US" sz="2400" b="1" dirty="0">
                <a:solidFill>
                  <a:schemeClr val="bg2"/>
                </a:solidFill>
                <a:latin typeface="+mn-lt"/>
                <a:cs typeface="Calibri" panose="020F0502020204030204" pitchFamily="34" charset="0"/>
              </a:rPr>
              <a:t>St. 22: Livelihood &amp; CP</a:t>
            </a:r>
          </a:p>
          <a:p>
            <a:pPr marL="342900" indent="-342900">
              <a:spcBef>
                <a:spcPts val="0"/>
              </a:spcBef>
              <a:buClr>
                <a:schemeClr val="accent3"/>
              </a:buClr>
            </a:pPr>
            <a:endParaRPr lang="en-US" sz="2400" dirty="0"/>
          </a:p>
          <a:p>
            <a:pPr marL="342900" indent="-342900">
              <a:spcBef>
                <a:spcPts val="0"/>
              </a:spcBef>
              <a:buClr>
                <a:schemeClr val="accent3"/>
              </a:buClr>
            </a:pPr>
            <a:r>
              <a:rPr lang="es-ES" sz="2400" dirty="0" err="1">
                <a:solidFill>
                  <a:schemeClr val="bg2"/>
                </a:solidFill>
              </a:rPr>
              <a:t>Reduction</a:t>
            </a:r>
            <a:r>
              <a:rPr lang="es-ES" sz="2400" dirty="0">
                <a:solidFill>
                  <a:schemeClr val="bg2"/>
                </a:solidFill>
              </a:rPr>
              <a:t> in </a:t>
            </a:r>
            <a:r>
              <a:rPr lang="es-ES" sz="2400" dirty="0" err="1">
                <a:solidFill>
                  <a:schemeClr val="bg2"/>
                </a:solidFill>
              </a:rPr>
              <a:t>the</a:t>
            </a:r>
            <a:r>
              <a:rPr lang="es-ES" sz="2400" dirty="0">
                <a:solidFill>
                  <a:schemeClr val="bg2"/>
                </a:solidFill>
              </a:rPr>
              <a:t> use </a:t>
            </a:r>
            <a:r>
              <a:rPr lang="en-US" sz="2400" dirty="0">
                <a:solidFill>
                  <a:schemeClr val="bg2"/>
                </a:solidFill>
              </a:rPr>
              <a:t>of risky or harmful coping </a:t>
            </a:r>
            <a:r>
              <a:rPr lang="es-ES" sz="2400" dirty="0" err="1">
                <a:solidFill>
                  <a:schemeClr val="bg2"/>
                </a:solidFill>
              </a:rPr>
              <a:t>mechanisms</a:t>
            </a:r>
            <a:endParaRPr lang="en-US" sz="2000" b="1" dirty="0">
              <a:solidFill>
                <a:schemeClr val="bg2"/>
              </a:solidFill>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7391396" y="2215108"/>
            <a:ext cx="4602931"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None/>
            </a:pPr>
            <a:r>
              <a:rPr lang="en-US" sz="2400" b="1" dirty="0">
                <a:solidFill>
                  <a:schemeClr val="bg2"/>
                </a:solidFill>
                <a:latin typeface="+mn-lt"/>
                <a:cs typeface="Calibri" panose="020F0502020204030204" pitchFamily="34" charset="0"/>
              </a:rPr>
              <a:t>St. 23: Education &amp; CP</a:t>
            </a:r>
          </a:p>
          <a:p>
            <a:r>
              <a:rPr lang="es-ES" sz="2400" dirty="0" err="1">
                <a:solidFill>
                  <a:schemeClr val="bg2"/>
                </a:solidFill>
              </a:rPr>
              <a:t>Participatory</a:t>
            </a:r>
            <a:r>
              <a:rPr lang="es-ES" sz="2400" dirty="0">
                <a:solidFill>
                  <a:schemeClr val="bg2"/>
                </a:solidFill>
              </a:rPr>
              <a:t>, inclusive, positive discipline and </a:t>
            </a:r>
            <a:r>
              <a:rPr lang="es-ES" sz="2400" dirty="0" err="1">
                <a:solidFill>
                  <a:schemeClr val="bg2"/>
                </a:solidFill>
              </a:rPr>
              <a:t>gender</a:t>
            </a:r>
            <a:r>
              <a:rPr lang="es-ES" sz="2400" dirty="0">
                <a:solidFill>
                  <a:schemeClr val="bg2"/>
                </a:solidFill>
              </a:rPr>
              <a:t>-sensitive </a:t>
            </a:r>
            <a:r>
              <a:rPr lang="es-ES" sz="2400" dirty="0" err="1">
                <a:solidFill>
                  <a:schemeClr val="bg2"/>
                </a:solidFill>
              </a:rPr>
              <a:t>approaches</a:t>
            </a:r>
            <a:endParaRPr lang="es-ES" sz="2400" dirty="0">
              <a:solidFill>
                <a:schemeClr val="bg2"/>
              </a:solidFill>
            </a:endParaRPr>
          </a:p>
          <a:p>
            <a:r>
              <a:rPr lang="es-ES" sz="2400" dirty="0" err="1">
                <a:solidFill>
                  <a:schemeClr val="bg2"/>
                </a:solidFill>
              </a:rPr>
              <a:t>Safe</a:t>
            </a:r>
            <a:r>
              <a:rPr lang="es-ES" sz="2400" dirty="0">
                <a:solidFill>
                  <a:schemeClr val="bg2"/>
                </a:solidFill>
              </a:rPr>
              <a:t> &amp; inclusive </a:t>
            </a:r>
            <a:r>
              <a:rPr lang="es-ES" sz="2400" dirty="0" err="1">
                <a:solidFill>
                  <a:schemeClr val="bg2"/>
                </a:solidFill>
              </a:rPr>
              <a:t>environnements</a:t>
            </a:r>
            <a:br>
              <a:rPr lang="en-US" sz="2400" dirty="0"/>
            </a:br>
            <a:endParaRPr lang="en-US" sz="2400" dirty="0"/>
          </a:p>
        </p:txBody>
      </p:sp>
      <p:pic>
        <p:nvPicPr>
          <p:cNvPr id="13" name="Image 12">
            <a:extLst>
              <a:ext uri="{FF2B5EF4-FFF2-40B4-BE49-F238E27FC236}">
                <a16:creationId xmlns:a16="http://schemas.microsoft.com/office/drawing/2014/main" id="{D7E2F21C-51B8-439C-B784-DA549E3143D3}"/>
              </a:ext>
            </a:extLst>
          </p:cNvPr>
          <p:cNvPicPr>
            <a:picLocks noChangeAspect="1"/>
          </p:cNvPicPr>
          <p:nvPr/>
        </p:nvPicPr>
        <p:blipFill>
          <a:blip r:embed="rId3"/>
          <a:stretch>
            <a:fillRect/>
          </a:stretch>
        </p:blipFill>
        <p:spPr>
          <a:xfrm>
            <a:off x="0" y="0"/>
            <a:ext cx="2143127" cy="6858000"/>
          </a:xfrm>
          <a:prstGeom prst="rect">
            <a:avLst/>
          </a:prstGeom>
        </p:spPr>
      </p:pic>
      <p:pic>
        <p:nvPicPr>
          <p:cNvPr id="15" name="Image 14">
            <a:extLst>
              <a:ext uri="{FF2B5EF4-FFF2-40B4-BE49-F238E27FC236}">
                <a16:creationId xmlns:a16="http://schemas.microsoft.com/office/drawing/2014/main" id="{EB149F3B-F7EA-42EB-A0F1-3AE990E15B7D}"/>
              </a:ext>
            </a:extLst>
          </p:cNvPr>
          <p:cNvPicPr>
            <a:picLocks noChangeAspect="1"/>
          </p:cNvPicPr>
          <p:nvPr/>
        </p:nvPicPr>
        <p:blipFill>
          <a:blip r:embed="rId4"/>
          <a:stretch>
            <a:fillRect/>
          </a:stretch>
        </p:blipFill>
        <p:spPr>
          <a:xfrm>
            <a:off x="5727941" y="3136884"/>
            <a:ext cx="593496" cy="769037"/>
          </a:xfrm>
          <a:prstGeom prst="rect">
            <a:avLst/>
          </a:prstGeom>
        </p:spPr>
      </p:pic>
      <p:pic>
        <p:nvPicPr>
          <p:cNvPr id="17" name="Image 16">
            <a:extLst>
              <a:ext uri="{FF2B5EF4-FFF2-40B4-BE49-F238E27FC236}">
                <a16:creationId xmlns:a16="http://schemas.microsoft.com/office/drawing/2014/main" id="{4E28CAF0-8014-4D72-B990-DCFAD149ABF9}"/>
              </a:ext>
            </a:extLst>
          </p:cNvPr>
          <p:cNvPicPr>
            <a:picLocks noChangeAspect="1"/>
          </p:cNvPicPr>
          <p:nvPr/>
        </p:nvPicPr>
        <p:blipFill rotWithShape="1">
          <a:blip r:embed="rId5"/>
          <a:srcRect t="24220"/>
          <a:stretch/>
        </p:blipFill>
        <p:spPr>
          <a:xfrm>
            <a:off x="4171288" y="6014508"/>
            <a:ext cx="777527" cy="607338"/>
          </a:xfrm>
          <a:prstGeom prst="rect">
            <a:avLst/>
          </a:prstGeom>
        </p:spPr>
      </p:pic>
      <p:pic>
        <p:nvPicPr>
          <p:cNvPr id="19" name="Image 18">
            <a:extLst>
              <a:ext uri="{FF2B5EF4-FFF2-40B4-BE49-F238E27FC236}">
                <a16:creationId xmlns:a16="http://schemas.microsoft.com/office/drawing/2014/main" id="{39BA81D0-5348-4F56-8A38-24B1761B313F}"/>
              </a:ext>
            </a:extLst>
          </p:cNvPr>
          <p:cNvPicPr>
            <a:picLocks noChangeAspect="1"/>
          </p:cNvPicPr>
          <p:nvPr/>
        </p:nvPicPr>
        <p:blipFill>
          <a:blip r:embed="rId6"/>
          <a:stretch>
            <a:fillRect/>
          </a:stretch>
        </p:blipFill>
        <p:spPr>
          <a:xfrm>
            <a:off x="9209416" y="5610810"/>
            <a:ext cx="606099" cy="693939"/>
          </a:xfrm>
          <a:prstGeom prst="rect">
            <a:avLst/>
          </a:prstGeom>
        </p:spPr>
      </p:pic>
      <p:pic>
        <p:nvPicPr>
          <p:cNvPr id="21" name="Image 20">
            <a:extLst>
              <a:ext uri="{FF2B5EF4-FFF2-40B4-BE49-F238E27FC236}">
                <a16:creationId xmlns:a16="http://schemas.microsoft.com/office/drawing/2014/main" id="{190A7E57-9DCD-4D6E-82DE-0ECA820997A0}"/>
              </a:ext>
            </a:extLst>
          </p:cNvPr>
          <p:cNvPicPr>
            <a:picLocks noChangeAspect="1"/>
          </p:cNvPicPr>
          <p:nvPr/>
        </p:nvPicPr>
        <p:blipFill>
          <a:blip r:embed="rId7"/>
          <a:stretch>
            <a:fillRect/>
          </a:stretch>
        </p:blipFill>
        <p:spPr>
          <a:xfrm>
            <a:off x="9742883" y="5568839"/>
            <a:ext cx="761653" cy="721032"/>
          </a:xfrm>
          <a:prstGeom prst="rect">
            <a:avLst/>
          </a:prstGeom>
        </p:spPr>
      </p:pic>
      <p:pic>
        <p:nvPicPr>
          <p:cNvPr id="23" name="Image 22">
            <a:extLst>
              <a:ext uri="{FF2B5EF4-FFF2-40B4-BE49-F238E27FC236}">
                <a16:creationId xmlns:a16="http://schemas.microsoft.com/office/drawing/2014/main" id="{DC50BA19-18FE-4336-92C0-43B00DB92BE7}"/>
              </a:ext>
            </a:extLst>
          </p:cNvPr>
          <p:cNvPicPr>
            <a:picLocks noChangeAspect="1"/>
          </p:cNvPicPr>
          <p:nvPr/>
        </p:nvPicPr>
        <p:blipFill>
          <a:blip r:embed="rId8"/>
          <a:stretch>
            <a:fillRect/>
          </a:stretch>
        </p:blipFill>
        <p:spPr>
          <a:xfrm>
            <a:off x="10386087" y="5610810"/>
            <a:ext cx="655857" cy="594370"/>
          </a:xfrm>
          <a:prstGeom prst="rect">
            <a:avLst/>
          </a:prstGeom>
        </p:spPr>
      </p:pic>
      <p:pic>
        <p:nvPicPr>
          <p:cNvPr id="25" name="Image 24">
            <a:extLst>
              <a:ext uri="{FF2B5EF4-FFF2-40B4-BE49-F238E27FC236}">
                <a16:creationId xmlns:a16="http://schemas.microsoft.com/office/drawing/2014/main" id="{C0AFA9DC-8305-443D-9AC1-DE783169596E}"/>
              </a:ext>
            </a:extLst>
          </p:cNvPr>
          <p:cNvPicPr>
            <a:picLocks noChangeAspect="1"/>
          </p:cNvPicPr>
          <p:nvPr/>
        </p:nvPicPr>
        <p:blipFill>
          <a:blip r:embed="rId9"/>
          <a:stretch>
            <a:fillRect/>
          </a:stretch>
        </p:blipFill>
        <p:spPr>
          <a:xfrm>
            <a:off x="10164128" y="6289871"/>
            <a:ext cx="533957" cy="516450"/>
          </a:xfrm>
          <a:prstGeom prst="rect">
            <a:avLst/>
          </a:prstGeom>
        </p:spPr>
      </p:pic>
      <p:pic>
        <p:nvPicPr>
          <p:cNvPr id="27" name="Image 26">
            <a:extLst>
              <a:ext uri="{FF2B5EF4-FFF2-40B4-BE49-F238E27FC236}">
                <a16:creationId xmlns:a16="http://schemas.microsoft.com/office/drawing/2014/main" id="{073DF0C2-9DAE-4679-A6F5-A57491C388DD}"/>
              </a:ext>
            </a:extLst>
          </p:cNvPr>
          <p:cNvPicPr>
            <a:picLocks noChangeAspect="1"/>
          </p:cNvPicPr>
          <p:nvPr/>
        </p:nvPicPr>
        <p:blipFill>
          <a:blip r:embed="rId10"/>
          <a:stretch>
            <a:fillRect/>
          </a:stretch>
        </p:blipFill>
        <p:spPr>
          <a:xfrm>
            <a:off x="9574963" y="6264855"/>
            <a:ext cx="533956" cy="543492"/>
          </a:xfrm>
          <a:prstGeom prst="rect">
            <a:avLst/>
          </a:prstGeom>
        </p:spPr>
      </p:pic>
      <p:grpSp>
        <p:nvGrpSpPr>
          <p:cNvPr id="14" name="Groupe 13">
            <a:extLst>
              <a:ext uri="{FF2B5EF4-FFF2-40B4-BE49-F238E27FC236}">
                <a16:creationId xmlns:a16="http://schemas.microsoft.com/office/drawing/2014/main" id="{94A36F99-E57D-4C96-8D74-C1074E6AC3A3}"/>
              </a:ext>
            </a:extLst>
          </p:cNvPr>
          <p:cNvGrpSpPr/>
          <p:nvPr/>
        </p:nvGrpSpPr>
        <p:grpSpPr>
          <a:xfrm rot="1415781">
            <a:off x="11045342" y="5664943"/>
            <a:ext cx="979340" cy="1040548"/>
            <a:chOff x="10883591" y="5571442"/>
            <a:chExt cx="979340" cy="1040548"/>
          </a:xfrm>
        </p:grpSpPr>
        <p:pic>
          <p:nvPicPr>
            <p:cNvPr id="16" name="Image 15">
              <a:extLst>
                <a:ext uri="{FF2B5EF4-FFF2-40B4-BE49-F238E27FC236}">
                  <a16:creationId xmlns:a16="http://schemas.microsoft.com/office/drawing/2014/main" id="{86614EC3-BF9F-4B81-A4B3-0DF680F45944}"/>
                </a:ext>
              </a:extLst>
            </p:cNvPr>
            <p:cNvPicPr>
              <a:picLocks noChangeAspect="1"/>
            </p:cNvPicPr>
            <p:nvPr/>
          </p:nvPicPr>
          <p:blipFill>
            <a:blip r:embed="rId11"/>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66AA929E-4AE9-4371-A22C-1BE4103AC5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05748" y="5727562"/>
              <a:ext cx="735026" cy="73502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240046" y="227119"/>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4 – description of the Standards</a:t>
            </a:r>
            <a:endParaRPr dirty="0"/>
          </a:p>
        </p:txBody>
      </p:sp>
      <p:sp>
        <p:nvSpPr>
          <p:cNvPr id="330" name="Google Shape;330;p15"/>
          <p:cNvSpPr txBox="1">
            <a:spLocks noGrp="1"/>
          </p:cNvSpPr>
          <p:nvPr>
            <p:ph sz="half" idx="1"/>
          </p:nvPr>
        </p:nvSpPr>
        <p:spPr>
          <a:xfrm>
            <a:off x="2696705" y="1961705"/>
            <a:ext cx="422168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ct val="100000"/>
              <a:buNone/>
            </a:pPr>
            <a:r>
              <a:rPr lang="en-US" sz="2400" b="1" dirty="0"/>
              <a:t>St. 24: Health &amp; CP</a:t>
            </a:r>
          </a:p>
          <a:p>
            <a:pPr indent="-457200">
              <a:spcBef>
                <a:spcPts val="0"/>
              </a:spcBef>
              <a:buClr>
                <a:schemeClr val="accent3"/>
              </a:buClr>
              <a:buSzPct val="100000"/>
            </a:pPr>
            <a:endParaRPr lang="en-US" sz="2400" dirty="0"/>
          </a:p>
          <a:p>
            <a:pPr indent="-457200">
              <a:spcBef>
                <a:spcPts val="0"/>
              </a:spcBef>
              <a:buClr>
                <a:schemeClr val="accent3"/>
              </a:buClr>
              <a:buSzPct val="100000"/>
            </a:pPr>
            <a:r>
              <a:rPr lang="en-US" sz="2400" dirty="0">
                <a:solidFill>
                  <a:schemeClr val="bg2"/>
                </a:solidFill>
                <a:sym typeface="Arial"/>
              </a:rPr>
              <a:t>Characteristic of integrated approach</a:t>
            </a:r>
          </a:p>
          <a:p>
            <a:pPr indent="-457200">
              <a:spcBef>
                <a:spcPts val="0"/>
              </a:spcBef>
              <a:buClr>
                <a:schemeClr val="accent3"/>
              </a:buClr>
              <a:buSzPct val="100000"/>
            </a:pPr>
            <a:r>
              <a:rPr lang="en-US" sz="2400" dirty="0">
                <a:solidFill>
                  <a:schemeClr val="bg2"/>
                </a:solidFill>
                <a:sym typeface="Arial"/>
              </a:rPr>
              <a:t>Identification</a:t>
            </a:r>
          </a:p>
          <a:p>
            <a:pPr indent="-457200">
              <a:spcBef>
                <a:spcPts val="0"/>
              </a:spcBef>
              <a:buClr>
                <a:schemeClr val="accent3"/>
              </a:buClr>
              <a:buSzPct val="100000"/>
            </a:pPr>
            <a:r>
              <a:rPr lang="en-US" sz="2400" dirty="0">
                <a:solidFill>
                  <a:schemeClr val="bg2"/>
                </a:solidFill>
                <a:sym typeface="Arial"/>
              </a:rPr>
              <a:t>Child Friendly services</a:t>
            </a:r>
          </a:p>
          <a:p>
            <a:pPr marL="0" indent="0">
              <a:spcBef>
                <a:spcPts val="0"/>
              </a:spcBef>
              <a:buClr>
                <a:schemeClr val="accent3"/>
              </a:buClr>
              <a:buSzPct val="100000"/>
              <a:buNone/>
            </a:pPr>
            <a:br>
              <a:rPr lang="en-US" sz="2400" dirty="0"/>
            </a:br>
            <a:endParaRPr sz="2400" dirty="0"/>
          </a:p>
          <a:p>
            <a:pPr marL="0" lvl="0" indent="0" algn="l" rtl="0">
              <a:lnSpc>
                <a:spcPct val="90000"/>
              </a:lnSpc>
              <a:spcBef>
                <a:spcPts val="1000"/>
              </a:spcBef>
              <a:spcAft>
                <a:spcPts val="0"/>
              </a:spcAft>
              <a:buClr>
                <a:schemeClr val="accent3"/>
              </a:buClr>
              <a:buSzPct val="100000"/>
              <a:buNone/>
            </a:pPr>
            <a:endParaRPr lang="en-US" sz="2400" dirty="0">
              <a:latin typeface="Arial"/>
              <a:ea typeface="Arial"/>
              <a:cs typeface="Arial"/>
              <a:sym typeface="Aria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212537" y="2279543"/>
            <a:ext cx="5181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t>St. 25: Nutrition &amp; CP</a:t>
            </a:r>
          </a:p>
          <a:p>
            <a:pPr marL="0" indent="0">
              <a:buClr>
                <a:schemeClr val="accent3"/>
              </a:buClr>
              <a:buSzPct val="100000"/>
              <a:buNone/>
            </a:pPr>
            <a:endParaRPr lang="en-US" sz="2400" dirty="0">
              <a:latin typeface="Arial"/>
              <a:ea typeface="Arial"/>
              <a:cs typeface="Arial"/>
              <a:sym typeface="Arial"/>
            </a:endParaRPr>
          </a:p>
          <a:p>
            <a:pPr marL="342900" indent="-342900">
              <a:buClr>
                <a:schemeClr val="accent3"/>
              </a:buClr>
              <a:buSzPct val="100000"/>
            </a:pPr>
            <a:r>
              <a:rPr lang="en-US" sz="2400" dirty="0">
                <a:solidFill>
                  <a:schemeClr val="bg2"/>
                </a:solidFill>
              </a:rPr>
              <a:t>Population &amp; vulnerability</a:t>
            </a:r>
          </a:p>
          <a:p>
            <a:pPr marL="342900" indent="-342900">
              <a:buClr>
                <a:schemeClr val="accent3"/>
              </a:buClr>
              <a:buSzPct val="100000"/>
            </a:pPr>
            <a:r>
              <a:rPr lang="en-US" sz="2400" dirty="0">
                <a:solidFill>
                  <a:schemeClr val="bg2"/>
                </a:solidFill>
                <a:sym typeface="Arial"/>
              </a:rPr>
              <a:t>Opportunities:</a:t>
            </a:r>
          </a:p>
          <a:p>
            <a:pPr marL="457200" lvl="1" indent="0">
              <a:buClr>
                <a:schemeClr val="accent3"/>
              </a:buClr>
              <a:buSzPct val="100000"/>
              <a:buNone/>
            </a:pPr>
            <a:r>
              <a:rPr lang="en-US" sz="1600" dirty="0">
                <a:solidFill>
                  <a:schemeClr val="bg2"/>
                </a:solidFill>
                <a:sym typeface="Arial"/>
              </a:rPr>
              <a:t>Referrals</a:t>
            </a:r>
          </a:p>
          <a:p>
            <a:pPr marL="457200" lvl="1" indent="0">
              <a:buClr>
                <a:schemeClr val="accent3"/>
              </a:buClr>
              <a:buSzPct val="100000"/>
              <a:buNone/>
            </a:pPr>
            <a:r>
              <a:rPr lang="en-US" sz="1600" dirty="0">
                <a:solidFill>
                  <a:schemeClr val="bg2"/>
                </a:solidFill>
              </a:rPr>
              <a:t>CP focal points</a:t>
            </a:r>
          </a:p>
          <a:p>
            <a:pPr marL="457200" lvl="1" indent="0">
              <a:buClr>
                <a:schemeClr val="accent3"/>
              </a:buClr>
              <a:buSzPct val="100000"/>
              <a:buNone/>
            </a:pPr>
            <a:r>
              <a:rPr lang="en-US" sz="1600" dirty="0">
                <a:solidFill>
                  <a:schemeClr val="bg2"/>
                </a:solidFill>
              </a:rPr>
              <a:t>Multi-use spaces …</a:t>
            </a:r>
          </a:p>
          <a:p>
            <a:pPr marL="0" indent="0">
              <a:buClr>
                <a:schemeClr val="accent3"/>
              </a:buClr>
              <a:buSzPct val="100000"/>
              <a:buNone/>
            </a:pPr>
            <a:br>
              <a:rPr lang="en-US" sz="2400" dirty="0"/>
            </a:br>
            <a:endParaRPr lang="en-US" sz="2400" dirty="0"/>
          </a:p>
        </p:txBody>
      </p:sp>
      <p:pic>
        <p:nvPicPr>
          <p:cNvPr id="11" name="Image 10">
            <a:extLst>
              <a:ext uri="{FF2B5EF4-FFF2-40B4-BE49-F238E27FC236}">
                <a16:creationId xmlns:a16="http://schemas.microsoft.com/office/drawing/2014/main" id="{76C97805-98EA-469B-BF6C-535B1C5888A7}"/>
              </a:ext>
            </a:extLst>
          </p:cNvPr>
          <p:cNvPicPr>
            <a:picLocks noChangeAspect="1"/>
          </p:cNvPicPr>
          <p:nvPr/>
        </p:nvPicPr>
        <p:blipFill>
          <a:blip r:embed="rId3"/>
          <a:stretch>
            <a:fillRect/>
          </a:stretch>
        </p:blipFill>
        <p:spPr>
          <a:xfrm>
            <a:off x="0" y="0"/>
            <a:ext cx="2143127" cy="6858000"/>
          </a:xfrm>
          <a:prstGeom prst="rect">
            <a:avLst/>
          </a:prstGeom>
        </p:spPr>
      </p:pic>
      <p:pic>
        <p:nvPicPr>
          <p:cNvPr id="5" name="Image 4">
            <a:extLst>
              <a:ext uri="{FF2B5EF4-FFF2-40B4-BE49-F238E27FC236}">
                <a16:creationId xmlns:a16="http://schemas.microsoft.com/office/drawing/2014/main" id="{E5A9A8B2-86EF-430B-884B-60C7033E6FA8}"/>
              </a:ext>
            </a:extLst>
          </p:cNvPr>
          <p:cNvPicPr>
            <a:picLocks noChangeAspect="1"/>
          </p:cNvPicPr>
          <p:nvPr/>
        </p:nvPicPr>
        <p:blipFill>
          <a:blip r:embed="rId4"/>
          <a:stretch>
            <a:fillRect/>
          </a:stretch>
        </p:blipFill>
        <p:spPr>
          <a:xfrm>
            <a:off x="3642429" y="4934356"/>
            <a:ext cx="706008" cy="810173"/>
          </a:xfrm>
          <a:prstGeom prst="rect">
            <a:avLst/>
          </a:prstGeom>
        </p:spPr>
      </p:pic>
      <p:pic>
        <p:nvPicPr>
          <p:cNvPr id="8" name="Image 7">
            <a:extLst>
              <a:ext uri="{FF2B5EF4-FFF2-40B4-BE49-F238E27FC236}">
                <a16:creationId xmlns:a16="http://schemas.microsoft.com/office/drawing/2014/main" id="{E33A5F4C-10D8-4C59-BA90-027A782F6184}"/>
              </a:ext>
            </a:extLst>
          </p:cNvPr>
          <p:cNvPicPr>
            <a:picLocks noChangeAspect="1"/>
          </p:cNvPicPr>
          <p:nvPr/>
        </p:nvPicPr>
        <p:blipFill rotWithShape="1">
          <a:blip r:embed="rId5"/>
          <a:srcRect t="21240"/>
          <a:stretch/>
        </p:blipFill>
        <p:spPr>
          <a:xfrm>
            <a:off x="4330921" y="4196345"/>
            <a:ext cx="822336" cy="734676"/>
          </a:xfrm>
          <a:prstGeom prst="rect">
            <a:avLst/>
          </a:prstGeom>
        </p:spPr>
      </p:pic>
      <p:pic>
        <p:nvPicPr>
          <p:cNvPr id="10" name="Image 9">
            <a:extLst>
              <a:ext uri="{FF2B5EF4-FFF2-40B4-BE49-F238E27FC236}">
                <a16:creationId xmlns:a16="http://schemas.microsoft.com/office/drawing/2014/main" id="{C20AA619-7A84-42AF-8826-AEC819219EED}"/>
              </a:ext>
            </a:extLst>
          </p:cNvPr>
          <p:cNvPicPr>
            <a:picLocks noChangeAspect="1"/>
          </p:cNvPicPr>
          <p:nvPr/>
        </p:nvPicPr>
        <p:blipFill>
          <a:blip r:embed="rId6"/>
          <a:stretch>
            <a:fillRect/>
          </a:stretch>
        </p:blipFill>
        <p:spPr>
          <a:xfrm>
            <a:off x="5019413" y="4931021"/>
            <a:ext cx="822336" cy="791879"/>
          </a:xfrm>
          <a:prstGeom prst="rect">
            <a:avLst/>
          </a:prstGeom>
        </p:spPr>
      </p:pic>
      <p:pic>
        <p:nvPicPr>
          <p:cNvPr id="13" name="Image 12">
            <a:extLst>
              <a:ext uri="{FF2B5EF4-FFF2-40B4-BE49-F238E27FC236}">
                <a16:creationId xmlns:a16="http://schemas.microsoft.com/office/drawing/2014/main" id="{818C5B31-4EDF-4079-A114-026D18F254B4}"/>
              </a:ext>
            </a:extLst>
          </p:cNvPr>
          <p:cNvPicPr>
            <a:picLocks noChangeAspect="1"/>
          </p:cNvPicPr>
          <p:nvPr/>
        </p:nvPicPr>
        <p:blipFill>
          <a:blip r:embed="rId7"/>
          <a:stretch>
            <a:fillRect/>
          </a:stretch>
        </p:blipFill>
        <p:spPr>
          <a:xfrm>
            <a:off x="11139678" y="2830388"/>
            <a:ext cx="822336" cy="1197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1000"/>
                                        <p:tgtEl>
                                          <p:spTgt spid="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fade">
                                      <p:cBhvr>
                                        <p:cTn id="58" dur="1000"/>
                                        <p:tgtEl>
                                          <p:spTgt spid="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1000"/>
                                        <p:tgtEl>
                                          <p:spTgt spid="6">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1000"/>
                                        <p:tgtEl>
                                          <p:spTgt spid="6">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Effect transition="in" filter="fade">
                                      <p:cBhvr>
                                        <p:cTn id="7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395656" y="2064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4 – description of the Standards</a:t>
            </a:r>
            <a:endParaRPr dirty="0"/>
          </a:p>
        </p:txBody>
      </p:sp>
      <p:sp>
        <p:nvSpPr>
          <p:cNvPr id="330" name="Google Shape;330;p15"/>
          <p:cNvSpPr txBox="1">
            <a:spLocks noGrp="1"/>
          </p:cNvSpPr>
          <p:nvPr>
            <p:ph sz="half" idx="1"/>
          </p:nvPr>
        </p:nvSpPr>
        <p:spPr>
          <a:xfrm>
            <a:off x="2411496" y="1519590"/>
            <a:ext cx="4502958" cy="23671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ct val="100000"/>
              <a:buNone/>
            </a:pPr>
            <a:r>
              <a:rPr lang="en-US" sz="2400" b="1" dirty="0">
                <a:solidFill>
                  <a:schemeClr val="bg2"/>
                </a:solidFill>
              </a:rPr>
              <a:t>St. 26: WASH &amp; CP</a:t>
            </a:r>
            <a:endParaRPr lang="en-US" sz="2400" dirty="0">
              <a:solidFill>
                <a:schemeClr val="bg2"/>
              </a:solidFill>
            </a:endParaRPr>
          </a:p>
          <a:p>
            <a:pPr marL="0" lvl="0" indent="0" algn="l" rtl="0">
              <a:lnSpc>
                <a:spcPct val="90000"/>
              </a:lnSpc>
              <a:spcBef>
                <a:spcPts val="0"/>
              </a:spcBef>
              <a:spcAft>
                <a:spcPts val="0"/>
              </a:spcAft>
              <a:buClr>
                <a:schemeClr val="accent3"/>
              </a:buClr>
              <a:buSzPct val="100000"/>
              <a:buNone/>
            </a:pPr>
            <a:endParaRPr lang="en-US" sz="2400" dirty="0">
              <a:solidFill>
                <a:schemeClr val="bg2"/>
              </a:solidFill>
            </a:endParaRPr>
          </a:p>
          <a:p>
            <a:pPr marL="342900" indent="-342900">
              <a:spcBef>
                <a:spcPts val="0"/>
              </a:spcBef>
              <a:buClr>
                <a:schemeClr val="accent3"/>
              </a:buClr>
              <a:buSzPct val="100000"/>
            </a:pPr>
            <a:r>
              <a:rPr lang="en-US" sz="2400" dirty="0">
                <a:solidFill>
                  <a:schemeClr val="bg2"/>
                </a:solidFill>
              </a:rPr>
              <a:t>WASH practices, services, facilities &amp; interventions, adapted to the needs of children</a:t>
            </a: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538427" y="1830036"/>
            <a:ext cx="4213907" cy="28781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accent3"/>
              </a:buClr>
              <a:buSzPct val="100000"/>
              <a:buNone/>
            </a:pPr>
            <a:r>
              <a:rPr lang="en-US" sz="2400" b="1" dirty="0">
                <a:solidFill>
                  <a:schemeClr val="bg2"/>
                </a:solidFill>
              </a:rPr>
              <a:t>St. 27</a:t>
            </a:r>
            <a:r>
              <a:rPr lang="en-US" sz="2400" dirty="0">
                <a:solidFill>
                  <a:schemeClr val="bg2"/>
                </a:solidFill>
              </a:rPr>
              <a:t> </a:t>
            </a:r>
            <a:r>
              <a:rPr lang="en-US" sz="2400" b="1" dirty="0">
                <a:solidFill>
                  <a:schemeClr val="bg2"/>
                </a:solidFill>
              </a:rPr>
              <a:t>: Shelter &amp; CP</a:t>
            </a:r>
          </a:p>
          <a:p>
            <a:pPr marL="0" indent="0">
              <a:spcBef>
                <a:spcPts val="0"/>
              </a:spcBef>
              <a:buClr>
                <a:schemeClr val="accent3"/>
              </a:buClr>
              <a:buSzPct val="100000"/>
              <a:buNone/>
            </a:pPr>
            <a:endParaRPr lang="en-US" sz="2400" dirty="0">
              <a:solidFill>
                <a:schemeClr val="bg2"/>
              </a:solidFill>
            </a:endParaRPr>
          </a:p>
          <a:p>
            <a:pPr indent="-457200">
              <a:buClr>
                <a:schemeClr val="accent3"/>
              </a:buClr>
              <a:buSzPct val="100000"/>
            </a:pPr>
            <a:r>
              <a:rPr lang="en-US" sz="2400" dirty="0">
                <a:solidFill>
                  <a:schemeClr val="bg2"/>
                </a:solidFill>
              </a:rPr>
              <a:t>Safety, well-being </a:t>
            </a:r>
            <a:r>
              <a:rPr lang="fr-FR" sz="2400" dirty="0">
                <a:solidFill>
                  <a:schemeClr val="bg2"/>
                </a:solidFill>
              </a:rPr>
              <a:t>&amp; </a:t>
            </a:r>
            <a:r>
              <a:rPr lang="fr-FR" sz="2400" dirty="0" err="1">
                <a:solidFill>
                  <a:schemeClr val="bg2"/>
                </a:solidFill>
              </a:rPr>
              <a:t>privacy</a:t>
            </a:r>
            <a:r>
              <a:rPr lang="fr-FR" sz="2400" dirty="0">
                <a:solidFill>
                  <a:schemeClr val="bg2"/>
                </a:solidFill>
              </a:rPr>
              <a:t> </a:t>
            </a:r>
            <a:r>
              <a:rPr lang="fr-FR" sz="2400" dirty="0" err="1">
                <a:solidFill>
                  <a:schemeClr val="bg2"/>
                </a:solidFill>
              </a:rPr>
              <a:t>criterias</a:t>
            </a:r>
            <a:r>
              <a:rPr lang="fr-FR" sz="2400" dirty="0">
                <a:solidFill>
                  <a:schemeClr val="bg2"/>
                </a:solidFill>
              </a:rPr>
              <a:t> </a:t>
            </a:r>
            <a:r>
              <a:rPr lang="fr-FR" sz="2400" dirty="0" err="1">
                <a:solidFill>
                  <a:schemeClr val="bg2"/>
                </a:solidFill>
              </a:rPr>
              <a:t>into</a:t>
            </a:r>
            <a:r>
              <a:rPr lang="fr-FR" sz="2400" dirty="0">
                <a:solidFill>
                  <a:schemeClr val="bg2"/>
                </a:solidFill>
              </a:rPr>
              <a:t> </a:t>
            </a:r>
            <a:r>
              <a:rPr lang="en-US" sz="2400" dirty="0">
                <a:solidFill>
                  <a:schemeClr val="bg2"/>
                </a:solidFill>
              </a:rPr>
              <a:t>shelter and settlement interventions</a:t>
            </a:r>
            <a:r>
              <a:rPr lang="fr-FR" sz="2400" dirty="0">
                <a:solidFill>
                  <a:schemeClr val="bg2"/>
                </a:solidFill>
              </a:rPr>
              <a:t> </a:t>
            </a:r>
          </a:p>
          <a:p>
            <a:pPr indent="-457200">
              <a:buClr>
                <a:schemeClr val="accent3"/>
              </a:buClr>
              <a:buSzPct val="100000"/>
            </a:pPr>
            <a:endParaRPr lang="fr-FR" sz="2400" dirty="0">
              <a:solidFill>
                <a:schemeClr val="bg2"/>
              </a:solidFill>
            </a:endParaRPr>
          </a:p>
          <a:p>
            <a:pPr indent="-457200">
              <a:buClr>
                <a:schemeClr val="accent3"/>
              </a:buClr>
              <a:buSzPct val="100000"/>
            </a:pPr>
            <a:endParaRPr lang="en-US" sz="2400" dirty="0">
              <a:solidFill>
                <a:schemeClr val="bg2"/>
              </a:solidFill>
            </a:endParaRPr>
          </a:p>
        </p:txBody>
      </p:sp>
      <p:pic>
        <p:nvPicPr>
          <p:cNvPr id="9" name="Image 8">
            <a:extLst>
              <a:ext uri="{FF2B5EF4-FFF2-40B4-BE49-F238E27FC236}">
                <a16:creationId xmlns:a16="http://schemas.microsoft.com/office/drawing/2014/main" id="{56CACB0F-A051-4289-9ED8-0BE91287163A}"/>
              </a:ext>
            </a:extLst>
          </p:cNvPr>
          <p:cNvPicPr>
            <a:picLocks noChangeAspect="1"/>
          </p:cNvPicPr>
          <p:nvPr/>
        </p:nvPicPr>
        <p:blipFill>
          <a:blip r:embed="rId3"/>
          <a:stretch>
            <a:fillRect/>
          </a:stretch>
        </p:blipFill>
        <p:spPr>
          <a:xfrm>
            <a:off x="0" y="0"/>
            <a:ext cx="2143127" cy="6858000"/>
          </a:xfrm>
          <a:prstGeom prst="rect">
            <a:avLst/>
          </a:prstGeom>
        </p:spPr>
      </p:pic>
      <p:sp>
        <p:nvSpPr>
          <p:cNvPr id="11" name="Google Shape;330;p15">
            <a:extLst>
              <a:ext uri="{FF2B5EF4-FFF2-40B4-BE49-F238E27FC236}">
                <a16:creationId xmlns:a16="http://schemas.microsoft.com/office/drawing/2014/main" id="{477E5F83-B358-480A-8C19-1F8101F22F3F}"/>
              </a:ext>
            </a:extLst>
          </p:cNvPr>
          <p:cNvSpPr txBox="1">
            <a:spLocks/>
          </p:cNvSpPr>
          <p:nvPr/>
        </p:nvSpPr>
        <p:spPr>
          <a:xfrm>
            <a:off x="2359002" y="3980231"/>
            <a:ext cx="4963549" cy="23671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accent3"/>
              </a:buClr>
              <a:buSzPct val="100000"/>
              <a:buFont typeface="Arial"/>
              <a:buNone/>
            </a:pPr>
            <a:r>
              <a:rPr lang="en-US" sz="2400" b="1" dirty="0">
                <a:solidFill>
                  <a:schemeClr val="bg2"/>
                </a:solidFill>
              </a:rPr>
              <a:t>St. 28 : CCCM &amp; CP</a:t>
            </a:r>
          </a:p>
          <a:p>
            <a:pPr marL="342900" indent="-342900">
              <a:spcBef>
                <a:spcPts val="0"/>
              </a:spcBef>
              <a:buClr>
                <a:schemeClr val="accent3"/>
              </a:buClr>
              <a:buSzPct val="100000"/>
            </a:pPr>
            <a:r>
              <a:rPr lang="fr-FR" sz="2400" dirty="0">
                <a:solidFill>
                  <a:schemeClr val="bg2"/>
                </a:solidFill>
              </a:rPr>
              <a:t>Access </a:t>
            </a:r>
            <a:r>
              <a:rPr lang="en-US" sz="2400" dirty="0">
                <a:solidFill>
                  <a:schemeClr val="bg2"/>
                </a:solidFill>
              </a:rPr>
              <a:t>to life-saving assistance and protection services</a:t>
            </a:r>
          </a:p>
          <a:p>
            <a:pPr marL="342900" indent="-342900">
              <a:spcBef>
                <a:spcPts val="0"/>
              </a:spcBef>
              <a:buClr>
                <a:schemeClr val="accent3"/>
              </a:buClr>
              <a:buSzPct val="100000"/>
            </a:pPr>
            <a:r>
              <a:rPr lang="en-US" sz="2400" dirty="0">
                <a:solidFill>
                  <a:schemeClr val="bg2"/>
                </a:solidFill>
              </a:rPr>
              <a:t>Child participation</a:t>
            </a:r>
          </a:p>
          <a:p>
            <a:pPr marL="342900" indent="-342900">
              <a:spcBef>
                <a:spcPts val="0"/>
              </a:spcBef>
              <a:buClr>
                <a:schemeClr val="accent3"/>
              </a:buClr>
              <a:buSzPct val="100000"/>
            </a:pPr>
            <a:r>
              <a:rPr lang="es-ES" sz="2400" dirty="0">
                <a:solidFill>
                  <a:schemeClr val="bg2"/>
                </a:solidFill>
              </a:rPr>
              <a:t>Safety and </a:t>
            </a:r>
            <a:r>
              <a:rPr lang="es-ES" sz="2400" dirty="0" err="1">
                <a:solidFill>
                  <a:schemeClr val="bg2"/>
                </a:solidFill>
              </a:rPr>
              <a:t>security</a:t>
            </a:r>
            <a:r>
              <a:rPr lang="es-ES" sz="2400" dirty="0">
                <a:solidFill>
                  <a:schemeClr val="bg2"/>
                </a:solidFill>
              </a:rPr>
              <a:t> </a:t>
            </a:r>
            <a:r>
              <a:rPr lang="es-ES" sz="2400" dirty="0" err="1">
                <a:solidFill>
                  <a:schemeClr val="bg2"/>
                </a:solidFill>
              </a:rPr>
              <a:t>incident</a:t>
            </a:r>
            <a:r>
              <a:rPr lang="es-ES" sz="2400" dirty="0">
                <a:solidFill>
                  <a:schemeClr val="bg2"/>
                </a:solidFill>
              </a:rPr>
              <a:t> </a:t>
            </a:r>
            <a:r>
              <a:rPr lang="es-ES" sz="2400" dirty="0" err="1">
                <a:solidFill>
                  <a:schemeClr val="bg2"/>
                </a:solidFill>
              </a:rPr>
              <a:t>monitoring</a:t>
            </a:r>
            <a:r>
              <a:rPr lang="es-ES" sz="2400" dirty="0">
                <a:solidFill>
                  <a:schemeClr val="bg2"/>
                </a:solidFill>
              </a:rPr>
              <a:t> &amp; </a:t>
            </a:r>
            <a:r>
              <a:rPr lang="es-ES" sz="2400" dirty="0" err="1">
                <a:solidFill>
                  <a:schemeClr val="bg2"/>
                </a:solidFill>
              </a:rPr>
              <a:t>referrals</a:t>
            </a:r>
            <a:endParaRPr lang="en-US" sz="2400" dirty="0">
              <a:solidFill>
                <a:schemeClr val="bg2"/>
              </a:solidFill>
            </a:endParaRPr>
          </a:p>
          <a:p>
            <a:pPr marL="342900" indent="-342900">
              <a:spcBef>
                <a:spcPts val="0"/>
              </a:spcBef>
              <a:buClr>
                <a:schemeClr val="accent3"/>
              </a:buClr>
              <a:buSzPct val="100000"/>
            </a:pPr>
            <a:endParaRPr lang="en-US" sz="2400" dirty="0">
              <a:solidFill>
                <a:schemeClr val="bg2"/>
              </a:solidFill>
            </a:endParaRPr>
          </a:p>
          <a:p>
            <a:pPr marL="0" indent="0">
              <a:spcBef>
                <a:spcPts val="0"/>
              </a:spcBef>
              <a:buClr>
                <a:schemeClr val="accent3"/>
              </a:buClr>
              <a:buSzPct val="100000"/>
              <a:buNone/>
            </a:pPr>
            <a:endParaRPr lang="en-US" sz="2400" dirty="0">
              <a:solidFill>
                <a:schemeClr val="bg2"/>
              </a:solidFill>
            </a:endParaRPr>
          </a:p>
          <a:p>
            <a:pPr marL="342900" indent="-342900">
              <a:spcBef>
                <a:spcPts val="0"/>
              </a:spcBef>
              <a:buClr>
                <a:schemeClr val="accent3"/>
              </a:buClr>
              <a:buSzPct val="100000"/>
            </a:pPr>
            <a:endParaRPr lang="en-US" sz="2400" dirty="0">
              <a:solidFill>
                <a:schemeClr val="bg2"/>
              </a:solidFill>
            </a:endParaRPr>
          </a:p>
        </p:txBody>
      </p:sp>
      <p:sp>
        <p:nvSpPr>
          <p:cNvPr id="12" name="ZoneTexte 11">
            <a:extLst>
              <a:ext uri="{FF2B5EF4-FFF2-40B4-BE49-F238E27FC236}">
                <a16:creationId xmlns:a16="http://schemas.microsoft.com/office/drawing/2014/main" id="{D1F04340-E02D-4FAB-B777-20DDB3B1F3F6}"/>
              </a:ext>
            </a:extLst>
          </p:cNvPr>
          <p:cNvSpPr txBox="1"/>
          <p:nvPr/>
        </p:nvSpPr>
        <p:spPr>
          <a:xfrm>
            <a:off x="8279204" y="4563665"/>
            <a:ext cx="347313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buClr>
                <a:schemeClr val="accent3"/>
              </a:buClr>
              <a:buSzPct val="100000"/>
              <a:buNone/>
            </a:pPr>
            <a:r>
              <a:rPr lang="en-US" sz="1800" dirty="0">
                <a:solidFill>
                  <a:schemeClr val="bg2"/>
                </a:solidFill>
              </a:rPr>
              <a:t>Safe living environments = dignity, security and livelihoods</a:t>
            </a:r>
          </a:p>
          <a:p>
            <a:pPr marL="0" indent="0">
              <a:spcBef>
                <a:spcPts val="0"/>
              </a:spcBef>
              <a:buClr>
                <a:schemeClr val="accent3"/>
              </a:buClr>
              <a:buSzPct val="100000"/>
              <a:buNone/>
            </a:pPr>
            <a:r>
              <a:rPr lang="fr-FR" sz="1800" dirty="0" err="1">
                <a:solidFill>
                  <a:schemeClr val="bg2"/>
                </a:solidFill>
              </a:rPr>
              <a:t>Appropriate</a:t>
            </a:r>
            <a:r>
              <a:rPr lang="fr-FR" sz="1800" dirty="0">
                <a:solidFill>
                  <a:schemeClr val="bg2"/>
                </a:solidFill>
              </a:rPr>
              <a:t> </a:t>
            </a:r>
            <a:r>
              <a:rPr lang="fr-FR" sz="1800" dirty="0" err="1">
                <a:solidFill>
                  <a:schemeClr val="bg2"/>
                </a:solidFill>
              </a:rPr>
              <a:t>shelter</a:t>
            </a:r>
            <a:r>
              <a:rPr lang="en-US" sz="1800" dirty="0">
                <a:solidFill>
                  <a:schemeClr val="bg2"/>
                </a:solidFill>
              </a:rPr>
              <a:t> = </a:t>
            </a:r>
            <a:r>
              <a:rPr lang="fr-FR" sz="1800" dirty="0" err="1">
                <a:solidFill>
                  <a:schemeClr val="bg2"/>
                </a:solidFill>
              </a:rPr>
              <a:t>safety</a:t>
            </a:r>
            <a:r>
              <a:rPr lang="fr-FR" sz="1800" dirty="0">
                <a:solidFill>
                  <a:schemeClr val="bg2"/>
                </a:solidFill>
              </a:rPr>
              <a:t>, protection and </a:t>
            </a:r>
            <a:r>
              <a:rPr lang="fr-FR" sz="1800" dirty="0" err="1">
                <a:solidFill>
                  <a:schemeClr val="bg2"/>
                </a:solidFill>
              </a:rPr>
              <a:t>accessibility</a:t>
            </a:r>
            <a:endParaRPr lang="en-US" sz="1800" dirty="0">
              <a:solidFill>
                <a:schemeClr val="bg2"/>
              </a:solidFill>
            </a:endParaRPr>
          </a:p>
        </p:txBody>
      </p:sp>
      <p:pic>
        <p:nvPicPr>
          <p:cNvPr id="3" name="Image 2">
            <a:extLst>
              <a:ext uri="{FF2B5EF4-FFF2-40B4-BE49-F238E27FC236}">
                <a16:creationId xmlns:a16="http://schemas.microsoft.com/office/drawing/2014/main" id="{5DB84546-0CDB-46BF-8ED4-6BD5D7861C15}"/>
              </a:ext>
            </a:extLst>
          </p:cNvPr>
          <p:cNvPicPr>
            <a:picLocks noChangeAspect="1"/>
          </p:cNvPicPr>
          <p:nvPr/>
        </p:nvPicPr>
        <p:blipFill>
          <a:blip r:embed="rId4"/>
          <a:stretch>
            <a:fillRect/>
          </a:stretch>
        </p:blipFill>
        <p:spPr>
          <a:xfrm>
            <a:off x="5601694" y="1278369"/>
            <a:ext cx="698848" cy="689006"/>
          </a:xfrm>
          <a:prstGeom prst="rect">
            <a:avLst/>
          </a:prstGeom>
        </p:spPr>
      </p:pic>
      <p:pic>
        <p:nvPicPr>
          <p:cNvPr id="5" name="Image 4">
            <a:extLst>
              <a:ext uri="{FF2B5EF4-FFF2-40B4-BE49-F238E27FC236}">
                <a16:creationId xmlns:a16="http://schemas.microsoft.com/office/drawing/2014/main" id="{12550A95-600A-4B74-9A6B-B36E6D664FAA}"/>
              </a:ext>
            </a:extLst>
          </p:cNvPr>
          <p:cNvPicPr>
            <a:picLocks noChangeAspect="1"/>
          </p:cNvPicPr>
          <p:nvPr/>
        </p:nvPicPr>
        <p:blipFill>
          <a:blip r:embed="rId5"/>
          <a:stretch>
            <a:fillRect/>
          </a:stretch>
        </p:blipFill>
        <p:spPr>
          <a:xfrm>
            <a:off x="6316381" y="1232713"/>
            <a:ext cx="598072" cy="747589"/>
          </a:xfrm>
          <a:prstGeom prst="rect">
            <a:avLst/>
          </a:prstGeom>
        </p:spPr>
      </p:pic>
      <p:pic>
        <p:nvPicPr>
          <p:cNvPr id="8" name="Image 7">
            <a:extLst>
              <a:ext uri="{FF2B5EF4-FFF2-40B4-BE49-F238E27FC236}">
                <a16:creationId xmlns:a16="http://schemas.microsoft.com/office/drawing/2014/main" id="{4B1F5716-4223-44F0-BB32-D2CFBE0F641D}"/>
              </a:ext>
            </a:extLst>
          </p:cNvPr>
          <p:cNvPicPr>
            <a:picLocks noChangeAspect="1"/>
          </p:cNvPicPr>
          <p:nvPr/>
        </p:nvPicPr>
        <p:blipFill>
          <a:blip r:embed="rId6"/>
          <a:stretch>
            <a:fillRect/>
          </a:stretch>
        </p:blipFill>
        <p:spPr>
          <a:xfrm>
            <a:off x="9108586" y="5942764"/>
            <a:ext cx="724412" cy="632423"/>
          </a:xfrm>
          <a:prstGeom prst="rect">
            <a:avLst/>
          </a:prstGeom>
        </p:spPr>
      </p:pic>
      <p:pic>
        <p:nvPicPr>
          <p:cNvPr id="14" name="Image 13">
            <a:extLst>
              <a:ext uri="{FF2B5EF4-FFF2-40B4-BE49-F238E27FC236}">
                <a16:creationId xmlns:a16="http://schemas.microsoft.com/office/drawing/2014/main" id="{C771AB85-6E48-48F7-83DD-023A62A703AC}"/>
              </a:ext>
            </a:extLst>
          </p:cNvPr>
          <p:cNvPicPr>
            <a:picLocks noChangeAspect="1"/>
          </p:cNvPicPr>
          <p:nvPr/>
        </p:nvPicPr>
        <p:blipFill>
          <a:blip r:embed="rId4"/>
          <a:stretch>
            <a:fillRect/>
          </a:stretch>
        </p:blipFill>
        <p:spPr>
          <a:xfrm>
            <a:off x="9996381" y="5942764"/>
            <a:ext cx="698848" cy="689006"/>
          </a:xfrm>
          <a:prstGeom prst="rect">
            <a:avLst/>
          </a:prstGeom>
        </p:spPr>
      </p:pic>
      <p:pic>
        <p:nvPicPr>
          <p:cNvPr id="15" name="Image 14">
            <a:extLst>
              <a:ext uri="{FF2B5EF4-FFF2-40B4-BE49-F238E27FC236}">
                <a16:creationId xmlns:a16="http://schemas.microsoft.com/office/drawing/2014/main" id="{CC8AF127-0640-4D2A-9BDE-16754B4A3C0E}"/>
              </a:ext>
            </a:extLst>
          </p:cNvPr>
          <p:cNvPicPr>
            <a:picLocks noChangeAspect="1"/>
          </p:cNvPicPr>
          <p:nvPr/>
        </p:nvPicPr>
        <p:blipFill>
          <a:blip r:embed="rId4"/>
          <a:stretch>
            <a:fillRect/>
          </a:stretch>
        </p:blipFill>
        <p:spPr>
          <a:xfrm>
            <a:off x="3792505" y="6056602"/>
            <a:ext cx="698848" cy="689006"/>
          </a:xfrm>
          <a:prstGeom prst="rect">
            <a:avLst/>
          </a:prstGeom>
        </p:spPr>
      </p:pic>
    </p:spTree>
    <p:extLst>
      <p:ext uri="{BB962C8B-B14F-4D97-AF65-F5344CB8AC3E}">
        <p14:creationId xmlns:p14="http://schemas.microsoft.com/office/powerpoint/2010/main" val="51076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P spid="11" grpId="0" build="p"/>
      <p:bldP spid="12" grpId="0" animBg="1"/>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TotalTime>
  <Words>2797</Words>
  <Application>Microsoft Office PowerPoint</Application>
  <PresentationFormat>Grand écran</PresentationFormat>
  <Paragraphs>201</Paragraphs>
  <Slides>6</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Segoe UI</vt:lpstr>
      <vt:lpstr>Calibri Light</vt:lpstr>
      <vt:lpstr>HelveticaNeue-Roman-Identity-H</vt:lpstr>
      <vt:lpstr>Helvetica Neue</vt:lpstr>
      <vt:lpstr>Calibri</vt:lpstr>
      <vt:lpstr>Arial</vt:lpstr>
      <vt:lpstr>HelveticaNeue-Light-Identity-H</vt:lpstr>
      <vt:lpstr>Office Theme</vt:lpstr>
      <vt:lpstr>Pillar 4 – to work across sectors </vt:lpstr>
      <vt:lpstr>Pillar 4 - Approaches</vt:lpstr>
      <vt:lpstr>Pillar 4: Common Actions for All Sectors</vt:lpstr>
      <vt:lpstr>Pillar 4 – description of the Standards</vt:lpstr>
      <vt:lpstr>Pillar 4 – description of the Standards</vt:lpstr>
      <vt:lpstr>Pillar 4 – description of the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107</cp:revision>
  <dcterms:created xsi:type="dcterms:W3CDTF">2017-12-20T18:51:03Z</dcterms:created>
  <dcterms:modified xsi:type="dcterms:W3CDTF">2021-09-26T08:01:58Z</dcterms:modified>
</cp:coreProperties>
</file>