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68" r:id="rId2"/>
    <p:sldId id="283" r:id="rId3"/>
    <p:sldId id="287" r:id="rId4"/>
    <p:sldId id="288" r:id="rId5"/>
    <p:sldId id="289" r:id="rId6"/>
    <p:sldId id="290" r:id="rId7"/>
    <p:sldId id="291" r:id="rId8"/>
    <p:sldId id="292" r:id="rId9"/>
    <p:sldId id="293" r:id="rId10"/>
    <p:sldId id="294" r:id="rId11"/>
    <p:sldId id="29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Helvetica Neue"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5"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96"/>
    <p:restoredTop sz="61580" autoAdjust="0"/>
  </p:normalViewPr>
  <p:slideViewPr>
    <p:cSldViewPr snapToGrid="0">
      <p:cViewPr>
        <p:scale>
          <a:sx n="50" d="100"/>
          <a:sy n="50" d="100"/>
        </p:scale>
        <p:origin x="864" y="-540"/>
      </p:cViewPr>
      <p:guideLst>
        <p:guide orient="horz" pos="2160"/>
        <p:guide pos="3840"/>
      </p:guideLst>
    </p:cSldViewPr>
  </p:slideViewPr>
  <p:notesTextViewPr>
    <p:cViewPr>
      <p:scale>
        <a:sx n="1" d="1"/>
        <a:sy n="1" d="1"/>
      </p:scale>
      <p:origin x="0" y="-60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dirty="0"/>
              <a:t>Los 10 principios que utilizamos para guiar a la PNA en situación de emergencia no han cambiado a lo largo de los años. Las NMPNA contienen algunas aplicaciones concretas para explicarlos. Los 10 se han agrupado en una sección con el mismo peso. Pero también están resaltados dentro de cada norma y tienen hipervínculos para que pueda volver fácilmente a cada uno y examinarlos en la versión en línea y en la aplicación. </a:t>
            </a:r>
            <a:endParaRPr lang="en-US" dirty="0"/>
          </a:p>
          <a:p>
            <a:pPr marL="0" lvl="0" indent="0" algn="l" rtl="0">
              <a:spcBef>
                <a:spcPts val="0"/>
              </a:spcBef>
              <a:spcAft>
                <a:spcPts val="0"/>
              </a:spcAft>
              <a:buNone/>
            </a:pPr>
            <a:endParaRPr lang="en-US" dirty="0"/>
          </a:p>
          <a:p>
            <a:pPr marL="514350" indent="-285750" algn="l">
              <a:buFont typeface="Arial" panose="020B0604020202020204" pitchFamily="34" charset="0"/>
              <a:buChar char="•"/>
            </a:pPr>
            <a:r>
              <a:rPr lang="es-ES" sz="1800" b="0" i="0" u="sng" strike="noStrike" baseline="0" dirty="0">
                <a:solidFill>
                  <a:srgbClr val="FFFFFF"/>
                </a:solidFill>
                <a:latin typeface="CenturyGothic"/>
              </a:rPr>
              <a:t>Los principios del 1 al 4 </a:t>
            </a:r>
            <a:r>
              <a:rPr lang="es-ES" sz="1800" b="0" i="0" u="none" strike="noStrike" baseline="0" dirty="0">
                <a:solidFill>
                  <a:srgbClr val="FFFFFF"/>
                </a:solidFill>
                <a:latin typeface="CenturyGothic"/>
              </a:rPr>
              <a:t>son los principios clave establecidos por la </a:t>
            </a:r>
            <a:r>
              <a:rPr lang="es-ES" sz="1800" b="0" i="1" u="none" strike="noStrike" baseline="0" dirty="0">
                <a:solidFill>
                  <a:srgbClr val="333333"/>
                </a:solidFill>
                <a:latin typeface="CenturyGothic-Italic"/>
              </a:rPr>
              <a:t>Convención sobre los Derechos del Niño y de la Niña (CRC, por sus siglas en Inglés) </a:t>
            </a:r>
            <a:r>
              <a:rPr lang="es-ES" sz="1800" b="0" i="0" u="none" strike="noStrike" baseline="0" dirty="0">
                <a:solidFill>
                  <a:srgbClr val="FFFFFF"/>
                </a:solidFill>
                <a:latin typeface="CenturyGothic"/>
              </a:rPr>
              <a:t>y son aplicables a toda acción humanitaria. </a:t>
            </a:r>
          </a:p>
          <a:p>
            <a:pPr marL="514350" indent="-285750" algn="l">
              <a:buFont typeface="Arial" panose="020B0604020202020204" pitchFamily="34" charset="0"/>
              <a:buChar char="•"/>
            </a:pPr>
            <a:r>
              <a:rPr lang="es-ES" sz="1800" b="0" i="0" u="sng" strike="noStrike" baseline="0" dirty="0">
                <a:solidFill>
                  <a:srgbClr val="FFFFFF"/>
                </a:solidFill>
                <a:latin typeface="CenturyGothic"/>
              </a:rPr>
              <a:t>Los principios del 5 al 8 </a:t>
            </a:r>
            <a:r>
              <a:rPr lang="es-ES" sz="1800" b="0" i="0" u="none" strike="noStrike" baseline="0" dirty="0">
                <a:solidFill>
                  <a:srgbClr val="FFFFFF"/>
                </a:solidFill>
                <a:latin typeface="CenturyGothic"/>
              </a:rPr>
              <a:t>son los principios de protección del </a:t>
            </a:r>
            <a:r>
              <a:rPr lang="es-ES" sz="1800" b="0" i="1" u="none" strike="noStrike" baseline="0" dirty="0">
                <a:solidFill>
                  <a:srgbClr val="333333"/>
                </a:solidFill>
                <a:latin typeface="CenturyGothic-Italic"/>
              </a:rPr>
              <a:t>Manuel Esfera de 2018</a:t>
            </a:r>
            <a:r>
              <a:rPr lang="es-ES" sz="1800" b="0" i="0" u="none" strike="noStrike" baseline="0" dirty="0">
                <a:solidFill>
                  <a:srgbClr val="FFFFFF"/>
                </a:solidFill>
                <a:latin typeface="CenturyGothic"/>
              </a:rPr>
              <a:t>, resumidos aquí con referencias específicas para la protección de la niñez y adolescencia. </a:t>
            </a:r>
          </a:p>
          <a:p>
            <a:pPr marL="514350" indent="-285750" algn="l">
              <a:buFont typeface="Arial" panose="020B0604020202020204" pitchFamily="34" charset="0"/>
              <a:buChar char="•"/>
            </a:pPr>
            <a:r>
              <a:rPr lang="es-ES" sz="1800" b="0" i="0" u="sng" strike="noStrike" baseline="0" dirty="0">
                <a:solidFill>
                  <a:srgbClr val="FFFFFF"/>
                </a:solidFill>
                <a:latin typeface="CenturyGothic"/>
              </a:rPr>
              <a:t>Los principios del 9 al 10 </a:t>
            </a:r>
            <a:r>
              <a:rPr lang="es-ES" sz="1800" b="0" i="0" u="none" strike="noStrike" baseline="0" dirty="0">
                <a:solidFill>
                  <a:srgbClr val="FFFFFF"/>
                </a:solidFill>
                <a:latin typeface="CenturyGothic"/>
              </a:rPr>
              <a:t>son específicos de las </a:t>
            </a:r>
            <a:r>
              <a:rPr lang="es-ES" sz="1800" b="0" i="1" u="none" strike="noStrike" baseline="0" dirty="0">
                <a:solidFill>
                  <a:srgbClr val="FFFFFF"/>
                </a:solidFill>
                <a:latin typeface="CenturyGothic-Italic"/>
              </a:rPr>
              <a:t>Normas Mínimas para la Protección de la niñez y adolescencia en la Acción Humanitaria</a:t>
            </a:r>
            <a:r>
              <a:rPr lang="es-ES" sz="1800" b="0" i="0" u="none" strike="noStrike" baseline="0" dirty="0">
                <a:solidFill>
                  <a:srgbClr val="FFFFFF"/>
                </a:solidFill>
                <a:latin typeface="CenturyGothic"/>
              </a:rPr>
              <a:t>.</a:t>
            </a:r>
            <a:endParaRPr lang="en-US"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i="1" dirty="0"/>
              <a:t>(Espere antes de hacer clic por cuarta vez) </a:t>
            </a:r>
            <a:r>
              <a:rPr lang="es-ES" dirty="0"/>
              <a:t>¿Alguien puede nombrar todos o algunos de los 10 principios que guían nuestro trabajo? </a:t>
            </a:r>
            <a:r>
              <a:rPr lang="en-US" dirty="0"/>
              <a:t>  </a:t>
            </a:r>
            <a:endParaRPr dirty="0"/>
          </a:p>
          <a:p>
            <a:pPr marL="0" lvl="0" indent="0" algn="l" rtl="0">
              <a:spcBef>
                <a:spcPts val="0"/>
              </a:spcBef>
              <a:spcAft>
                <a:spcPts val="0"/>
              </a:spcAft>
              <a:buNone/>
            </a:pPr>
            <a:r>
              <a:rPr lang="en-US" i="1" dirty="0"/>
              <a:t>Respuesta:</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1" u="none" strike="noStrike" baseline="0" dirty="0">
                <a:latin typeface="HelveticaNeue-Light-Identity-H"/>
              </a:rPr>
              <a:t>Supervivencia y desarrollo </a:t>
            </a:r>
            <a:r>
              <a:rPr lang="en-US" sz="1800" i="1" dirty="0"/>
              <a:t>(UNCRC)</a:t>
            </a:r>
            <a:endParaRPr lang="es-ES" sz="1800" b="0" i="1" u="none" strike="noStrike" baseline="0" dirty="0">
              <a:latin typeface="HelveticaNeue-Medium-Identity-H"/>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1" u="none" strike="noStrike" baseline="0" dirty="0">
                <a:latin typeface="HelveticaNeue-Light-Identity-H"/>
              </a:rPr>
              <a:t>No discriminación e inclusión </a:t>
            </a:r>
            <a:r>
              <a:rPr lang="en-US" sz="1800" i="1" dirty="0"/>
              <a:t>(UNCRC)</a:t>
            </a:r>
            <a:endParaRPr lang="es-ES" sz="1800" b="0" i="1" u="none" strike="noStrike" baseline="0" dirty="0">
              <a:latin typeface="HelveticaNeue-Medium-Identity-H"/>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1" u="none" strike="noStrike" baseline="0" dirty="0">
                <a:latin typeface="HelveticaNeue-Light-Identity-H"/>
              </a:rPr>
              <a:t>Participación infantil </a:t>
            </a:r>
            <a:r>
              <a:rPr lang="en-US" sz="1800" i="1" dirty="0"/>
              <a:t>(UNCRC)</a:t>
            </a:r>
            <a:endParaRPr lang="es-ES" sz="1800" b="0" i="1" u="none" strike="noStrike" baseline="0" dirty="0">
              <a:latin typeface="HelveticaNeue-Light-Identity-H"/>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1" u="none" strike="noStrike" baseline="0" dirty="0">
                <a:latin typeface="HelveticaNeue-Light-Identity-H"/>
              </a:rPr>
              <a:t>Interés superior del niño, la niña y el adolescente </a:t>
            </a:r>
            <a:r>
              <a:rPr lang="en-US" sz="1800" i="1" dirty="0"/>
              <a:t>(UNCRC)</a:t>
            </a:r>
            <a:endParaRPr lang="es-ES" sz="1800" b="0" i="1" u="none" strike="noStrike" baseline="0" dirty="0">
              <a:latin typeface="HelveticaNeue-Medium-Identity-H"/>
            </a:endParaRPr>
          </a:p>
          <a:p>
            <a:pPr marL="514350" indent="-285750" algn="l">
              <a:buFont typeface="Arial" panose="020B0604020202020204" pitchFamily="34" charset="0"/>
              <a:buChar char="•"/>
            </a:pPr>
            <a:r>
              <a:rPr lang="es-ES" sz="1800" b="0" i="1" u="none" strike="noStrike" baseline="0" dirty="0">
                <a:latin typeface="HelveticaNeue-Light-Identity-H"/>
              </a:rPr>
              <a:t>Mejorar la seguridad, la dignidad y los derechos de las personas y evitar exponerlos a más daños (</a:t>
            </a:r>
            <a:r>
              <a:rPr lang="es-ES" sz="1800" b="0" i="1" u="none" strike="noStrike" baseline="0" dirty="0">
                <a:solidFill>
                  <a:srgbClr val="333333"/>
                </a:solidFill>
                <a:latin typeface="CenturyGothic-Italic"/>
              </a:rPr>
              <a:t>Esfera)</a:t>
            </a:r>
            <a:endParaRPr lang="es-ES" sz="1800" b="0" i="1" u="none" strike="noStrike" baseline="0" dirty="0">
              <a:latin typeface="HelveticaNeue-Medium-Identity-H"/>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1" u="none" strike="noStrike" baseline="0" dirty="0">
                <a:latin typeface="HelveticaNeue-Light-Identity-H"/>
              </a:rPr>
              <a:t>Garantizar el acceso de las personas a asistencia imparcial según sus necesidades y sin discriminación (</a:t>
            </a:r>
            <a:r>
              <a:rPr lang="es-ES" sz="1800" b="0" i="1" u="none" strike="noStrike" baseline="0" dirty="0">
                <a:solidFill>
                  <a:srgbClr val="333333"/>
                </a:solidFill>
                <a:latin typeface="CenturyGothic-Italic"/>
              </a:rPr>
              <a:t>Esfera)</a:t>
            </a:r>
            <a:endParaRPr lang="es-ES" sz="1800" b="0" i="1" u="none" strike="noStrike" baseline="0" dirty="0">
              <a:latin typeface="HelveticaNeue-Medium-Identity-H"/>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1" u="none" strike="noStrike" baseline="0" dirty="0">
                <a:latin typeface="HelveticaNeue-Light-Identity-H"/>
              </a:rPr>
              <a:t>Ayudar a las personas a recuperarse de los efectos físicos y psicológicos de la potencial o actual violencia, coerción o privación deliberada (</a:t>
            </a:r>
            <a:r>
              <a:rPr lang="es-ES" sz="1800" b="0" i="1" u="none" strike="noStrike" baseline="0" dirty="0">
                <a:solidFill>
                  <a:srgbClr val="333333"/>
                </a:solidFill>
                <a:latin typeface="CenturyGothic-Italic"/>
              </a:rPr>
              <a:t>Esfera)</a:t>
            </a:r>
            <a:endParaRPr lang="es-ES" sz="1800" b="0" i="1" u="none" strike="noStrike" baseline="0" dirty="0">
              <a:latin typeface="HelveticaNeue-Medium-Identity-H"/>
            </a:endParaRPr>
          </a:p>
          <a:p>
            <a:pPr marL="514350" indent="-285750" algn="l">
              <a:buFont typeface="Arial" panose="020B0604020202020204" pitchFamily="34" charset="0"/>
              <a:buChar char="•"/>
            </a:pPr>
            <a:r>
              <a:rPr lang="es-ES" sz="1800" b="0" i="1" u="none" strike="noStrike" baseline="0" dirty="0">
                <a:latin typeface="HelveticaNeue-Light-Identity-H"/>
              </a:rPr>
              <a:t>Ayudar a las personas a reclamar sus derechos (Esfera)</a:t>
            </a:r>
            <a:endParaRPr lang="es-ES" sz="1800" b="0" i="1" u="none" strike="noStrike" baseline="0" dirty="0">
              <a:latin typeface="HelveticaNeue-Medium-Identity-H"/>
            </a:endParaRPr>
          </a:p>
          <a:p>
            <a:pPr marL="514350" indent="-285750" algn="l">
              <a:buFont typeface="Arial" panose="020B0604020202020204" pitchFamily="34" charset="0"/>
              <a:buChar char="•"/>
            </a:pPr>
            <a:r>
              <a:rPr lang="es-ES" sz="1800" b="0" i="1" u="none" strike="noStrike" baseline="0" dirty="0">
                <a:latin typeface="HelveticaNeue-Light-Identity-H"/>
              </a:rPr>
              <a:t>Fortalecer los sistemas de Protección de la niñez y adolescencia </a:t>
            </a:r>
            <a:r>
              <a:rPr lang="es-ES" sz="2800" i="1" dirty="0"/>
              <a:t>(creado para las NMPNA)</a:t>
            </a:r>
            <a:endParaRPr lang="es-ES" sz="1800" b="0" i="1" u="none" strike="noStrike" baseline="0" dirty="0">
              <a:latin typeface="HelveticaNeue-Medium-Identity-H"/>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1" u="none" strike="noStrike" baseline="0" dirty="0">
                <a:latin typeface="HelveticaNeue-Light-Identity-H"/>
              </a:rPr>
              <a:t>Fortalecer la capacidad de resiliencia de los niños, niñas y adolescentes en la acción humanitaria </a:t>
            </a:r>
            <a:r>
              <a:rPr lang="es-ES" sz="1200" i="1" dirty="0"/>
              <a:t>(creado para las NMPNA)</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s-ES" sz="1000" b="0" i="1" u="none" strike="noStrike" baseline="0" dirty="0">
              <a:latin typeface="HelveticaNeue-Medium-Identity-H"/>
            </a:endParaRPr>
          </a:p>
          <a:p>
            <a:pPr marL="0" lvl="0" indent="0" algn="l" rtl="0">
              <a:spcBef>
                <a:spcPts val="0"/>
              </a:spcBef>
              <a:spcAft>
                <a:spcPts val="0"/>
              </a:spcAft>
              <a:buClr>
                <a:schemeClr val="dk1"/>
              </a:buClr>
              <a:buSzPts val="1200"/>
              <a:buFont typeface="Arial"/>
              <a:buNone/>
            </a:pPr>
            <a:r>
              <a:rPr lang="es-ES" dirty="0"/>
              <a:t>ENTONCES haga clic y haga que aparezca la imagen, como un resumen </a:t>
            </a:r>
            <a:endParaRPr dirty="0"/>
          </a:p>
        </p:txBody>
      </p:sp>
      <p:sp>
        <p:nvSpPr>
          <p:cNvPr id="311" name="Google Shape;31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Este es un principio clave aplicable a toda la acción humanitaria. </a:t>
            </a:r>
          </a:p>
          <a:p>
            <a:r>
              <a:rPr lang="es-ES" dirty="0"/>
              <a:t>Está establecido por </a:t>
            </a:r>
            <a:r>
              <a:rPr lang="fr-FR" dirty="0"/>
              <a:t>las NMPNA, </a:t>
            </a:r>
            <a:r>
              <a:rPr lang="es-ES" dirty="0"/>
              <a:t>específicamente</a:t>
            </a:r>
            <a:endParaRPr lang="en-US" u="sng" dirty="0"/>
          </a:p>
          <a:p>
            <a:endParaRPr lang="en-US" dirty="0"/>
          </a:p>
          <a:p>
            <a:r>
              <a:rPr lang="es-ES" dirty="0"/>
              <a:t>El fortalecimiento de los sistemas es un paradigma dominante para los actores de la protección infantil </a:t>
            </a:r>
          </a:p>
          <a:p>
            <a:endParaRPr lang="es-ES" dirty="0"/>
          </a:p>
          <a:p>
            <a:r>
              <a:rPr lang="es-ES" dirty="0"/>
              <a:t>DEF: Los sistemas de protección </a:t>
            </a:r>
            <a:r>
              <a:rPr lang="es-ES" sz="1200" b="0" dirty="0"/>
              <a:t>de la niñez y adolescencia</a:t>
            </a:r>
            <a:r>
              <a:rPr lang="es-ES" dirty="0"/>
              <a:t> constan de componentes, conectados en torno al objetivo común de proteger a los NNA, establecidos en un contexto específico (los sistemas son exclusivos del contexto en el que existen). Operan a diferentes niveles, desde el NNA hasta el Estado y los actores internacionales. Pueden ser de naturaleza más o menos formal. Las interacciones entre componentes definen cómo operan los sistemas. </a:t>
            </a:r>
            <a:endParaRPr lang="en-US" dirty="0"/>
          </a:p>
          <a:p>
            <a:endParaRPr lang="en-US" dirty="0"/>
          </a:p>
          <a:p>
            <a:pPr>
              <a:buFont typeface="Arial" panose="020B0604020202020204" pitchFamily="34" charset="0"/>
              <a:buChar char="•"/>
            </a:pPr>
            <a:r>
              <a:rPr lang="es-ES" sz="1800" b="0" i="0" u="none" strike="noStrike" baseline="0" dirty="0">
                <a:latin typeface="HelveticaNeue-Light-Identity-H"/>
              </a:rPr>
              <a:t>La fase de respuesta puede brindar una oportunidad para construir y fortalecer los muchos niveles y partes de los sistemas de Protección de la niñez y adolescencia (persona, proceso, </a:t>
            </a:r>
            <a:r>
              <a:rPr lang="es-ES" sz="1800" b="0" i="0" u="none" strike="noStrike" baseline="0" dirty="0" err="1">
                <a:latin typeface="HelveticaNeue-Light-Identity-H"/>
              </a:rPr>
              <a:t>leye</a:t>
            </a:r>
            <a:r>
              <a:rPr lang="es-ES" sz="1800" b="0" i="0" u="none" strike="noStrike" baseline="0" dirty="0">
                <a:latin typeface="HelveticaNeue-Light-Identity-H"/>
              </a:rPr>
              <a:t>, instituciones, capacidades y comportamientos) que normalmente protegen a los NNA, es decir los sistemas de Protección de la niñez y adolescencia y pueden haberse vuelto débiles o ineficaces. Esto requiere un enfoque sistemático para mitigar riesgos y responder a necesidades urgentes en lugar de intervenciones de riesgo o problemas determinados.</a:t>
            </a:r>
            <a:endParaRPr lang="en-US" dirty="0"/>
          </a:p>
          <a:p>
            <a:pPr>
              <a:buFont typeface="Arial" panose="020B0604020202020204" pitchFamily="34" charset="0"/>
              <a:buChar char="•"/>
            </a:pPr>
            <a:r>
              <a:rPr lang="es-ES" dirty="0"/>
              <a:t>Al fortalecer los sistemas, nos aseguramos de que los enfoques sean sostenibles y tengan un impacto a largo plazo, permitiendo que todos los niños estén protegidos, sin importar los problemas que enfrenten. </a:t>
            </a:r>
            <a:endParaRPr lang="en-US" dirty="0"/>
          </a:p>
          <a:p>
            <a:pPr>
              <a:buFont typeface="Arial" panose="020B0604020202020204" pitchFamily="34" charset="0"/>
              <a:buChar char="•"/>
            </a:pPr>
            <a:endParaRPr lang="en-US" dirty="0"/>
          </a:p>
          <a:p>
            <a:pPr marL="514350" indent="-285750" algn="l">
              <a:buFont typeface="Arial" panose="020B0604020202020204" pitchFamily="34" charset="0"/>
              <a:buChar char="•"/>
            </a:pPr>
            <a:r>
              <a:rPr lang="es-ES" sz="1800" b="0" i="0" u="none" strike="noStrike" baseline="0" dirty="0">
                <a:latin typeface="HelveticaNeue-Light-Identity-H"/>
              </a:rPr>
              <a:t>Los entornos humanitarios pueden brindar oportunidades para fortalecer los sistemas de Protección de la niñez y adolescencia, al:</a:t>
            </a:r>
          </a:p>
          <a:p>
            <a:pPr marL="514350" indent="-285750" algn="l">
              <a:buFontTx/>
              <a:buChar char="-"/>
            </a:pPr>
            <a:r>
              <a:rPr lang="es-ES" sz="1800" b="0" i="0" u="none" strike="noStrike" baseline="0" dirty="0">
                <a:latin typeface="HelveticaNeue-Light-Identity-H"/>
              </a:rPr>
              <a:t>mejorar la calidad y la disponibilidad de los servicios</a:t>
            </a:r>
          </a:p>
          <a:p>
            <a:pPr marL="514350" indent="-285750" algn="l">
              <a:buFontTx/>
              <a:buChar char="-"/>
            </a:pPr>
            <a:r>
              <a:rPr lang="es-ES" sz="1800" b="0" i="0" u="none" strike="noStrike" baseline="0" dirty="0">
                <a:latin typeface="HelveticaNeue-Light-Identity-H"/>
              </a:rPr>
              <a:t> introducir innovaciones en los mismos para mejorar los resultados de protección para los NNA.</a:t>
            </a:r>
          </a:p>
          <a:p>
            <a:pPr marL="514350" indent="-285750" algn="l">
              <a:buFontTx/>
              <a:buChar char="-"/>
            </a:pPr>
            <a:endParaRPr lang="en-US" dirty="0"/>
          </a:p>
          <a:p>
            <a:pPr marL="514350" indent="-285750" algn="l">
              <a:buFont typeface="Arial" panose="020B0604020202020204" pitchFamily="34" charset="0"/>
              <a:buChar char="•"/>
            </a:pPr>
            <a:r>
              <a:rPr lang="es-ES" sz="1800" b="0" i="0" u="none" strike="noStrike" baseline="0" dirty="0">
                <a:latin typeface="HelveticaNeue-Light-Identity-H"/>
              </a:rPr>
              <a:t>Los vínculos entre los diversos aspectos formales e informales de los sistemas </a:t>
            </a:r>
            <a:r>
              <a:rPr lang="es-ES" sz="1200" b="0" i="0" u="none" strike="noStrike" baseline="0" dirty="0">
                <a:latin typeface="HelveticaNeue-Light-Identity-H"/>
              </a:rPr>
              <a:t>deben facilitarse (</a:t>
            </a:r>
            <a:r>
              <a:rPr lang="es-ES" sz="1800" b="0" i="0" u="none" strike="noStrike" baseline="0" dirty="0">
                <a:latin typeface="HelveticaNeue-Light-Identity-H"/>
              </a:rPr>
              <a:t>policías, trabajadores sociales, personal sanitario, servicios de bienestar infantil, servicios de educación, personal de salud sexual y reproductiva, el sistema de justicia juvenil, servicios de salud mental, fuerza armada o otro actor no estatal, etc.)</a:t>
            </a:r>
            <a:endParaRPr lang="en-US" dirty="0"/>
          </a:p>
          <a:p>
            <a:pPr>
              <a:buFont typeface="Arial" panose="020B0604020202020204" pitchFamily="34" charset="0"/>
              <a:buChar char="•"/>
            </a:pPr>
            <a:endParaRPr lang="en-US" dirty="0"/>
          </a:p>
          <a:p>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79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Este es un principio clave aplicable a toda la acción humanitaria. </a:t>
            </a:r>
          </a:p>
          <a:p>
            <a:r>
              <a:rPr lang="es-ES" dirty="0"/>
              <a:t>Está establecido por </a:t>
            </a:r>
            <a:r>
              <a:rPr lang="fr-FR" dirty="0"/>
              <a:t>las NMPNA, </a:t>
            </a:r>
            <a:r>
              <a:rPr lang="es-ES" dirty="0"/>
              <a:t>específicamente</a:t>
            </a:r>
            <a:endParaRPr lang="en-US" u="sng" dirty="0"/>
          </a:p>
          <a:p>
            <a:endParaRPr lang="en-US" dirty="0"/>
          </a:p>
          <a:p>
            <a:pPr algn="l"/>
            <a:r>
              <a:rPr lang="en-US" dirty="0"/>
              <a:t>DEF: </a:t>
            </a:r>
            <a:r>
              <a:rPr lang="es-ES" sz="1800" b="0" i="0" u="none" strike="noStrike" baseline="0" dirty="0">
                <a:latin typeface="HelveticaNeue-Light-Identity-H"/>
              </a:rPr>
              <a:t>La resiliencia surge cuando un NNA tiene suficientes factores de protección, tanto individuales como ambientales, para superar la angustia causada por los factores de riesgo.</a:t>
            </a:r>
          </a:p>
          <a:p>
            <a:pPr algn="l"/>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latin typeface="HelveticaNeue-Light-Identity-H"/>
              </a:rPr>
              <a:t>Uno de los objetivos de los actores humanitarios es el de desarrollar las propias fortalezas de los NNA eliminando o reduciendo los factores de riesgo y fortaleciendo los factores protectores que apoyan y fomentan resiliencia.</a:t>
            </a:r>
            <a:endParaRPr lang="en-US" dirty="0"/>
          </a:p>
          <a:p>
            <a:pPr algn="l"/>
            <a:r>
              <a:rPr lang="es-ES" sz="1800" b="0" i="0" u="none" strike="noStrike" baseline="0" dirty="0">
                <a:latin typeface="HelveticaNeue-Light-Identity-H"/>
              </a:rPr>
              <a:t>= El éxito de los NNA para abordar y hacer frente a su situación depende de los patrones de riesgo y factores de protección en sus entornos sociales, así como de sus propias fortalezas y habilidades.</a:t>
            </a:r>
            <a:endParaRPr lang="en-US" dirty="0"/>
          </a:p>
          <a:p>
            <a:pPr marL="228600" indent="0">
              <a:buFont typeface="Arial" panose="020B0604020202020204" pitchFamily="34" charset="0"/>
              <a:buNone/>
            </a:pPr>
            <a:endParaRPr lang="en-US" dirty="0"/>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latin typeface="HelveticaNeue-Light-Identity-H"/>
              </a:rPr>
              <a:t>Los NNA con fortalezas, como buenas habilidades para resolver problemas, </a:t>
            </a:r>
            <a:r>
              <a:rPr lang="es-ES" sz="2800" dirty="0"/>
              <a:t>apoyo a grupos de pares, saber buscar ayuda, </a:t>
            </a:r>
            <a:r>
              <a:rPr lang="es-ES" sz="1800" b="0" i="0" u="none" strike="noStrike" baseline="0" dirty="0">
                <a:latin typeface="HelveticaNeue-Light-Identity-H"/>
              </a:rPr>
              <a:t>a menudo, son capaces de manejar el entorno de crisis relativamente bien y de tomar decisiones que apoyan su bienestar, el de sus familias y el de sus compañeros. </a:t>
            </a:r>
            <a:r>
              <a:rPr lang="es-ES" dirty="0"/>
              <a:t>La participación y las relaciones positivas entre los NNA, las familias y las comunidades también son clave para desarrollar la resiliencia </a:t>
            </a:r>
            <a:endParaRPr lang="en-US" dirty="0"/>
          </a:p>
          <a:p>
            <a:pPr algn="l"/>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906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Este es un principio clave aplicable a toda la acción humanitaria. </a:t>
            </a:r>
          </a:p>
          <a:p>
            <a:r>
              <a:rPr lang="es-ES" dirty="0"/>
              <a:t>Está establecido por la </a:t>
            </a:r>
            <a:r>
              <a:rPr lang="es-ES" u="sng" dirty="0"/>
              <a:t>Convención sobre los Derechos del Niño (CRC) </a:t>
            </a:r>
            <a:endParaRPr lang="en-US" u="sng" dirty="0"/>
          </a:p>
          <a:p>
            <a:endParaRPr lang="fr-FR" dirty="0"/>
          </a:p>
          <a:p>
            <a:pPr marL="514350" indent="-285750" algn="l">
              <a:buFont typeface="Arial" panose="020B0604020202020204" pitchFamily="34" charset="0"/>
              <a:buChar char="•"/>
            </a:pPr>
            <a:r>
              <a:rPr lang="es-ES" sz="1800" b="0" i="0" u="none" strike="noStrike" baseline="0" dirty="0">
                <a:latin typeface="HelveticaNeue-Light-Identity-H"/>
              </a:rPr>
              <a:t>La estimulación y el apego que se producen en las relaciones previsibles y enriquecedoras son cruciales para todos los aspectos del desarrollo de un bebé y un niño o niña pequeña. </a:t>
            </a:r>
          </a:p>
          <a:p>
            <a:pPr marL="514350" indent="-285750" algn="l">
              <a:buFont typeface="Arial" panose="020B0604020202020204" pitchFamily="34" charset="0"/>
              <a:buChar char="•"/>
            </a:pPr>
            <a:r>
              <a:rPr lang="es-ES" sz="1800" b="0" i="0" u="none" strike="noStrike" baseline="0" dirty="0">
                <a:latin typeface="HelveticaNeue-Light-Identity-H"/>
              </a:rPr>
              <a:t>Los actores humanitarios deben considerar los efectos de una emergencia y la respuesta dada en (a) el cumplimiento del derecho a la vida de los NNA y, (b) en el desarrollo físico, psicológico, emocional, social y espiritual de los NNA. </a:t>
            </a:r>
          </a:p>
          <a:p>
            <a:pPr marL="514350" indent="-285750" algn="l">
              <a:buFont typeface="Arial" panose="020B0604020202020204" pitchFamily="34" charset="0"/>
              <a:buChar char="•"/>
            </a:pPr>
            <a:r>
              <a:rPr lang="es-ES" sz="1800" b="0" i="0" u="none" strike="noStrike" baseline="0" dirty="0">
                <a:latin typeface="HelveticaNeue-Light-Identity-H"/>
              </a:rPr>
              <a:t>Los NNA deben recibir apoyo para usar sus propias fortalezas y resiliencia para maximizar sus oportunidades de supervivencia y desarrollo en crisis humanitarias.</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80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Este es un principio clave aplicable a toda la acción humanitaria. </a:t>
            </a:r>
          </a:p>
          <a:p>
            <a:r>
              <a:rPr lang="es-ES" dirty="0"/>
              <a:t>Está establecido por la </a:t>
            </a:r>
            <a:r>
              <a:rPr lang="es-ES" u="sng" dirty="0"/>
              <a:t>Convención sobre los Derechos del Niño (CRC) </a:t>
            </a:r>
            <a:endParaRPr lang="en-US" u="sng" dirty="0"/>
          </a:p>
          <a:p>
            <a:pPr algn="l"/>
            <a:endParaRPr lang="es-ES" sz="1800" b="0" i="0" u="none" strike="noStrike" baseline="0" dirty="0">
              <a:latin typeface="HelveticaNeue-Light-Identity-H"/>
            </a:endParaRPr>
          </a:p>
          <a:p>
            <a:pPr marL="514350" indent="-285750" algn="l">
              <a:buFont typeface="Arial" panose="020B0604020202020204" pitchFamily="34" charset="0"/>
              <a:buChar char="•"/>
            </a:pPr>
            <a:r>
              <a:rPr lang="en-US" sz="1800" dirty="0" err="1"/>
              <a:t>Esta</a:t>
            </a:r>
            <a:r>
              <a:rPr lang="en-US" sz="1800" dirty="0"/>
              <a:t> </a:t>
            </a:r>
            <a:r>
              <a:rPr lang="en-US" sz="1800" dirty="0" err="1"/>
              <a:t>norma</a:t>
            </a:r>
            <a:r>
              <a:rPr lang="en-US" sz="1800" dirty="0"/>
              <a:t> </a:t>
            </a:r>
            <a:r>
              <a:rPr lang="en-US" sz="1800" dirty="0" err="1"/>
              <a:t>incluye</a:t>
            </a:r>
            <a:r>
              <a:rPr lang="en-US" sz="1800" dirty="0"/>
              <a:t> </a:t>
            </a:r>
            <a:r>
              <a:rPr lang="es-ES" sz="1800" b="0" i="0" u="none" strike="noStrike" baseline="0" dirty="0">
                <a:latin typeface="HelveticaNeue-Light-Identity-H"/>
              </a:rPr>
              <a:t>prohibir todas las formas de discriminación en el disfrute de los derechos y exigir tomar medidas proactivas para garantizar la igualdad de oportunidades para que todos los NNA disfruten de sus derechos. Esto incluye el respeto a la dignidad inherente, la diversidad y la aceptación de todos los NNA.</a:t>
            </a:r>
            <a:endParaRPr lang="en-US" sz="1800" b="0" i="0" u="none" strike="noStrike" baseline="0" dirty="0">
              <a:latin typeface="HelveticaNeue-Light-Identity-H"/>
            </a:endParaRPr>
          </a:p>
          <a:p>
            <a:pPr marL="514350" indent="-285750" algn="l">
              <a:buFont typeface="Arial" panose="020B0604020202020204" pitchFamily="34" charset="0"/>
              <a:buChar char="•"/>
            </a:pPr>
            <a:r>
              <a:rPr lang="en-US" sz="1800" dirty="0" err="1"/>
              <a:t>Diversidad</a:t>
            </a:r>
            <a:r>
              <a:rPr lang="en-US" sz="1800" dirty="0"/>
              <a:t>: </a:t>
            </a:r>
            <a:r>
              <a:rPr lang="es-ES" sz="1800" b="0" i="0" u="none" strike="noStrike" baseline="0" dirty="0">
                <a:latin typeface="HelveticaNeue-Light-Identity-H"/>
              </a:rPr>
              <a:t>Los niños ni las niñas serán discriminados por NINGUN motivo (género, orientación sexual, edad, discapacidad, nacionalidad, estatus migratorio, </a:t>
            </a:r>
            <a:r>
              <a:rPr lang="en-US" sz="1200" dirty="0" err="1">
                <a:effectLst/>
                <a:latin typeface="Arial" panose="020B0604020202020204" pitchFamily="34" charset="0"/>
              </a:rPr>
              <a:t>actividades</a:t>
            </a:r>
            <a:r>
              <a:rPr lang="en-US" sz="1200" dirty="0">
                <a:effectLst/>
                <a:latin typeface="Arial" panose="020B0604020202020204" pitchFamily="34" charset="0"/>
              </a:rPr>
              <a:t>, </a:t>
            </a:r>
            <a:r>
              <a:rPr lang="es-ES" sz="1800" dirty="0"/>
              <a:t>opiniones expresadas o creencias de los padres, tutores legales o miembros de la familia del niño). </a:t>
            </a:r>
            <a:endParaRPr lang="en-US" sz="1800" dirty="0"/>
          </a:p>
          <a:p>
            <a:pPr algn="l"/>
            <a:endParaRPr lang="es-ES" sz="1800" b="0" i="0" u="none" strike="noStrike" baseline="0" dirty="0">
              <a:latin typeface="HelveticaNeue-Light-Identity-H"/>
            </a:endParaRPr>
          </a:p>
          <a:p>
            <a:pPr marL="514350" indent="-285750" algn="l">
              <a:buFont typeface="Arial" panose="020B0604020202020204" pitchFamily="34" charset="0"/>
              <a:buChar char="•"/>
            </a:pPr>
            <a:r>
              <a:rPr lang="es-ES" sz="1800" b="0" i="0" u="none" strike="noStrike" baseline="0" dirty="0">
                <a:latin typeface="HelveticaNeue-Light-Identity-H"/>
              </a:rPr>
              <a:t>Los trabajadores humanitarios deben ser conscientes de sus propios valores, creencias y prejuicios inconscientes sobre la infancia y los roles del niño o la niña y la familia. Esto les ayudará a evitar imponer sus creencias y prejuicios inconscientes sobre los NNA en formas que les nieguen sus derechos.</a:t>
            </a:r>
          </a:p>
          <a:p>
            <a:pPr marL="514350" indent="-285750" algn="l">
              <a:buFont typeface="Arial" panose="020B0604020202020204" pitchFamily="34" charset="0"/>
              <a:buChar char="•"/>
            </a:pPr>
            <a:r>
              <a:rPr lang="es-ES" sz="1800" b="0" i="0" u="none" strike="noStrike" baseline="0" dirty="0">
                <a:latin typeface="HelveticaNeue-Light-Identity-H"/>
              </a:rPr>
              <a:t>La discriminación también aumenta el riesgo de que los NNA sufran todo tipo de abusos, negligencia, explotación y violencia.</a:t>
            </a:r>
          </a:p>
          <a:p>
            <a:pPr marL="514350" indent="-285750" algn="l">
              <a:buFont typeface="Arial" panose="020B0604020202020204" pitchFamily="34" charset="0"/>
              <a:buChar char="•"/>
            </a:pPr>
            <a:r>
              <a:rPr lang="es-ES" sz="1800" b="0" i="0" u="none" strike="noStrike" baseline="0" dirty="0">
                <a:latin typeface="HelveticaNeue-Light-Identity-H"/>
              </a:rPr>
              <a:t>Las crisis y respuestas humanitarias pueden aumentar la discriminación, empeorar los ciclos de exclusión existentes y crear nuevas capas de exclusión.</a:t>
            </a:r>
          </a:p>
          <a:p>
            <a:pPr marL="228600" indent="0">
              <a:buFont typeface="Arial" panose="020B0604020202020204" pitchFamily="34" charset="0"/>
              <a:buNone/>
            </a:pPr>
            <a:endParaRPr lang="en-US" dirty="0"/>
          </a:p>
          <a:p>
            <a:pPr marL="228600" indent="0">
              <a:buFont typeface="Arial" panose="020B0604020202020204" pitchFamily="34" charset="0"/>
              <a:buNone/>
            </a:pPr>
            <a:r>
              <a:rPr lang="es-ES" dirty="0"/>
              <a:t>Nota: Los NNA refugiados, desplazados internos, migrantes o apátridas tienen los mismos derechos que los demás NNA, y los Estados tienen la obligación de protegerlos independientemente de su condición. Las barreras legales, políticas y prácticas, así como la discriminación, pueden hacer que los NNA refugiados, desplazados internos, migrantes o apátridas (a) se les niegue el acceso a servicios esenciales o (b) se enfrenten a la inmigración, la detención, la falta de libertad de movimiento, la xenofobia o exclusión. </a:t>
            </a:r>
          </a:p>
          <a:p>
            <a:pPr marL="228600" indent="0">
              <a:buFont typeface="Arial" panose="020B0604020202020204" pitchFamily="34" charset="0"/>
              <a:buNone/>
            </a:pPr>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734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Este es un principio clave aplicable a toda la acción humanitaria. </a:t>
            </a:r>
          </a:p>
          <a:p>
            <a:r>
              <a:rPr lang="es-ES" dirty="0"/>
              <a:t>Está establecido por la </a:t>
            </a:r>
            <a:r>
              <a:rPr lang="es-ES" u="sng" dirty="0"/>
              <a:t>Convención sobre los Derechos del Niño (CRC) </a:t>
            </a:r>
            <a:endParaRPr lang="en-US" u="sng" dirty="0"/>
          </a:p>
          <a:p>
            <a:endParaRPr lang="en-US" dirty="0"/>
          </a:p>
          <a:p>
            <a:r>
              <a:rPr lang="en-US" dirty="0" err="1"/>
              <a:t>en</a:t>
            </a:r>
            <a:r>
              <a:rPr lang="en-US" dirty="0"/>
              <a:t> </a:t>
            </a:r>
            <a:r>
              <a:rPr lang="es-ES" sz="1200" b="1" dirty="0"/>
              <a:t>Artículo</a:t>
            </a:r>
            <a:r>
              <a:rPr lang="es-ES" sz="1200" b="0" i="0" u="none" strike="noStrike" baseline="0" dirty="0">
                <a:latin typeface="HelveticaNeue-Light-Identity-H"/>
              </a:rPr>
              <a:t> </a:t>
            </a:r>
            <a:r>
              <a:rPr lang="en-US" dirty="0"/>
              <a:t>12 : “</a:t>
            </a:r>
            <a:r>
              <a:rPr lang="es-ES" dirty="0">
                <a:effectLst/>
                <a:latin typeface="Times New Roman" panose="02020603050405020304" pitchFamily="18" charset="0"/>
              </a:rPr>
              <a:t>Los Estados Partes garantizarán al niño que esté en condiciones de formarse un juicio propio el derecho de expresar su opinión libremente en todos los asuntos que afectan al niño, teniéndose debidamente en cuenta las opiniones del niño, en función de la edad y madurez del niño”. </a:t>
            </a:r>
          </a:p>
          <a:p>
            <a:endParaRPr lang="en-US" dirty="0"/>
          </a:p>
          <a:p>
            <a:pPr>
              <a:buFont typeface="Arial" panose="020B0604020202020204" pitchFamily="34" charset="0"/>
              <a:buChar char="•"/>
            </a:pPr>
            <a:r>
              <a:rPr lang="es-ES" sz="1800" b="0" i="0" u="none" strike="noStrike" baseline="0" dirty="0">
                <a:latin typeface="HelveticaNeue-Light-Identity-H"/>
              </a:rPr>
              <a:t>Los trabajadores humanitarios deben proporcionar a los NNA el tiempo y el espacio para participar de manera significativa en todas las decisiones que les afectan, incluso durante la preparación y la respuesta dada ante las emergencias.</a:t>
            </a:r>
            <a:endParaRPr lang="en-US" dirty="0"/>
          </a:p>
          <a:p>
            <a:pPr>
              <a:buFont typeface="Arial" panose="020B0604020202020204" pitchFamily="34" charset="0"/>
              <a:buChar char="•"/>
            </a:pPr>
            <a:r>
              <a:rPr lang="es-ES" dirty="0"/>
              <a:t>La participación es un derecho, y debe adaptarse al género, la edad, el método de comunicación, el nivel de madurez, el contexto, la seguridad, la protección, etc. </a:t>
            </a:r>
            <a:endParaRPr lang="en-US" dirty="0"/>
          </a:p>
          <a:p>
            <a:pPr>
              <a:buFont typeface="Arial" panose="020B0604020202020204" pitchFamily="34" charset="0"/>
              <a:buChar char="•"/>
            </a:pPr>
            <a:r>
              <a:rPr lang="es-ES" sz="1800" b="0" i="0" u="none" strike="noStrike" baseline="0" dirty="0">
                <a:latin typeface="HelveticaNeue-Light-Identity-H"/>
              </a:rPr>
              <a:t>La participación nutre la esperanza, lo que les permite, a los NNA, pensar en la posibilidad de un cambio positivo. Los NNA pueden trabajar para lograr un cambio positivo al participar en los procesos de toma de decisiones de acuerdo con sus capacidades de desarrollo e independencia. Asumir la responsabilidad y tomar decisiones ayuda a los NNA a desarrollar un sentido de pertenencia y justicia. La participación fortalece la responsabilidad.</a:t>
            </a:r>
            <a:endParaRPr lang="en-US" dirty="0"/>
          </a:p>
          <a:p>
            <a:pPr>
              <a:buFont typeface="Arial" panose="020B0604020202020204" pitchFamily="34" charset="0"/>
              <a:buChar char="•"/>
            </a:pPr>
            <a:endParaRPr lang="en-US" dirty="0"/>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Los </a:t>
            </a:r>
            <a:r>
              <a:rPr lang="es-ES" sz="1800" b="0" i="1" u="none" strike="noStrike" baseline="0" dirty="0">
                <a:solidFill>
                  <a:srgbClr val="333333"/>
                </a:solidFill>
                <a:latin typeface="HelveticaNeue-LightItalic-Identity-H"/>
              </a:rPr>
              <a:t>requisitos básicos para la participación efectiva y ética de los NNA </a:t>
            </a:r>
            <a:r>
              <a:rPr lang="es-ES" sz="1800" b="0" i="0" u="none" strike="noStrike" baseline="0" dirty="0">
                <a:solidFill>
                  <a:srgbClr val="000000"/>
                </a:solidFill>
                <a:latin typeface="HelveticaNeue-Light-Identity-H"/>
              </a:rPr>
              <a:t>deben aplicarse a cualquier proceso que involucre NNA. </a:t>
            </a:r>
            <a:r>
              <a:rPr lang="es-ES" sz="2800" dirty="0"/>
              <a:t>De acuerdo con el documento recientemente publicado “Los 9 requisitos básicos para la participación efectiva y ética de los niños", los 9 requisitos son los siguientes en la lista </a:t>
            </a:r>
            <a:r>
              <a:rPr lang="es-ES" sz="2800" i="1" dirty="0"/>
              <a:t>(haga clic para que cada uno aparezca). </a:t>
            </a:r>
            <a:r>
              <a:rPr lang="es-ES" sz="2800" dirty="0"/>
              <a:t>Si es necesario: </a:t>
            </a:r>
            <a:r>
              <a:rPr lang="es-ES" sz="2800" i="1" dirty="0"/>
              <a:t>https://resourcecentre.savethechildren.net/library/nine-basic-requirements-meaningful-and-ethical-childrens-participation </a:t>
            </a:r>
          </a:p>
          <a:p>
            <a:pPr marL="514350" indent="-285750" algn="l">
              <a:buFont typeface="Arial" panose="020B0604020202020204" pitchFamily="34" charset="0"/>
              <a:buChar char="•"/>
            </a:pPr>
            <a:r>
              <a:rPr lang="es-ES" sz="1800" b="0" i="0" u="none" strike="noStrike" baseline="0" dirty="0">
                <a:latin typeface="HelveticaNeue-Light-Identity-H"/>
              </a:rPr>
              <a:t>Existe una distinción entre pedir la información a los NNA que los actores humanitarios necesitan y apoyar el derecho de los NNA a participar en los procesos o decisiones que afectan sus vidas.</a:t>
            </a:r>
            <a:endParaRPr lang="es-ES" sz="1800" b="0" i="1" u="none" strike="noStrike" baseline="0" dirty="0">
              <a:solidFill>
                <a:srgbClr val="000000"/>
              </a:solidFill>
              <a:latin typeface="HelveticaNeue-Light-Identity-H"/>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107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Este es un principio clave aplicable a toda la acción humanitaria. </a:t>
            </a:r>
          </a:p>
          <a:p>
            <a:r>
              <a:rPr lang="es-ES" dirty="0"/>
              <a:t>Está establecido por la </a:t>
            </a:r>
            <a:r>
              <a:rPr lang="es-ES" u="sng" dirty="0"/>
              <a:t>Convención sobre los Derechos del Niño (CRC) </a:t>
            </a:r>
            <a:endParaRPr lang="en-US" u="sng" dirty="0"/>
          </a:p>
          <a:p>
            <a:endParaRPr lang="en-US" dirty="0"/>
          </a:p>
          <a:p>
            <a:pPr algn="l"/>
            <a:r>
              <a:rPr lang="en-US" dirty="0"/>
              <a:t>DEF: </a:t>
            </a:r>
            <a:r>
              <a:rPr lang="es-ES" sz="1800" b="0" i="0" u="none" strike="noStrike" baseline="0" dirty="0">
                <a:latin typeface="HelveticaNeue-Light-Identity-H"/>
              </a:rPr>
              <a:t>El término ”interés superior del niño/niña” describe ampliamente el bienestar de un NNA.</a:t>
            </a:r>
          </a:p>
          <a:p>
            <a:pPr algn="l"/>
            <a:endParaRPr lang="en-US" dirty="0"/>
          </a:p>
          <a:p>
            <a:pPr>
              <a:buFont typeface="Arial" panose="020B0604020202020204" pitchFamily="34" charset="0"/>
              <a:buChar char="•"/>
            </a:pPr>
            <a:r>
              <a:rPr lang="es-ES" sz="1800" b="0" i="0" u="none" strike="noStrike" baseline="0" dirty="0">
                <a:latin typeface="HelveticaNeue-Light-Identity-H"/>
              </a:rPr>
              <a:t>Los NNA tienen derecho a que se evalúen y se tengan en cuenta sus mejores intereses como consideración principal en todas las acciones o decisiones que les conciernen, tanto en el ámbito público como en el privado </a:t>
            </a:r>
            <a:r>
              <a:rPr lang="es-ES" sz="2800" dirty="0"/>
              <a:t>(instituciones de bienestar social, tribunales de justicia, autoridades administrativas o cuerpos legislativos).</a:t>
            </a:r>
            <a:endParaRPr lang="en-US" dirty="0"/>
          </a:p>
          <a:p>
            <a:pPr>
              <a:buFont typeface="Arial" panose="020B0604020202020204" pitchFamily="34" charset="0"/>
              <a:buChar char="•"/>
            </a:pPr>
            <a:r>
              <a:rPr lang="es-ES" sz="1800" b="0" i="0" u="none" strike="noStrike" baseline="0" dirty="0">
                <a:latin typeface="HelveticaNeue-Light-Identity-H"/>
              </a:rPr>
              <a:t>Este principio se aplica a todos los NNA sin discriminación, ya sean nacionales, solicitantes de asilo, refugiados, desplazados internos, inmigrantes o apátridas.</a:t>
            </a:r>
          </a:p>
          <a:p>
            <a:pPr>
              <a:buFont typeface="Arial" panose="020B0604020202020204" pitchFamily="34" charset="0"/>
              <a:buChar char="•"/>
            </a:pPr>
            <a:r>
              <a:rPr lang="es-ES" sz="1800" b="0" i="0" u="none" strike="noStrike" baseline="0" dirty="0">
                <a:latin typeface="HelveticaNeue-Light-Identity-H"/>
              </a:rPr>
              <a:t>El principio del interés superior orienta el diseño, la implementación, la supervisión y el ajuste de todos los programas e intervenciones humanitarias y debe evaluarse periódicamente.</a:t>
            </a:r>
            <a:endParaRPr lang="en-US" dirty="0"/>
          </a:p>
          <a:p>
            <a:pPr>
              <a:buFont typeface="Arial" panose="020B0604020202020204" pitchFamily="34" charset="0"/>
              <a:buChar char="•"/>
            </a:pPr>
            <a:endParaRPr lang="en-US" dirty="0"/>
          </a:p>
          <a:p>
            <a:pPr algn="l"/>
            <a:r>
              <a:rPr lang="es-ES" sz="1800" b="0" i="0" u="none" strike="noStrike" baseline="0" dirty="0">
                <a:solidFill>
                  <a:srgbClr val="000000"/>
                </a:solidFill>
                <a:latin typeface="HelveticaNeue-Light-Identity-H"/>
              </a:rPr>
              <a:t>Existen tres aspectos del concepto de interés superior. Estos son los siguientes:</a:t>
            </a:r>
          </a:p>
          <a:p>
            <a:pPr marL="514350" indent="-285750" algn="l">
              <a:buFont typeface="Arial" panose="020B0604020202020204" pitchFamily="34" charset="0"/>
              <a:buChar char="•"/>
            </a:pPr>
            <a:r>
              <a:rPr lang="es-ES" sz="1800" b="0" i="1" u="none" strike="noStrike" baseline="0" dirty="0">
                <a:solidFill>
                  <a:srgbClr val="00EE88"/>
                </a:solidFill>
                <a:latin typeface="CMSY9"/>
              </a:rPr>
              <a:t> </a:t>
            </a:r>
            <a:r>
              <a:rPr lang="es-ES" sz="1800" b="0" i="0" u="none" strike="noStrike" baseline="0" dirty="0">
                <a:solidFill>
                  <a:srgbClr val="000000"/>
                </a:solidFill>
                <a:latin typeface="HelveticaNeue-Medium-Identity-H"/>
              </a:rPr>
              <a:t>El derecho básico de un niño, niña y adolescente: </a:t>
            </a:r>
            <a:r>
              <a:rPr lang="es-ES" sz="1800" b="0" i="0" u="none" strike="noStrike" baseline="0" dirty="0">
                <a:solidFill>
                  <a:srgbClr val="000000"/>
                </a:solidFill>
                <a:latin typeface="HelveticaNeue-Light-Identity-H"/>
              </a:rPr>
              <a:t>los NNA </a:t>
            </a:r>
            <a:r>
              <a:rPr lang="es-ES" sz="1800" b="0" i="0" u="none" strike="noStrike" baseline="0" dirty="0" err="1">
                <a:solidFill>
                  <a:srgbClr val="000000"/>
                </a:solidFill>
                <a:latin typeface="HelveticaNeue-Light-Identity-H"/>
              </a:rPr>
              <a:t>tienenderecho</a:t>
            </a:r>
            <a:r>
              <a:rPr lang="es-ES" sz="1800" b="0" i="0" u="none" strike="noStrike" baseline="0" dirty="0">
                <a:solidFill>
                  <a:srgbClr val="000000"/>
                </a:solidFill>
                <a:latin typeface="HelveticaNeue-Light-Identity-H"/>
              </a:rPr>
              <a:t> a que se evalúe su interés superior y a que se tome como</a:t>
            </a:r>
          </a:p>
          <a:p>
            <a:pPr algn="l"/>
            <a:r>
              <a:rPr lang="es-ES" sz="1800" b="0" i="0" u="none" strike="noStrike" baseline="0" dirty="0">
                <a:solidFill>
                  <a:srgbClr val="000000"/>
                </a:solidFill>
                <a:latin typeface="HelveticaNeue-Light-Identity-H"/>
              </a:rPr>
              <a:t>consideración principal.</a:t>
            </a:r>
          </a:p>
          <a:p>
            <a:pPr marL="514350" indent="-285750" algn="l">
              <a:buFont typeface="Arial" panose="020B0604020202020204" pitchFamily="34" charset="0"/>
              <a:buChar char="•"/>
            </a:pPr>
            <a:r>
              <a:rPr lang="es-ES" sz="1800" b="0" i="0" u="none" strike="noStrike" baseline="0" dirty="0">
                <a:solidFill>
                  <a:srgbClr val="000000"/>
                </a:solidFill>
                <a:latin typeface="HelveticaNeue-Medium-Identity-H"/>
              </a:rPr>
              <a:t>Un principio legal: </a:t>
            </a:r>
            <a:r>
              <a:rPr lang="es-ES" sz="1800" b="0" i="0" u="none" strike="noStrike" baseline="0" dirty="0">
                <a:solidFill>
                  <a:srgbClr val="000000"/>
                </a:solidFill>
                <a:latin typeface="HelveticaNeue-Light-Identity-H"/>
              </a:rPr>
              <a:t>si una disposición legal está abierta a más de una interpretación, se debe elegir la interpretación que sirva más eficazmente al interés superior del niño/niña.</a:t>
            </a:r>
          </a:p>
          <a:p>
            <a:pPr marL="514350" indent="-285750" algn="l">
              <a:buFont typeface="Arial" panose="020B0604020202020204" pitchFamily="34" charset="0"/>
              <a:buChar char="•"/>
            </a:pPr>
            <a:r>
              <a:rPr lang="es-ES" sz="1800" b="0" i="1" u="none" strike="noStrike" baseline="0" dirty="0">
                <a:solidFill>
                  <a:srgbClr val="00EE88"/>
                </a:solidFill>
                <a:latin typeface="CMSY9"/>
              </a:rPr>
              <a:t> </a:t>
            </a:r>
            <a:r>
              <a:rPr lang="es-ES" sz="1800" b="0" i="0" u="none" strike="noStrike" baseline="0" dirty="0">
                <a:solidFill>
                  <a:srgbClr val="000000"/>
                </a:solidFill>
                <a:latin typeface="HelveticaNeue-Medium-Identity-H"/>
              </a:rPr>
              <a:t>Una regla de procedimiento: </a:t>
            </a:r>
            <a:r>
              <a:rPr lang="es-ES" sz="1800" b="0" i="0" u="none" strike="noStrike" baseline="0" dirty="0">
                <a:solidFill>
                  <a:srgbClr val="000000"/>
                </a:solidFill>
                <a:latin typeface="HelveticaNeue-Light-Identity-H"/>
              </a:rPr>
              <a:t>siempre que una decisión afecte a un niño o una niña, a un grupo de NNA o a NNA en general, el proceso de toma de decisiones debe (a) evaluar el posible impacto de la decisión sobre los niños o las niñas en cuestión y (b) demostrar que el derecho de los NNA a tener sus mejores intereses evaluados y tomados en consideración principal se ha tenido en cuenta explícitamente.</a:t>
            </a:r>
          </a:p>
          <a:p>
            <a:pPr marL="228600" indent="0">
              <a:buFont typeface="Arial" panose="020B0604020202020204" pitchFamily="34" charset="0"/>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0" i="0" u="none" strike="noStrike" baseline="0" dirty="0">
                <a:latin typeface="HelveticaNeue-Light-Identity-H"/>
              </a:rPr>
              <a:t>Cuando los actores humanitarios toman decisiones para cada NNA, deben implementarse garantías procesales acordadas para apoyar este principio. </a:t>
            </a:r>
            <a:r>
              <a:rPr lang="en-US" dirty="0"/>
              <a:t>(-&gt;</a:t>
            </a:r>
            <a:r>
              <a:rPr lang="en-US" dirty="0" err="1"/>
              <a:t>icono</a:t>
            </a:r>
            <a:r>
              <a:rPr lang="en-US" dirty="0"/>
              <a:t> de </a:t>
            </a:r>
            <a:r>
              <a:rPr lang="en-US" b="1" dirty="0" err="1"/>
              <a:t>salvaguardia</a:t>
            </a:r>
            <a:r>
              <a:rPr lang="en-US" dirty="0"/>
              <a:t>)</a:t>
            </a:r>
          </a:p>
          <a:p>
            <a:pPr algn="l"/>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472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Este es un principio clave aplicable a toda la acción humanitaria. </a:t>
            </a:r>
          </a:p>
          <a:p>
            <a:r>
              <a:rPr lang="es-ES" dirty="0"/>
              <a:t>Está establecido por el Manual Esfera (2018)</a:t>
            </a:r>
            <a:endParaRPr lang="en-US" u="sng" dirty="0"/>
          </a:p>
          <a:p>
            <a:endParaRPr lang="en-US" dirty="0"/>
          </a:p>
          <a:p>
            <a:pPr>
              <a:buFont typeface="Arial" panose="020B0604020202020204" pitchFamily="34" charset="0"/>
              <a:buChar char="•"/>
            </a:pPr>
            <a:r>
              <a:rPr lang="es-ES" sz="1800" b="0" i="0" u="none" strike="noStrike" baseline="0" dirty="0">
                <a:latin typeface="HelveticaNeue-Light-Identity-H"/>
              </a:rPr>
              <a:t>La asistencia humanitaria debe proporcionarse de manera que reduzca los riesgos que las personas pueden enfrentar y satisfaga sus necesidades con dignidad.</a:t>
            </a:r>
          </a:p>
          <a:p>
            <a:pPr>
              <a:buFont typeface="Arial" panose="020B0604020202020204" pitchFamily="34" charset="0"/>
              <a:buChar char="•"/>
            </a:pPr>
            <a:r>
              <a:rPr lang="es-ES" sz="1800" b="0" i="0" u="none" strike="noStrike" baseline="0" dirty="0">
                <a:latin typeface="HelveticaNeue-Light-Identity-H"/>
              </a:rPr>
              <a:t>Se debe proporcionar asistencia en un entorno que no exponga más a las personas a riesgos físicos, violencia o abuso: </a:t>
            </a:r>
            <a:r>
              <a:rPr lang="es-ES" sz="2800" dirty="0"/>
              <a:t>de ahí la existencia de protocolos de salvaguardia (infantil) </a:t>
            </a:r>
            <a:endParaRPr lang="es-ES" sz="1800" b="0" i="0" u="none" strike="noStrike" baseline="0" dirty="0">
              <a:latin typeface="HelveticaNeue-Light-Identity-H"/>
            </a:endParaRPr>
          </a:p>
          <a:p>
            <a:pPr>
              <a:buFont typeface="Arial" panose="020B0604020202020204" pitchFamily="34" charset="0"/>
              <a:buChar char="•"/>
            </a:pPr>
            <a:endParaRPr lang="en-US" sz="1200" b="0" i="0" u="none" strike="noStrike" baseline="0" dirty="0">
              <a:latin typeface="Calibri"/>
            </a:endParaRPr>
          </a:p>
          <a:p>
            <a:pPr>
              <a:buFont typeface="Arial" panose="020B0604020202020204" pitchFamily="34" charset="0"/>
              <a:buChar char="•"/>
            </a:pPr>
            <a:r>
              <a:rPr lang="es-ES" sz="1800" b="0" i="0" u="none" strike="noStrike" baseline="0" dirty="0">
                <a:latin typeface="HelveticaNeue-Light-Identity-H"/>
              </a:rPr>
              <a:t>Una medida clave para apoyar la capacidad de las personas para protegerse a sí mismas es promover la participación significativa y segura de los NNA. </a:t>
            </a:r>
            <a:r>
              <a:rPr lang="es-ES" dirty="0"/>
              <a:t>El diseño del programa se mejora al incluir la experiencia de los propios niños. </a:t>
            </a:r>
            <a:endParaRPr lang="en-US" sz="1200" b="0" i="0" u="none" strike="noStrike" baseline="0" dirty="0">
              <a:latin typeface="Calibri"/>
            </a:endParaRPr>
          </a:p>
          <a:p>
            <a:pPr>
              <a:buFont typeface="Arial" panose="020B0604020202020204" pitchFamily="34" charset="0"/>
              <a:buChar char="•"/>
            </a:pPr>
            <a:r>
              <a:rPr lang="es-ES" sz="1800" b="0" i="0" u="none" strike="noStrike" baseline="0" dirty="0">
                <a:latin typeface="HelveticaNeue-Light-Identity-H"/>
              </a:rPr>
              <a:t>Los trabajadores humanitarios deben reflexionar sobre cómo fueron abordados los problemas relevantes previamente por los NNA, las familias, las comunidades y las autoridades y cómo la crisis ha afectado estas estrategias y comportamientos</a:t>
            </a:r>
          </a:p>
          <a:p>
            <a:pPr algn="l"/>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447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Este es un principio clave aplicable a toda la acción humanitaria. </a:t>
            </a:r>
          </a:p>
          <a:p>
            <a:r>
              <a:rPr lang="es-ES" dirty="0"/>
              <a:t>Está establecido por el Manual Esfera (2018)</a:t>
            </a:r>
            <a:endParaRPr lang="en-US" u="sng" dirty="0"/>
          </a:p>
          <a:p>
            <a:endParaRPr lang="en-US" dirty="0"/>
          </a:p>
          <a:p>
            <a:pPr algn="l"/>
            <a:r>
              <a:rPr lang="es-ES" sz="1800" b="0" i="0" u="none" strike="noStrike" baseline="0" dirty="0">
                <a:latin typeface="HelveticaNeue-Light-Identity-H"/>
              </a:rPr>
              <a:t>La no discriminación es tan importante que constituye un principio separado en las </a:t>
            </a:r>
            <a:r>
              <a:rPr lang="es-ES" sz="1800" b="0" i="1" u="none" strike="noStrike" baseline="0" dirty="0">
                <a:latin typeface="HelveticaNeue-LightItalic-Identity-H"/>
              </a:rPr>
              <a:t>Normas Mínimas para la Protección de la niñez y adolescencia en la Acción Humanitaria</a:t>
            </a:r>
          </a:p>
          <a:p>
            <a:pPr algn="l"/>
            <a:r>
              <a:rPr lang="es-ES" sz="1800" b="0" i="0" u="none" strike="noStrike" baseline="0" dirty="0">
                <a:latin typeface="HelveticaNeue-Light-Identity-H"/>
              </a:rPr>
              <a:t>Acciones </a:t>
            </a:r>
            <a:r>
              <a:rPr lang="es-ES" sz="2800" dirty="0"/>
              <a:t>deben tomarse para asegurar </a:t>
            </a:r>
            <a:r>
              <a:rPr lang="es-ES" sz="1800" b="0" i="0" u="none" strike="noStrike" baseline="0" dirty="0">
                <a:latin typeface="HelveticaNeue-Light-Identity-H"/>
              </a:rPr>
              <a:t>que no prive deliberadamente a los NNA y a sus familias de sus necesidades básicas:</a:t>
            </a:r>
            <a:endParaRPr lang="en-US" dirty="0"/>
          </a:p>
          <a:p>
            <a:pPr marL="8572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t>Adjust interventions to provide all members of the affected population with access to assistance (where patterns of discrimination or exclusion exists). </a:t>
            </a:r>
          </a:p>
          <a:p>
            <a:pPr marL="8572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s-ES" sz="1800" b="0" i="0" u="none" strike="noStrike" baseline="0" dirty="0">
                <a:solidFill>
                  <a:srgbClr val="000000"/>
                </a:solidFill>
                <a:latin typeface="HelveticaNeue-Light-Identity-H"/>
              </a:rPr>
              <a:t>Dar seguimiento el acceso de los NNA y de sus familias a los servicios y procesos de toma de decisiones;</a:t>
            </a:r>
          </a:p>
          <a:p>
            <a:pPr marL="8572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s-ES" sz="1800" b="0" i="0" u="none" strike="noStrike" baseline="0" dirty="0">
                <a:solidFill>
                  <a:srgbClr val="000000"/>
                </a:solidFill>
                <a:latin typeface="HelveticaNeue-Light-Identity-H"/>
              </a:rPr>
              <a:t>Identificar obstáculos y abordarlos </a:t>
            </a:r>
            <a:r>
              <a:rPr lang="es-ES" sz="2800" dirty="0"/>
              <a:t>(incluso para refugiados, desplazados internos, migrantes y apátridas proporcionando traducciones o mediadores culturales, eliminando o reduciendo costos, etc.) </a:t>
            </a:r>
            <a:endParaRPr lang="es-ES" sz="1800" b="0" i="0" u="none" strike="noStrike" baseline="0" dirty="0">
              <a:solidFill>
                <a:srgbClr val="000000"/>
              </a:solidFill>
              <a:latin typeface="HelveticaNeue-Light-Identity-H"/>
            </a:endParaRPr>
          </a:p>
          <a:p>
            <a:pPr marL="8572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s-ES" sz="1800" b="0" i="0" u="none" strike="noStrike" baseline="0" dirty="0">
                <a:solidFill>
                  <a:srgbClr val="000000"/>
                </a:solidFill>
                <a:latin typeface="HelveticaNeue-Light-Identity-H"/>
              </a:rPr>
              <a:t>Proporcionar a todas las partes interesadas la información relevante </a:t>
            </a:r>
            <a:r>
              <a:rPr lang="es-ES" dirty="0"/>
              <a:t>(concienciar a los NNA sobre qué servicios están disponibles y dónde) </a:t>
            </a:r>
            <a:endParaRPr lang="en-US" dirty="0"/>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dirty="0">
              <a:solidFill>
                <a:srgbClr val="369EA3"/>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s-ES" i="1" dirty="0"/>
              <a:t>[Facilitadores: si tienen tiempo suficiente, ¡intenten inyectar algo de diversión en la sesión! Ayuda a los participantes a sentirse más cómodos con el manual en sí. Es posible que no tengan tiempo para todas las actividades sugeridas en esta presentación]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s-ES" dirty="0"/>
              <a:t>-&gt; Discutir ejemplos contextualizados de NNA excluidos y formas de llegar a ellos. </a:t>
            </a:r>
            <a:endParaRPr lang="en-US" dirty="0">
              <a:solidFill>
                <a:srgbClr val="369EA3"/>
              </a:solidFill>
              <a:effectLst/>
            </a:endParaRPr>
          </a:p>
          <a:p>
            <a:pPr marL="171450" lvl="0" indent="-171450" algn="l" rtl="0">
              <a:spcBef>
                <a:spcPts val="0"/>
              </a:spcBef>
              <a:spcAft>
                <a:spcPts val="0"/>
              </a:spcAft>
              <a:buFont typeface="Wingdings" panose="05000000000000000000" pitchFamily="2" charset="2"/>
              <a:buChar char="à"/>
            </a:pPr>
            <a:endParaRPr lang="en-US" dirty="0"/>
          </a:p>
          <a:p>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950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Este es un principio clave aplicable a toda la acción humanitaria. </a:t>
            </a:r>
          </a:p>
          <a:p>
            <a:r>
              <a:rPr lang="es-ES" dirty="0"/>
              <a:t>Está establecido por el Manual Esfera (2018)</a:t>
            </a:r>
            <a:endParaRPr lang="en-US" dirty="0">
              <a:solidFill>
                <a:srgbClr val="369EA3"/>
              </a:solidFill>
              <a:effectLst/>
            </a:endParaRPr>
          </a:p>
          <a:p>
            <a:pPr marL="457200" indent="-228600">
              <a:buFont typeface="Arial" panose="020B0604020202020204" pitchFamily="34" charset="0"/>
              <a:buAutoNum type="alphaLcParenBoth"/>
            </a:pPr>
            <a:endParaRPr lang="en-US" dirty="0"/>
          </a:p>
          <a:p>
            <a:pPr marL="514350" indent="-285750" algn="l">
              <a:buFont typeface="Arial" panose="020B0604020202020204" pitchFamily="34" charset="0"/>
              <a:buChar char="•"/>
            </a:pPr>
            <a:r>
              <a:rPr lang="es-ES" sz="1800" b="0" i="0" u="none" strike="noStrike" baseline="0" dirty="0">
                <a:latin typeface="HelveticaNeue-Light-Identity-H"/>
              </a:rPr>
              <a:t>Este principio incluye </a:t>
            </a:r>
          </a:p>
          <a:p>
            <a:pPr marL="571500" indent="-342900" algn="l">
              <a:buAutoNum type="alphaLcParenBoth"/>
            </a:pPr>
            <a:r>
              <a:rPr lang="es-ES" sz="1800" b="0" i="0" u="none" strike="noStrike" baseline="0" dirty="0">
                <a:latin typeface="HelveticaNeue-Light-Identity-H"/>
              </a:rPr>
              <a:t>tomar todas las medidas razonables para garantizar que la población afectada no esté sujeta a más violencia, coerción o privación y</a:t>
            </a:r>
          </a:p>
          <a:p>
            <a:pPr marL="571500" indent="-342900" algn="l">
              <a:buAutoNum type="alphaLcParenBoth"/>
            </a:pPr>
            <a:r>
              <a:rPr lang="es-ES" sz="1800" b="0" i="0" u="none" strike="noStrike" baseline="0" dirty="0">
                <a:latin typeface="HelveticaNeue-Light-Identity-H"/>
              </a:rPr>
              <a:t>apoyar los propios esfuerzos de los NNA para recuperar su seguridad, dignidad y derechos dentro de sus comunidades.</a:t>
            </a:r>
            <a:endParaRPr lang="en-US" dirty="0"/>
          </a:p>
          <a:p>
            <a:pPr marL="228600" indent="0">
              <a:buFont typeface="Arial" panose="020B0604020202020204" pitchFamily="34" charset="0"/>
              <a:buNone/>
            </a:pPr>
            <a:endParaRPr lang="en-US" dirty="0"/>
          </a:p>
          <a:p>
            <a:pPr marL="400050" indent="-171450">
              <a:buFont typeface="Arial" panose="020B0604020202020204" pitchFamily="34" charset="0"/>
              <a:buChar char="•"/>
            </a:pPr>
            <a:r>
              <a:rPr lang="es-ES" sz="1800" b="0" i="0" u="none" strike="noStrike" baseline="0" dirty="0">
                <a:latin typeface="HelveticaNeue-Light-Identity-H"/>
              </a:rPr>
              <a:t>Todas las intervenciones de Protección de la niñez y adolescencia (y actores) deben tratar que los NNA estén más seguros, facilitar los esfuerzos de los NNA y las familias para mantenerse seguros y reducir la exposición de los NNA a los riesgos.</a:t>
            </a:r>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058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Este es un principio clave aplicable a toda la acción humanitaria. </a:t>
            </a:r>
          </a:p>
          <a:p>
            <a:r>
              <a:rPr lang="es-ES" dirty="0"/>
              <a:t>Está establecido por el Manual Esfera (2018)</a:t>
            </a:r>
            <a:endParaRPr lang="en-US" u="sng" dirty="0"/>
          </a:p>
          <a:p>
            <a:endParaRPr lang="en-US" dirty="0"/>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Los NNA son titulares de derechos. Las medidas que apoyan a los NNA para hacer valer sus derechos (</a:t>
            </a:r>
            <a:r>
              <a:rPr lang="es-ES" sz="2800" dirty="0"/>
              <a:t>es decir, herencia o restitución) </a:t>
            </a:r>
            <a:r>
              <a:rPr lang="es-ES" sz="1800" b="0" i="0" u="none" strike="noStrike" baseline="0" dirty="0">
                <a:solidFill>
                  <a:srgbClr val="000000"/>
                </a:solidFill>
                <a:latin typeface="HelveticaNeue-Light-Identity-H"/>
              </a:rPr>
              <a:t>y acceder a recursos/soluciones (</a:t>
            </a:r>
            <a:r>
              <a:rPr lang="es-ES" sz="2800" dirty="0"/>
              <a:t>es decir, acciones legales a nivel local, nacional o internacional), al</a:t>
            </a:r>
            <a:r>
              <a:rPr lang="es-ES" sz="1800" b="0" i="0" u="none" strike="noStrike" baseline="0" dirty="0">
                <a:solidFill>
                  <a:srgbClr val="000000"/>
                </a:solidFill>
                <a:latin typeface="HelveticaNeue-Light-Identity-H"/>
              </a:rPr>
              <a:t>:</a:t>
            </a:r>
          </a:p>
          <a:p>
            <a:pPr marL="514350" indent="-285750" algn="l">
              <a:buFontTx/>
              <a:buChar char="-"/>
            </a:pPr>
            <a:r>
              <a:rPr lang="es-ES" sz="1800" b="0" i="0" u="none" strike="noStrike" baseline="0" dirty="0">
                <a:solidFill>
                  <a:srgbClr val="000000"/>
                </a:solidFill>
                <a:latin typeface="HelveticaNeue-Light-Identity-H"/>
              </a:rPr>
              <a:t>Ofrecer información;</a:t>
            </a:r>
          </a:p>
          <a:p>
            <a:pPr marL="514350" indent="-285750" algn="l">
              <a:buFontTx/>
              <a:buChar char="-"/>
            </a:pPr>
            <a:r>
              <a:rPr lang="es-ES" sz="1800" b="0" i="0" u="none" strike="noStrike" baseline="0" dirty="0">
                <a:solidFill>
                  <a:srgbClr val="000000"/>
                </a:solidFill>
                <a:latin typeface="HelveticaNeue-Light-Identity-H"/>
              </a:rPr>
              <a:t>Ayudar con la documentación (como promover el registro de nacimientos, apoyar a las familias para reemplazar los documentos perdidos, etc.); </a:t>
            </a:r>
          </a:p>
          <a:p>
            <a:pPr marL="514350" indent="-285750" algn="l">
              <a:buFontTx/>
              <a:buChar char="-"/>
            </a:pPr>
            <a:r>
              <a:rPr lang="es-ES" sz="1800" b="0" i="0" u="none" strike="noStrike" baseline="0" dirty="0">
                <a:solidFill>
                  <a:srgbClr val="000000"/>
                </a:solidFill>
                <a:latin typeface="HelveticaNeue-Light-Identity-H"/>
              </a:rPr>
              <a:t>Ayudar a identificar soluciones</a:t>
            </a:r>
          </a:p>
          <a:p>
            <a:pPr marL="514350" indent="-285750" algn="l">
              <a:buFontTx/>
              <a:buChar char="-"/>
            </a:pPr>
            <a:r>
              <a:rPr lang="es-ES" dirty="0"/>
              <a:t>Influir en su capacidad para protegerse </a:t>
            </a:r>
          </a:p>
          <a:p>
            <a:pPr marL="514350" indent="-285750" algn="l">
              <a:buFontTx/>
              <a:buChar char="-"/>
            </a:pPr>
            <a:r>
              <a:rPr lang="es-ES" dirty="0"/>
              <a:t>Apoyarlos para que se conviertan en ciudadanos informados y comprometidos</a:t>
            </a:r>
            <a:endParaRPr lang="en-US" dirty="0">
              <a:solidFill>
                <a:srgbClr val="369EA3"/>
              </a:solidFill>
              <a:effectLst/>
            </a:endParaRPr>
          </a:p>
          <a:p>
            <a:pPr>
              <a:buFont typeface="Arial" panose="020B0604020202020204" pitchFamily="34" charset="0"/>
              <a:buChar char="•"/>
            </a:pPr>
            <a:endParaRPr lang="en-US" dirty="0">
              <a:solidFill>
                <a:srgbClr val="369EA3"/>
              </a:solidFill>
              <a:effectLst/>
            </a:endParaRPr>
          </a:p>
          <a:p>
            <a:pPr>
              <a:buFont typeface="Arial" panose="020B0604020202020204" pitchFamily="34" charset="0"/>
              <a:buChar char="•"/>
            </a:pPr>
            <a:r>
              <a:rPr lang="en-US" sz="1200" b="0" i="0" u="none" strike="noStrike" baseline="0" dirty="0">
                <a:latin typeface="Calibri"/>
              </a:rPr>
              <a:t>L</a:t>
            </a:r>
            <a:r>
              <a:rPr lang="es-ES" sz="1800" b="0" i="0" u="none" strike="noStrike" baseline="0" dirty="0">
                <a:latin typeface="HelveticaNeue-Light-Identity-H"/>
              </a:rPr>
              <a:t>os actores humanitarios tienen el deber de abogar por el pleno respeto de los derechos de los NNA y el cumplimiento del derecho</a:t>
            </a:r>
          </a:p>
          <a:p>
            <a:pPr algn="l"/>
            <a:r>
              <a:rPr lang="es-ES" sz="1800" b="0" i="0" u="none" strike="noStrike" baseline="0" dirty="0">
                <a:latin typeface="HelveticaNeue-Light-Identity-H"/>
              </a:rPr>
              <a:t>internacional que respalda un entorno protector más sólido.</a:t>
            </a:r>
            <a:endParaRPr lang="en-US" dirty="0"/>
          </a:p>
          <a:p>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6126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51611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resourcecentre.savethechildren.net/node/5040/pdf/5040.pdf"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2" name="Titre 1">
            <a:extLst>
              <a:ext uri="{FF2B5EF4-FFF2-40B4-BE49-F238E27FC236}">
                <a16:creationId xmlns:a16="http://schemas.microsoft.com/office/drawing/2014/main" id="{26C66A46-E8C3-4A3C-A5ED-16F5204D185B}"/>
              </a:ext>
            </a:extLst>
          </p:cNvPr>
          <p:cNvSpPr>
            <a:spLocks noGrp="1"/>
          </p:cNvSpPr>
          <p:nvPr>
            <p:ph type="title"/>
          </p:nvPr>
        </p:nvSpPr>
        <p:spPr/>
        <p:txBody>
          <a:bodyPr/>
          <a:lstStyle/>
          <a:p>
            <a:r>
              <a:rPr lang="en-US" dirty="0"/>
              <a:t>10 </a:t>
            </a:r>
            <a:r>
              <a:rPr lang="en-US" dirty="0" err="1"/>
              <a:t>Principios</a:t>
            </a:r>
            <a:r>
              <a:rPr lang="en-US" dirty="0"/>
              <a:t>…</a:t>
            </a:r>
            <a:br>
              <a:rPr lang="en-US" dirty="0"/>
            </a:br>
            <a:endParaRPr lang="fr-FR" dirty="0"/>
          </a:p>
        </p:txBody>
      </p:sp>
      <p:sp>
        <p:nvSpPr>
          <p:cNvPr id="314" name="Google Shape;314;p13"/>
          <p:cNvSpPr txBox="1">
            <a:spLocks noGrp="1"/>
          </p:cNvSpPr>
          <p:nvPr>
            <p:ph sz="half" idx="2"/>
          </p:nvPr>
        </p:nvSpPr>
        <p:spPr>
          <a:xfrm>
            <a:off x="6858000" y="2691039"/>
            <a:ext cx="5181600" cy="4351338"/>
          </a:xfrm>
          <a:prstGeom prst="rect">
            <a:avLst/>
          </a:prstGeom>
          <a:noFill/>
          <a:ln>
            <a:noFill/>
          </a:ln>
        </p:spPr>
        <p:txBody>
          <a:bodyPr spcFirstLastPara="1" wrap="square" lIns="91425" tIns="45700" rIns="91425" bIns="45700" anchor="t" anchorCtr="0">
            <a:normAutofit/>
          </a:bodyPr>
          <a:lstStyle/>
          <a:p>
            <a:pPr marL="228600" lvl="0" indent="-228600">
              <a:buClr>
                <a:schemeClr val="accent3"/>
              </a:buClr>
            </a:pPr>
            <a:r>
              <a:rPr lang="es-ES" sz="3200" dirty="0"/>
              <a:t>… Agrupados como iguales</a:t>
            </a:r>
          </a:p>
          <a:p>
            <a:pPr marL="228600" lvl="0" indent="-228600">
              <a:buClr>
                <a:schemeClr val="accent3"/>
              </a:buClr>
            </a:pPr>
            <a:r>
              <a:rPr lang="es-ES" sz="3200" dirty="0"/>
              <a:t>Presentado en una sección separada</a:t>
            </a:r>
          </a:p>
          <a:p>
            <a:pPr marL="228600" lvl="0" indent="-228600">
              <a:buClr>
                <a:schemeClr val="accent3"/>
              </a:buClr>
            </a:pPr>
            <a:r>
              <a:rPr lang="es-ES" sz="3200" dirty="0"/>
              <a:t>Pero también incorporados en cada Norma como recordatorio </a:t>
            </a:r>
            <a:endParaRPr dirty="0"/>
          </a:p>
          <a:p>
            <a:pPr marL="0" lvl="0" indent="0" algn="l" rtl="0">
              <a:lnSpc>
                <a:spcPct val="90000"/>
              </a:lnSpc>
              <a:spcBef>
                <a:spcPts val="1000"/>
              </a:spcBef>
              <a:spcAft>
                <a:spcPts val="0"/>
              </a:spcAft>
              <a:buSzPts val="2800"/>
              <a:buNone/>
            </a:pPr>
            <a:endParaRPr dirty="0"/>
          </a:p>
        </p:txBody>
      </p:sp>
      <p:pic>
        <p:nvPicPr>
          <p:cNvPr id="4" name="Image 3">
            <a:extLst>
              <a:ext uri="{FF2B5EF4-FFF2-40B4-BE49-F238E27FC236}">
                <a16:creationId xmlns:a16="http://schemas.microsoft.com/office/drawing/2014/main" id="{B0D6AD48-72BF-4292-BE05-F89DA057A2E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55" b="93054" l="9924" r="89924">
                        <a14:foregroundMark x1="49924" y1="5355" x2="49924" y2="5355"/>
                        <a14:foregroundMark x1="88092" y1="38205" x2="88092" y2="38205"/>
                        <a14:foregroundMark x1="10534" y1="31114" x2="10534" y2="31114"/>
                        <a14:foregroundMark x1="49313" y1="93054" x2="49313" y2="93054"/>
                      </a14:backgroundRemoval>
                    </a14:imgEffect>
                  </a14:imgLayer>
                </a14:imgProps>
              </a:ext>
            </a:extLst>
          </a:blip>
          <a:stretch>
            <a:fillRect/>
          </a:stretch>
        </p:blipFill>
        <p:spPr>
          <a:xfrm>
            <a:off x="838200" y="1209424"/>
            <a:ext cx="5181600" cy="5466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65125"/>
            <a:ext cx="10545453" cy="1057275"/>
          </a:xfrm>
        </p:spPr>
        <p:txBody>
          <a:bodyPr>
            <a:noAutofit/>
          </a:bodyPr>
          <a:lstStyle/>
          <a:p>
            <a:pPr algn="l"/>
            <a:r>
              <a:rPr lang="fr-FR" sz="3600" dirty="0" err="1"/>
              <a:t>Principio</a:t>
            </a:r>
            <a:r>
              <a:rPr lang="fr-FR" sz="3600" dirty="0"/>
              <a:t> 9 – </a:t>
            </a:r>
            <a:r>
              <a:rPr lang="es-ES" sz="3600" b="0" dirty="0"/>
              <a:t>Fortalecer los sistemas de Protección de la niñez y adolescencia</a:t>
            </a:r>
            <a:endParaRPr lang="fr-FR" sz="3600" b="0" dirty="0"/>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sz="2400" i="1" dirty="0"/>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512013" y="4210656"/>
            <a:ext cx="5757333" cy="244040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latin typeface="HelveticaNeue-Light-Identity-H"/>
              </a:rPr>
              <a:t>Enfoque sistemático para mitigar riesgos y responder a necesidades </a:t>
            </a:r>
          </a:p>
          <a:p>
            <a:r>
              <a:rPr lang="es-ES" dirty="0"/>
              <a:t>sostenible</a:t>
            </a:r>
            <a:r>
              <a:rPr lang="en-US" dirty="0"/>
              <a:t> y </a:t>
            </a:r>
            <a:r>
              <a:rPr lang="es-ES" dirty="0"/>
              <a:t>impacto a largo plazo</a:t>
            </a:r>
            <a:endParaRPr lang="en-US" dirty="0"/>
          </a:p>
        </p:txBody>
      </p:sp>
      <p:pic>
        <p:nvPicPr>
          <p:cNvPr id="6" name="Google Shape;262;p5" descr="Screen Shot 2019-10-07 at 9.06.56 PM.png">
            <a:extLst>
              <a:ext uri="{FF2B5EF4-FFF2-40B4-BE49-F238E27FC236}">
                <a16:creationId xmlns:a16="http://schemas.microsoft.com/office/drawing/2014/main" id="{4FBA10D6-A8E5-4ADA-A43D-0C8DEDF49780}"/>
              </a:ext>
            </a:extLst>
          </p:cNvPr>
          <p:cNvPicPr preferRelativeResize="0"/>
          <p:nvPr/>
        </p:nvPicPr>
        <p:blipFill rotWithShape="1">
          <a:blip r:embed="rId3">
            <a:alphaModFix/>
          </a:blip>
          <a:srcRect/>
          <a:stretch/>
        </p:blipFill>
        <p:spPr>
          <a:xfrm>
            <a:off x="2195527" y="2018380"/>
            <a:ext cx="1498650" cy="1748091"/>
          </a:xfrm>
          <a:prstGeom prst="rect">
            <a:avLst/>
          </a:prstGeom>
          <a:noFill/>
          <a:ln>
            <a:noFill/>
          </a:ln>
        </p:spPr>
      </p:pic>
      <p:sp>
        <p:nvSpPr>
          <p:cNvPr id="7" name="Espace réservé du contenu 5">
            <a:extLst>
              <a:ext uri="{FF2B5EF4-FFF2-40B4-BE49-F238E27FC236}">
                <a16:creationId xmlns:a16="http://schemas.microsoft.com/office/drawing/2014/main" id="{14D9A079-0FB2-4984-AA80-A26335497802}"/>
              </a:ext>
            </a:extLst>
          </p:cNvPr>
          <p:cNvSpPr txBox="1">
            <a:spLocks/>
          </p:cNvSpPr>
          <p:nvPr/>
        </p:nvSpPr>
        <p:spPr>
          <a:xfrm>
            <a:off x="7001752" y="2676748"/>
            <a:ext cx="4952555"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latin typeface="HelveticaNeue-Light-Identity-H"/>
              </a:rPr>
              <a:t>Calidad y la disponibilidad de los servicios</a:t>
            </a:r>
          </a:p>
          <a:p>
            <a:r>
              <a:rPr lang="es-ES" dirty="0">
                <a:latin typeface="HelveticaNeue-Light-Identity-H"/>
              </a:rPr>
              <a:t>Innovaciones</a:t>
            </a:r>
            <a:endParaRPr lang="en-US" dirty="0"/>
          </a:p>
          <a:p>
            <a:r>
              <a:rPr lang="es-ES" dirty="0">
                <a:latin typeface="HelveticaNeue-Light-Identity-H"/>
              </a:rPr>
              <a:t>Aspectos formales e informales de los sistemas </a:t>
            </a:r>
            <a:endParaRPr lang="en-US" dirty="0"/>
          </a:p>
        </p:txBody>
      </p:sp>
    </p:spTree>
    <p:extLst>
      <p:ext uri="{BB962C8B-B14F-4D97-AF65-F5344CB8AC3E}">
        <p14:creationId xmlns:p14="http://schemas.microsoft.com/office/powerpoint/2010/main" val="30689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65125"/>
            <a:ext cx="10545453" cy="1057275"/>
          </a:xfrm>
        </p:spPr>
        <p:txBody>
          <a:bodyPr>
            <a:noAutofit/>
          </a:bodyPr>
          <a:lstStyle/>
          <a:p>
            <a:pPr algn="l"/>
            <a:r>
              <a:rPr lang="fr-FR" sz="3600" dirty="0" err="1"/>
              <a:t>Principio</a:t>
            </a:r>
            <a:r>
              <a:rPr lang="fr-FR" sz="3600" dirty="0"/>
              <a:t> 10 – </a:t>
            </a:r>
            <a:r>
              <a:rPr lang="es-ES" sz="3600" b="0" dirty="0"/>
              <a:t>Fortalecer la capacidad de resiliencia de los NNA</a:t>
            </a:r>
            <a:endParaRPr lang="fr-FR" sz="3600" b="0" dirty="0"/>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323738" y="3581908"/>
            <a:ext cx="6419962" cy="4351338"/>
          </a:xfrm>
        </p:spPr>
        <p:txBody>
          <a:bodyPr>
            <a:normAutofit/>
          </a:bodyPr>
          <a:lstStyle/>
          <a:p>
            <a:r>
              <a:rPr lang="es-ES" dirty="0">
                <a:latin typeface="HelveticaNeue-Light-Identity-H"/>
              </a:rPr>
              <a:t>Desarrollar las fortalezas de los NNA </a:t>
            </a:r>
          </a:p>
          <a:p>
            <a:r>
              <a:rPr lang="es-ES" dirty="0">
                <a:latin typeface="HelveticaNeue-Light-Identity-H"/>
              </a:rPr>
              <a:t>Eliminar o reducir los factores de riesgo </a:t>
            </a:r>
          </a:p>
          <a:p>
            <a:r>
              <a:rPr lang="es-ES" dirty="0">
                <a:latin typeface="HelveticaNeue-Light-Identity-H"/>
              </a:rPr>
              <a:t>Fortalecer los factores protectores </a:t>
            </a:r>
          </a:p>
          <a:p>
            <a:pPr marL="50800" indent="0">
              <a:buNone/>
            </a:pPr>
            <a:r>
              <a:rPr lang="en-US" dirty="0"/>
              <a:t>=</a:t>
            </a:r>
            <a:r>
              <a:rPr lang="es-ES" dirty="0">
                <a:latin typeface="HelveticaNeue-Light-Identity-H"/>
              </a:rPr>
              <a:t> abordar, afrontar y superar  </a:t>
            </a:r>
            <a:endParaRPr lang="fr-FR"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614160" y="2179284"/>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s-ES" b="1" dirty="0"/>
              <a:t>Componentes de la resiliencia </a:t>
            </a:r>
            <a:r>
              <a:rPr lang="fr-FR" dirty="0"/>
              <a:t>:</a:t>
            </a:r>
          </a:p>
          <a:p>
            <a:r>
              <a:rPr lang="es-ES" dirty="0"/>
              <a:t>Fortalezas y habilidades </a:t>
            </a:r>
          </a:p>
          <a:p>
            <a:r>
              <a:rPr lang="es-ES" dirty="0"/>
              <a:t>Red de pares y apoyo </a:t>
            </a:r>
          </a:p>
          <a:p>
            <a:r>
              <a:rPr lang="es-ES" dirty="0"/>
              <a:t>Habilidades para resolver problemas </a:t>
            </a:r>
          </a:p>
          <a:p>
            <a:r>
              <a:rPr lang="es-ES" dirty="0"/>
              <a:t>Participación </a:t>
            </a:r>
          </a:p>
          <a:p>
            <a:r>
              <a:rPr lang="es-ES" dirty="0"/>
              <a:t>Relaciones positivas </a:t>
            </a:r>
            <a:endParaRPr lang="en-US" dirty="0"/>
          </a:p>
          <a:p>
            <a:endParaRPr lang="en-US" dirty="0"/>
          </a:p>
        </p:txBody>
      </p:sp>
      <p:pic>
        <p:nvPicPr>
          <p:cNvPr id="6" name="Google Shape;262;p5" descr="Screen Shot 2019-10-07 at 9.06.56 PM.png">
            <a:extLst>
              <a:ext uri="{FF2B5EF4-FFF2-40B4-BE49-F238E27FC236}">
                <a16:creationId xmlns:a16="http://schemas.microsoft.com/office/drawing/2014/main" id="{4FBA10D6-A8E5-4ADA-A43D-0C8DEDF49780}"/>
              </a:ext>
            </a:extLst>
          </p:cNvPr>
          <p:cNvPicPr preferRelativeResize="0"/>
          <p:nvPr/>
        </p:nvPicPr>
        <p:blipFill rotWithShape="1">
          <a:blip r:embed="rId3">
            <a:alphaModFix/>
          </a:blip>
          <a:srcRect/>
          <a:stretch/>
        </p:blipFill>
        <p:spPr>
          <a:xfrm>
            <a:off x="2474927" y="1680909"/>
            <a:ext cx="1498650" cy="1748091"/>
          </a:xfrm>
          <a:prstGeom prst="rect">
            <a:avLst/>
          </a:prstGeom>
          <a:noFill/>
          <a:ln>
            <a:noFill/>
          </a:ln>
        </p:spPr>
      </p:pic>
    </p:spTree>
    <p:extLst>
      <p:ext uri="{BB962C8B-B14F-4D97-AF65-F5344CB8AC3E}">
        <p14:creationId xmlns:p14="http://schemas.microsoft.com/office/powerpoint/2010/main" val="30035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fontScale="90000"/>
          </a:bodyPr>
          <a:lstStyle/>
          <a:p>
            <a:r>
              <a:rPr lang="fr-FR" sz="4900" dirty="0" err="1"/>
              <a:t>Principio</a:t>
            </a:r>
            <a:r>
              <a:rPr lang="fr-FR" sz="4900" dirty="0"/>
              <a:t> 1 - </a:t>
            </a:r>
            <a:r>
              <a:rPr lang="es-ES" sz="5400" b="0" i="1" u="none" strike="noStrike" baseline="0" dirty="0">
                <a:latin typeface="HelveticaNeue-Light-Identity-H"/>
              </a:rPr>
              <a:t>Supervivencia y desarrollo </a:t>
            </a:r>
            <a:endParaRPr lang="fr-FR" dirty="0"/>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r>
              <a:rPr lang="es-ES" sz="2400" b="1" dirty="0"/>
              <a:t>Artículo</a:t>
            </a:r>
            <a:r>
              <a:rPr lang="fr-FR" sz="2400" b="1" dirty="0"/>
              <a:t> 6 </a:t>
            </a:r>
          </a:p>
          <a:p>
            <a:pPr marL="50800" indent="0">
              <a:buNone/>
            </a:pPr>
            <a:endParaRPr lang="fr-FR" sz="2400" i="1" dirty="0"/>
          </a:p>
          <a:p>
            <a:pPr marL="50800" indent="0" algn="ctr">
              <a:buNone/>
            </a:pPr>
            <a:r>
              <a:rPr lang="en-GB" sz="2400" i="1" dirty="0"/>
              <a:t>“</a:t>
            </a:r>
            <a:r>
              <a:rPr lang="es-ES" sz="2200" i="1" dirty="0"/>
              <a:t>Todos los niños tienen derecho a la supervivencia, el desarrollo y el pleno potencial, y es responsabilidad del Estado garantizarlo en la mayor medida posible</a:t>
            </a:r>
            <a:r>
              <a:rPr lang="en-GB" sz="2200" i="1" dirty="0"/>
              <a:t>”</a:t>
            </a:r>
          </a:p>
          <a:p>
            <a:endParaRPr lang="fr-FR" sz="2400" dirty="0"/>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tretch>
            <a:fillRect/>
          </a:stretch>
        </p:blipFill>
        <p:spPr>
          <a:xfrm rot="1962606">
            <a:off x="1928486" y="2493069"/>
            <a:ext cx="2348656" cy="798716"/>
          </a:xfrm>
          <a:prstGeom prst="rect">
            <a:avLst/>
          </a:prstGeom>
        </p:spPr>
      </p:pic>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096000" y="1921807"/>
            <a:ext cx="5181600"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latin typeface="HelveticaNeue-Light-Identity-H"/>
              </a:rPr>
              <a:t>Estimulación y apego</a:t>
            </a:r>
            <a:r>
              <a:rPr lang="en-US" dirty="0"/>
              <a:t>, </a:t>
            </a:r>
            <a:r>
              <a:rPr lang="es-ES" dirty="0"/>
              <a:t>en un ambiente enriquecedor </a:t>
            </a:r>
          </a:p>
          <a:p>
            <a:r>
              <a:rPr lang="es-ES" dirty="0">
                <a:latin typeface="HelveticaNeue-Light-Identity-H"/>
              </a:rPr>
              <a:t>Efectos de una emergencia y la respuesta </a:t>
            </a:r>
          </a:p>
          <a:p>
            <a:endParaRPr lang="en-US" dirty="0"/>
          </a:p>
          <a:p>
            <a:r>
              <a:rPr lang="en-US" sz="2800" dirty="0" err="1">
                <a:latin typeface="Helvetica Neue" panose="020B0604020202020204" charset="0"/>
              </a:rPr>
              <a:t>Apoyar</a:t>
            </a:r>
            <a:r>
              <a:rPr lang="en-US" sz="2800" dirty="0">
                <a:latin typeface="Helvetica Neue" panose="020B0604020202020204" charset="0"/>
              </a:rPr>
              <a:t> a los NNA a:</a:t>
            </a:r>
          </a:p>
          <a:p>
            <a:pPr marL="393700" indent="-342900">
              <a:buFont typeface="Wingdings" panose="05000000000000000000" pitchFamily="2" charset="2"/>
              <a:buChar char="ü"/>
            </a:pPr>
            <a:r>
              <a:rPr lang="en-US" sz="2800" dirty="0" err="1">
                <a:latin typeface="Helvetica Neue" panose="020B0604020202020204" charset="0"/>
              </a:rPr>
              <a:t>Resforzar</a:t>
            </a:r>
            <a:r>
              <a:rPr lang="en-US" sz="2800" dirty="0">
                <a:latin typeface="Helvetica Neue" panose="020B0604020202020204" charset="0"/>
              </a:rPr>
              <a:t> sus </a:t>
            </a:r>
            <a:r>
              <a:rPr lang="es-ES" dirty="0">
                <a:latin typeface="HelveticaNeue-Light-Identity-H"/>
              </a:rPr>
              <a:t>fortalezas y resiliencia </a:t>
            </a:r>
          </a:p>
          <a:p>
            <a:pPr marL="393700" indent="-342900">
              <a:buFont typeface="Wingdings" panose="05000000000000000000" pitchFamily="2" charset="2"/>
              <a:buChar char="ü"/>
            </a:pPr>
            <a:r>
              <a:rPr lang="es-ES" dirty="0">
                <a:latin typeface="HelveticaNeue-Light-Identity-H"/>
              </a:rPr>
              <a:t>maximizar sus oportunidades </a:t>
            </a:r>
            <a:endParaRPr lang="en-US" dirty="0"/>
          </a:p>
          <a:p>
            <a:endParaRPr lang="en-US" dirty="0"/>
          </a:p>
          <a:p>
            <a:endParaRPr lang="fr-FR" dirty="0"/>
          </a:p>
        </p:txBody>
      </p:sp>
    </p:spTree>
    <p:extLst>
      <p:ext uri="{BB962C8B-B14F-4D97-AF65-F5344CB8AC3E}">
        <p14:creationId xmlns:p14="http://schemas.microsoft.com/office/powerpoint/2010/main" val="47224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fontScale="90000"/>
          </a:bodyPr>
          <a:lstStyle/>
          <a:p>
            <a:r>
              <a:rPr lang="fr-FR" sz="4900" dirty="0" err="1"/>
              <a:t>Principio</a:t>
            </a:r>
            <a:r>
              <a:rPr lang="fr-FR" sz="4900" dirty="0"/>
              <a:t> 2 – </a:t>
            </a:r>
            <a:r>
              <a:rPr lang="fr-FR" sz="5400" b="0" dirty="0">
                <a:latin typeface="HelveticaNeue-Light-Identity-H"/>
              </a:rPr>
              <a:t>No </a:t>
            </a:r>
            <a:r>
              <a:rPr lang="es-ES" sz="5400" b="0" dirty="0">
                <a:latin typeface="HelveticaNeue-Light-Identity-H"/>
              </a:rPr>
              <a:t>discriminación</a:t>
            </a:r>
            <a:r>
              <a:rPr lang="fr-FR" sz="5400" b="0" dirty="0">
                <a:latin typeface="HelveticaNeue-Light-Identity-H"/>
              </a:rPr>
              <a:t> &amp; </a:t>
            </a:r>
            <a:r>
              <a:rPr lang="fr-FR" sz="5400" b="0" dirty="0" err="1">
                <a:latin typeface="HelveticaNeue-Light-Identity-H"/>
              </a:rPr>
              <a:t>Inclusi</a:t>
            </a:r>
            <a:r>
              <a:rPr lang="es-ES" sz="5400" b="0" dirty="0" err="1">
                <a:latin typeface="HelveticaNeue-Light-Identity-H"/>
              </a:rPr>
              <a:t>ó</a:t>
            </a:r>
            <a:r>
              <a:rPr lang="fr-FR" sz="5400" b="0" dirty="0">
                <a:latin typeface="HelveticaNeue-Light-Identity-H"/>
              </a:rPr>
              <a:t>n</a:t>
            </a: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342679" y="2892427"/>
            <a:ext cx="5181600" cy="4351338"/>
          </a:xfrm>
        </p:spPr>
        <p:txBody>
          <a:bodyPr>
            <a:normAutofit/>
          </a:bodyPr>
          <a:lstStyle/>
          <a:p>
            <a:pPr marL="50800" indent="0">
              <a:buNone/>
            </a:pPr>
            <a:r>
              <a:rPr lang="es-ES" sz="2400" b="1" dirty="0"/>
              <a:t>Artículo</a:t>
            </a:r>
            <a:r>
              <a:rPr lang="fr-FR" sz="2400" b="1" dirty="0"/>
              <a:t> 2 </a:t>
            </a:r>
          </a:p>
          <a:p>
            <a:pPr marL="50800" indent="0">
              <a:buNone/>
            </a:pPr>
            <a:endParaRPr lang="fr-FR" sz="2400" i="1" dirty="0"/>
          </a:p>
          <a:p>
            <a:pPr marL="50800" indent="0" algn="ctr">
              <a:buNone/>
            </a:pPr>
            <a:r>
              <a:rPr lang="en-GB" sz="2400" i="1" dirty="0"/>
              <a:t>“</a:t>
            </a:r>
            <a:r>
              <a:rPr lang="es-ES" sz="2200" dirty="0"/>
              <a:t>Los Estados Partes tomarán todas las medidas </a:t>
            </a:r>
            <a:r>
              <a:rPr lang="es-ES" sz="2200" dirty="0" err="1"/>
              <a:t>apro</a:t>
            </a:r>
            <a:r>
              <a:rPr lang="es-ES" sz="2200" dirty="0"/>
              <a:t>-</a:t>
            </a:r>
            <a:br>
              <a:rPr lang="es-ES" sz="2200" dirty="0"/>
            </a:br>
            <a:r>
              <a:rPr lang="es-ES" sz="2200" dirty="0"/>
              <a:t>piadas para garantizar que el niño se vea protegido</a:t>
            </a:r>
            <a:br>
              <a:rPr lang="es-ES" sz="2200" dirty="0"/>
            </a:br>
            <a:r>
              <a:rPr lang="es-ES" sz="2200" dirty="0"/>
              <a:t>contra toda forma de discriminación</a:t>
            </a:r>
            <a:r>
              <a:rPr lang="en-US" sz="2200" dirty="0"/>
              <a:t>”</a:t>
            </a:r>
            <a:endParaRPr lang="fr-FR" sz="2200" dirty="0"/>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tretch>
            <a:fillRect/>
          </a:stretch>
        </p:blipFill>
        <p:spPr>
          <a:xfrm rot="1962606">
            <a:off x="1928486" y="2493069"/>
            <a:ext cx="2348656" cy="798716"/>
          </a:xfrm>
          <a:prstGeom prst="rect">
            <a:avLst/>
          </a:prstGeom>
        </p:spPr>
      </p:pic>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096000" y="1422400"/>
            <a:ext cx="5181600" cy="528320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t>Igualdad de oportunidades para todos</a:t>
            </a:r>
          </a:p>
          <a:p>
            <a:r>
              <a:rPr lang="es-ES" dirty="0"/>
              <a:t>Dignidad y aceptación</a:t>
            </a:r>
          </a:p>
          <a:p>
            <a:r>
              <a:rPr lang="en-US" dirty="0" err="1"/>
              <a:t>Criterio</a:t>
            </a:r>
            <a:r>
              <a:rPr lang="en-US" dirty="0"/>
              <a:t> de </a:t>
            </a:r>
            <a:r>
              <a:rPr lang="en-US" dirty="0" err="1"/>
              <a:t>diversidad</a:t>
            </a:r>
            <a:endParaRPr lang="en-US" dirty="0"/>
          </a:p>
          <a:p>
            <a:pPr marL="50800" indent="0">
              <a:buNone/>
            </a:pPr>
            <a:endParaRPr lang="en-US" dirty="0"/>
          </a:p>
          <a:p>
            <a:r>
              <a:rPr lang="es-ES" dirty="0"/>
              <a:t>Valores, creencias y prejuicios inconscientes sobre infancia / roles</a:t>
            </a:r>
          </a:p>
          <a:p>
            <a:r>
              <a:rPr lang="es-ES" dirty="0"/>
              <a:t>Discriminación</a:t>
            </a:r>
            <a:r>
              <a:rPr lang="fr-FR" dirty="0"/>
              <a:t>/</a:t>
            </a:r>
            <a:r>
              <a:rPr lang="es-ES" dirty="0"/>
              <a:t>patrones de poder </a:t>
            </a:r>
          </a:p>
          <a:p>
            <a:r>
              <a:rPr lang="es-ES" dirty="0"/>
              <a:t>Ciclos de exclusión existentes </a:t>
            </a:r>
          </a:p>
          <a:p>
            <a:r>
              <a:rPr lang="es-ES" dirty="0"/>
              <a:t>Nuevas capas de exclusión</a:t>
            </a:r>
            <a:endParaRPr lang="en-US" dirty="0"/>
          </a:p>
          <a:p>
            <a:endParaRPr lang="fr-FR" dirty="0"/>
          </a:p>
        </p:txBody>
      </p:sp>
      <p:pic>
        <p:nvPicPr>
          <p:cNvPr id="6" name="Graphique 5" descr="Avertissement">
            <a:extLst>
              <a:ext uri="{FF2B5EF4-FFF2-40B4-BE49-F238E27FC236}">
                <a16:creationId xmlns:a16="http://schemas.microsoft.com/office/drawing/2014/main" id="{A7764954-24A7-4068-B8C2-E7F78C411A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448311">
            <a:off x="10969670" y="2709452"/>
            <a:ext cx="1166957" cy="1166957"/>
          </a:xfrm>
          <a:prstGeom prst="rect">
            <a:avLst/>
          </a:prstGeom>
        </p:spPr>
      </p:pic>
    </p:spTree>
    <p:extLst>
      <p:ext uri="{BB962C8B-B14F-4D97-AF65-F5344CB8AC3E}">
        <p14:creationId xmlns:p14="http://schemas.microsoft.com/office/powerpoint/2010/main" val="5279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a:bodyPr>
          <a:lstStyle/>
          <a:p>
            <a:r>
              <a:rPr lang="fr-FR" sz="4900" dirty="0" err="1"/>
              <a:t>Principio</a:t>
            </a:r>
            <a:r>
              <a:rPr lang="fr-FR" sz="4900" dirty="0"/>
              <a:t> 3 – </a:t>
            </a:r>
            <a:r>
              <a:rPr lang="fr-FR" sz="4900" b="0" dirty="0">
                <a:latin typeface="HelveticaNeue-Light-Identity-H"/>
              </a:rPr>
              <a:t>Participacion </a:t>
            </a:r>
            <a:r>
              <a:rPr lang="fr-FR" sz="4900" b="0" dirty="0" err="1">
                <a:latin typeface="HelveticaNeue-Light-Identity-H"/>
              </a:rPr>
              <a:t>infantil</a:t>
            </a:r>
            <a:endParaRPr lang="fr-FR" sz="4900" b="0" dirty="0">
              <a:latin typeface="HelveticaNeue-Light-Identity-H"/>
            </a:endParaRPr>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5681133" y="1464607"/>
            <a:ext cx="5681134" cy="50282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solidFill>
                  <a:srgbClr val="000000"/>
                </a:solidFill>
                <a:latin typeface="HelveticaNeue-Light-Identity-H"/>
              </a:rPr>
              <a:t>Los </a:t>
            </a:r>
            <a:r>
              <a:rPr lang="es-ES" i="1" dirty="0">
                <a:solidFill>
                  <a:srgbClr val="333333"/>
                </a:solidFill>
                <a:latin typeface="HelveticaNeue-LightItalic-Identity-H"/>
                <a:hlinkClick r:id="rId3"/>
              </a:rPr>
              <a:t>requisitos básicos para la participación efectiva y ética de los NNA </a:t>
            </a:r>
            <a:r>
              <a:rPr lang="en-US" dirty="0"/>
              <a:t>:</a:t>
            </a:r>
          </a:p>
          <a:p>
            <a:pPr algn="ctr">
              <a:buFont typeface="Wingdings" panose="05000000000000000000" pitchFamily="2" charset="2"/>
              <a:buChar char="ü"/>
            </a:pPr>
            <a:r>
              <a:rPr lang="es-ES" sz="2000" dirty="0"/>
              <a:t>Transparente e informativa</a:t>
            </a:r>
          </a:p>
          <a:p>
            <a:pPr algn="ctr">
              <a:buFont typeface="Wingdings" panose="05000000000000000000" pitchFamily="2" charset="2"/>
              <a:buChar char="ü"/>
            </a:pPr>
            <a:r>
              <a:rPr lang="es-ES" sz="2000" dirty="0"/>
              <a:t>Voluntaria</a:t>
            </a:r>
          </a:p>
          <a:p>
            <a:pPr algn="ctr">
              <a:buFont typeface="Wingdings" panose="05000000000000000000" pitchFamily="2" charset="2"/>
              <a:buChar char="ü"/>
            </a:pPr>
            <a:r>
              <a:rPr lang="es-ES" sz="2000" dirty="0"/>
              <a:t> Respetuosa</a:t>
            </a:r>
          </a:p>
          <a:p>
            <a:pPr algn="ctr">
              <a:buFont typeface="Wingdings" panose="05000000000000000000" pitchFamily="2" charset="2"/>
              <a:buChar char="ü"/>
            </a:pPr>
            <a:r>
              <a:rPr lang="es-ES" sz="2000" dirty="0"/>
              <a:t>Pertinente </a:t>
            </a:r>
          </a:p>
          <a:p>
            <a:pPr algn="ctr">
              <a:buFont typeface="Wingdings" panose="05000000000000000000" pitchFamily="2" charset="2"/>
              <a:buChar char="ü"/>
            </a:pPr>
            <a:r>
              <a:rPr lang="es-ES" sz="2000" dirty="0"/>
              <a:t>Amigable para los NNA</a:t>
            </a:r>
          </a:p>
          <a:p>
            <a:pPr algn="ctr">
              <a:buFont typeface="Wingdings" panose="05000000000000000000" pitchFamily="2" charset="2"/>
              <a:buChar char="ü"/>
            </a:pPr>
            <a:r>
              <a:rPr lang="es-ES" sz="2000" dirty="0"/>
              <a:t> Inclusiva </a:t>
            </a:r>
          </a:p>
          <a:p>
            <a:pPr algn="ctr">
              <a:buFont typeface="Wingdings" panose="05000000000000000000" pitchFamily="2" charset="2"/>
              <a:buChar char="ü"/>
            </a:pPr>
            <a:r>
              <a:rPr lang="es-ES" sz="2000" dirty="0"/>
              <a:t>Sostenida por la formación </a:t>
            </a:r>
          </a:p>
          <a:p>
            <a:pPr algn="ctr">
              <a:buFont typeface="Wingdings" panose="05000000000000000000" pitchFamily="2" charset="2"/>
              <a:buChar char="ü"/>
            </a:pPr>
            <a:r>
              <a:rPr lang="es-ES" sz="2000" dirty="0"/>
              <a:t>Segura y sensible a los riesgos </a:t>
            </a:r>
          </a:p>
          <a:p>
            <a:pPr algn="ctr">
              <a:buFont typeface="Wingdings" panose="05000000000000000000" pitchFamily="2" charset="2"/>
              <a:buChar char="ü"/>
            </a:pPr>
            <a:r>
              <a:rPr lang="es-ES" sz="2000" dirty="0"/>
              <a:t>Explicable</a:t>
            </a:r>
            <a:endParaRPr lang="en-US" sz="2000" dirty="0">
              <a:latin typeface="Helvetica Neue" panose="020B0604020202020204" charset="0"/>
            </a:endParaRPr>
          </a:p>
        </p:txBody>
      </p:sp>
      <p:sp>
        <p:nvSpPr>
          <p:cNvPr id="4" name="Espace réservé du contenu 3">
            <a:extLst>
              <a:ext uri="{FF2B5EF4-FFF2-40B4-BE49-F238E27FC236}">
                <a16:creationId xmlns:a16="http://schemas.microsoft.com/office/drawing/2014/main" id="{2A9043EC-E62F-4974-9ECC-13728541F4B5}"/>
              </a:ext>
            </a:extLst>
          </p:cNvPr>
          <p:cNvSpPr>
            <a:spLocks noGrp="1"/>
          </p:cNvSpPr>
          <p:nvPr>
            <p:ph sz="half" idx="2"/>
          </p:nvPr>
        </p:nvSpPr>
        <p:spPr>
          <a:xfrm>
            <a:off x="499533" y="1464607"/>
            <a:ext cx="5181600" cy="4351338"/>
          </a:xfrm>
        </p:spPr>
        <p:txBody>
          <a:bodyPr>
            <a:normAutofit lnSpcReduction="10000"/>
          </a:bodyPr>
          <a:lstStyle/>
          <a:p>
            <a:r>
              <a:rPr lang="es-ES" dirty="0">
                <a:latin typeface="HelveticaNeue-Light-Identity-H"/>
              </a:rPr>
              <a:t>Participacion significativa en las decisiones que les afectan</a:t>
            </a:r>
          </a:p>
          <a:p>
            <a:r>
              <a:rPr lang="fr-FR" dirty="0" err="1"/>
              <a:t>Adaptada</a:t>
            </a:r>
            <a:endParaRPr lang="en-US" dirty="0"/>
          </a:p>
          <a:p>
            <a:r>
              <a:rPr lang="en-US" dirty="0" err="1"/>
              <a:t>Impacto</a:t>
            </a:r>
            <a:r>
              <a:rPr lang="en-US" dirty="0"/>
              <a:t>:</a:t>
            </a:r>
          </a:p>
          <a:p>
            <a:pPr algn="ctr">
              <a:buFont typeface="Wingdings" panose="05000000000000000000" pitchFamily="2" charset="2"/>
              <a:buChar char="ü"/>
            </a:pPr>
            <a:r>
              <a:rPr lang="es-ES" sz="2000" dirty="0">
                <a:latin typeface="HelveticaNeue-Light-Identity-H"/>
              </a:rPr>
              <a:t>Esperanza</a:t>
            </a:r>
            <a:endParaRPr lang="en-US" sz="2000" dirty="0"/>
          </a:p>
          <a:p>
            <a:pPr algn="ctr">
              <a:buFont typeface="Wingdings" panose="05000000000000000000" pitchFamily="2" charset="2"/>
              <a:buChar char="ü"/>
            </a:pPr>
            <a:r>
              <a:rPr lang="es-ES" sz="2000" dirty="0">
                <a:latin typeface="HelveticaNeue-Light-Identity-H"/>
              </a:rPr>
              <a:t>Responsabilización </a:t>
            </a:r>
            <a:endParaRPr lang="en-US" sz="2000" dirty="0"/>
          </a:p>
          <a:p>
            <a:pPr algn="ctr">
              <a:buFont typeface="Wingdings" panose="05000000000000000000" pitchFamily="2" charset="2"/>
              <a:buChar char="ü"/>
            </a:pPr>
            <a:r>
              <a:rPr lang="es-ES" sz="2000" dirty="0">
                <a:latin typeface="HelveticaNeue-Light-Identity-H"/>
              </a:rPr>
              <a:t>Sentido de pertenencia </a:t>
            </a:r>
          </a:p>
          <a:p>
            <a:pPr algn="ctr">
              <a:buFont typeface="Wingdings" panose="05000000000000000000" pitchFamily="2" charset="2"/>
              <a:buChar char="ü"/>
            </a:pPr>
            <a:r>
              <a:rPr lang="es-ES" sz="2000" dirty="0">
                <a:latin typeface="HelveticaNeue-Light-Identity-H"/>
              </a:rPr>
              <a:t>Justicia</a:t>
            </a:r>
            <a:endParaRPr lang="en-US" sz="2000" dirty="0"/>
          </a:p>
          <a:p>
            <a:pPr algn="ctr">
              <a:buFont typeface="Wingdings" panose="05000000000000000000" pitchFamily="2" charset="2"/>
              <a:buChar char="ü"/>
            </a:pPr>
            <a:r>
              <a:rPr lang="en-US" sz="2000" dirty="0"/>
              <a:t>Accountability</a:t>
            </a:r>
          </a:p>
          <a:p>
            <a:pPr lvl="3" algn="ctr">
              <a:buFont typeface="Arial" panose="020B0604020202020204" pitchFamily="34" charset="0"/>
              <a:buChar char="•"/>
            </a:pPr>
            <a:endParaRPr lang="fr-FR" sz="1000" dirty="0"/>
          </a:p>
        </p:txBody>
      </p:sp>
      <p:pic>
        <p:nvPicPr>
          <p:cNvPr id="6" name="Image 5">
            <a:extLst>
              <a:ext uri="{FF2B5EF4-FFF2-40B4-BE49-F238E27FC236}">
                <a16:creationId xmlns:a16="http://schemas.microsoft.com/office/drawing/2014/main" id="{0C4AFC54-368E-4D9A-823A-F04777793795}"/>
              </a:ext>
            </a:extLst>
          </p:cNvPr>
          <p:cNvPicPr>
            <a:picLocks noChangeAspect="1"/>
          </p:cNvPicPr>
          <p:nvPr/>
        </p:nvPicPr>
        <p:blipFill>
          <a:blip r:embed="rId4"/>
          <a:stretch>
            <a:fillRect/>
          </a:stretch>
        </p:blipFill>
        <p:spPr>
          <a:xfrm>
            <a:off x="499533" y="5755052"/>
            <a:ext cx="2348656" cy="798716"/>
          </a:xfrm>
          <a:prstGeom prst="rect">
            <a:avLst/>
          </a:prstGeom>
        </p:spPr>
      </p:pic>
      <p:sp>
        <p:nvSpPr>
          <p:cNvPr id="7" name="ZoneTexte 6">
            <a:extLst>
              <a:ext uri="{FF2B5EF4-FFF2-40B4-BE49-F238E27FC236}">
                <a16:creationId xmlns:a16="http://schemas.microsoft.com/office/drawing/2014/main" id="{D29F60BD-D59F-409F-AA70-40B463A3FD30}"/>
              </a:ext>
            </a:extLst>
          </p:cNvPr>
          <p:cNvSpPr txBox="1"/>
          <p:nvPr/>
        </p:nvSpPr>
        <p:spPr>
          <a:xfrm>
            <a:off x="3090333" y="6031210"/>
            <a:ext cx="6156250" cy="461665"/>
          </a:xfrm>
          <a:prstGeom prst="rect">
            <a:avLst/>
          </a:prstGeom>
          <a:noFill/>
        </p:spPr>
        <p:txBody>
          <a:bodyPr wrap="square">
            <a:spAutoFit/>
          </a:bodyPr>
          <a:lstStyle/>
          <a:p>
            <a:pPr marL="50800" indent="0">
              <a:buNone/>
            </a:pPr>
            <a:r>
              <a:rPr lang="es-ES" sz="2400" b="1" dirty="0"/>
              <a:t>Artículo</a:t>
            </a:r>
            <a:r>
              <a:rPr lang="fr-FR" sz="2400" b="1" dirty="0">
                <a:solidFill>
                  <a:schemeClr val="dk1"/>
                </a:solidFill>
                <a:latin typeface="Helvetica Neue"/>
              </a:rPr>
              <a:t> 12 </a:t>
            </a:r>
          </a:p>
        </p:txBody>
      </p:sp>
    </p:spTree>
    <p:extLst>
      <p:ext uri="{BB962C8B-B14F-4D97-AF65-F5344CB8AC3E}">
        <p14:creationId xmlns:p14="http://schemas.microsoft.com/office/powerpoint/2010/main" val="65218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79222"/>
            <a:ext cx="10219267" cy="1057275"/>
          </a:xfrm>
        </p:spPr>
        <p:txBody>
          <a:bodyPr>
            <a:normAutofit fontScale="90000"/>
          </a:bodyPr>
          <a:lstStyle/>
          <a:p>
            <a:r>
              <a:rPr lang="fr-FR" sz="4900" dirty="0" err="1"/>
              <a:t>Principio</a:t>
            </a:r>
            <a:r>
              <a:rPr lang="fr-FR" sz="4900" dirty="0"/>
              <a:t> 4 – </a:t>
            </a:r>
            <a:r>
              <a:rPr lang="es-ES" sz="4900" b="0" dirty="0">
                <a:latin typeface="HelveticaNeue-Light-Identity-H"/>
              </a:rPr>
              <a:t>interés</a:t>
            </a:r>
            <a:r>
              <a:rPr lang="es-ES" sz="3600" dirty="0"/>
              <a:t> </a:t>
            </a:r>
            <a:r>
              <a:rPr lang="es-ES" sz="4900" b="0" dirty="0">
                <a:latin typeface="HelveticaNeue-Light-Identity-H"/>
              </a:rPr>
              <a:t>superior del niño</a:t>
            </a:r>
            <a:endParaRPr lang="fr-FR" sz="4900" b="0" dirty="0">
              <a:latin typeface="HelveticaNeue-Light-Identity-H"/>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r>
              <a:rPr lang="es-ES" sz="2400" b="1" dirty="0"/>
              <a:t>Artículo</a:t>
            </a:r>
            <a:r>
              <a:rPr lang="fr-FR" sz="2400" b="1" dirty="0"/>
              <a:t> 3 </a:t>
            </a:r>
          </a:p>
          <a:p>
            <a:pPr marL="50800" indent="0">
              <a:buNone/>
            </a:pPr>
            <a:endParaRPr lang="fr-FR" sz="2400" i="1" dirty="0"/>
          </a:p>
          <a:p>
            <a:pPr marL="50800" indent="0" algn="ctr">
              <a:buNone/>
            </a:pPr>
            <a:r>
              <a:rPr lang="en-GB" sz="2400" i="1" dirty="0"/>
              <a:t>“</a:t>
            </a:r>
            <a:r>
              <a:rPr lang="es-ES" dirty="0"/>
              <a:t>En </a:t>
            </a:r>
            <a:r>
              <a:rPr lang="es-ES" b="1" dirty="0"/>
              <a:t>todas</a:t>
            </a:r>
            <a:r>
              <a:rPr lang="es-ES" dirty="0"/>
              <a:t> las medidas concernientes a los niños, una consideración primordial será el interés superior del niño</a:t>
            </a:r>
            <a:r>
              <a:rPr lang="en-GB" sz="2400" i="1" dirty="0"/>
              <a:t>”</a:t>
            </a:r>
          </a:p>
          <a:p>
            <a:endParaRPr lang="fr-FR" sz="2400" dirty="0"/>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tretch>
            <a:fillRect/>
          </a:stretch>
        </p:blipFill>
        <p:spPr>
          <a:xfrm rot="1962606">
            <a:off x="1928486" y="2493069"/>
            <a:ext cx="2348656" cy="798716"/>
          </a:xfrm>
          <a:prstGeom prst="rect">
            <a:avLst/>
          </a:prstGeom>
        </p:spPr>
      </p:pic>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096000" y="1921807"/>
            <a:ext cx="5181600" cy="4351338"/>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latin typeface="Helvetica Neue" panose="020B0604020202020204" charset="0"/>
              </a:rPr>
              <a:t>Consideración principal en todas las acciones o decisiones</a:t>
            </a:r>
          </a:p>
          <a:p>
            <a:r>
              <a:rPr lang="es-ES" dirty="0">
                <a:latin typeface="Helvetica Neue" panose="020B0604020202020204" charset="0"/>
              </a:rPr>
              <a:t>Se aplica a todos los NNA </a:t>
            </a:r>
          </a:p>
          <a:p>
            <a:r>
              <a:rPr lang="fr-FR" dirty="0" err="1">
                <a:latin typeface="Helvetica Neue" panose="020B0604020202020204" charset="0"/>
              </a:rPr>
              <a:t>Principio</a:t>
            </a:r>
            <a:r>
              <a:rPr lang="fr-FR" dirty="0">
                <a:latin typeface="Helvetica Neue" panose="020B0604020202020204" charset="0"/>
              </a:rPr>
              <a:t> </a:t>
            </a:r>
            <a:r>
              <a:rPr lang="fr-FR" dirty="0" err="1">
                <a:latin typeface="Helvetica Neue" panose="020B0604020202020204" charset="0"/>
              </a:rPr>
              <a:t>rector</a:t>
            </a:r>
            <a:r>
              <a:rPr lang="fr-FR" dirty="0">
                <a:latin typeface="Helvetica Neue" panose="020B0604020202020204" charset="0"/>
              </a:rPr>
              <a:t> de la </a:t>
            </a:r>
            <a:r>
              <a:rPr lang="fr-FR" dirty="0" err="1">
                <a:latin typeface="Helvetica Neue" panose="020B0604020202020204" charset="0"/>
              </a:rPr>
              <a:t>programacion</a:t>
            </a:r>
            <a:endParaRPr lang="fr-FR" dirty="0">
              <a:latin typeface="Helvetica Neue" panose="020B0604020202020204" charset="0"/>
            </a:endParaRPr>
          </a:p>
          <a:p>
            <a:endParaRPr lang="en-US" dirty="0">
              <a:latin typeface="Helvetica Neue" panose="020B0604020202020204" charset="0"/>
            </a:endParaRPr>
          </a:p>
          <a:p>
            <a:r>
              <a:rPr lang="en-US" dirty="0">
                <a:latin typeface="Helvetica Neue" panose="020B0604020202020204" charset="0"/>
              </a:rPr>
              <a:t>3 </a:t>
            </a:r>
            <a:r>
              <a:rPr lang="en-US" dirty="0" err="1">
                <a:latin typeface="Helvetica Neue" panose="020B0604020202020204" charset="0"/>
              </a:rPr>
              <a:t>aspectos</a:t>
            </a:r>
            <a:r>
              <a:rPr lang="en-US" dirty="0">
                <a:latin typeface="Helvetica Neue" panose="020B0604020202020204" charset="0"/>
              </a:rPr>
              <a:t>:</a:t>
            </a:r>
          </a:p>
          <a:p>
            <a:pPr>
              <a:buFont typeface="Wingdings" panose="05000000000000000000" pitchFamily="2" charset="2"/>
              <a:buChar char="ü"/>
            </a:pPr>
            <a:r>
              <a:rPr lang="es-ES" dirty="0">
                <a:solidFill>
                  <a:srgbClr val="000000"/>
                </a:solidFill>
                <a:latin typeface="Helvetica Neue" panose="020B0604020202020204" charset="0"/>
              </a:rPr>
              <a:t>Derecho básico </a:t>
            </a:r>
          </a:p>
          <a:p>
            <a:pPr>
              <a:buFont typeface="Wingdings" panose="05000000000000000000" pitchFamily="2" charset="2"/>
              <a:buChar char="ü"/>
            </a:pPr>
            <a:r>
              <a:rPr lang="es-ES" dirty="0">
                <a:solidFill>
                  <a:srgbClr val="000000"/>
                </a:solidFill>
                <a:latin typeface="Helvetica Neue" panose="020B0604020202020204" charset="0"/>
              </a:rPr>
              <a:t>Principio legal</a:t>
            </a:r>
          </a:p>
          <a:p>
            <a:pPr>
              <a:buFont typeface="Wingdings" panose="05000000000000000000" pitchFamily="2" charset="2"/>
              <a:buChar char="ü"/>
            </a:pPr>
            <a:r>
              <a:rPr lang="es-ES" dirty="0">
                <a:solidFill>
                  <a:srgbClr val="000000"/>
                </a:solidFill>
                <a:latin typeface="Helvetica Neue" panose="020B0604020202020204" charset="0"/>
              </a:rPr>
              <a:t>Regla de procedimiento</a:t>
            </a:r>
            <a:endParaRPr lang="fr-FR" dirty="0">
              <a:latin typeface="Helvetica Neue" panose="020B0604020202020204" charset="0"/>
            </a:endParaRPr>
          </a:p>
        </p:txBody>
      </p:sp>
      <p:pic>
        <p:nvPicPr>
          <p:cNvPr id="7" name="Image 6">
            <a:extLst>
              <a:ext uri="{FF2B5EF4-FFF2-40B4-BE49-F238E27FC236}">
                <a16:creationId xmlns:a16="http://schemas.microsoft.com/office/drawing/2014/main" id="{C75920D6-D227-4278-A56A-6DF60549D5BF}"/>
              </a:ext>
            </a:extLst>
          </p:cNvPr>
          <p:cNvPicPr>
            <a:picLocks noChangeAspect="1"/>
          </p:cNvPicPr>
          <p:nvPr/>
        </p:nvPicPr>
        <p:blipFill>
          <a:blip r:embed="rId4"/>
          <a:stretch>
            <a:fillRect/>
          </a:stretch>
        </p:blipFill>
        <p:spPr>
          <a:xfrm>
            <a:off x="10780976" y="5387687"/>
            <a:ext cx="993248" cy="1137196"/>
          </a:xfrm>
          <a:prstGeom prst="rect">
            <a:avLst/>
          </a:prstGeom>
        </p:spPr>
      </p:pic>
    </p:spTree>
    <p:extLst>
      <p:ext uri="{BB962C8B-B14F-4D97-AF65-F5344CB8AC3E}">
        <p14:creationId xmlns:p14="http://schemas.microsoft.com/office/powerpoint/2010/main" val="35853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703288" y="559997"/>
            <a:ext cx="10219267" cy="1057275"/>
          </a:xfrm>
        </p:spPr>
        <p:txBody>
          <a:bodyPr>
            <a:normAutofit fontScale="90000"/>
          </a:bodyPr>
          <a:lstStyle/>
          <a:p>
            <a:r>
              <a:rPr lang="fr-FR" sz="4900" dirty="0" err="1"/>
              <a:t>Principio</a:t>
            </a:r>
            <a:r>
              <a:rPr lang="fr-FR" sz="4900" dirty="0"/>
              <a:t> 5 – </a:t>
            </a:r>
            <a:r>
              <a:rPr lang="fr-FR" sz="4900" b="0" dirty="0" err="1"/>
              <a:t>Seguridad</a:t>
            </a:r>
            <a:r>
              <a:rPr lang="fr-FR" sz="4900" b="0" dirty="0"/>
              <a:t>, </a:t>
            </a:r>
            <a:r>
              <a:rPr lang="fr-FR" sz="4900" b="0" dirty="0" err="1"/>
              <a:t>dignidad</a:t>
            </a:r>
            <a:r>
              <a:rPr lang="fr-FR" sz="4900" b="0" dirty="0"/>
              <a:t> y derechos de las </a:t>
            </a:r>
            <a:r>
              <a:rPr lang="fr-FR" sz="4900" b="0" dirty="0" err="1"/>
              <a:t>personas</a:t>
            </a:r>
            <a:r>
              <a:rPr lang="fr-FR" sz="4900" b="0" dirty="0"/>
              <a:t> &amp; No </a:t>
            </a:r>
            <a:r>
              <a:rPr lang="fr-FR" sz="4900" b="0" dirty="0" err="1"/>
              <a:t>exponer</a:t>
            </a:r>
            <a:r>
              <a:rPr lang="fr-FR" sz="4900" b="0" dirty="0"/>
              <a:t> a da</a:t>
            </a:r>
            <a:r>
              <a:rPr lang="es-ES" sz="4900" b="0" dirty="0"/>
              <a:t>ñ</a:t>
            </a:r>
            <a:r>
              <a:rPr lang="fr-FR" sz="4900" b="0" dirty="0"/>
              <a:t>o</a:t>
            </a: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3512634"/>
            <a:ext cx="5922654" cy="4129660"/>
          </a:xfrm>
        </p:spPr>
        <p:txBody>
          <a:bodyPr>
            <a:normAutofit/>
          </a:bodyPr>
          <a:lstStyle/>
          <a:p>
            <a:pPr marL="50800" indent="0" algn="ctr">
              <a:buNone/>
            </a:pPr>
            <a:endParaRPr lang="fr-FR" sz="2200" i="1" dirty="0"/>
          </a:p>
          <a:p>
            <a:pPr marL="50800" indent="0" algn="ctr">
              <a:buNone/>
            </a:pPr>
            <a:endParaRPr lang="fr-FR" sz="2200" i="1" dirty="0"/>
          </a:p>
          <a:p>
            <a:pPr marL="50800" indent="0" algn="ctr">
              <a:buNone/>
            </a:pPr>
            <a:r>
              <a:rPr lang="en-GB" sz="2200" i="1" dirty="0"/>
              <a:t>“</a:t>
            </a:r>
            <a:r>
              <a:rPr lang="es-ES" sz="2200" dirty="0"/>
              <a:t>Los actores humanitarios toman medidas para reducir los riesgos generales y la vulnerabilidad de las personas, incluidos los efectos potencialmente negativos de los programas humanitarios</a:t>
            </a:r>
            <a:r>
              <a:rPr lang="en-US" sz="2200" dirty="0"/>
              <a:t>.</a:t>
            </a:r>
            <a:r>
              <a:rPr lang="en-GB" sz="2200" i="1" dirty="0"/>
              <a:t>”</a:t>
            </a:r>
          </a:p>
          <a:p>
            <a:pPr algn="ctr"/>
            <a:endParaRPr lang="fr-FR" sz="22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434667" y="2316395"/>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latin typeface="HelveticaNeue-Light-Identity-H"/>
              </a:rPr>
              <a:t>Reducir los riesgos </a:t>
            </a:r>
          </a:p>
          <a:p>
            <a:r>
              <a:rPr lang="es-ES" dirty="0">
                <a:latin typeface="HelveticaNeue-Light-Identity-H"/>
              </a:rPr>
              <a:t>Satisfacer las necesidades con dignidad. </a:t>
            </a:r>
          </a:p>
          <a:p>
            <a:r>
              <a:rPr lang="es-ES" dirty="0"/>
              <a:t>Protocolos de salvaguardia </a:t>
            </a:r>
          </a:p>
          <a:p>
            <a:r>
              <a:rPr lang="es-ES" dirty="0"/>
              <a:t>Experiencia y conocimiento de los propios NNA </a:t>
            </a:r>
          </a:p>
          <a:p>
            <a:r>
              <a:rPr lang="es-ES" dirty="0"/>
              <a:t>Experiencia y conocimiento de las c</a:t>
            </a:r>
            <a:r>
              <a:rPr lang="en-US" dirty="0" err="1"/>
              <a:t>omunidades</a:t>
            </a:r>
            <a:endParaRPr lang="fr-FR" dirty="0"/>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2223700"/>
            <a:ext cx="1633626" cy="2026992"/>
          </a:xfrm>
          <a:prstGeom prst="rect">
            <a:avLst/>
          </a:prstGeom>
        </p:spPr>
      </p:pic>
    </p:spTree>
    <p:extLst>
      <p:ext uri="{BB962C8B-B14F-4D97-AF65-F5344CB8AC3E}">
        <p14:creationId xmlns:p14="http://schemas.microsoft.com/office/powerpoint/2010/main" val="316895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fontScale="90000"/>
          </a:bodyPr>
          <a:lstStyle/>
          <a:p>
            <a:r>
              <a:rPr lang="fr-FR" sz="4900" dirty="0" err="1"/>
              <a:t>Principio</a:t>
            </a:r>
            <a:r>
              <a:rPr lang="fr-FR" sz="4900" dirty="0"/>
              <a:t> 6 - </a:t>
            </a:r>
            <a:r>
              <a:rPr lang="en-US" sz="4900" b="0" dirty="0" err="1"/>
              <a:t>Acceso</a:t>
            </a:r>
            <a:r>
              <a:rPr lang="en-US" sz="4900" b="0" dirty="0"/>
              <a:t> a </a:t>
            </a:r>
            <a:r>
              <a:rPr lang="en-US" sz="4900" b="0" dirty="0" err="1"/>
              <a:t>asistencia</a:t>
            </a:r>
            <a:r>
              <a:rPr lang="en-US" sz="4900" b="0" dirty="0"/>
              <a:t> </a:t>
            </a:r>
            <a:r>
              <a:rPr lang="en-US" sz="4900" b="0" dirty="0" err="1"/>
              <a:t>imparcial</a:t>
            </a:r>
            <a:r>
              <a:rPr lang="en-US" sz="4900" b="0" dirty="0"/>
              <a:t> </a:t>
            </a:r>
            <a:endParaRPr lang="fr-FR" sz="4900" b="0" dirty="0"/>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sz="2400" i="1" dirty="0"/>
          </a:p>
          <a:p>
            <a:pPr marL="50800" indent="0" algn="ctr">
              <a:buNone/>
            </a:pPr>
            <a:r>
              <a:rPr lang="en-GB" sz="2400" i="1" dirty="0"/>
              <a:t>“</a:t>
            </a:r>
            <a:r>
              <a:rPr lang="es-ES" sz="2200" dirty="0"/>
              <a:t>Los actores humanitarios identifican los obstáculos para acceder a la ayuda y toman medidas para garantizar que se suministre en proporción a la necesidad y sin discriminación”</a:t>
            </a:r>
            <a:endParaRPr lang="en-GB" sz="2200" i="1" dirty="0"/>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299199" y="2140867"/>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latin typeface="Helvetica Neue" panose="020B0604020202020204" charset="0"/>
              </a:rPr>
              <a:t>Basado en las necesidades </a:t>
            </a:r>
          </a:p>
          <a:p>
            <a:r>
              <a:rPr lang="es-ES" dirty="0">
                <a:latin typeface="Helvetica Neue" panose="020B0604020202020204" charset="0"/>
              </a:rPr>
              <a:t>Sin discriminación</a:t>
            </a:r>
          </a:p>
          <a:p>
            <a:pPr marL="50800" indent="0">
              <a:buNone/>
            </a:pPr>
            <a:endParaRPr lang="en-US" dirty="0">
              <a:latin typeface="Helvetica Neue" panose="020B0604020202020204" charset="0"/>
            </a:endParaRPr>
          </a:p>
          <a:p>
            <a:r>
              <a:rPr lang="es-ES" dirty="0">
                <a:latin typeface="Helvetica Neue" panose="020B0604020202020204" charset="0"/>
              </a:rPr>
              <a:t>Dar seguimiento </a:t>
            </a:r>
          </a:p>
          <a:p>
            <a:r>
              <a:rPr lang="es-ES" dirty="0">
                <a:latin typeface="Helvetica Neue" panose="020B0604020202020204" charset="0"/>
              </a:rPr>
              <a:t>Abordar los obstáculos </a:t>
            </a:r>
          </a:p>
          <a:p>
            <a:r>
              <a:rPr lang="es-ES" dirty="0">
                <a:latin typeface="Helvetica Neue" panose="020B0604020202020204" charset="0"/>
              </a:rPr>
              <a:t>información relevante </a:t>
            </a:r>
          </a:p>
          <a:p>
            <a:r>
              <a:rPr lang="es-ES" dirty="0">
                <a:latin typeface="Helvetica Neue" panose="020B0604020202020204" charset="0"/>
              </a:rPr>
              <a:t>Intervenciones de alcance para NNA excluidos</a:t>
            </a:r>
            <a:endParaRPr lang="en-US" dirty="0">
              <a:latin typeface="Helvetica Neue" panose="020B0604020202020204" charset="0"/>
            </a:endParaRP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1878930"/>
            <a:ext cx="1633626" cy="2026992"/>
          </a:xfrm>
          <a:prstGeom prst="rect">
            <a:avLst/>
          </a:prstGeom>
        </p:spPr>
      </p:pic>
    </p:spTree>
    <p:extLst>
      <p:ext uri="{BB962C8B-B14F-4D97-AF65-F5344CB8AC3E}">
        <p14:creationId xmlns:p14="http://schemas.microsoft.com/office/powerpoint/2010/main" val="5198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65125"/>
            <a:ext cx="10545453" cy="1057275"/>
          </a:xfrm>
        </p:spPr>
        <p:txBody>
          <a:bodyPr>
            <a:noAutofit/>
          </a:bodyPr>
          <a:lstStyle/>
          <a:p>
            <a:r>
              <a:rPr lang="fr-FR" sz="3600" dirty="0" err="1"/>
              <a:t>Principio</a:t>
            </a:r>
            <a:r>
              <a:rPr lang="fr-FR" sz="3600" dirty="0"/>
              <a:t> 7 – </a:t>
            </a:r>
            <a:r>
              <a:rPr lang="en-US" sz="3600" b="0" dirty="0" err="1"/>
              <a:t>Asistencia</a:t>
            </a:r>
            <a:r>
              <a:rPr lang="en-US" sz="3600" b="0" dirty="0"/>
              <a:t> para </a:t>
            </a:r>
            <a:r>
              <a:rPr lang="en-US" sz="3600" b="0" dirty="0" err="1"/>
              <a:t>recuperarse</a:t>
            </a:r>
            <a:r>
              <a:rPr lang="en-US" sz="3600" b="0" dirty="0"/>
              <a:t> de la </a:t>
            </a:r>
            <a:r>
              <a:rPr lang="en-US" sz="3600" b="0" dirty="0" err="1"/>
              <a:t>violencia</a:t>
            </a:r>
            <a:r>
              <a:rPr lang="en-US" sz="3600" b="0" dirty="0"/>
              <a:t>, coercion y </a:t>
            </a:r>
            <a:r>
              <a:rPr lang="en-US" sz="3600" b="0" dirty="0" err="1"/>
              <a:t>privacion</a:t>
            </a:r>
            <a:r>
              <a:rPr lang="en-US" sz="3600" b="0" dirty="0"/>
              <a:t> </a:t>
            </a:r>
            <a:r>
              <a:rPr lang="en-US" sz="3600" b="0" dirty="0" err="1"/>
              <a:t>deliberada</a:t>
            </a:r>
            <a:endParaRPr lang="fr-FR" sz="3600" b="0" dirty="0"/>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lgn="ctr">
              <a:buNone/>
            </a:pPr>
            <a:endParaRPr lang="fr-FR" sz="2200" i="1" dirty="0"/>
          </a:p>
          <a:p>
            <a:pPr marL="50800" indent="0" algn="ctr">
              <a:buNone/>
            </a:pPr>
            <a:endParaRPr lang="fr-FR" sz="2200" i="1" dirty="0"/>
          </a:p>
          <a:p>
            <a:pPr marL="50800" indent="0" algn="ctr">
              <a:buNone/>
            </a:pPr>
            <a:r>
              <a:rPr lang="en-GB" sz="2200" i="1" dirty="0"/>
              <a:t>“</a:t>
            </a:r>
            <a:r>
              <a:rPr lang="es-ES" sz="2200" dirty="0"/>
              <a:t>Los actores humanitarios brindan apoyo inmediato y sostenido a las personas perjudicadas por las violaciones, incluida la referencia a servicios adicionales, según corresponda</a:t>
            </a:r>
            <a:r>
              <a:rPr lang="en-GB" sz="2200" i="1" dirty="0"/>
              <a:t>”</a:t>
            </a:r>
          </a:p>
          <a:p>
            <a:pPr algn="ctr"/>
            <a:endParaRPr lang="fr-FR" sz="22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299199" y="2140867"/>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err="1">
                <a:latin typeface="Helvetica Neue" panose="020B0604020202020204" charset="0"/>
              </a:rPr>
              <a:t>Reducir</a:t>
            </a:r>
            <a:r>
              <a:rPr lang="fr-FR" dirty="0">
                <a:latin typeface="Helvetica Neue" panose="020B0604020202020204" charset="0"/>
              </a:rPr>
              <a:t> </a:t>
            </a:r>
            <a:r>
              <a:rPr lang="fr-FR" dirty="0" err="1">
                <a:latin typeface="Helvetica Neue" panose="020B0604020202020204" charset="0"/>
              </a:rPr>
              <a:t>exposici</a:t>
            </a:r>
            <a:r>
              <a:rPr lang="es-ES" dirty="0" err="1">
                <a:latin typeface="Helvetica Neue" panose="020B0604020202020204" charset="0"/>
              </a:rPr>
              <a:t>ó</a:t>
            </a:r>
            <a:r>
              <a:rPr lang="fr-FR" dirty="0">
                <a:latin typeface="Helvetica Neue" panose="020B0604020202020204" charset="0"/>
              </a:rPr>
              <a:t>n a </a:t>
            </a:r>
            <a:r>
              <a:rPr lang="es-ES" dirty="0">
                <a:latin typeface="Helvetica Neue" panose="020B0604020202020204" charset="0"/>
              </a:rPr>
              <a:t>violencia, coerción o privación</a:t>
            </a:r>
          </a:p>
          <a:p>
            <a:r>
              <a:rPr lang="es-ES" dirty="0">
                <a:latin typeface="Helvetica Neue" panose="020B0604020202020204" charset="0"/>
              </a:rPr>
              <a:t>Apoyar los esfuerzos de los NNA para recuperar su seguridad</a:t>
            </a:r>
          </a:p>
          <a:p>
            <a:r>
              <a:rPr lang="es-ES" dirty="0">
                <a:latin typeface="Helvetica Neue" panose="020B0604020202020204" charset="0"/>
              </a:rPr>
              <a:t>Respuestas para que los NNA estén más seguros</a:t>
            </a:r>
            <a:endParaRPr lang="en-US" sz="2800" dirty="0">
              <a:latin typeface="Helvetica Neue" panose="020B0604020202020204" charset="0"/>
            </a:endParaRP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1878930"/>
            <a:ext cx="1633626" cy="2026992"/>
          </a:xfrm>
          <a:prstGeom prst="rect">
            <a:avLst/>
          </a:prstGeom>
        </p:spPr>
      </p:pic>
    </p:spTree>
    <p:extLst>
      <p:ext uri="{BB962C8B-B14F-4D97-AF65-F5344CB8AC3E}">
        <p14:creationId xmlns:p14="http://schemas.microsoft.com/office/powerpoint/2010/main" val="34897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576844"/>
            <a:ext cx="10545453" cy="1057275"/>
          </a:xfrm>
        </p:spPr>
        <p:txBody>
          <a:bodyPr>
            <a:noAutofit/>
          </a:bodyPr>
          <a:lstStyle/>
          <a:p>
            <a:r>
              <a:rPr lang="fr-FR" sz="3600" dirty="0" err="1"/>
              <a:t>Principio</a:t>
            </a:r>
            <a:r>
              <a:rPr lang="fr-FR" sz="3600" dirty="0"/>
              <a:t> 8 – </a:t>
            </a:r>
            <a:r>
              <a:rPr lang="en-US" sz="3600" b="0" dirty="0" err="1"/>
              <a:t>Asistencia</a:t>
            </a:r>
            <a:r>
              <a:rPr lang="en-US" sz="3600" b="0" dirty="0"/>
              <a:t> para </a:t>
            </a:r>
            <a:r>
              <a:rPr lang="en-US" sz="3600" b="0" dirty="0" err="1"/>
              <a:t>reclamar</a:t>
            </a:r>
            <a:r>
              <a:rPr lang="en-US" sz="3600" b="0" dirty="0"/>
              <a:t> sus derechos </a:t>
            </a:r>
            <a:br>
              <a:rPr lang="fr-FR" sz="3600" dirty="0"/>
            </a:br>
            <a:endParaRPr lang="fr-FR" sz="3600" dirty="0"/>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lgn="ctr">
              <a:buNone/>
            </a:pPr>
            <a:endParaRPr lang="fr-FR" sz="2200" i="1" dirty="0"/>
          </a:p>
          <a:p>
            <a:pPr marL="50800" indent="0" algn="ctr">
              <a:buNone/>
            </a:pPr>
            <a:endParaRPr lang="fr-FR" sz="2200" i="1" dirty="0"/>
          </a:p>
          <a:p>
            <a:pPr marL="50800" indent="0" algn="ctr">
              <a:buNone/>
            </a:pPr>
            <a:r>
              <a:rPr lang="en-GB" sz="2200" i="1" dirty="0"/>
              <a:t>“</a:t>
            </a:r>
            <a:r>
              <a:rPr lang="es-ES" sz="2200" dirty="0"/>
              <a:t>Los actores humanitarios ayudan a las comunidades afectadas a reclamar sus derechos a través de información y documentación, y apoyan los esfuerzos para reforzar el respeto por los derechos</a:t>
            </a:r>
            <a:r>
              <a:rPr lang="en-GB" sz="2200" i="1" dirty="0"/>
              <a:t>”</a:t>
            </a:r>
          </a:p>
          <a:p>
            <a:pPr algn="ctr"/>
            <a:endParaRPr lang="fr-FR" sz="22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096000" y="2162901"/>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latin typeface="Helvetica Neue" panose="020B0604020202020204" charset="0"/>
              </a:rPr>
              <a:t>Ofrecer información</a:t>
            </a:r>
          </a:p>
          <a:p>
            <a:r>
              <a:rPr lang="es-ES" dirty="0">
                <a:latin typeface="Helvetica Neue" panose="020B0604020202020204" charset="0"/>
              </a:rPr>
              <a:t>Ayudar con la documentación </a:t>
            </a:r>
          </a:p>
          <a:p>
            <a:r>
              <a:rPr lang="es-ES" dirty="0">
                <a:latin typeface="Helvetica Neue" panose="020B0604020202020204" charset="0"/>
              </a:rPr>
              <a:t>Ayudar a identificar soluciones</a:t>
            </a:r>
          </a:p>
          <a:p>
            <a:endParaRPr lang="en-US" dirty="0">
              <a:latin typeface="Helvetica Neue" panose="020B0604020202020204" charset="0"/>
            </a:endParaRPr>
          </a:p>
          <a:p>
            <a:r>
              <a:rPr lang="es-ES" dirty="0">
                <a:latin typeface="Helvetica Neue" panose="020B0604020202020204" charset="0"/>
              </a:rPr>
              <a:t>Reforzar capacidad para protegerse </a:t>
            </a:r>
          </a:p>
          <a:p>
            <a:r>
              <a:rPr lang="es-ES" dirty="0">
                <a:latin typeface="Helvetica Neue" panose="020B0604020202020204" charset="0"/>
              </a:rPr>
              <a:t>Convertir(se) en ciudadanos </a:t>
            </a:r>
            <a:endParaRPr lang="en-US" dirty="0">
              <a:latin typeface="Helvetica Neue" panose="020B0604020202020204" charset="0"/>
            </a:endParaRPr>
          </a:p>
          <a:p>
            <a:r>
              <a:rPr lang="es-ES" dirty="0">
                <a:latin typeface="Helvetica Neue" panose="020B0604020202020204" charset="0"/>
              </a:rPr>
              <a:t>Deber de abogar </a:t>
            </a:r>
            <a:endParaRPr lang="en-US" dirty="0">
              <a:latin typeface="Helvetica Neue" panose="020B0604020202020204" charset="0"/>
            </a:endParaRP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1878930"/>
            <a:ext cx="1633626" cy="2026992"/>
          </a:xfrm>
          <a:prstGeom prst="rect">
            <a:avLst/>
          </a:prstGeom>
        </p:spPr>
      </p:pic>
    </p:spTree>
    <p:extLst>
      <p:ext uri="{BB962C8B-B14F-4D97-AF65-F5344CB8AC3E}">
        <p14:creationId xmlns:p14="http://schemas.microsoft.com/office/powerpoint/2010/main" val="18727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TotalTime>
  <Words>3325</Words>
  <Application>Microsoft Office PowerPoint</Application>
  <PresentationFormat>Grand écran</PresentationFormat>
  <Paragraphs>253</Paragraphs>
  <Slides>11</Slides>
  <Notes>11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11</vt:i4>
      </vt:variant>
    </vt:vector>
  </HeadingPairs>
  <TitlesOfParts>
    <vt:vector size="23" baseType="lpstr">
      <vt:lpstr>HelveticaNeue-LightItalic-Identity-H</vt:lpstr>
      <vt:lpstr>Wingdings</vt:lpstr>
      <vt:lpstr>CMSY9</vt:lpstr>
      <vt:lpstr>CenturyGothic</vt:lpstr>
      <vt:lpstr>Helvetica Neue</vt:lpstr>
      <vt:lpstr>HelveticaNeue-Light-Identity-H</vt:lpstr>
      <vt:lpstr>HelveticaNeue-Medium-Identity-H</vt:lpstr>
      <vt:lpstr>Times New Roman</vt:lpstr>
      <vt:lpstr>Arial</vt:lpstr>
      <vt:lpstr>CenturyGothic-Italic</vt:lpstr>
      <vt:lpstr>Calibri</vt:lpstr>
      <vt:lpstr>Office Theme</vt:lpstr>
      <vt:lpstr>10 Principios… </vt:lpstr>
      <vt:lpstr>Principio 1 - Supervivencia y desarrollo </vt:lpstr>
      <vt:lpstr>Principio 2 – No discriminación &amp; Inclusión</vt:lpstr>
      <vt:lpstr>Principio 3 – Participacion infantil</vt:lpstr>
      <vt:lpstr>Principio 4 – interés superior del niño</vt:lpstr>
      <vt:lpstr>Principio 5 – Seguridad, dignidad y derechos de las personas &amp; No exponer a daño</vt:lpstr>
      <vt:lpstr>Principio 6 - Acceso a asistencia imparcial </vt:lpstr>
      <vt:lpstr>Principio 7 – Asistencia para recuperarse de la violencia, coercion y privacion deliberada</vt:lpstr>
      <vt:lpstr>Principio 8 – Asistencia para reclamar sus derechos  </vt:lpstr>
      <vt:lpstr>Principio 9 – Fortalecer los sistemas de Protección de la niñez y adolescencia</vt:lpstr>
      <vt:lpstr>Principio 10 – Fortalecer la capacidad de resiliencia de los NNA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74</cp:revision>
  <dcterms:created xsi:type="dcterms:W3CDTF">2017-12-20T18:51:03Z</dcterms:created>
  <dcterms:modified xsi:type="dcterms:W3CDTF">2021-09-27T07:23:02Z</dcterms:modified>
</cp:coreProperties>
</file>