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9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69478" autoAdjust="0"/>
  </p:normalViewPr>
  <p:slideViewPr>
    <p:cSldViewPr snapToGrid="0">
      <p:cViewPr varScale="1">
        <p:scale>
          <a:sx n="47" d="100"/>
          <a:sy n="47" d="100"/>
        </p:scale>
        <p:origin x="1656"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s-ES" dirty="0"/>
              <a:t>Esta Norma es parte del segundo Bloque de Normas relacionadas con </a:t>
            </a:r>
            <a:r>
              <a:rPr lang="en-US" dirty="0"/>
              <a:t>los </a:t>
            </a:r>
            <a:r>
              <a:rPr lang="en-US" dirty="0" err="1"/>
              <a:t>riesgos</a:t>
            </a:r>
            <a:r>
              <a:rPr lang="en-US" dirty="0"/>
              <a:t> </a:t>
            </a:r>
            <a:r>
              <a:rPr lang="es-ES" sz="1200" b="0" i="0" u="none" strike="noStrike" baseline="0" dirty="0">
                <a:latin typeface="HelveticaNeue-Light-Identity-H"/>
              </a:rPr>
              <a:t>en materia de Protección de la niñez y adolescencia a los que pueden enfrentarse los NNA en contextos humanitarios. Las siete diferentes normas sobre el riesgo están relacionadas, puesto que tratan vulnerabilidades y riesgos interrelacionados. Los riesgos no pueden tratarse separadamente.</a:t>
            </a:r>
          </a:p>
          <a:p>
            <a:pPr algn="l">
              <a:buFont typeface="Arial" panose="020B0604020202020204" pitchFamily="34" charset="0"/>
              <a:buChar char="•"/>
            </a:pPr>
            <a:endParaRPr lang="es-ES" sz="1200" b="0" i="0" u="none" strike="noStrike" baseline="0" dirty="0">
              <a:latin typeface="HelveticaNeue-Light-Identity-H"/>
            </a:endParaRPr>
          </a:p>
          <a:p>
            <a:pPr algn="l">
              <a:buFont typeface="Arial" panose="020B0604020202020204" pitchFamily="34" charset="0"/>
              <a:buChar char="•"/>
            </a:pPr>
            <a:r>
              <a:rPr lang="es-ES" sz="1200" b="0" i="0" u="none" strike="noStrike" baseline="0" dirty="0">
                <a:latin typeface="HelveticaNeue-Light-Identity-H"/>
              </a:rPr>
              <a:t>Los riesgos en materia de Protección de la niñez y adolescencia son potenciales agresiones y amenazas a los derechos de los NNA que les causarán daño. Para comprender el riesgo de los NNA, hay que comprender la naturaleza y el grado del riesgo (tipo, situación, amenaza…) y la vulnerabilidad individual del NNA ante ese riesgo, </a:t>
            </a:r>
            <a:r>
              <a:rPr lang="es-ES" dirty="0"/>
              <a:t>pero también las estrategias de supervivencia o afrontamiento de la familia / NNA (es decir, su resiliencia y capacidad para soportar el riesgo). Se entiende por vulnerabilidad la medida en que un niño tiene características que reducen su capacidad para resistir un impacto adverso. Tenemos que dejar constancia de que la vulnerabilidad es específica de cada persona y de cada situación. </a:t>
            </a:r>
            <a:endParaRPr lang="en-US" sz="1200" b="0" i="0" u="none" strike="noStrike" baseline="0" dirty="0">
              <a:latin typeface="Calibri"/>
            </a:endParaRPr>
          </a:p>
          <a:p>
            <a:pPr algn="l">
              <a:buFont typeface="Arial" panose="020B0604020202020204" pitchFamily="34" charset="0"/>
              <a:buChar char="•"/>
            </a:pPr>
            <a:endParaRPr lang="en-US" sz="1200" b="0" i="0" u="none" strike="noStrike" baseline="0" dirty="0">
              <a:latin typeface="Calibri"/>
            </a:endParaRPr>
          </a:p>
          <a:p>
            <a:pPr algn="l">
              <a:buFont typeface="Arial" panose="020B0604020202020204" pitchFamily="34" charset="0"/>
              <a:buChar char="•"/>
            </a:pPr>
            <a:r>
              <a:rPr lang="es-ES" sz="1800" b="0" i="0" u="none" strike="noStrike" baseline="0" dirty="0">
                <a:latin typeface="HelveticaNeue-Light-Identity-H"/>
              </a:rPr>
              <a:t>Las crisis humanitarias pueden causar sufrimiento psicológico y social inmediato y a largo plazo, tanto a NNA como a sus cuidadores, que pueden desarrollar condiciones de salud mental que requieran ayuda especializada</a:t>
            </a:r>
          </a:p>
          <a:p>
            <a:pPr algn="l">
              <a:buFont typeface="Arial" panose="020B0604020202020204" pitchFamily="34" charset="0"/>
              <a:buChar char="•"/>
            </a:pPr>
            <a:r>
              <a:rPr lang="es-ES" dirty="0"/>
              <a:t>Los actores humanitarios deben priorizar intervenciones que ayuden a reducir el estrés de los NNA y los cuidadores, promover su resiliencia y, cuando corresponda, vincular a los niños con </a:t>
            </a:r>
            <a:r>
              <a:rPr lang="es-ES" sz="1200" b="0" i="0" u="none" strike="noStrike" baseline="0" dirty="0">
                <a:latin typeface="HelveticaNeue-Light-Identity-H"/>
              </a:rPr>
              <a:t>ayudas</a:t>
            </a:r>
            <a:r>
              <a:rPr lang="es-ES" dirty="0"/>
              <a:t> especializadas. </a:t>
            </a:r>
            <a:endParaRPr lang="en-US" dirty="0">
              <a:latin typeface="Calibri"/>
              <a:cs typeface="Calibri"/>
              <a:sym typeface="Calibri"/>
            </a:endParaRPr>
          </a:p>
          <a:p>
            <a:pPr algn="l">
              <a:buFont typeface="Arial" panose="020B0604020202020204" pitchFamily="34" charset="0"/>
              <a:buChar char="•"/>
            </a:pPr>
            <a:r>
              <a:rPr lang="en-US" dirty="0">
                <a:latin typeface="Arial"/>
                <a:ea typeface="Arial"/>
                <a:cs typeface="Arial"/>
                <a:sym typeface="Arial"/>
              </a:rPr>
              <a:t>La </a:t>
            </a:r>
            <a:r>
              <a:rPr lang="en-US" dirty="0" err="1">
                <a:latin typeface="Arial"/>
                <a:ea typeface="Arial"/>
                <a:cs typeface="Arial"/>
                <a:sym typeface="Arial"/>
              </a:rPr>
              <a:t>norma</a:t>
            </a:r>
            <a:r>
              <a:rPr lang="en-US" dirty="0">
                <a:latin typeface="Arial"/>
                <a:ea typeface="Arial"/>
                <a:cs typeface="Arial"/>
                <a:sym typeface="Arial"/>
              </a:rPr>
              <a:t> </a:t>
            </a:r>
            <a:r>
              <a:rPr lang="en-US" dirty="0" err="1">
                <a:latin typeface="Arial"/>
                <a:ea typeface="Arial"/>
                <a:cs typeface="Arial"/>
                <a:sym typeface="Arial"/>
              </a:rPr>
              <a:t>enfatiza</a:t>
            </a:r>
            <a:r>
              <a:rPr lang="en-US" dirty="0">
                <a:latin typeface="Arial"/>
                <a:ea typeface="Arial"/>
                <a:cs typeface="Arial"/>
                <a:sym typeface="Arial"/>
              </a:rPr>
              <a:t> la </a:t>
            </a:r>
            <a:r>
              <a:rPr lang="en-US" dirty="0" err="1">
                <a:latin typeface="Arial"/>
                <a:ea typeface="Arial"/>
                <a:cs typeface="Arial"/>
                <a:sym typeface="Arial"/>
              </a:rPr>
              <a:t>importancia</a:t>
            </a:r>
            <a:r>
              <a:rPr lang="en-US" dirty="0">
                <a:latin typeface="Arial"/>
                <a:ea typeface="Arial"/>
                <a:cs typeface="Arial"/>
                <a:sym typeface="Arial"/>
              </a:rPr>
              <a:t> de </a:t>
            </a:r>
            <a:r>
              <a:rPr lang="es-ES" sz="1800" b="0" i="0" u="none" strike="noStrike" baseline="0" dirty="0">
                <a:latin typeface="HelveticaNeue-Light-Identity-H"/>
              </a:rPr>
              <a:t>la atención basada en la comunidad, y de la programación </a:t>
            </a:r>
            <a:r>
              <a:rPr lang="es-ES" b="1" dirty="0"/>
              <a:t>en todas las edades y todas las etapas del desarrollo infantil</a:t>
            </a:r>
            <a:r>
              <a:rPr lang="es-ES" dirty="0"/>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i="1" dirty="0" err="1">
                <a:latin typeface="Arial"/>
                <a:ea typeface="Arial"/>
                <a:cs typeface="Arial"/>
                <a:sym typeface="Arial"/>
              </a:rPr>
              <a:t>icono</a:t>
            </a:r>
            <a:r>
              <a:rPr lang="en-US" i="1" dirty="0">
                <a:latin typeface="Arial"/>
                <a:ea typeface="Arial"/>
                <a:cs typeface="Arial"/>
                <a:sym typeface="Arial"/>
              </a:rPr>
              <a:t> de </a:t>
            </a:r>
            <a:r>
              <a:rPr lang="es-ES" i="1" dirty="0"/>
              <a:t>primera infancia y adolescencia</a:t>
            </a:r>
            <a:r>
              <a:rPr lang="en-US" i="1" dirty="0"/>
              <a:t>]</a:t>
            </a:r>
          </a:p>
          <a:p>
            <a:pPr algn="l">
              <a:buFont typeface="Arial" panose="020B0604020202020204" pitchFamily="34" charset="0"/>
              <a:buChar char="•"/>
            </a:pPr>
            <a:r>
              <a:rPr lang="en-US" i="0" dirty="0" err="1"/>
              <a:t>También</a:t>
            </a:r>
            <a:r>
              <a:rPr lang="en-US" i="1" dirty="0"/>
              <a:t> </a:t>
            </a:r>
            <a:r>
              <a:rPr lang="en-US" i="0" dirty="0" err="1"/>
              <a:t>subraya</a:t>
            </a:r>
            <a:r>
              <a:rPr lang="en-US" i="1" dirty="0"/>
              <a:t> </a:t>
            </a:r>
            <a:r>
              <a:rPr lang="es-ES" sz="1800" b="0" i="0" u="none" strike="noStrike" baseline="0" dirty="0">
                <a:latin typeface="HelveticaNeue-Light-Identity-H"/>
              </a:rPr>
              <a:t>la necesidad de adaptar las opciones de prestación de servicios para la intervención psicosocial a la naturaleza de la crisis</a:t>
            </a:r>
            <a:endParaRPr lang="en-US"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Por </a:t>
            </a:r>
            <a:r>
              <a:rPr lang="en-US" dirty="0" err="1"/>
              <a:t>ejemplo</a:t>
            </a:r>
            <a:r>
              <a:rPr lang="en-US" dirty="0"/>
              <a:t>, </a:t>
            </a:r>
            <a:r>
              <a:rPr lang="es-ES" dirty="0"/>
              <a:t>es posible que las actividades grupales no sean posibles durante los </a:t>
            </a:r>
            <a:r>
              <a:rPr lang="es-ES" b="1" dirty="0"/>
              <a:t>brotes de enfermedades infecciosas </a:t>
            </a:r>
            <a:r>
              <a:rPr lang="es-ES" dirty="0"/>
              <a:t>(es posible que deba optar por la atención en el hogar, entre pares y persona a persona). </a:t>
            </a:r>
            <a:r>
              <a:rPr lang="es-E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s-ES" i="1" dirty="0"/>
              <a:t> icono de brotes de enfermedades infecciosas] </a:t>
            </a: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ES" sz="1800" b="0" i="0" u="none" strike="noStrike" baseline="0" dirty="0">
                <a:latin typeface="HelveticaNeue-Light-Identity-H"/>
              </a:rPr>
              <a:t>En entornos de </a:t>
            </a:r>
            <a:r>
              <a:rPr lang="es-ES" sz="1800" b="1" i="0" u="none" strike="noStrike" baseline="0" dirty="0">
                <a:latin typeface="HelveticaNeue-Light-Identity-H"/>
              </a:rPr>
              <a:t>refugiados o de desplazamiento interno</a:t>
            </a:r>
            <a:r>
              <a:rPr lang="es-ES" sz="1800" b="0" i="0" u="none" strike="noStrike" baseline="0" dirty="0">
                <a:latin typeface="HelveticaNeue-Light-Identity-H"/>
              </a:rPr>
              <a:t>, las estructuras comunitarias pueden verse debilitadas (fomentar la cohesión de la comunidad como primer paso)</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i="1" dirty="0" err="1">
                <a:latin typeface="Arial"/>
                <a:ea typeface="Arial"/>
                <a:cs typeface="Arial"/>
                <a:sym typeface="Arial"/>
              </a:rPr>
              <a:t>icone</a:t>
            </a:r>
            <a:r>
              <a:rPr lang="en-US" i="1" dirty="0">
                <a:latin typeface="Arial"/>
                <a:ea typeface="Arial"/>
                <a:cs typeface="Arial"/>
                <a:sym typeface="Arial"/>
              </a:rPr>
              <a:t> de </a:t>
            </a:r>
            <a:r>
              <a:rPr lang="en-US" i="1" dirty="0" err="1">
                <a:latin typeface="Arial"/>
                <a:ea typeface="Arial"/>
                <a:cs typeface="Arial"/>
                <a:sym typeface="Arial"/>
              </a:rPr>
              <a:t>desplazamiento</a:t>
            </a:r>
            <a:r>
              <a:rPr lang="en-US" i="1" dirty="0"/>
              <a:t>] </a:t>
            </a:r>
            <a:endParaRPr lang="en-US" b="1" dirty="0"/>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algn="l"/>
            <a:r>
              <a:rPr lang="en-US" b="1" dirty="0" err="1">
                <a:latin typeface="Arial"/>
                <a:ea typeface="Arial"/>
                <a:cs typeface="Arial"/>
                <a:sym typeface="Arial"/>
              </a:rPr>
              <a:t>Tema</a:t>
            </a:r>
            <a:r>
              <a:rPr lang="en-US" b="1" dirty="0">
                <a:latin typeface="Arial"/>
                <a:ea typeface="Arial"/>
                <a:cs typeface="Arial"/>
                <a:sym typeface="Arial"/>
              </a:rPr>
              <a:t> de debate: </a:t>
            </a:r>
            <a:r>
              <a:rPr lang="es-ES" dirty="0"/>
              <a:t>¿ </a:t>
            </a:r>
            <a:r>
              <a:rPr lang="es-ES" sz="1800" b="0" i="0" u="none" strike="noStrike" baseline="0" dirty="0">
                <a:latin typeface="HelveticaNeue-Light-Identity-H"/>
              </a:rPr>
              <a:t>cuales son las principales fuentes de aflicción</a:t>
            </a:r>
            <a:r>
              <a:rPr lang="fr-FR" sz="1200" dirty="0">
                <a:latin typeface="Ink Free" panose="03080402000500000000" pitchFamily="66" charset="0"/>
              </a:rPr>
              <a:t>?</a:t>
            </a:r>
          </a:p>
          <a:p>
            <a:pPr algn="l"/>
            <a:r>
              <a:rPr lang="es-ES" sz="1800" b="0" i="0" u="none" strike="noStrike" baseline="0" dirty="0">
                <a:solidFill>
                  <a:srgbClr val="000000"/>
                </a:solidFill>
                <a:latin typeface="HelveticaNeue-Light-Identity-H"/>
              </a:rPr>
              <a:t>Las principales fuentes de aflicción son las siguientes:</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Exposición a eventos traumáticos;</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Muerte o separación de miembros de la familia;</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Falta de servicios básicos, información precisa, seguridad y protección;</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Desplazamientos; y</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Debilitamiento de lazos familiares y comunitarios y sistemas de apoyo.</a:t>
            </a: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La </a:t>
            </a:r>
            <a:r>
              <a:rPr lang="en-US" sz="1200" b="0" i="0" u="none" strike="noStrike" baseline="0">
                <a:latin typeface="+mn-lt"/>
              </a:rPr>
              <a:t>Norma 10 </a:t>
            </a:r>
            <a:r>
              <a:rPr lang="en-US" sz="1200" b="0" i="0" u="none" strike="noStrike" baseline="0" dirty="0">
                <a:latin typeface="+mn-lt"/>
              </a:rPr>
              <a:t>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sz="1800" b="0" i="0" u="none" strike="noStrike" baseline="0" dirty="0">
                <a:solidFill>
                  <a:srgbClr val="FFFFFF"/>
                </a:solidFill>
                <a:latin typeface="HelveticaNeue-Roman-Identity-H"/>
              </a:rPr>
              <a:t>Los niños y niñas y sus cuidadores experimentan una mejora de la salud mental y el bienestar psicosocial</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algn="l"/>
            <a:r>
              <a:rPr lang="en-US" dirty="0"/>
              <a:t>DEF: ‘</a:t>
            </a:r>
            <a:r>
              <a:rPr lang="es-ES" sz="1800" b="0" i="0" u="none" strike="noStrike" baseline="0" dirty="0">
                <a:solidFill>
                  <a:srgbClr val="000000"/>
                </a:solidFill>
                <a:latin typeface="HelveticaNeue-Light-Identity-H"/>
              </a:rPr>
              <a:t>Salud mental y apoyo psicosocial” (SMAPS): se refiere a cualquier tipo de apoyo que tenga como objetivo proteger o promover el bienestar psicosocial y prevenir y tratar problemas de salud mental (</a:t>
            </a:r>
            <a:r>
              <a:rPr lang="es-ES" sz="1800" b="0" i="1" u="none" strike="noStrike" baseline="0" dirty="0">
                <a:solidFill>
                  <a:srgbClr val="333333"/>
                </a:solidFill>
                <a:latin typeface="HelveticaNeue-LightItalic-Identity-H"/>
              </a:rPr>
              <a:t>Directrices IASC sobre SMAPS en Situaciones de Emergencias </a:t>
            </a:r>
            <a:r>
              <a:rPr lang="es-ES" sz="1800" b="0" i="0" u="none" strike="noStrike" baseline="0" dirty="0">
                <a:solidFill>
                  <a:srgbClr val="000000"/>
                </a:solidFill>
                <a:latin typeface="HelveticaNeue-Light-Identity-H"/>
              </a:rPr>
              <a:t>2007).</a:t>
            </a:r>
          </a:p>
          <a:p>
            <a:pPr algn="l"/>
            <a:endParaRPr lang="es-ES" sz="1800" b="0" i="0" u="none" strike="noStrike" baseline="0" dirty="0">
              <a:solidFill>
                <a:srgbClr val="000000"/>
              </a:solidFill>
              <a:latin typeface="HelveticaNeue-Light-Identity-H"/>
            </a:endParaRP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El funcionamiento cognitivo, social y emocional de todos los NNA continúa desarrollándose después de los 18 años de edad. Por lo tanto, los programas de salud mental y apoyo psicosocial deben ofrecerse y adaptarse a todos los Niños y niñas de todas las edades y etapas de desarrollo, como se indica a continuación:</a:t>
            </a:r>
          </a:p>
          <a:p>
            <a:pPr algn="l"/>
            <a:r>
              <a:rPr lang="es-ES" sz="1800" b="0" i="1" u="none" strike="noStrike" baseline="0" dirty="0">
                <a:solidFill>
                  <a:srgbClr val="00BBCD"/>
                </a:solidFill>
                <a:latin typeface="CMSY9"/>
              </a:rPr>
              <a:t>- </a:t>
            </a:r>
            <a:r>
              <a:rPr lang="es-ES" sz="1800" b="1" i="0" u="none" strike="noStrike" baseline="0" dirty="0">
                <a:solidFill>
                  <a:srgbClr val="000000"/>
                </a:solidFill>
                <a:latin typeface="HelveticaNeue-Medium-Identity-H"/>
              </a:rPr>
              <a:t>Pre y posnatal: </a:t>
            </a:r>
            <a:r>
              <a:rPr lang="es-ES" sz="1800" b="0" i="0" u="none" strike="noStrike" baseline="0" dirty="0">
                <a:solidFill>
                  <a:srgbClr val="000000"/>
                </a:solidFill>
                <a:latin typeface="HelveticaNeue-Light-Identity-H"/>
              </a:rPr>
              <a:t>apoyo a las mujeres embarazadas, a los futuros padres y a las familias con bebés.</a:t>
            </a:r>
          </a:p>
          <a:p>
            <a:pPr algn="l"/>
            <a:r>
              <a:rPr lang="es-ES" sz="1800" b="0" i="1" u="none" strike="noStrike" baseline="0" dirty="0">
                <a:solidFill>
                  <a:srgbClr val="00BBCD"/>
                </a:solidFill>
                <a:latin typeface="CMSY9"/>
              </a:rPr>
              <a:t>- </a:t>
            </a:r>
            <a:r>
              <a:rPr lang="es-ES" sz="1800" b="1" i="0" u="none" strike="noStrike" baseline="0" dirty="0">
                <a:solidFill>
                  <a:srgbClr val="000000"/>
                </a:solidFill>
                <a:latin typeface="HelveticaNeue-Medium-Identity-H"/>
              </a:rPr>
              <a:t>Primera infancia: </a:t>
            </a:r>
            <a:r>
              <a:rPr lang="es-ES" sz="1800" b="0" i="0" u="none" strike="noStrike" baseline="0" dirty="0">
                <a:solidFill>
                  <a:srgbClr val="000000"/>
                </a:solidFill>
                <a:latin typeface="HelveticaNeue-Light-Identity-H"/>
              </a:rPr>
              <a:t>apoyo para el rápido desarrollo del cerebro de los Niños y niñas y su apego positivo a los cuidadores.</a:t>
            </a:r>
          </a:p>
          <a:p>
            <a:pPr algn="l"/>
            <a:r>
              <a:rPr lang="es-ES" sz="1800" b="0" i="1" u="none" strike="noStrike" baseline="0" dirty="0">
                <a:solidFill>
                  <a:srgbClr val="00BBCD"/>
                </a:solidFill>
                <a:latin typeface="CMSY9"/>
              </a:rPr>
              <a:t>- </a:t>
            </a:r>
            <a:r>
              <a:rPr lang="es-ES" sz="1800" b="1" i="0" u="none" strike="noStrike" baseline="0" dirty="0">
                <a:solidFill>
                  <a:srgbClr val="000000"/>
                </a:solidFill>
                <a:latin typeface="HelveticaNeue-Medium-Identity-H"/>
              </a:rPr>
              <a:t>Infancia media y adolescencia</a:t>
            </a:r>
            <a:r>
              <a:rPr lang="es-ES" sz="1800" b="0" i="0" u="none" strike="noStrike" baseline="0" dirty="0">
                <a:solidFill>
                  <a:srgbClr val="000000"/>
                </a:solidFill>
                <a:latin typeface="HelveticaNeue-Medium-Identity-H"/>
              </a:rPr>
              <a:t>: </a:t>
            </a:r>
            <a:r>
              <a:rPr lang="es-ES" sz="1800" b="0" i="0" u="none" strike="noStrike" baseline="0" dirty="0">
                <a:solidFill>
                  <a:srgbClr val="000000"/>
                </a:solidFill>
                <a:latin typeface="HelveticaNeue-Light-Identity-H"/>
              </a:rPr>
              <a:t>apoyo al desarrollo continuo y a los cambios sociales y emocionales provocados por transiciones significativas. Los adolescentes corren un mayor riesgo de experimentar problemas sociales y psicológicos. Es probable que el estrés social tenga un impacto muy importante durante esta fase de la vida.</a:t>
            </a:r>
            <a:r>
              <a:rPr lang="en-US" dirty="0">
                <a:solidFill>
                  <a:srgbClr val="1690BF"/>
                </a:solidFill>
                <a:effectLst/>
              </a:rPr>
              <a:t>.</a:t>
            </a:r>
          </a:p>
          <a:p>
            <a:pPr>
              <a:buFont typeface="Arial" panose="020B0604020202020204" pitchFamily="34" charset="0"/>
              <a:buChar char="•"/>
            </a:pPr>
            <a:endParaRPr lang="en-US" dirty="0"/>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Los cuidadores, las familias y las comunidades son las fuentes más importantes de protección y bienestar para los NNA. Las intervenciones a nivel familiar que mejoran el bienestar de los cuidadores y promueven un desarrollo infantil saludable pueden promocionar el cuidado personal de los cuidadores; apoyar la paternidad positiva; enseñar a los padres a apoyar a los NNA en peligro; fortalecer los vínculos familiares; apoyar la estabilidad económica: promover la cohesión social; prevenir el estigma y la discriminación. </a:t>
            </a:r>
            <a:endParaRPr lang="en-US" sz="1200" b="0" i="0" u="none" strike="noStrike" baseline="0" dirty="0">
              <a:solidFill>
                <a:schemeClr val="dk1"/>
              </a:solidFill>
              <a:latin typeface="Calibri"/>
            </a:endParaRP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Los primeros auxilios psicológicos describen una primera respuesta humana y de apoyo adecuada para niños, niñas y adultos en crisis. Apoya la recuperación a largo plazo ayudando a los individuos a lograr lo siguiente: Sentirse seguros, conectados a los demás, con calma y esperanza; tener acceso al apoyo social, físico y emocional; y sentirse capaces de ayudarse a sí mismos y a sus comunidades. Los primeros auxilios psicológicos pueden ser aprendidos y proporcionados a todos los niños, niñas, miembros de la comunidad y al personal humanitario</a:t>
            </a:r>
          </a:p>
          <a:p>
            <a:pPr marL="514350" indent="-285750" algn="l">
              <a:buFont typeface="Arial" panose="020B0604020202020204" pitchFamily="34" charset="0"/>
              <a:buChar char="•"/>
            </a:pPr>
            <a:r>
              <a:rPr lang="es-ES" sz="1800" b="0" i="0" u="none" strike="noStrike" baseline="0" dirty="0">
                <a:latin typeface="HelveticaNeue-Light-Identity-H"/>
              </a:rPr>
              <a:t>Se necesitan servicios especializados para los miembros de la población afectada que presenten condiciones de salud mental más graves o complejas</a:t>
            </a:r>
          </a:p>
          <a:p>
            <a:pPr marL="514350" indent="-285750" algn="l">
              <a:buFont typeface="Arial" panose="020B0604020202020204" pitchFamily="34" charset="0"/>
              <a:buChar char="•"/>
            </a:pPr>
            <a:r>
              <a:rPr lang="es-ES" sz="1800" b="0" i="0" u="none" strike="noStrike" baseline="0" dirty="0">
                <a:latin typeface="HelveticaNeue-Light-Identity-H"/>
              </a:rPr>
              <a:t>Si se dispone de personal cualificado y supervisado, se pueden prestar servicios especializados como parte de un programa de Protección de la niñez y adolescencia. Si no se dispone de servicios especializados, los agentes de Protección de la niñez y adolescencia deben proporcionar una minuciosa gestión de los casos e intervenciones alternativas (como el apoyo al fortalecimiento de la familia y el apoyo a nivel de la comunidad) que puedan evitar que se siga perjudicando el bienestar de los NNA y de los cuidadores</a:t>
            </a:r>
            <a:endParaRPr lang="en-US" dirty="0">
              <a:solidFill>
                <a:srgbClr val="1690BF"/>
              </a:solidFill>
              <a:effectLs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s-ES" sz="1800" b="0" i="0" u="none" strike="noStrike" baseline="0" dirty="0">
                <a:solidFill>
                  <a:srgbClr val="333333"/>
                </a:solidFill>
                <a:latin typeface="HelveticaNeue-LightItalic-Identity-H"/>
              </a:rPr>
              <a:t>Esta norma se basa en las Directrices IASC sobre SMAPS en Situaciones de Emergencias, que proveen un marco general de trabajo en Salud Mental y Apoyo Psicosocial. </a:t>
            </a:r>
            <a:endParaRPr lang="en-US" i="0" dirty="0">
              <a:effectLst/>
              <a:latin typeface="Arial" panose="020B0604020202020204" pitchFamily="34" charset="0"/>
            </a:endParaRPr>
          </a:p>
          <a:p>
            <a:r>
              <a:rPr lang="es-ES" dirty="0"/>
              <a:t>Requiere organizar un sistema de múltiples niveles de apoyos complementarios que satisfaga las necesidades de los diferentes grupos. </a:t>
            </a:r>
            <a:endParaRPr lang="en-US" dirty="0">
              <a:effectLst/>
              <a:latin typeface="Arial" panose="020B0604020202020204" pitchFamily="34" charset="0"/>
            </a:endParaRPr>
          </a:p>
          <a:p>
            <a:endParaRPr lang="en-US" dirty="0">
              <a:effectLst/>
              <a:latin typeface="Arial" panose="020B0604020202020204" pitchFamily="34" charset="0"/>
            </a:endParaRPr>
          </a:p>
          <a:p>
            <a:r>
              <a:rPr lang="fr-FR" b="1" dirty="0" err="1">
                <a:effectLst/>
                <a:latin typeface="Arial" panose="020B0604020202020204" pitchFamily="34" charset="0"/>
              </a:rPr>
              <a:t>Servicios</a:t>
            </a:r>
            <a:r>
              <a:rPr lang="fr-FR" b="1" dirty="0">
                <a:effectLst/>
                <a:latin typeface="Arial" panose="020B0604020202020204" pitchFamily="34" charset="0"/>
              </a:rPr>
              <a:t> </a:t>
            </a:r>
            <a:r>
              <a:rPr lang="fr-FR" b="1" dirty="0" err="1">
                <a:effectLst/>
                <a:latin typeface="Arial" panose="020B0604020202020204" pitchFamily="34" charset="0"/>
              </a:rPr>
              <a:t>básicos</a:t>
            </a:r>
            <a:r>
              <a:rPr lang="fr-FR" b="1" dirty="0">
                <a:effectLst/>
                <a:latin typeface="Arial" panose="020B0604020202020204" pitchFamily="34" charset="0"/>
              </a:rPr>
              <a:t> y </a:t>
            </a:r>
            <a:r>
              <a:rPr lang="fr-FR" b="1" dirty="0" err="1">
                <a:effectLst/>
                <a:latin typeface="Arial" panose="020B0604020202020204" pitchFamily="34" charset="0"/>
              </a:rPr>
              <a:t>seguridad</a:t>
            </a:r>
            <a:r>
              <a:rPr lang="en-US" b="1" dirty="0">
                <a:effectLst/>
                <a:latin typeface="Arial" panose="020B0604020202020204" pitchFamily="34" charset="0"/>
              </a:rPr>
              <a:t>:</a:t>
            </a:r>
            <a:r>
              <a:rPr lang="en-US" dirty="0">
                <a:effectLst/>
                <a:latin typeface="Arial" panose="020B0604020202020204" pitchFamily="34" charset="0"/>
              </a:rPr>
              <a:t> </a:t>
            </a:r>
          </a:p>
          <a:p>
            <a:pPr>
              <a:buFont typeface="Arial" panose="020B0604020202020204" pitchFamily="34" charset="0"/>
              <a:buChar char="•"/>
            </a:pPr>
            <a:r>
              <a:rPr lang="en-US" dirty="0">
                <a:effectLst/>
                <a:latin typeface="Arial" panose="020B0604020202020204" pitchFamily="34" charset="0"/>
              </a:rPr>
              <a:t>Grupo: S</a:t>
            </a:r>
            <a:r>
              <a:rPr lang="es-ES" dirty="0"/>
              <a:t>e debe proteger el bienestar de todas las personas mediante el (re) establecimiento de seguridad, una gobernanza adecuada y servicios que aborden las necesidades físicas básicas. </a:t>
            </a:r>
            <a:endParaRPr lang="en-US" dirty="0">
              <a:effectLst/>
              <a:latin typeface="Arial" panose="020B0604020202020204" pitchFamily="34" charset="0"/>
            </a:endParaRPr>
          </a:p>
          <a:p>
            <a:pPr>
              <a:buFont typeface="Arial" panose="020B0604020202020204" pitchFamily="34" charset="0"/>
              <a:buChar char="•"/>
            </a:pPr>
            <a:r>
              <a:rPr lang="en-US" dirty="0" err="1">
                <a:effectLst/>
                <a:latin typeface="Arial" panose="020B0604020202020204" pitchFamily="34" charset="0"/>
              </a:rPr>
              <a:t>Apoyo</a:t>
            </a:r>
            <a:r>
              <a:rPr lang="en-US" dirty="0">
                <a:effectLst/>
                <a:latin typeface="Arial" panose="020B0604020202020204" pitchFamily="34" charset="0"/>
              </a:rPr>
              <a:t>: </a:t>
            </a:r>
            <a:r>
              <a:rPr lang="en-US" dirty="0" err="1">
                <a:effectLst/>
                <a:latin typeface="Arial" panose="020B0604020202020204" pitchFamily="34" charset="0"/>
              </a:rPr>
              <a:t>Prestacion</a:t>
            </a:r>
            <a:r>
              <a:rPr lang="en-US" dirty="0">
                <a:effectLst/>
                <a:latin typeface="Arial" panose="020B0604020202020204" pitchFamily="34" charset="0"/>
              </a:rPr>
              <a:t> </a:t>
            </a:r>
            <a:r>
              <a:rPr lang="en-US" dirty="0" err="1">
                <a:effectLst/>
                <a:latin typeface="Arial" panose="020B0604020202020204" pitchFamily="34" charset="0"/>
              </a:rPr>
              <a:t>participativa</a:t>
            </a:r>
            <a:r>
              <a:rPr lang="en-US" dirty="0">
                <a:effectLst/>
                <a:latin typeface="Arial" panose="020B0604020202020204" pitchFamily="34" charset="0"/>
              </a:rPr>
              <a:t>, </a:t>
            </a:r>
            <a:r>
              <a:rPr lang="en-US" dirty="0" err="1">
                <a:effectLst/>
                <a:latin typeface="Arial" panose="020B0604020202020204" pitchFamily="34" charset="0"/>
              </a:rPr>
              <a:t>segura</a:t>
            </a:r>
            <a:r>
              <a:rPr lang="en-US" dirty="0">
                <a:effectLst/>
                <a:latin typeface="Arial" panose="020B0604020202020204" pitchFamily="34" charset="0"/>
              </a:rPr>
              <a:t> y </a:t>
            </a:r>
            <a:r>
              <a:rPr lang="en-US" dirty="0" err="1">
                <a:effectLst/>
                <a:latin typeface="Arial" panose="020B0604020202020204" pitchFamily="34" charset="0"/>
              </a:rPr>
              <a:t>socialmente</a:t>
            </a:r>
            <a:r>
              <a:rPr lang="en-US" dirty="0">
                <a:effectLst/>
                <a:latin typeface="Arial" panose="020B0604020202020204" pitchFamily="34" charset="0"/>
              </a:rPr>
              <a:t> </a:t>
            </a:r>
            <a:r>
              <a:rPr lang="en-US" dirty="0" err="1">
                <a:effectLst/>
                <a:latin typeface="Arial" panose="020B0604020202020204" pitchFamily="34" charset="0"/>
              </a:rPr>
              <a:t>apropriada</a:t>
            </a:r>
            <a:r>
              <a:rPr lang="en-US" dirty="0">
                <a:effectLst/>
                <a:latin typeface="Arial" panose="020B0604020202020204" pitchFamily="34" charset="0"/>
              </a:rPr>
              <a:t> de </a:t>
            </a:r>
            <a:r>
              <a:rPr lang="en-US" dirty="0" err="1">
                <a:effectLst/>
                <a:latin typeface="Arial" panose="020B0604020202020204" pitchFamily="34" charset="0"/>
              </a:rPr>
              <a:t>servicios</a:t>
            </a:r>
            <a:r>
              <a:rPr lang="en-US" dirty="0">
                <a:effectLst/>
                <a:latin typeface="Arial" panose="020B0604020202020204" pitchFamily="34" charset="0"/>
              </a:rPr>
              <a:t> </a:t>
            </a:r>
            <a:r>
              <a:rPr lang="en-US" dirty="0" err="1">
                <a:effectLst/>
                <a:latin typeface="Arial" panose="020B0604020202020204" pitchFamily="34" charset="0"/>
              </a:rPr>
              <a:t>basicos</a:t>
            </a:r>
            <a:r>
              <a:rPr lang="en-US" dirty="0">
                <a:effectLst/>
                <a:latin typeface="Arial" panose="020B0604020202020204" pitchFamily="34" charset="0"/>
              </a:rPr>
              <a:t> </a:t>
            </a:r>
            <a:r>
              <a:rPr lang="en-US" dirty="0" err="1">
                <a:effectLst/>
                <a:latin typeface="Arial" panose="020B0604020202020204" pitchFamily="34" charset="0"/>
              </a:rPr>
              <a:t>multisectoriales</a:t>
            </a:r>
            <a:r>
              <a:rPr lang="en-US" dirty="0">
                <a:effectLst/>
                <a:latin typeface="Arial" panose="020B0604020202020204" pitchFamily="34" charset="0"/>
              </a:rPr>
              <a:t> y de </a:t>
            </a:r>
            <a:r>
              <a:rPr lang="en-US" dirty="0" err="1">
                <a:effectLst/>
                <a:latin typeface="Arial" panose="020B0604020202020204" pitchFamily="34" charset="0"/>
              </a:rPr>
              <a:t>seguridad</a:t>
            </a:r>
            <a:r>
              <a:rPr lang="en-US" dirty="0">
                <a:effectLst/>
                <a:latin typeface="Arial" panose="020B0604020202020204" pitchFamily="34" charset="0"/>
              </a:rPr>
              <a:t> que </a:t>
            </a:r>
            <a:r>
              <a:rPr lang="en-US" dirty="0" err="1">
                <a:effectLst/>
                <a:latin typeface="Arial" panose="020B0604020202020204" pitchFamily="34" charset="0"/>
              </a:rPr>
              <a:t>apoyen</a:t>
            </a:r>
            <a:r>
              <a:rPr lang="en-US" dirty="0">
                <a:effectLst/>
                <a:latin typeface="Arial" panose="020B0604020202020204" pitchFamily="34" charset="0"/>
              </a:rPr>
              <a:t> la </a:t>
            </a:r>
            <a:r>
              <a:rPr lang="en-US" dirty="0" err="1">
                <a:effectLst/>
                <a:latin typeface="Arial" panose="020B0604020202020204" pitchFamily="34" charset="0"/>
              </a:rPr>
              <a:t>dignidad</a:t>
            </a:r>
            <a:r>
              <a:rPr lang="en-US" dirty="0">
                <a:effectLst/>
                <a:latin typeface="Arial" panose="020B0604020202020204" pitchFamily="34" charset="0"/>
              </a:rPr>
              <a:t> y </a:t>
            </a:r>
            <a:r>
              <a:rPr lang="en-US" dirty="0" err="1">
                <a:effectLst/>
                <a:latin typeface="Arial" panose="020B0604020202020204" pitchFamily="34" charset="0"/>
              </a:rPr>
              <a:t>el</a:t>
            </a:r>
            <a:r>
              <a:rPr lang="en-US" dirty="0">
                <a:effectLst/>
                <a:latin typeface="Arial" panose="020B0604020202020204" pitchFamily="34" charset="0"/>
              </a:rPr>
              <a:t> bien-</a:t>
            </a:r>
            <a:r>
              <a:rPr lang="en-US" dirty="0" err="1">
                <a:effectLst/>
                <a:latin typeface="Arial" panose="020B0604020202020204" pitchFamily="34" charset="0"/>
              </a:rPr>
              <a:t>estar</a:t>
            </a:r>
            <a:r>
              <a:rPr lang="en-US" dirty="0">
                <a:effectLst/>
                <a:latin typeface="Arial" panose="020B0604020202020204" pitchFamily="34" charset="0"/>
              </a:rPr>
              <a:t> de </a:t>
            </a:r>
            <a:r>
              <a:rPr lang="en-US" dirty="0" err="1">
                <a:effectLst/>
                <a:latin typeface="Arial" panose="020B0604020202020204" pitchFamily="34" charset="0"/>
              </a:rPr>
              <a:t>todos</a:t>
            </a:r>
            <a:r>
              <a:rPr lang="en-US" dirty="0">
                <a:effectLst/>
                <a:latin typeface="Arial" panose="020B0604020202020204" pitchFamily="34" charset="0"/>
              </a:rPr>
              <a:t> los NNA, y los </a:t>
            </a:r>
            <a:r>
              <a:rPr lang="en-US" dirty="0" err="1">
                <a:effectLst/>
                <a:latin typeface="Arial" panose="020B0604020202020204" pitchFamily="34" charset="0"/>
              </a:rPr>
              <a:t>miembros</a:t>
            </a:r>
            <a:r>
              <a:rPr lang="en-US" dirty="0">
                <a:effectLst/>
                <a:latin typeface="Arial" panose="020B0604020202020204" pitchFamily="34" charset="0"/>
              </a:rPr>
              <a:t> de la </a:t>
            </a:r>
            <a:r>
              <a:rPr lang="en-US" dirty="0" err="1">
                <a:effectLst/>
                <a:latin typeface="Arial" panose="020B0604020202020204" pitchFamily="34" charset="0"/>
              </a:rPr>
              <a:t>comunidad</a:t>
            </a:r>
            <a:r>
              <a:rPr lang="en-US" dirty="0">
                <a:effectLst/>
                <a:latin typeface="Arial" panose="020B0604020202020204" pitchFamily="34" charset="0"/>
              </a:rPr>
              <a:t>.  </a:t>
            </a:r>
          </a:p>
          <a:p>
            <a:r>
              <a:rPr lang="es-ES" b="1" dirty="0">
                <a:effectLst/>
                <a:latin typeface="Arial" panose="020B0604020202020204" pitchFamily="34" charset="0"/>
              </a:rPr>
              <a:t>Apoyos de la comunidad y la familia</a:t>
            </a:r>
            <a:r>
              <a:rPr lang="en-US" dirty="0">
                <a:effectLst/>
                <a:latin typeface="Arial" panose="020B0604020202020204" pitchFamily="34" charset="0"/>
              </a:rPr>
              <a:t>: </a:t>
            </a:r>
          </a:p>
          <a:p>
            <a:pPr>
              <a:buFont typeface="Arial" panose="020B0604020202020204" pitchFamily="34" charset="0"/>
              <a:buChar char="•"/>
            </a:pPr>
            <a:r>
              <a:rPr lang="en-US" dirty="0">
                <a:effectLst/>
                <a:latin typeface="Arial" panose="020B0604020202020204" pitchFamily="34" charset="0"/>
              </a:rPr>
              <a:t>Grupo: </a:t>
            </a:r>
            <a:r>
              <a:rPr lang="es-ES" dirty="0"/>
              <a:t>Una cantidad menor de personas podrá mantener su salud mental y bienestar psicosocial si reciben ayuda para acceder a apoyos comunitarios y familiares clave. </a:t>
            </a:r>
            <a:endParaRPr lang="en-US"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err="1">
                <a:effectLst/>
                <a:latin typeface="Arial" panose="020B0604020202020204" pitchFamily="34" charset="0"/>
              </a:rPr>
              <a:t>Apoyo</a:t>
            </a:r>
            <a:r>
              <a:rPr lang="en-US" dirty="0">
                <a:effectLst/>
                <a:latin typeface="Arial" panose="020B0604020202020204" pitchFamily="34" charset="0"/>
              </a:rPr>
              <a:t>: </a:t>
            </a:r>
            <a:r>
              <a:rPr lang="es-ES" dirty="0"/>
              <a:t>Actividades inclusivas (generalmente organizadas por las propias comunidades) que apoyan la recuperación, la resiliencia, la salud mental y el bienestar psicosocial de los NNA, las familias y las comunidades.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1" dirty="0" err="1">
                <a:effectLst/>
                <a:latin typeface="Arial" panose="020B0604020202020204" pitchFamily="34" charset="0"/>
              </a:rPr>
              <a:t>Apoyos</a:t>
            </a:r>
            <a:r>
              <a:rPr lang="fr-FR" b="1" dirty="0">
                <a:effectLst/>
                <a:latin typeface="Arial" panose="020B0604020202020204" pitchFamily="34" charset="0"/>
              </a:rPr>
              <a:t> </a:t>
            </a:r>
            <a:r>
              <a:rPr lang="fr-FR" b="1" dirty="0" err="1">
                <a:effectLst/>
                <a:latin typeface="Arial" panose="020B0604020202020204" pitchFamily="34" charset="0"/>
              </a:rPr>
              <a:t>focalizados</a:t>
            </a:r>
            <a:r>
              <a:rPr lang="fr-FR" b="1" dirty="0">
                <a:effectLst/>
                <a:latin typeface="Arial" panose="020B0604020202020204" pitchFamily="34" charset="0"/>
              </a:rPr>
              <a:t>, no </a:t>
            </a:r>
            <a:r>
              <a:rPr lang="fr-FR" b="1" dirty="0" err="1">
                <a:effectLst/>
                <a:latin typeface="Arial" panose="020B0604020202020204" pitchFamily="34" charset="0"/>
              </a:rPr>
              <a:t>especializados</a:t>
            </a:r>
            <a:r>
              <a:rPr lang="en-US" dirty="0">
                <a:effectLst/>
                <a:latin typeface="Arial" panose="020B0604020202020204" pitchFamily="34" charset="0"/>
              </a:rPr>
              <a:t>: </a:t>
            </a:r>
          </a:p>
          <a:p>
            <a:pPr>
              <a:buFont typeface="Arial" panose="020B0604020202020204" pitchFamily="34" charset="0"/>
              <a:buChar char="•"/>
            </a:pPr>
            <a:r>
              <a:rPr lang="en-US" dirty="0">
                <a:effectLst/>
                <a:latin typeface="Arial" panose="020B0604020202020204" pitchFamily="34" charset="0"/>
              </a:rPr>
              <a:t>Grupo: </a:t>
            </a:r>
            <a:r>
              <a:rPr lang="es-ES" dirty="0"/>
              <a:t>Un grupo aún más pequeño de personas requiere intervenciones individuales, familiares o grupales más enfocadas por parte de trabajadores capacitados y supervisados (que pueden no haber tenido años de capacitación en atención especializada). </a:t>
            </a:r>
            <a:endParaRPr lang="en-US"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err="1">
                <a:effectLst/>
                <a:latin typeface="Arial" panose="020B0604020202020204" pitchFamily="34" charset="0"/>
              </a:rPr>
              <a:t>Apoyo</a:t>
            </a:r>
            <a:r>
              <a:rPr lang="en-US" dirty="0">
                <a:effectLst/>
                <a:latin typeface="Arial" panose="020B0604020202020204" pitchFamily="34" charset="0"/>
              </a:rPr>
              <a:t>: </a:t>
            </a:r>
            <a:r>
              <a:rPr lang="es-ES" dirty="0"/>
              <a:t>Actividades estructuradas y especificas ofrecidas por trabajadores capacitados y supervisados (generalmente no son especialistas en salud mental) a individuos, familias o grupos con condiciones de salud mental o estrés continuo. </a:t>
            </a:r>
            <a:endParaRPr lang="en-US" dirty="0">
              <a:effectLst/>
              <a:latin typeface="Arial" panose="020B0604020202020204" pitchFamily="34" charset="0"/>
            </a:endParaRPr>
          </a:p>
          <a:p>
            <a:r>
              <a:rPr lang="fr-FR" b="1" dirty="0" err="1">
                <a:effectLst/>
                <a:latin typeface="Arial" panose="020B0604020202020204" pitchFamily="34" charset="0"/>
              </a:rPr>
              <a:t>Servicios</a:t>
            </a:r>
            <a:r>
              <a:rPr lang="fr-FR" b="1" dirty="0">
                <a:effectLst/>
                <a:latin typeface="Arial" panose="020B0604020202020204" pitchFamily="34" charset="0"/>
              </a:rPr>
              <a:t> </a:t>
            </a:r>
            <a:r>
              <a:rPr lang="fr-FR" b="1" dirty="0" err="1">
                <a:effectLst/>
                <a:latin typeface="Arial" panose="020B0604020202020204" pitchFamily="34" charset="0"/>
              </a:rPr>
              <a:t>especializados</a:t>
            </a:r>
            <a:r>
              <a:rPr lang="en-US" dirty="0">
                <a:effectLst/>
                <a:latin typeface="Arial" panose="020B0604020202020204" pitchFamily="34" charset="0"/>
              </a:rPr>
              <a:t>: </a:t>
            </a:r>
          </a:p>
          <a:p>
            <a:pPr>
              <a:buFont typeface="Arial" panose="020B0604020202020204" pitchFamily="34" charset="0"/>
              <a:buChar char="•"/>
            </a:pPr>
            <a:r>
              <a:rPr lang="en-US" dirty="0">
                <a:effectLst/>
                <a:latin typeface="Arial" panose="020B0604020202020204" pitchFamily="34" charset="0"/>
              </a:rPr>
              <a:t>Grupo: </a:t>
            </a:r>
            <a:r>
              <a:rPr lang="es-ES" dirty="0"/>
              <a:t>La parte superior de la pirámide representa a las personas, que están sufriendo a pesar de que los apoyos ya mencionados en los primeros niveles de la pirámide y requieren asistencia especial, como atención psicológica y psiquiátrica. </a:t>
            </a:r>
            <a:endParaRPr lang="en-US"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err="1">
                <a:effectLst/>
                <a:latin typeface="Arial" panose="020B0604020202020204" pitchFamily="34" charset="0"/>
              </a:rPr>
              <a:t>Apoyo</a:t>
            </a:r>
            <a:r>
              <a:rPr lang="en-US" dirty="0">
                <a:effectLst/>
                <a:latin typeface="Arial" panose="020B0604020202020204" pitchFamily="34" charset="0"/>
              </a:rPr>
              <a:t>: </a:t>
            </a:r>
            <a:r>
              <a:rPr lang="es-ES" dirty="0"/>
              <a:t>Servicios que prestan los médicos de salud mental y profesionales de servicios sociales a aquellas personas con condiciones de salud mental severas o malestares más allá del alcance de los servicios sociosanitarios generales. </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725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10</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38200" y="1503555"/>
            <a:ext cx="10388109"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err="1">
                <a:solidFill>
                  <a:schemeClr val="bg2"/>
                </a:solidFill>
                <a:latin typeface="Helvetica Neue" panose="020B0604020202020204" charset="0"/>
              </a:rPr>
              <a:t>Parte</a:t>
            </a:r>
            <a:r>
              <a:rPr lang="en-US" dirty="0">
                <a:solidFill>
                  <a:schemeClr val="bg2"/>
                </a:solidFill>
                <a:latin typeface="Helvetica Neue" panose="020B0604020202020204" charset="0"/>
              </a:rPr>
              <a:t> del </a:t>
            </a:r>
            <a:r>
              <a:rPr lang="en-US" dirty="0" err="1">
                <a:solidFill>
                  <a:schemeClr val="bg2"/>
                </a:solidFill>
                <a:latin typeface="Helvetica Neue" panose="020B0604020202020204" charset="0"/>
              </a:rPr>
              <a:t>Bloque</a:t>
            </a:r>
            <a:r>
              <a:rPr lang="en-US" dirty="0">
                <a:solidFill>
                  <a:schemeClr val="bg2"/>
                </a:solidFill>
                <a:latin typeface="Helvetica Neue" panose="020B0604020202020204" charset="0"/>
              </a:rPr>
              <a:t> 2 </a:t>
            </a:r>
            <a:r>
              <a:rPr lang="en-US" dirty="0" err="1">
                <a:solidFill>
                  <a:schemeClr val="bg2"/>
                </a:solidFill>
                <a:latin typeface="Helvetica Neue" panose="020B0604020202020204" charset="0"/>
              </a:rPr>
              <a:t>relacionado</a:t>
            </a:r>
            <a:r>
              <a:rPr lang="en-US" dirty="0">
                <a:solidFill>
                  <a:schemeClr val="bg2"/>
                </a:solidFill>
                <a:latin typeface="Helvetica Neue" panose="020B0604020202020204" charset="0"/>
              </a:rPr>
              <a:t> con </a:t>
            </a:r>
            <a:r>
              <a:rPr lang="en-US" dirty="0" err="1">
                <a:solidFill>
                  <a:schemeClr val="bg2"/>
                </a:solidFill>
              </a:rPr>
              <a:t>riesgos</a:t>
            </a:r>
            <a:r>
              <a:rPr lang="en-US" dirty="0">
                <a:solidFill>
                  <a:schemeClr val="bg2"/>
                </a:solidFill>
              </a:rPr>
              <a:t> de PNA</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RIESGO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Naturaleza</a:t>
            </a:r>
            <a:r>
              <a:rPr lang="en-US" dirty="0">
                <a:solidFill>
                  <a:schemeClr val="bg2"/>
                </a:solidFill>
                <a:latin typeface="Helvetica Neue" panose="020B0604020202020204" charset="0"/>
              </a:rPr>
              <a:t> &amp; Grado del </a:t>
            </a:r>
            <a:r>
              <a:rPr lang="en-US" dirty="0" err="1">
                <a:solidFill>
                  <a:schemeClr val="bg2"/>
                </a:solidFill>
                <a:latin typeface="Helvetica Neue" panose="020B0604020202020204" charset="0"/>
              </a:rPr>
              <a:t>riesgo</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Vulnerabilidad</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Resiliencia</a:t>
            </a:r>
            <a:r>
              <a:rPr lang="en-US" dirty="0">
                <a:solidFill>
                  <a:schemeClr val="bg2"/>
                </a:solidFill>
                <a:latin typeface="Helvetica Neue" panose="020B0604020202020204" charset="0"/>
              </a:rPr>
              <a:t> </a:t>
            </a:r>
          </a:p>
          <a:p>
            <a:endParaRPr lang="en-US" dirty="0">
              <a:solidFill>
                <a:schemeClr val="bg2"/>
              </a:solidFill>
              <a:latin typeface="Helvetica Neue" panose="020B0604020202020204" charset="0"/>
            </a:endParaRPr>
          </a:p>
          <a:p>
            <a:pPr indent="-457200">
              <a:spcBef>
                <a:spcPts val="0"/>
              </a:spcBef>
              <a:buClr>
                <a:schemeClr val="accent3"/>
              </a:buClr>
              <a:buSzPct val="100000"/>
            </a:pPr>
            <a:r>
              <a:rPr lang="es-ES" dirty="0">
                <a:solidFill>
                  <a:schemeClr val="bg2"/>
                </a:solidFill>
                <a:latin typeface="HelveticaNeue-Light-Identity-H"/>
              </a:rPr>
              <a:t>Sufrimiento psicológico y social</a:t>
            </a:r>
          </a:p>
          <a:p>
            <a:pPr indent="-457200">
              <a:spcBef>
                <a:spcPts val="0"/>
              </a:spcBef>
              <a:buClr>
                <a:schemeClr val="accent3"/>
              </a:buClr>
              <a:buSzPct val="100000"/>
            </a:pPr>
            <a:r>
              <a:rPr lang="en-US" dirty="0" err="1">
                <a:solidFill>
                  <a:schemeClr val="bg2"/>
                </a:solidFill>
                <a:latin typeface="Helvetica Neue" panose="020B0604020202020204" charset="0"/>
                <a:ea typeface="Arial"/>
                <a:cs typeface="Arial"/>
                <a:sym typeface="Arial"/>
              </a:rPr>
              <a:t>Prevenir</a:t>
            </a:r>
            <a:r>
              <a:rPr lang="en-US" dirty="0">
                <a:solidFill>
                  <a:schemeClr val="bg2"/>
                </a:solidFill>
                <a:latin typeface="Helvetica Neue" panose="020B0604020202020204" charset="0"/>
                <a:ea typeface="Arial"/>
                <a:cs typeface="Arial"/>
                <a:sym typeface="Arial"/>
              </a:rPr>
              <a:t> / </a:t>
            </a:r>
            <a:r>
              <a:rPr lang="es-ES" dirty="0">
                <a:solidFill>
                  <a:schemeClr val="bg2"/>
                </a:solidFill>
              </a:rPr>
              <a:t>reducir el estrés </a:t>
            </a:r>
            <a:endParaRPr lang="en-US" dirty="0">
              <a:solidFill>
                <a:schemeClr val="bg2"/>
              </a:solidFill>
              <a:latin typeface="Helvetica Neue" panose="020B0604020202020204" charset="0"/>
              <a:ea typeface="Arial"/>
              <a:cs typeface="Arial"/>
              <a:sym typeface="Arial"/>
            </a:endParaRPr>
          </a:p>
          <a:p>
            <a:pPr indent="-457200">
              <a:spcBef>
                <a:spcPts val="0"/>
              </a:spcBef>
              <a:buClr>
                <a:schemeClr val="accent3"/>
              </a:buClr>
              <a:buSzPct val="100000"/>
            </a:pPr>
            <a:r>
              <a:rPr lang="es-ES" dirty="0">
                <a:solidFill>
                  <a:schemeClr val="bg2"/>
                </a:solidFill>
                <a:latin typeface="HelveticaNeue-Light-Identity-H"/>
              </a:rPr>
              <a:t>Atención basada en la comunidad</a:t>
            </a:r>
          </a:p>
          <a:p>
            <a:pPr indent="-457200">
              <a:spcBef>
                <a:spcPts val="0"/>
              </a:spcBef>
              <a:buClr>
                <a:schemeClr val="accent3"/>
              </a:buClr>
              <a:buSzPct val="100000"/>
            </a:pPr>
            <a:r>
              <a:rPr lang="es-ES" dirty="0">
                <a:solidFill>
                  <a:schemeClr val="bg2"/>
                </a:solidFill>
              </a:rPr>
              <a:t>En todas las edades y todas las etapas del desarrollo infantil</a:t>
            </a:r>
            <a:br>
              <a:rPr lang="en-US" dirty="0">
                <a:solidFill>
                  <a:schemeClr val="bg2"/>
                </a:solidFill>
                <a:latin typeface="Helvetica Neue" panose="020B0604020202020204" charset="0"/>
              </a:rPr>
            </a:br>
            <a:endParaRPr lang="en-US" dirty="0">
              <a:solidFill>
                <a:schemeClr val="bg2"/>
              </a:solidFill>
              <a:latin typeface="Helvetica Neue" panose="020B0604020202020204" charset="0"/>
            </a:endParaRPr>
          </a:p>
          <a:p>
            <a:pPr marL="342900" indent="-342900">
              <a:buClr>
                <a:schemeClr val="accent3"/>
              </a:buClr>
              <a:buSzPct val="100000"/>
            </a:pPr>
            <a:r>
              <a:rPr lang="es-ES" dirty="0">
                <a:solidFill>
                  <a:schemeClr val="bg2"/>
                </a:solidFill>
                <a:latin typeface="HelveticaNeue-Light-Identity-H"/>
              </a:rPr>
              <a:t>Según la naturaleza de la crisis</a:t>
            </a:r>
            <a:r>
              <a:rPr lang="en-US" dirty="0">
                <a:solidFill>
                  <a:schemeClr val="bg2"/>
                </a:solidFill>
                <a:latin typeface="Helvetica Neue" panose="020B0604020202020204" charset="0"/>
                <a:ea typeface="Arial"/>
                <a:cs typeface="Arial"/>
                <a:sym typeface="Arial"/>
              </a:rPr>
              <a:t> </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41464" y="5556113"/>
            <a:ext cx="4322432" cy="1815882"/>
          </a:xfrm>
          <a:prstGeom prst="rect">
            <a:avLst/>
          </a:prstGeom>
          <a:noFill/>
        </p:spPr>
        <p:txBody>
          <a:bodyPr wrap="square">
            <a:spAutoFit/>
          </a:bodyPr>
          <a:lstStyle/>
          <a:p>
            <a:pPr algn="r"/>
            <a:r>
              <a:rPr lang="es-ES" sz="2800" dirty="0">
                <a:latin typeface="Ink Free" panose="03080402000500000000" pitchFamily="66" charset="0"/>
              </a:rPr>
              <a:t>¿ cuales son las principales fuentes de aflicción</a:t>
            </a:r>
            <a:r>
              <a:rPr lang="fr-FR" sz="1800" dirty="0">
                <a:latin typeface="Ink Free" panose="03080402000500000000" pitchFamily="66" charset="0"/>
              </a:rPr>
              <a:t>?</a:t>
            </a:r>
          </a:p>
          <a:p>
            <a:pPr algn="r"/>
            <a:endParaRPr lang="fr-FR" sz="2800" dirty="0">
              <a:latin typeface="Ink Free" panose="03080402000500000000" pitchFamily="66" charset="0"/>
            </a:endParaRP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495429" y="1284972"/>
            <a:ext cx="826940" cy="811431"/>
          </a:xfrm>
          <a:prstGeom prst="rect">
            <a:avLst/>
          </a:prstGeom>
          <a:noFill/>
          <a:ln>
            <a:noFill/>
          </a:ln>
        </p:spPr>
      </p:pic>
      <p:pic>
        <p:nvPicPr>
          <p:cNvPr id="23" name="Image 22">
            <a:extLst>
              <a:ext uri="{FF2B5EF4-FFF2-40B4-BE49-F238E27FC236}">
                <a16:creationId xmlns:a16="http://schemas.microsoft.com/office/drawing/2014/main" id="{DE698756-00C0-4459-8C27-39A45B8BE669}"/>
              </a:ext>
            </a:extLst>
          </p:cNvPr>
          <p:cNvPicPr>
            <a:picLocks noChangeAspect="1"/>
          </p:cNvPicPr>
          <p:nvPr/>
        </p:nvPicPr>
        <p:blipFill>
          <a:blip r:embed="rId7"/>
          <a:stretch>
            <a:fillRect/>
          </a:stretch>
        </p:blipFill>
        <p:spPr>
          <a:xfrm>
            <a:off x="2200073" y="5854893"/>
            <a:ext cx="691106" cy="657117"/>
          </a:xfrm>
          <a:prstGeom prst="rect">
            <a:avLst/>
          </a:prstGeom>
        </p:spPr>
      </p:pic>
      <p:pic>
        <p:nvPicPr>
          <p:cNvPr id="24" name="Image 23">
            <a:extLst>
              <a:ext uri="{FF2B5EF4-FFF2-40B4-BE49-F238E27FC236}">
                <a16:creationId xmlns:a16="http://schemas.microsoft.com/office/drawing/2014/main" id="{7A91FD92-8787-4474-BC6F-98D998D65DC9}"/>
              </a:ext>
            </a:extLst>
          </p:cNvPr>
          <p:cNvPicPr>
            <a:picLocks noChangeAspect="1"/>
          </p:cNvPicPr>
          <p:nvPr/>
        </p:nvPicPr>
        <p:blipFill>
          <a:blip r:embed="rId8"/>
          <a:stretch>
            <a:fillRect/>
          </a:stretch>
        </p:blipFill>
        <p:spPr>
          <a:xfrm>
            <a:off x="3071422" y="5737492"/>
            <a:ext cx="870623" cy="884226"/>
          </a:xfrm>
          <a:prstGeom prst="rect">
            <a:avLst/>
          </a:prstGeom>
        </p:spPr>
      </p:pic>
      <p:pic>
        <p:nvPicPr>
          <p:cNvPr id="25" name="Google Shape;349;ge222077659_0_0" descr="Screen Shot 2019-10-08 at 5.14.02 PM.png">
            <a:extLst>
              <a:ext uri="{FF2B5EF4-FFF2-40B4-BE49-F238E27FC236}">
                <a16:creationId xmlns:a16="http://schemas.microsoft.com/office/drawing/2014/main" id="{2C620C85-E698-499E-890E-602902A5DA53}"/>
              </a:ext>
            </a:extLst>
          </p:cNvPr>
          <p:cNvPicPr preferRelativeResize="0"/>
          <p:nvPr/>
        </p:nvPicPr>
        <p:blipFill rotWithShape="1">
          <a:blip r:embed="rId9">
            <a:alphaModFix/>
          </a:blip>
          <a:srcRect/>
          <a:stretch/>
        </p:blipFill>
        <p:spPr>
          <a:xfrm>
            <a:off x="10963896" y="3218729"/>
            <a:ext cx="904852" cy="838503"/>
          </a:xfrm>
          <a:prstGeom prst="rect">
            <a:avLst/>
          </a:prstGeom>
          <a:noFill/>
          <a:ln>
            <a:noFill/>
          </a:ln>
        </p:spPr>
      </p:pic>
      <p:pic>
        <p:nvPicPr>
          <p:cNvPr id="26" name="Google Shape;352;ge222077659_0_0" descr="Screen Shot 2019-10-08 at 5.13.49 PM.png">
            <a:extLst>
              <a:ext uri="{FF2B5EF4-FFF2-40B4-BE49-F238E27FC236}">
                <a16:creationId xmlns:a16="http://schemas.microsoft.com/office/drawing/2014/main" id="{C201E01B-C2E9-4BBB-8DD6-02FD590843ED}"/>
              </a:ext>
            </a:extLst>
          </p:cNvPr>
          <p:cNvPicPr preferRelativeResize="0"/>
          <p:nvPr/>
        </p:nvPicPr>
        <p:blipFill rotWithShape="1">
          <a:blip r:embed="rId10">
            <a:alphaModFix/>
          </a:blip>
          <a:srcRect/>
          <a:stretch/>
        </p:blipFill>
        <p:spPr>
          <a:xfrm>
            <a:off x="10878022" y="3997857"/>
            <a:ext cx="1244795" cy="838503"/>
          </a:xfrm>
          <a:prstGeom prst="rect">
            <a:avLst/>
          </a:prstGeom>
          <a:noFill/>
          <a:ln>
            <a:noFill/>
          </a:ln>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2293789"/>
            <a:ext cx="6076521" cy="3381667"/>
          </a:xfrm>
        </p:spPr>
        <p:txBody>
          <a:bodyPr>
            <a:normAutofit/>
          </a:bodyPr>
          <a:lstStyle/>
          <a:p>
            <a:pPr marL="50800" indent="0" algn="ctr">
              <a:buNone/>
            </a:pPr>
            <a:r>
              <a:rPr lang="en-US" sz="2400" dirty="0">
                <a:solidFill>
                  <a:schemeClr val="bg2"/>
                </a:solidFill>
              </a:rPr>
              <a:t>“</a:t>
            </a:r>
            <a:r>
              <a:rPr lang="es-ES" dirty="0"/>
              <a:t>Los niños y niñas y sus cuidadores experimentan una mejora de la salud mental y el bienestar psicosocial</a:t>
            </a:r>
            <a:r>
              <a:rPr lang="en-US" sz="2400" dirty="0"/>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763881" y="4231798"/>
            <a:ext cx="1498650" cy="1748091"/>
          </a:xfrm>
          <a:prstGeom prst="rect">
            <a:avLst/>
          </a:prstGeom>
          <a:noFill/>
          <a:ln>
            <a:noFill/>
          </a:ln>
        </p:spPr>
      </p:pic>
      <p:sp>
        <p:nvSpPr>
          <p:cNvPr id="9" name="ZoneTexte 8">
            <a:extLst>
              <a:ext uri="{FF2B5EF4-FFF2-40B4-BE49-F238E27FC236}">
                <a16:creationId xmlns:a16="http://schemas.microsoft.com/office/drawing/2014/main" id="{52F7AA41-DBD0-4497-8479-BF6D7B6B32D7}"/>
              </a:ext>
            </a:extLst>
          </p:cNvPr>
          <p:cNvSpPr txBox="1"/>
          <p:nvPr/>
        </p:nvSpPr>
        <p:spPr>
          <a:xfrm>
            <a:off x="6887113" y="2828302"/>
            <a:ext cx="5127914" cy="2677656"/>
          </a:xfrm>
          <a:prstGeom prst="rect">
            <a:avLst/>
          </a:prstGeom>
          <a:noFill/>
        </p:spPr>
        <p:txBody>
          <a:bodyPr wrap="square">
            <a:spAutoFit/>
          </a:bodyPr>
          <a:lstStyle/>
          <a:p>
            <a:pPr marL="457200" indent="-457200">
              <a:buFont typeface="Arial" panose="020B0604020202020204" pitchFamily="34" charset="0"/>
              <a:buChar char="•"/>
            </a:pPr>
            <a:r>
              <a:rPr lang="es-ES" sz="2800" dirty="0">
                <a:latin typeface="HelveticaNeue-Light-Identity-H"/>
              </a:rPr>
              <a:t>E</a:t>
            </a:r>
            <a:r>
              <a:rPr lang="es-ES" sz="2800" b="0" i="0" u="none" strike="noStrike" baseline="0" dirty="0">
                <a:solidFill>
                  <a:srgbClr val="000000"/>
                </a:solidFill>
                <a:latin typeface="HelveticaNeue-Light-Identity-H"/>
              </a:rPr>
              <a:t>tapas de desarrollo infantil</a:t>
            </a:r>
          </a:p>
          <a:p>
            <a:pPr marL="457200" indent="-457200">
              <a:buFont typeface="Arial" panose="020B0604020202020204" pitchFamily="34" charset="0"/>
              <a:buChar char="•"/>
            </a:pPr>
            <a:r>
              <a:rPr lang="es-ES" sz="2800" dirty="0">
                <a:latin typeface="HelveticaNeue-Light-Identity-H"/>
              </a:rPr>
              <a:t>I</a:t>
            </a:r>
            <a:r>
              <a:rPr lang="es-ES" sz="2800" b="0" i="0" u="none" strike="noStrike" baseline="0" dirty="0">
                <a:solidFill>
                  <a:srgbClr val="000000"/>
                </a:solidFill>
                <a:latin typeface="HelveticaNeue-Light-Identity-H"/>
              </a:rPr>
              <a:t>ntervenciones a nivel familiar y comunitario</a:t>
            </a:r>
          </a:p>
          <a:p>
            <a:pPr marL="457200" indent="-457200">
              <a:buFont typeface="Arial" panose="020B0604020202020204" pitchFamily="34" charset="0"/>
              <a:buChar char="•"/>
            </a:pPr>
            <a:r>
              <a:rPr lang="es-ES" sz="2800" dirty="0">
                <a:latin typeface="HelveticaNeue-Light-Identity-H"/>
              </a:rPr>
              <a:t>P</a:t>
            </a:r>
            <a:r>
              <a:rPr lang="es-ES" sz="2800" b="0" i="0" u="none" strike="noStrike" baseline="0" dirty="0">
                <a:solidFill>
                  <a:srgbClr val="000000"/>
                </a:solidFill>
                <a:latin typeface="HelveticaNeue-Light-Identity-H"/>
              </a:rPr>
              <a:t>rimeros auxilios psicológicos </a:t>
            </a:r>
          </a:p>
          <a:p>
            <a:pPr marL="457200" indent="-457200">
              <a:buFont typeface="Arial" panose="020B0604020202020204" pitchFamily="34" charset="0"/>
              <a:buChar char="•"/>
            </a:pPr>
            <a:r>
              <a:rPr lang="es-ES" sz="2800" dirty="0">
                <a:latin typeface="HelveticaNeue-Light-Identity-H"/>
              </a:rPr>
              <a:t>S</a:t>
            </a:r>
            <a:r>
              <a:rPr lang="es-ES" sz="2800" b="0" i="0" u="none" strike="noStrike" baseline="0" dirty="0">
                <a:latin typeface="HelveticaNeue-Light-Identity-H"/>
              </a:rPr>
              <a:t>ervicios especializados </a:t>
            </a:r>
            <a:endParaRPr lang="fr-FR" sz="2800" dirty="0">
              <a:solidFill>
                <a:schemeClr val="bg2"/>
              </a:solidFill>
              <a:latin typeface="Helvetica Neue" panose="020B0604020202020204" charset="0"/>
            </a:endParaRPr>
          </a:p>
        </p:txBody>
      </p:sp>
      <p:pic>
        <p:nvPicPr>
          <p:cNvPr id="4" name="Image 3">
            <a:extLst>
              <a:ext uri="{FF2B5EF4-FFF2-40B4-BE49-F238E27FC236}">
                <a16:creationId xmlns:a16="http://schemas.microsoft.com/office/drawing/2014/main" id="{8A06498B-9179-418A-90C1-B2F6DE2B3F26}"/>
              </a:ext>
            </a:extLst>
          </p:cNvPr>
          <p:cNvPicPr>
            <a:picLocks noChangeAspect="1"/>
          </p:cNvPicPr>
          <p:nvPr/>
        </p:nvPicPr>
        <p:blipFill>
          <a:blip r:embed="rId4"/>
          <a:stretch>
            <a:fillRect/>
          </a:stretch>
        </p:blipFill>
        <p:spPr>
          <a:xfrm>
            <a:off x="2160586" y="976158"/>
            <a:ext cx="2347770" cy="716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74BC0-07E6-4656-819C-4F26CC187594}"/>
              </a:ext>
            </a:extLst>
          </p:cNvPr>
          <p:cNvSpPr>
            <a:spLocks noGrp="1"/>
          </p:cNvSpPr>
          <p:nvPr>
            <p:ph type="title"/>
          </p:nvPr>
        </p:nvSpPr>
        <p:spPr>
          <a:xfrm>
            <a:off x="603115" y="156577"/>
            <a:ext cx="10572277" cy="1325563"/>
          </a:xfrm>
        </p:spPr>
        <p:txBody>
          <a:bodyPr>
            <a:normAutofit/>
          </a:bodyPr>
          <a:lstStyle/>
          <a:p>
            <a:r>
              <a:rPr lang="es-ES" dirty="0"/>
              <a:t>Salud mental y apoyo psicosocial: Pirámide de servicios</a:t>
            </a:r>
            <a:endParaRPr lang="fr-FR" dirty="0"/>
          </a:p>
        </p:txBody>
      </p:sp>
      <p:sp>
        <p:nvSpPr>
          <p:cNvPr id="8" name="Espace réservé du contenu 7">
            <a:extLst>
              <a:ext uri="{FF2B5EF4-FFF2-40B4-BE49-F238E27FC236}">
                <a16:creationId xmlns:a16="http://schemas.microsoft.com/office/drawing/2014/main" id="{3E632E1A-57A8-4B30-B50E-12F9DFA0E018}"/>
              </a:ext>
            </a:extLst>
          </p:cNvPr>
          <p:cNvSpPr>
            <a:spLocks noGrp="1"/>
          </p:cNvSpPr>
          <p:nvPr>
            <p:ph sz="half" idx="2"/>
          </p:nvPr>
        </p:nvSpPr>
        <p:spPr>
          <a:xfrm>
            <a:off x="7508281" y="2506662"/>
            <a:ext cx="3667111" cy="4351338"/>
          </a:xfrm>
        </p:spPr>
        <p:txBody>
          <a:bodyPr/>
          <a:lstStyle/>
          <a:p>
            <a:r>
              <a:rPr lang="es-ES" dirty="0"/>
              <a:t>Sistema de múltiples niveles</a:t>
            </a:r>
          </a:p>
          <a:p>
            <a:r>
              <a:rPr lang="es-ES" dirty="0"/>
              <a:t>Apoyos complementarios </a:t>
            </a:r>
          </a:p>
          <a:p>
            <a:r>
              <a:rPr lang="en-US" dirty="0" err="1">
                <a:effectLst/>
                <a:latin typeface="Arial" panose="020B0604020202020204" pitchFamily="34" charset="0"/>
              </a:rPr>
              <a:t>Diferentes</a:t>
            </a:r>
            <a:r>
              <a:rPr lang="en-US" dirty="0">
                <a:effectLst/>
                <a:latin typeface="Arial" panose="020B0604020202020204" pitchFamily="34" charset="0"/>
              </a:rPr>
              <a:t> </a:t>
            </a:r>
            <a:r>
              <a:rPr lang="en-US" dirty="0" err="1">
                <a:effectLst/>
                <a:latin typeface="Arial" panose="020B0604020202020204" pitchFamily="34" charset="0"/>
              </a:rPr>
              <a:t>grupos</a:t>
            </a:r>
            <a:r>
              <a:rPr lang="en-US" dirty="0">
                <a:effectLst/>
                <a:latin typeface="Arial" panose="020B0604020202020204" pitchFamily="34" charset="0"/>
              </a:rPr>
              <a:t> = </a:t>
            </a:r>
            <a:r>
              <a:rPr lang="en-US" dirty="0" err="1">
                <a:effectLst/>
                <a:latin typeface="Arial" panose="020B0604020202020204" pitchFamily="34" charset="0"/>
              </a:rPr>
              <a:t>diferentes</a:t>
            </a:r>
            <a:r>
              <a:rPr lang="en-US" dirty="0">
                <a:effectLst/>
                <a:latin typeface="Arial" panose="020B0604020202020204" pitchFamily="34" charset="0"/>
              </a:rPr>
              <a:t> </a:t>
            </a:r>
            <a:r>
              <a:rPr lang="es-ES" dirty="0"/>
              <a:t>necesidades</a:t>
            </a:r>
            <a:endParaRPr lang="fr-FR" dirty="0"/>
          </a:p>
        </p:txBody>
      </p:sp>
      <p:sp>
        <p:nvSpPr>
          <p:cNvPr id="4" name="Espace réservé du contenu 3">
            <a:extLst>
              <a:ext uri="{FF2B5EF4-FFF2-40B4-BE49-F238E27FC236}">
                <a16:creationId xmlns:a16="http://schemas.microsoft.com/office/drawing/2014/main" id="{F69DFC8A-656E-45BD-BC8E-F5D2BBF40785}"/>
              </a:ext>
            </a:extLst>
          </p:cNvPr>
          <p:cNvSpPr>
            <a:spLocks noGrp="1"/>
          </p:cNvSpPr>
          <p:nvPr>
            <p:ph sz="half" idx="1"/>
          </p:nvPr>
        </p:nvSpPr>
        <p:spPr/>
        <p:txBody>
          <a:bodyPr/>
          <a:lstStyle/>
          <a:p>
            <a:pPr marL="50800" indent="0">
              <a:buNone/>
            </a:pPr>
            <a:r>
              <a:rPr lang="es-ES" dirty="0"/>
              <a:t> </a:t>
            </a:r>
          </a:p>
        </p:txBody>
      </p:sp>
      <p:pic>
        <p:nvPicPr>
          <p:cNvPr id="7" name="Image 6">
            <a:extLst>
              <a:ext uri="{FF2B5EF4-FFF2-40B4-BE49-F238E27FC236}">
                <a16:creationId xmlns:a16="http://schemas.microsoft.com/office/drawing/2014/main" id="{B18DADFE-59FF-4D40-A864-7431F00C22B7}"/>
              </a:ext>
            </a:extLst>
          </p:cNvPr>
          <p:cNvPicPr>
            <a:picLocks noChangeAspect="1"/>
          </p:cNvPicPr>
          <p:nvPr/>
        </p:nvPicPr>
        <p:blipFill>
          <a:blip r:embed="rId3"/>
          <a:stretch>
            <a:fillRect/>
          </a:stretch>
        </p:blipFill>
        <p:spPr>
          <a:xfrm>
            <a:off x="1130806" y="1546891"/>
            <a:ext cx="5041396" cy="5200696"/>
          </a:xfrm>
          <a:prstGeom prst="rect">
            <a:avLst/>
          </a:prstGeom>
        </p:spPr>
      </p:pic>
      <p:sp>
        <p:nvSpPr>
          <p:cNvPr id="9" name="ZoneTexte 8">
            <a:extLst>
              <a:ext uri="{FF2B5EF4-FFF2-40B4-BE49-F238E27FC236}">
                <a16:creationId xmlns:a16="http://schemas.microsoft.com/office/drawing/2014/main" id="{EBDE5934-BFD9-4527-9E12-3F8D9097EE40}"/>
              </a:ext>
            </a:extLst>
          </p:cNvPr>
          <p:cNvSpPr txBox="1"/>
          <p:nvPr/>
        </p:nvSpPr>
        <p:spPr>
          <a:xfrm>
            <a:off x="3696509" y="5505858"/>
            <a:ext cx="1420239" cy="443964"/>
          </a:xfrm>
          <a:prstGeom prst="rect">
            <a:avLst/>
          </a:prstGeom>
          <a:solidFill>
            <a:srgbClr val="9AD1EB"/>
          </a:solidFill>
        </p:spPr>
        <p:txBody>
          <a:bodyPr wrap="square" rtlCol="0">
            <a:spAutoFit/>
          </a:bodyPr>
          <a:lstStyle/>
          <a:p>
            <a:endParaRPr lang="es-ES" dirty="0"/>
          </a:p>
        </p:txBody>
      </p:sp>
    </p:spTree>
    <p:extLst>
      <p:ext uri="{BB962C8B-B14F-4D97-AF65-F5344CB8AC3E}">
        <p14:creationId xmlns:p14="http://schemas.microsoft.com/office/powerpoint/2010/main" val="32406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1471</Words>
  <Application>Microsoft Office PowerPoint</Application>
  <PresentationFormat>Grand écran</PresentationFormat>
  <Paragraphs>75</Paragraphs>
  <Slides>3</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vt:i4>
      </vt:variant>
    </vt:vector>
  </HeadingPairs>
  <TitlesOfParts>
    <vt:vector size="13" baseType="lpstr">
      <vt:lpstr>HelveticaNeue-Roman-Identity-H</vt:lpstr>
      <vt:lpstr>CMSY9</vt:lpstr>
      <vt:lpstr>Helvetica Neue</vt:lpstr>
      <vt:lpstr>HelveticaNeue-Light-Identity-H</vt:lpstr>
      <vt:lpstr>HelveticaNeue-LightItalic-Identity-H</vt:lpstr>
      <vt:lpstr>Calibri</vt:lpstr>
      <vt:lpstr>Arial</vt:lpstr>
      <vt:lpstr>HelveticaNeue-Medium-Identity-H</vt:lpstr>
      <vt:lpstr>Ink Free</vt:lpstr>
      <vt:lpstr>Office Theme</vt:lpstr>
      <vt:lpstr>Intro general a la Norma 10</vt:lpstr>
      <vt:lpstr>Présentation PowerPoint</vt:lpstr>
      <vt:lpstr>Salud mental y apoyo psicosocial: Pirámide de servicios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124</cp:revision>
  <dcterms:created xsi:type="dcterms:W3CDTF">2017-12-20T18:51:03Z</dcterms:created>
  <dcterms:modified xsi:type="dcterms:W3CDTF">2021-09-22T09:08:14Z</dcterms:modified>
</cp:coreProperties>
</file>