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1" r:id="rId3"/>
    <p:sldId id="29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
      <p:font typeface="Ink Free" panose="03080402000500000000" pitchFamily="66"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5114" autoAdjust="0"/>
  </p:normalViewPr>
  <p:slideViewPr>
    <p:cSldViewPr snapToGrid="0">
      <p:cViewPr varScale="1">
        <p:scale>
          <a:sx n="30" d="100"/>
          <a:sy n="30" d="100"/>
        </p:scale>
        <p:origin x="1856" y="28"/>
      </p:cViewPr>
      <p:guideLst>
        <p:guide orient="horz" pos="2160"/>
        <p:guide pos="3840"/>
      </p:guideLst>
    </p:cSldViewPr>
  </p:slideViewPr>
  <p:notesTextViewPr>
    <p:cViewPr>
      <p:scale>
        <a:sx n="1" d="1"/>
        <a:sy n="1" d="1"/>
      </p:scale>
      <p:origin x="0" y="-144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dn.peaceopstraining.org/course_promos/ddr/ddr_spanish.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segundo Bloque de Normas relacionadas con </a:t>
            </a:r>
            <a:r>
              <a:rPr lang="en-US" dirty="0"/>
              <a:t>los </a:t>
            </a:r>
            <a:r>
              <a:rPr lang="en-US" dirty="0" err="1"/>
              <a:t>riesgos</a:t>
            </a:r>
            <a:r>
              <a:rPr lang="en-US" dirty="0"/>
              <a:t> </a:t>
            </a:r>
            <a:r>
              <a:rPr lang="es-ES" sz="1200" b="0" i="0" u="none" strike="noStrike" baseline="0" dirty="0">
                <a:latin typeface="HelveticaNeue-Light-Identity-H"/>
              </a:rPr>
              <a:t>en materia de Protección de la niñez y adolescencia a los que pueden enfrentarse los NNA en contextos humanitarios. Las siete diferentes normas sobre el riesgo están relacionadas, puesto que tratan vulnerabilidades y riesgos interrelacionados. Los riesgos no pueden tratarse separadamente.</a:t>
            </a:r>
          </a:p>
          <a:p>
            <a:pPr algn="l">
              <a:buFont typeface="Arial" panose="020B0604020202020204" pitchFamily="34" charset="0"/>
              <a:buChar char="•"/>
            </a:pPr>
            <a:endParaRPr lang="es-ES" sz="1200" b="0" i="0" u="none" strike="noStrike" baseline="0" dirty="0">
              <a:latin typeface="HelveticaNeue-Light-Identity-H"/>
            </a:endParaRPr>
          </a:p>
          <a:p>
            <a:pPr algn="l">
              <a:buFont typeface="Arial" panose="020B0604020202020204" pitchFamily="34" charset="0"/>
              <a:buChar char="•"/>
            </a:pPr>
            <a:r>
              <a:rPr lang="es-ES" sz="1200" b="0" i="0" u="none" strike="noStrike" baseline="0" dirty="0">
                <a:latin typeface="HelveticaNeue-Light-Identity-H"/>
              </a:rPr>
              <a:t>Los riesgos en materia de Protección de la niñez y adolescencia son potenciales agresiones y amenazas a los derechos de los NNA que les causarán daño. Para comprender el riesgo de los NNA, hay que comprender la naturaleza y el grado del riesgo (tipo, situación, amenaza…) y la vulnerabilidad individual del NNA ante ese riesgo, </a:t>
            </a:r>
            <a:r>
              <a:rPr lang="es-ES" dirty="0"/>
              <a:t>pero también las estrategias de supervivencia o afrontamiento de la familia / NNA (es decir, su resiliencia y capacidad para soportar el riesgo). Se entiende por vulnerabilidad la medida en que un niño tiene características que reducen su capacidad para resistir un impacto adverso. Tenemos que dejar constancia de que la vulnerabilidad es específica de cada persona y de cada situación.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DEF: </a:t>
            </a:r>
            <a:r>
              <a:rPr lang="es-ES" dirty="0"/>
              <a:t>"Reclutamiento " se refiere al alistamiento obligatorio, forzado o voluntario de cualquier NNA en cualquier fuerza armada o grupo armado. El reclutamiento y la utilización privan a los NNA de sus derechos y tienen consecuencias negativas inmediatas y a largo plazo para la salud socioeconómica, psicológica y física de los NNA, de las familias y de las comunidades. A menudo, estos NNA, incluido niñas, se ven obligados a presenciar, experimentar y cometer abusos, explotación o violencia. El reclutamiento y la utilización de NNA en grupos armados o fuerzas armadas es una grave violación de sus derechos humanos y de los tratados </a:t>
            </a:r>
            <a:r>
              <a:rPr lang="fr-FR" dirty="0" err="1"/>
              <a:t>internacionales</a:t>
            </a:r>
            <a:r>
              <a:rPr lang="fr-FR" dirty="0"/>
              <a:t> </a:t>
            </a:r>
            <a:r>
              <a:rPr lang="fr-FR" dirty="0" err="1"/>
              <a:t>humanitarios</a:t>
            </a:r>
            <a:r>
              <a:rPr lang="fr-FR" dirty="0"/>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Los </a:t>
            </a:r>
            <a:r>
              <a:rPr lang="en-US" dirty="0" err="1">
                <a:latin typeface="Arial"/>
                <a:ea typeface="Arial"/>
                <a:cs typeface="Arial"/>
                <a:sym typeface="Arial"/>
              </a:rPr>
              <a:t>actores</a:t>
            </a:r>
            <a:r>
              <a:rPr lang="en-US" dirty="0">
                <a:latin typeface="Arial"/>
                <a:ea typeface="Arial"/>
                <a:cs typeface="Arial"/>
                <a:sym typeface="Arial"/>
              </a:rPr>
              <a:t> </a:t>
            </a:r>
            <a:r>
              <a:rPr lang="en-US" dirty="0" err="1">
                <a:latin typeface="Arial"/>
                <a:ea typeface="Arial"/>
                <a:cs typeface="Arial"/>
                <a:sym typeface="Arial"/>
              </a:rPr>
              <a:t>humanitarios</a:t>
            </a:r>
            <a:r>
              <a:rPr lang="en-US" dirty="0">
                <a:latin typeface="Arial"/>
                <a:ea typeface="Arial"/>
                <a:cs typeface="Arial"/>
                <a:sym typeface="Arial"/>
              </a:rPr>
              <a:t> </a:t>
            </a:r>
            <a:r>
              <a:rPr lang="en-US" dirty="0" err="1">
                <a:latin typeface="Arial"/>
                <a:ea typeface="Arial"/>
                <a:cs typeface="Arial"/>
                <a:sym typeface="Arial"/>
              </a:rPr>
              <a:t>deben</a:t>
            </a:r>
            <a:r>
              <a:rPr lang="en-US" dirty="0">
                <a:latin typeface="Arial"/>
                <a:ea typeface="Arial"/>
                <a:cs typeface="Arial"/>
                <a:sym typeface="Arial"/>
              </a:rPr>
              <a:t> </a:t>
            </a:r>
            <a:r>
              <a:rPr lang="en-US" dirty="0" err="1">
                <a:latin typeface="Arial"/>
                <a:ea typeface="Arial"/>
                <a:cs typeface="Arial"/>
                <a:sym typeface="Arial"/>
              </a:rPr>
              <a:t>tomar</a:t>
            </a:r>
            <a:r>
              <a:rPr lang="en-US" dirty="0">
                <a:latin typeface="Arial"/>
                <a:ea typeface="Arial"/>
                <a:cs typeface="Arial"/>
                <a:sym typeface="Arial"/>
              </a:rPr>
              <a:t> </a:t>
            </a:r>
            <a:r>
              <a:rPr lang="en-US" dirty="0" err="1">
                <a:latin typeface="Arial"/>
                <a:ea typeface="Arial"/>
                <a:cs typeface="Arial"/>
                <a:sym typeface="Arial"/>
              </a:rPr>
              <a:t>acciones</a:t>
            </a:r>
            <a:r>
              <a:rPr lang="en-US" dirty="0">
                <a:latin typeface="Arial"/>
                <a:ea typeface="Arial"/>
                <a:cs typeface="Arial"/>
                <a:sym typeface="Arial"/>
              </a:rPr>
              <a:t> para </a:t>
            </a:r>
            <a:r>
              <a:rPr lang="en-US" dirty="0" err="1">
                <a:latin typeface="Arial"/>
                <a:ea typeface="Arial"/>
                <a:cs typeface="Arial"/>
                <a:sym typeface="Arial"/>
              </a:rPr>
              <a:t>prevenir</a:t>
            </a:r>
            <a:r>
              <a:rPr lang="en-US" dirty="0">
                <a:latin typeface="Arial"/>
                <a:ea typeface="Arial"/>
                <a:cs typeface="Arial"/>
                <a:sym typeface="Arial"/>
              </a:rPr>
              <a:t> </a:t>
            </a:r>
            <a:r>
              <a:rPr lang="es-ES" dirty="0">
                <a:latin typeface="Arial"/>
                <a:ea typeface="Arial"/>
                <a:cs typeface="Arial"/>
                <a:sym typeface="Arial"/>
              </a:rPr>
              <a:t>e</a:t>
            </a:r>
            <a:r>
              <a:rPr lang="es-ES" dirty="0"/>
              <a:t>l reclutamiento y la utilización de NNA y para responder a las consecuencias negativas inmediatas y a largo plazo para los NNA, de las familias y de las comunidades, a través de programas de </a:t>
            </a:r>
            <a:r>
              <a:rPr lang="fr-FR" dirty="0" err="1"/>
              <a:t>reintegración</a:t>
            </a:r>
            <a:r>
              <a:rPr lang="fr-FR" dirty="0"/>
              <a:t> </a:t>
            </a:r>
            <a:r>
              <a:rPr lang="fr-FR" dirty="0" err="1"/>
              <a:t>multisectoriales</a:t>
            </a:r>
            <a:r>
              <a:rPr lang="fr-FR" dirty="0"/>
              <a:t> </a:t>
            </a:r>
            <a:r>
              <a:rPr lang="fr-FR" dirty="0" err="1"/>
              <a:t>basados</a:t>
            </a:r>
            <a:r>
              <a:rPr lang="fr-FR" dirty="0"/>
              <a:t> en la </a:t>
            </a:r>
            <a:r>
              <a:rPr lang="fr-FR" dirty="0" err="1"/>
              <a:t>comunidad</a:t>
            </a:r>
            <a:r>
              <a:rPr lang="fr-FR" dirty="0"/>
              <a:t>, </a:t>
            </a:r>
            <a:r>
              <a:rPr lang="fr-FR" dirty="0" err="1"/>
              <a:t>asi</a:t>
            </a:r>
            <a:r>
              <a:rPr lang="fr-FR" dirty="0"/>
              <a:t> </a:t>
            </a:r>
            <a:r>
              <a:rPr lang="fr-FR" dirty="0" err="1"/>
              <a:t>como</a:t>
            </a:r>
            <a:r>
              <a:rPr lang="fr-FR" dirty="0"/>
              <a:t> con </a:t>
            </a:r>
            <a:r>
              <a:rPr lang="fr-FR" dirty="0" err="1"/>
              <a:t>incidencia</a:t>
            </a:r>
            <a:r>
              <a:rPr lang="fr-FR" dirty="0"/>
              <a:t> para su </a:t>
            </a:r>
            <a:r>
              <a:rPr lang="fr-FR" dirty="0" err="1"/>
              <a:t>desvinculación</a:t>
            </a:r>
            <a:r>
              <a:rPr lang="fr-FR" dirty="0"/>
              <a:t> o la </a:t>
            </a:r>
            <a:r>
              <a:rPr lang="fr-FR" dirty="0" err="1"/>
              <a:t>liberación</a:t>
            </a:r>
            <a:r>
              <a:rPr lang="fr-FR" dirty="0"/>
              <a:t>. </a:t>
            </a:r>
            <a:r>
              <a:rPr lang="fr-FR" dirty="0" err="1"/>
              <a:t>Esta</a:t>
            </a:r>
            <a:r>
              <a:rPr lang="fr-FR" dirty="0"/>
              <a:t> norma </a:t>
            </a:r>
            <a:r>
              <a:rPr lang="es-ES" dirty="0"/>
              <a:t>exige un énfasis en la </a:t>
            </a:r>
            <a:r>
              <a:rPr lang="es-ES" b="1" dirty="0"/>
              <a:t>prevención</a:t>
            </a:r>
            <a:r>
              <a:rPr lang="es-ES" dirty="0"/>
              <a:t> centrada en los NNA, especialmente protegiéndolos del reclutamiento.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de </a:t>
            </a:r>
            <a:r>
              <a:rPr lang="es-ES" b="0" i="1" dirty="0"/>
              <a:t>prevención</a:t>
            </a:r>
            <a:r>
              <a:rPr lang="en-US" i="1" dirty="0"/>
              <a:t>]</a:t>
            </a: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800" b="1" i="0" u="none" strike="noStrike" baseline="0" dirty="0">
                <a:latin typeface="HelveticaNeue-Light-Identity-H"/>
              </a:rPr>
              <a:t>Ejemplos de factores que impulsan la vinculación en las fuerzas o grupos: </a:t>
            </a:r>
            <a:r>
              <a:rPr lang="es-ES" dirty="0"/>
              <a:t>Reducción de la presencia de actores humanitarios y de protección de la infancia y personal de seguridad; estructuras comunitarias debilitadas; reducción de la supervisión y el cuidado de los padres; los impactos económicos de la crisis que empujan a los niños a buscar alimentos, bienes básicos u oportunidades de ganarse la vida; acceso reducido a los servicios de apoyo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ES"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err="1"/>
              <a:t>Incidencia</a:t>
            </a:r>
            <a:r>
              <a:rPr lang="en-US" dirty="0"/>
              <a:t>: </a:t>
            </a:r>
            <a:r>
              <a:rPr lang="es-ES" dirty="0"/>
              <a:t>Donde el reclutamiento y el uso de NNA no esté aún prohibido por una ley nacional, se debe incidir en favor de dicha legislación. Cuando esté prohibido, se debe alentar a las autoridades y a las partes interesadas (incluyendo, cuando corresponda, a las fuerzas o grupos armados) a cumplir con sus obligaciones legales. Todas las partes en conflicto deben acabar con el reclutamiento y el uso de NNA, que deben ser liberados inmediatamente y sin condiciones previas.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dirty="0"/>
              <a:t>Esta Norma señala la necesidad de establecer y apoyar los servicios de gestión de casos para evaluar, identificar, verificar y documentar a los niños; proporcionar información sobre los servicios de apoyo disponibles; acompañar los procesos de liberación o desvinculación; trabajar en la localización y la reunificación y apoyar la reintegración [</a:t>
            </a:r>
            <a:r>
              <a:rPr lang="en-US" i="1" dirty="0">
                <a:latin typeface="Arial"/>
                <a:ea typeface="Arial"/>
                <a:cs typeface="Arial"/>
                <a:sym typeface="Wingdings" panose="05000000000000000000" pitchFamily="2" charset="2"/>
              </a:rPr>
              <a:t> </a:t>
            </a:r>
            <a:r>
              <a:rPr lang="es-ES" dirty="0"/>
              <a:t>icono de </a:t>
            </a:r>
            <a:r>
              <a:rPr lang="es-ES" b="1" dirty="0"/>
              <a:t>gestión de casos</a:t>
            </a:r>
            <a:r>
              <a:rPr lang="es-ES" dirty="0"/>
              <a:t>]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1"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 Qué </a:t>
            </a:r>
            <a:r>
              <a:rPr lang="es-ES" sz="1200" b="0" i="0" u="none" strike="noStrike" cap="none" dirty="0">
                <a:solidFill>
                  <a:schemeClr val="dk1"/>
                </a:solidFill>
                <a:latin typeface="Calibri"/>
                <a:cs typeface="Calibri"/>
                <a:sym typeface="Calibri"/>
              </a:rPr>
              <a:t>funciones desempeñan los NNA en fuerzas o grupos armados</a:t>
            </a:r>
            <a:r>
              <a:rPr lang="fr-FR" sz="1200" b="0" i="0" u="none" strike="noStrike" cap="none" dirty="0">
                <a:solidFill>
                  <a:schemeClr val="dk1"/>
                </a:solidFill>
                <a:latin typeface="Calibri"/>
                <a:cs typeface="Calibri"/>
                <a:sym typeface="Calibri"/>
              </a:rPr>
              <a:t>?</a:t>
            </a:r>
          </a:p>
          <a:p>
            <a:pPr algn="l"/>
            <a:r>
              <a:rPr lang="es-ES" sz="1800" b="0" i="0" u="none" strike="noStrike" baseline="0" dirty="0">
                <a:latin typeface="HelveticaNeue-Light-Identity-H"/>
              </a:rPr>
              <a:t>Las fuerzas o grupos armados utilizan a los NNA en múltiples funciones. A menudo, estos NNA se ven obligados a presenciar, experimentar y cometer abusos, explotación o violencia. </a:t>
            </a:r>
            <a:r>
              <a:rPr lang="en-US" dirty="0"/>
              <a:t>They can be used as: </a:t>
            </a:r>
          </a:p>
          <a:p>
            <a:pPr algn="l">
              <a:buFontTx/>
              <a:buChar char="-"/>
            </a:pPr>
            <a:r>
              <a:rPr lang="en-US" dirty="0" err="1"/>
              <a:t>Combatientes</a:t>
            </a:r>
            <a:r>
              <a:rPr lang="en-US" dirty="0"/>
              <a:t> </a:t>
            </a:r>
          </a:p>
          <a:p>
            <a:pPr algn="l">
              <a:buFontTx/>
              <a:buChar char="-"/>
            </a:pPr>
            <a:r>
              <a:rPr lang="en-US" dirty="0"/>
              <a:t>Con fines </a:t>
            </a:r>
            <a:r>
              <a:rPr lang="en-US" dirty="0" err="1"/>
              <a:t>sexuales</a:t>
            </a:r>
            <a:endParaRPr lang="en-US" dirty="0"/>
          </a:p>
          <a:p>
            <a:pPr algn="l">
              <a:buFontTx/>
              <a:buChar char="-"/>
            </a:pPr>
            <a:r>
              <a:rPr lang="en-US" dirty="0" err="1"/>
              <a:t>Gurdias</a:t>
            </a:r>
            <a:r>
              <a:rPr lang="en-US" dirty="0"/>
              <a:t> de </a:t>
            </a:r>
            <a:r>
              <a:rPr lang="en-US" dirty="0" err="1"/>
              <a:t>puesto</a:t>
            </a:r>
            <a:r>
              <a:rPr lang="en-US" dirty="0"/>
              <a:t> de control o </a:t>
            </a:r>
            <a:r>
              <a:rPr lang="en-US" dirty="0" err="1"/>
              <a:t>penitenciario</a:t>
            </a:r>
            <a:endParaRPr lang="en-US" dirty="0"/>
          </a:p>
          <a:p>
            <a:pPr algn="l">
              <a:buFontTx/>
              <a:buChar char="-"/>
            </a:pPr>
            <a:r>
              <a:rPr lang="en-US" dirty="0"/>
              <a:t>Cocineros o </a:t>
            </a:r>
            <a:r>
              <a:rPr lang="en-US" dirty="0" err="1"/>
              <a:t>trabajador</a:t>
            </a:r>
            <a:r>
              <a:rPr lang="en-US" dirty="0"/>
              <a:t> </a:t>
            </a:r>
            <a:r>
              <a:rPr lang="en-US" dirty="0" err="1"/>
              <a:t>domestico</a:t>
            </a:r>
            <a:endParaRPr lang="en-US" dirty="0"/>
          </a:p>
          <a:p>
            <a:pPr algn="l">
              <a:buFontTx/>
              <a:buChar char="-"/>
            </a:pPr>
            <a:r>
              <a:rPr lang="en-US" dirty="0" err="1"/>
              <a:t>Minador</a:t>
            </a:r>
            <a:endParaRPr lang="en-US" dirty="0"/>
          </a:p>
          <a:p>
            <a:pPr algn="l">
              <a:buFontTx/>
              <a:buChar char="-"/>
            </a:pPr>
            <a:r>
              <a:rPr lang="en-US" dirty="0" err="1"/>
              <a:t>Espia</a:t>
            </a:r>
            <a:endParaRPr lang="en-US" dirty="0"/>
          </a:p>
          <a:p>
            <a:pPr algn="l">
              <a:buFontTx/>
              <a:buChar char="-"/>
            </a:pPr>
            <a:r>
              <a:rPr lang="en-US" dirty="0"/>
              <a:t>Escudo </a:t>
            </a:r>
            <a:r>
              <a:rPr lang="en-US" dirty="0" err="1"/>
              <a:t>humano</a:t>
            </a:r>
            <a:endParaRPr lang="en-US" dirty="0"/>
          </a:p>
          <a:p>
            <a:pPr algn="l">
              <a:buFontTx/>
              <a:buChar char="-"/>
            </a:pPr>
            <a:r>
              <a:rPr lang="en-US" dirty="0" err="1"/>
              <a:t>Conserje</a:t>
            </a:r>
            <a:endParaRPr lang="en-US" dirty="0"/>
          </a:p>
          <a:p>
            <a:pPr algn="l">
              <a:buFontTx/>
              <a:buChar char="-"/>
            </a:pPr>
            <a:r>
              <a:rPr lang="en-US" dirty="0" err="1"/>
              <a:t>Terrorista</a:t>
            </a:r>
            <a:r>
              <a:rPr lang="en-US" dirty="0"/>
              <a:t> </a:t>
            </a:r>
            <a:r>
              <a:rPr lang="en-US" dirty="0" err="1"/>
              <a:t>suicida</a:t>
            </a:r>
            <a:endParaRPr lang="en-US" dirty="0"/>
          </a:p>
          <a:p>
            <a:pPr algn="l">
              <a:buFontTx/>
              <a:buChar char="-"/>
            </a:pPr>
            <a:r>
              <a:rPr lang="en-US" dirty="0" err="1"/>
              <a:t>Otros</a:t>
            </a:r>
            <a:r>
              <a:rPr lang="en-US" dirty="0"/>
              <a:t> fines, </a:t>
            </a:r>
            <a:r>
              <a:rPr lang="en-US" i="1" dirty="0"/>
              <a:t>que </a:t>
            </a:r>
            <a:r>
              <a:rPr lang="en-US" i="1" dirty="0" err="1"/>
              <a:t>contextualizar</a:t>
            </a:r>
            <a:r>
              <a:rPr lang="en-US" i="1" dirty="0"/>
              <a:t> </a:t>
            </a:r>
            <a:r>
              <a:rPr lang="en-US" i="1" dirty="0" err="1"/>
              <a:t>segun</a:t>
            </a:r>
            <a:r>
              <a:rPr lang="en-US" i="1" dirty="0"/>
              <a:t> </a:t>
            </a:r>
            <a:r>
              <a:rPr lang="en-US" i="1" dirty="0" err="1"/>
              <a:t>vuestro</a:t>
            </a:r>
            <a:r>
              <a:rPr lang="en-US" i="1" dirty="0"/>
              <a:t> </a:t>
            </a:r>
            <a:r>
              <a:rPr lang="en-US" i="1" dirty="0" err="1"/>
              <a:t>contexto</a:t>
            </a:r>
            <a:r>
              <a:rPr lang="en-US" i="1" dirty="0"/>
              <a:t> purposes</a:t>
            </a:r>
            <a:endParaRPr lang="fr-FR" i="1" dirty="0"/>
          </a:p>
          <a:p>
            <a:pPr algn="l">
              <a:buFontTx/>
              <a:buChar char="-"/>
            </a:pPr>
            <a:endParaRPr lang="en-US"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11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Todos los niños y niñas están protegidos contra el reclutamiento y la utilización por fuerzas o grupos armados, se les libera y se reintegran efectivamente después del reclutamiento y la utilización en todos los contextos del conflicto armado</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s-ES" sz="1800" b="0" i="0" u="none" strike="noStrike" baseline="0" dirty="0">
                <a:solidFill>
                  <a:srgbClr val="000000"/>
                </a:solidFill>
                <a:latin typeface="HelveticaNeue-Light-Identity-H"/>
              </a:rPr>
              <a:t>Los NNA previamente asociados con grupos armados deben ser tratados como víctimas de violaciones de los derechos humanos. Ellos deben ser protegidos de la detención, la investigación, el enjuiciamiento, la tortura o los malos tratos; y ser liberados, si fuesen detenidos</a:t>
            </a:r>
          </a:p>
          <a:p>
            <a:pPr>
              <a:buFont typeface="Arial" panose="020B0604020202020204" pitchFamily="34" charset="0"/>
              <a:buChar char="•"/>
            </a:pPr>
            <a:r>
              <a:rPr lang="es-ES" sz="1800" b="0" i="0" u="none" strike="noStrike" baseline="0" dirty="0">
                <a:latin typeface="HelveticaNeue-Light-Identity-H"/>
              </a:rPr>
              <a:t>Para NNA que han alcanzado la edad de responsabilidad penal y que presuntamente cometieron delitos mientras estaban asociados con fuerzas o grupos armados, alternativas a la detención deben promoverse. S</a:t>
            </a:r>
            <a:r>
              <a:rPr lang="es-ES" sz="1800" b="0" i="0" u="none" strike="noStrike" baseline="0" dirty="0">
                <a:solidFill>
                  <a:srgbClr val="000000"/>
                </a:solidFill>
                <a:latin typeface="HelveticaNeue-Light-Identity-H"/>
              </a:rPr>
              <a:t>olo se les debería detener de acuerdo con las normas internacionales de justicia juvenil.</a:t>
            </a:r>
            <a:endParaRPr lang="en-US" sz="1200" b="0" i="0" u="none" strike="noStrike" baseline="0" dirty="0">
              <a:solidFill>
                <a:srgbClr val="1690BF"/>
              </a:solidFill>
              <a:effectLst/>
              <a:latin typeface="Calibri"/>
            </a:endParaRPr>
          </a:p>
          <a:p>
            <a:pPr>
              <a:buFont typeface="Arial" panose="020B0604020202020204" pitchFamily="34" charset="0"/>
              <a:buChar char="•"/>
            </a:pPr>
            <a:endParaRPr lang="en-US" sz="1200" b="0" i="0" u="none" strike="noStrike" baseline="0" dirty="0">
              <a:solidFill>
                <a:srgbClr val="1690BF"/>
              </a:solidFill>
              <a:effectLst/>
              <a:latin typeface="Calibri"/>
            </a:endParaRPr>
          </a:p>
          <a:p>
            <a:pPr>
              <a:buFont typeface="Arial" panose="020B0604020202020204" pitchFamily="34" charset="0"/>
              <a:buChar char="•"/>
            </a:pPr>
            <a:r>
              <a:rPr lang="es-ES" sz="1800" b="0" i="0" u="none" strike="noStrike" baseline="0" dirty="0">
                <a:latin typeface="HelveticaNeue-Light-Identity-H"/>
              </a:rPr>
              <a:t>Sin crear estigma, los miembros y grupos más importantes de la comunidad deben identificar y centrar su atención en los NNA más vulnerables a separarse de su familia, al reclutamiento o a ser reclutados de nuevo. El apoyo social y los programas de ayuda para la prevención deben promover la unidad familiar.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Todos los NNA asociados con fuerzas o grupos armados deben ser liberados inmediatamente y sin condiciones previas, incluso durante un conflicto armado, sin d</a:t>
            </a:r>
            <a:r>
              <a:rPr lang="es-ES" dirty="0"/>
              <a:t>epender </a:t>
            </a:r>
            <a:r>
              <a:rPr lang="en-US" dirty="0">
                <a:effectLst/>
                <a:latin typeface="Times New Roman" panose="02020603050405020304" pitchFamily="18" charset="0"/>
              </a:rPr>
              <a:t>del </a:t>
            </a:r>
            <a:r>
              <a:rPr lang="fr-FR" dirty="0" err="1"/>
              <a:t>anuncio</a:t>
            </a:r>
            <a:r>
              <a:rPr lang="fr-FR" dirty="0"/>
              <a:t> de </a:t>
            </a:r>
            <a:r>
              <a:rPr lang="fr-FR" dirty="0" err="1"/>
              <a:t>paz</a:t>
            </a:r>
            <a:r>
              <a:rPr lang="fr-FR" dirty="0"/>
              <a:t> o </a:t>
            </a:r>
            <a:r>
              <a:rPr lang="fr-FR" dirty="0" err="1"/>
              <a:t>del</a:t>
            </a:r>
            <a:r>
              <a:rPr lang="fr-FR" dirty="0"/>
              <a:t> fin de las </a:t>
            </a:r>
            <a:r>
              <a:rPr lang="fr-FR" dirty="0" err="1"/>
              <a:t>hostilidades</a:t>
            </a:r>
            <a:r>
              <a:rPr lang="fr-FR" dirty="0"/>
              <a:t> (ni de </a:t>
            </a:r>
            <a:r>
              <a:rPr lang="fr-FR" dirty="0" err="1"/>
              <a:t>cualquier</a:t>
            </a:r>
            <a:r>
              <a:rPr lang="fr-FR" dirty="0"/>
              <a:t> </a:t>
            </a:r>
            <a:r>
              <a:rPr lang="fr-FR" dirty="0" err="1"/>
              <a:t>otra</a:t>
            </a:r>
            <a:r>
              <a:rPr lang="fr-FR" dirty="0"/>
              <a:t> </a:t>
            </a:r>
            <a:r>
              <a:rPr lang="fr-FR" dirty="0" err="1"/>
              <a:t>condicion</a:t>
            </a:r>
            <a:r>
              <a:rPr lang="fr-FR" dirty="0"/>
              <a:t>). </a:t>
            </a:r>
            <a:endParaRPr lang="en-US" sz="1200" b="0" i="0" u="none" strike="noStrike" baseline="0" dirty="0">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Todos los NNA que abandonan las fuerzas o grupos armados deben recibir los servicios de salud, educación y apoyo psicosocial adecuados.</a:t>
            </a:r>
            <a:r>
              <a:rPr lang="en-US" sz="1200" b="0" i="0" u="none" strike="noStrike" baseline="0" dirty="0">
                <a:latin typeface="Calibri"/>
              </a:rPr>
              <a:t> </a:t>
            </a:r>
            <a:r>
              <a:rPr lang="es-ES" sz="1800" b="0" i="0" u="none" strike="noStrike" baseline="0" dirty="0">
                <a:latin typeface="HelveticaNeue-Light-Identity-H"/>
              </a:rPr>
              <a:t>Los NNA pueden necesitar ropa o artículos de higiene al salir de una fuerza o grupo armado. Estos artículos deben proporcionarse de acuerdo con los estándares culturales, contextuales, familiares y comunitarios aceptados. No se recomienda la ayuda con dinero en efectivo y o vales para NNA que anteriormente estaban asociados con fuerzas o grupos armados: podría convertirse en un factor de estímulo para otros niños, niñas y familias.</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Posibles acciones de prevención: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Programas adecuados educativos y / o vocacionales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oportunidades de generación de ingresos;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acceso a la protección social y a oportunidades de subsistencia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apoyo a los programas de alimentación escolar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apoyo a nivel individual, familiar o comunitario a través de una gestión de casos adaptada o servicios de apoyo psicosocial para niños en riesgo de reclutamiento o en proceso de reintegración</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dirty="0"/>
              <a:t>asistencia material (después de evaluar y mitigar los riesgos de estigma o daño no intencional)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en-US" dirty="0">
              <a:effectLst/>
              <a:latin typeface="Arial" panose="020B060402020202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sz="1800" b="0" i="0" u="none" strike="noStrike" baseline="0" dirty="0">
                <a:latin typeface="HelveticaNeue-Light-Identity-H"/>
              </a:rPr>
              <a:t>Programa de </a:t>
            </a:r>
            <a:r>
              <a:rPr lang="fr-FR" sz="2800" dirty="0" err="1">
                <a:hlinkClick r:id="rId3"/>
              </a:rPr>
              <a:t>Desarme</a:t>
            </a:r>
            <a:r>
              <a:rPr lang="fr-FR" sz="2800" dirty="0">
                <a:hlinkClick r:id="rId3"/>
              </a:rPr>
              <a:t>, </a:t>
            </a:r>
            <a:r>
              <a:rPr lang="fr-FR" sz="2800" dirty="0" err="1">
                <a:hlinkClick r:id="rId3"/>
              </a:rPr>
              <a:t>desmovilización</a:t>
            </a:r>
            <a:r>
              <a:rPr lang="fr-FR" sz="2800" dirty="0">
                <a:hlinkClick r:id="rId3"/>
              </a:rPr>
              <a:t> y </a:t>
            </a:r>
            <a:r>
              <a:rPr lang="fr-FR" sz="2800" dirty="0" err="1">
                <a:hlinkClick r:id="rId3"/>
              </a:rPr>
              <a:t>reintegración</a:t>
            </a:r>
            <a:r>
              <a:rPr lang="fr-FR" sz="2800" dirty="0"/>
              <a:t> (DDR):</a:t>
            </a:r>
            <a:endParaRPr lang="es-ES" sz="1800" b="0" i="0" u="none" strike="noStrike" baseline="0" dirty="0">
              <a:latin typeface="HelveticaNeue-Light-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latin typeface="HelveticaNeue-Light-Identity-H"/>
              </a:rPr>
              <a:t>El proceso de detección, identificación y verificación de la edad puede determinar cuándo hay NNA dentro de las filas de las fuerzas o de los grupos armados. Se debe documentar la experiencia de los NNA inmediatamente después de salir de las fuerzas o grupos armados usando técnicas de entrevista apropiadas para los NNA, </a:t>
            </a:r>
            <a:r>
              <a:rPr lang="en-US" dirty="0"/>
              <a:t>y u</a:t>
            </a:r>
            <a:r>
              <a:rPr lang="es-ES" sz="1200" b="0" i="0" u="none" strike="noStrike" baseline="0" dirty="0">
                <a:latin typeface="HelveticaNeue-Light-Identity-H"/>
              </a:rPr>
              <a:t>n equipo mixto de trabajadores sociales, tanto hombres como mujeres.</a:t>
            </a:r>
            <a:endParaRPr lang="en-US" dirty="0"/>
          </a:p>
          <a:p>
            <a:pPr>
              <a:buFont typeface="Arial" panose="020B0604020202020204" pitchFamily="34" charset="0"/>
              <a:buChar char="•"/>
            </a:pPr>
            <a:r>
              <a:rPr lang="es-ES" dirty="0"/>
              <a:t>Servicios de desvinculación y emergencia: refugio, comida, atención médica y otros suministros y servicios urgentes para NNA que salen de grupos armados y no se han reunido con su familia ni viven en </a:t>
            </a:r>
            <a:r>
              <a:rPr lang="es-ES" sz="1800" b="0" i="0" u="none" strike="noStrike" baseline="0" dirty="0">
                <a:latin typeface="HelveticaNeue-Light-Identity-H"/>
              </a:rPr>
              <a:t>cuidado provisional basado en la familia</a:t>
            </a:r>
            <a:r>
              <a:rPr lang="es-ES" dirty="0"/>
              <a:t>. </a:t>
            </a:r>
          </a:p>
          <a:p>
            <a:pPr>
              <a:buFont typeface="Arial" panose="020B0604020202020204" pitchFamily="34" charset="0"/>
              <a:buChar char="•"/>
            </a:pPr>
            <a:r>
              <a:rPr lang="es-ES" sz="1800" b="0" i="0" u="none" strike="noStrike" baseline="0" dirty="0">
                <a:latin typeface="HelveticaNeue-Light-Identity-H"/>
              </a:rPr>
              <a:t>Muchos NNA deben poder regresar a sus familias y a sus comunidades o integrarse al cuidado de una familia poco después de su desvinculación. Se debe brindar cuidado provisional a aquellos que no pueden regresar inmediatamente con sus familias o cuando se desconozca el paradero de sus familias. El cuidado provisional basado en la familia debe priorizarse por encima de la atención institucional, como los centros de acogida temporales/provisionales.</a:t>
            </a:r>
          </a:p>
          <a:p>
            <a:pPr>
              <a:buFont typeface="Arial" panose="020B0604020202020204" pitchFamily="34" charset="0"/>
              <a:buChar char="•"/>
            </a:pPr>
            <a:r>
              <a:rPr lang="es-ES" sz="1800" b="0" i="0" u="none" strike="noStrike" baseline="0" dirty="0">
                <a:latin typeface="HelveticaNeue-Light-Identity-H"/>
              </a:rPr>
              <a:t>Los preparativos para reunir a los NNA deben mitigar los riesgos y las amenazas de discriminación, violencia y reclutamiento adicional. Antes de la reunificación, los gestores de casos deben evaluar la disposición y la capacidad de las familias para aceptar a un NNA y determinar si la reunificación se realiza considerando el interés superior del niño o niña.</a:t>
            </a:r>
          </a:p>
          <a:p>
            <a:pPr>
              <a:buFont typeface="Arial" panose="020B0604020202020204" pitchFamily="34" charset="0"/>
              <a:buChar char="•"/>
            </a:pPr>
            <a:r>
              <a:rPr lang="es-ES" sz="1800" b="0" i="0" u="none" strike="noStrike" baseline="0" dirty="0">
                <a:latin typeface="HelveticaNeue-Light-Identity-H"/>
              </a:rPr>
              <a:t>El proceso de reintegración debe cumplir dos factores: (a) enfocarse de forma individual y basarse en la comunidad y (b) construirse sobre la fortaleza y la capacidad de los NNA, las familias y sus comunidades.</a:t>
            </a:r>
            <a:r>
              <a:rPr lang="en-US" sz="1200" b="0" i="0" u="none" strike="noStrike" baseline="0" dirty="0">
                <a:latin typeface="Calibri"/>
              </a:rPr>
              <a:t> </a:t>
            </a:r>
            <a:r>
              <a:rPr lang="es-ES" sz="1800" b="0" i="0" u="none" strike="noStrike" baseline="0" dirty="0">
                <a:latin typeface="HelveticaNeue-Light-Identity-H"/>
              </a:rPr>
              <a:t>El proceso de reintegración debe enfocarse de forma individual y basarse en la comunidad. La reintegración a nivel comunitario puede incluir actividades de consolidación de la paz y de cohesión social, de sensibilización y de cambio de comportamiento; además de iniciativas socioeconómicas y de educación a nivel comunitario.</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dirty="0">
              <a:latin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ES" dirty="0"/>
              <a:t>Intervenciones de DDR específicas para NNA: </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dirty="0"/>
              <a:t>Sensibilización sobre los derechos y responsabilidades </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dirty="0"/>
              <a:t>Participación de los NNA, los cuidadores y las comunidades</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dirty="0"/>
              <a:t>Gestión integral de casos: garantizar que se dé una respuesta integral a CAAFAG, proporcionando un apoyo personalizado y monitoreando las necesidades de los NNA</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dirty="0"/>
              <a:t>Apoyo psicosocial significativo y otro tipo de atención integral: dentro de las escuelas y espacios amigables para los NNA y a través de los comités comunitarios de protección de la infancia. </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s-ES" dirty="0"/>
              <a:t>Reinserción social y económica segura: matrícula en escuelas formales (primaria y secundaria), asesoramiento familiar, chequeos médicos, </a:t>
            </a:r>
            <a:r>
              <a:rPr lang="es-ES" sz="1800" b="0" i="0" u="none" strike="noStrike" baseline="0" dirty="0">
                <a:latin typeface="HelveticaNeue-Light-Identity-H"/>
              </a:rPr>
              <a:t>difusión</a:t>
            </a:r>
            <a:r>
              <a:rPr lang="es-ES" dirty="0"/>
              <a:t> comunitaria, visitas a domicilio; Capacitación vocacional formal (costura, carpintería, manejo de metales, electricidad, etc.), capacitación técnica (negocios, agricultura, etc.), negocios a pequeña escala para aumentar los ingresos del hogar, actividades generadoras de ingresos. </a:t>
            </a:r>
            <a:endParaRPr lang="fr-FR" dirty="0">
              <a:latin typeface="Times New Roman" panose="02020603050405020304" pitchFamily="18" charset="0"/>
            </a:endParaRPr>
          </a:p>
          <a:p>
            <a:endParaRPr lang="en-US" dirty="0">
              <a:effectLst/>
              <a:latin typeface="Helvetica Neue" panose="020B0604020202020204" charset="0"/>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210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11</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err="1">
                <a:solidFill>
                  <a:schemeClr val="bg2"/>
                </a:solidFill>
                <a:latin typeface="Helvetica Neue" panose="020B0604020202020204" charset="0"/>
              </a:rPr>
              <a:t>Parte</a:t>
            </a:r>
            <a:r>
              <a:rPr lang="en-US" dirty="0">
                <a:solidFill>
                  <a:schemeClr val="bg2"/>
                </a:solidFill>
                <a:latin typeface="Helvetica Neue" panose="020B0604020202020204" charset="0"/>
              </a:rPr>
              <a:t> del </a:t>
            </a:r>
            <a:r>
              <a:rPr lang="en-US" dirty="0" err="1">
                <a:solidFill>
                  <a:schemeClr val="bg2"/>
                </a:solidFill>
                <a:latin typeface="Helvetica Neue" panose="020B0604020202020204" charset="0"/>
              </a:rPr>
              <a:t>Bloque</a:t>
            </a:r>
            <a:r>
              <a:rPr lang="en-US" dirty="0">
                <a:solidFill>
                  <a:schemeClr val="bg2"/>
                </a:solidFill>
                <a:latin typeface="Helvetica Neue" panose="020B0604020202020204" charset="0"/>
              </a:rPr>
              <a:t> 2 </a:t>
            </a:r>
            <a:r>
              <a:rPr lang="en-US" dirty="0" err="1">
                <a:solidFill>
                  <a:schemeClr val="bg2"/>
                </a:solidFill>
                <a:latin typeface="Helvetica Neue" panose="020B0604020202020204" charset="0"/>
              </a:rPr>
              <a:t>relacionado</a:t>
            </a:r>
            <a:r>
              <a:rPr lang="en-US" dirty="0">
                <a:solidFill>
                  <a:schemeClr val="bg2"/>
                </a:solidFill>
                <a:latin typeface="Helvetica Neue" panose="020B0604020202020204" charset="0"/>
              </a:rPr>
              <a:t> con </a:t>
            </a:r>
            <a:r>
              <a:rPr lang="en-US" dirty="0" err="1">
                <a:solidFill>
                  <a:schemeClr val="bg2"/>
                </a:solidFill>
              </a:rPr>
              <a:t>riesgos</a:t>
            </a:r>
            <a:r>
              <a:rPr lang="en-US" dirty="0">
                <a:solidFill>
                  <a:schemeClr val="bg2"/>
                </a:solidFill>
              </a:rPr>
              <a:t> de PNA</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RIESGO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Naturaleza</a:t>
            </a:r>
            <a:r>
              <a:rPr lang="en-US" dirty="0">
                <a:solidFill>
                  <a:schemeClr val="bg2"/>
                </a:solidFill>
                <a:latin typeface="Helvetica Neue" panose="020B0604020202020204" charset="0"/>
              </a:rPr>
              <a:t> &amp; Grado del </a:t>
            </a:r>
            <a:r>
              <a:rPr lang="en-US" dirty="0" err="1">
                <a:solidFill>
                  <a:schemeClr val="bg2"/>
                </a:solidFill>
                <a:latin typeface="Helvetica Neue" panose="020B0604020202020204" charset="0"/>
              </a:rPr>
              <a:t>riesgo</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Vulnerabilidad</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Resiliencia</a:t>
            </a:r>
            <a:r>
              <a:rPr lang="en-US" dirty="0">
                <a:solidFill>
                  <a:schemeClr val="bg2"/>
                </a:solidFill>
                <a:latin typeface="Helvetica Neue" panose="020B0604020202020204" charset="0"/>
              </a:rPr>
              <a:t> </a:t>
            </a:r>
          </a:p>
          <a:p>
            <a:pPr marL="50800" indent="0">
              <a:buNone/>
            </a:pPr>
            <a:endParaRPr lang="en-US" dirty="0">
              <a:solidFill>
                <a:schemeClr val="bg2"/>
              </a:solidFill>
              <a:latin typeface="Helvetica Neue" panose="020B0604020202020204" charset="0"/>
            </a:endParaRPr>
          </a:p>
          <a:p>
            <a:pPr marL="342900" indent="-342900">
              <a:buClr>
                <a:schemeClr val="accent3"/>
              </a:buClr>
              <a:buSzPct val="100000"/>
            </a:pPr>
            <a:r>
              <a:rPr lang="es-ES" dirty="0">
                <a:solidFill>
                  <a:schemeClr val="bg2"/>
                </a:solidFill>
              </a:rPr>
              <a:t>énfasis en la </a:t>
            </a:r>
            <a:r>
              <a:rPr lang="es-ES" b="1" dirty="0">
                <a:solidFill>
                  <a:schemeClr val="bg2"/>
                </a:solidFill>
              </a:rPr>
              <a:t>prevención</a:t>
            </a:r>
            <a:r>
              <a:rPr lang="es-ES" dirty="0">
                <a:solidFill>
                  <a:schemeClr val="bg2"/>
                </a:solidFill>
              </a:rPr>
              <a:t> centrada en los NNA del reclutamiento </a:t>
            </a:r>
            <a:endParaRPr lang="en-US"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es-ES" dirty="0">
                <a:solidFill>
                  <a:schemeClr val="bg2"/>
                </a:solidFill>
              </a:rPr>
              <a:t>Programas de </a:t>
            </a:r>
            <a:r>
              <a:rPr lang="fr-FR" dirty="0" err="1">
                <a:solidFill>
                  <a:schemeClr val="bg2"/>
                </a:solidFill>
              </a:rPr>
              <a:t>reintegración</a:t>
            </a:r>
            <a:r>
              <a:rPr lang="fr-FR" dirty="0">
                <a:solidFill>
                  <a:schemeClr val="bg2"/>
                </a:solidFill>
              </a:rPr>
              <a:t> </a:t>
            </a:r>
            <a:r>
              <a:rPr lang="fr-FR" dirty="0" err="1">
                <a:solidFill>
                  <a:schemeClr val="bg2"/>
                </a:solidFill>
              </a:rPr>
              <a:t>multisectoriales</a:t>
            </a:r>
            <a:r>
              <a:rPr lang="fr-FR" dirty="0">
                <a:solidFill>
                  <a:schemeClr val="bg2"/>
                </a:solidFill>
              </a:rPr>
              <a:t> </a:t>
            </a:r>
            <a:r>
              <a:rPr lang="fr-FR" dirty="0" err="1">
                <a:solidFill>
                  <a:schemeClr val="bg2"/>
                </a:solidFill>
              </a:rPr>
              <a:t>basados</a:t>
            </a:r>
            <a:r>
              <a:rPr lang="fr-FR" dirty="0">
                <a:solidFill>
                  <a:schemeClr val="bg2"/>
                </a:solidFill>
              </a:rPr>
              <a:t> en la </a:t>
            </a:r>
            <a:r>
              <a:rPr lang="fr-FR" dirty="0" err="1">
                <a:solidFill>
                  <a:schemeClr val="bg2"/>
                </a:solidFill>
              </a:rPr>
              <a:t>comunidad</a:t>
            </a:r>
            <a:endParaRPr lang="fr-FR" dirty="0">
              <a:solidFill>
                <a:schemeClr val="bg2"/>
              </a:solidFill>
            </a:endParaRPr>
          </a:p>
          <a:p>
            <a:pPr marL="342900" indent="-342900">
              <a:buClr>
                <a:schemeClr val="accent3"/>
              </a:buClr>
              <a:buSzPct val="100000"/>
            </a:pPr>
            <a:r>
              <a:rPr lang="en-US" dirty="0" err="1">
                <a:solidFill>
                  <a:schemeClr val="bg2"/>
                </a:solidFill>
              </a:rPr>
              <a:t>Incidencia</a:t>
            </a:r>
            <a:endParaRPr lang="en-US" dirty="0">
              <a:solidFill>
                <a:schemeClr val="bg2"/>
              </a:solidFill>
              <a:latin typeface="Helvetica Neue" panose="020B0604020202020204" charset="0"/>
              <a:ea typeface="Arial"/>
              <a:cs typeface="Arial"/>
              <a:sym typeface="Aria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21532" y="5144280"/>
            <a:ext cx="4322432" cy="1815882"/>
          </a:xfrm>
          <a:prstGeom prst="rect">
            <a:avLst/>
          </a:prstGeom>
          <a:noFill/>
        </p:spPr>
        <p:txBody>
          <a:bodyPr wrap="square">
            <a:spAutoFit/>
          </a:bodyPr>
          <a:lstStyle/>
          <a:p>
            <a:pPr algn="r"/>
            <a:r>
              <a:rPr lang="es-ES" sz="2800" dirty="0">
                <a:latin typeface="Ink Free" panose="03080402000500000000" pitchFamily="66" charset="0"/>
              </a:rPr>
              <a:t>¿ Qué </a:t>
            </a:r>
            <a:r>
              <a:rPr lang="es-ES" sz="2800" dirty="0">
                <a:solidFill>
                  <a:schemeClr val="dk1"/>
                </a:solidFill>
                <a:latin typeface="Ink Free" panose="03080402000500000000" pitchFamily="66" charset="0"/>
                <a:cs typeface="Calibri"/>
                <a:sym typeface="Calibri"/>
              </a:rPr>
              <a:t>funciones desempeñan los NNA en fuerzas o grupos armados</a:t>
            </a:r>
            <a:r>
              <a:rPr lang="fr-FR" sz="2800" dirty="0">
                <a:solidFill>
                  <a:schemeClr val="dk1"/>
                </a:solidFill>
                <a:latin typeface="Ink Free" panose="03080402000500000000" pitchFamily="66" charset="0"/>
                <a:cs typeface="Calibri"/>
                <a:sym typeface="Calibri"/>
              </a:rPr>
              <a:t>?</a:t>
            </a:r>
          </a:p>
          <a:p>
            <a:pPr algn="r"/>
            <a:endParaRPr lang="en-US" sz="2800" dirty="0">
              <a:latin typeface="Ink Free" panose="03080402000500000000" pitchFamily="66" charset="0"/>
            </a:endParaRP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679441" y="1213007"/>
            <a:ext cx="826940" cy="811431"/>
          </a:xfrm>
          <a:prstGeom prst="rect">
            <a:avLst/>
          </a:prstGeom>
          <a:noFill/>
          <a:ln>
            <a:noFill/>
          </a:ln>
        </p:spPr>
      </p:pic>
      <p:pic>
        <p:nvPicPr>
          <p:cNvPr id="13" name="Image 12">
            <a:extLst>
              <a:ext uri="{FF2B5EF4-FFF2-40B4-BE49-F238E27FC236}">
                <a16:creationId xmlns:a16="http://schemas.microsoft.com/office/drawing/2014/main" id="{4A035CFC-3AE2-4FA8-8FA6-D0C52E9ECB14}"/>
              </a:ext>
            </a:extLst>
          </p:cNvPr>
          <p:cNvPicPr>
            <a:picLocks noChangeAspect="1"/>
          </p:cNvPicPr>
          <p:nvPr/>
        </p:nvPicPr>
        <p:blipFill>
          <a:blip r:embed="rId7"/>
          <a:stretch>
            <a:fillRect/>
          </a:stretch>
        </p:blipFill>
        <p:spPr>
          <a:xfrm>
            <a:off x="10134741" y="2911757"/>
            <a:ext cx="743281" cy="817609"/>
          </a:xfrm>
          <a:prstGeom prst="rect">
            <a:avLst/>
          </a:prstGeom>
        </p:spPr>
      </p:pic>
      <p:pic>
        <p:nvPicPr>
          <p:cNvPr id="14" name="Image 13">
            <a:extLst>
              <a:ext uri="{FF2B5EF4-FFF2-40B4-BE49-F238E27FC236}">
                <a16:creationId xmlns:a16="http://schemas.microsoft.com/office/drawing/2014/main" id="{3AF3323E-1873-4F73-AC4A-EE5F4ACABA5C}"/>
              </a:ext>
            </a:extLst>
          </p:cNvPr>
          <p:cNvPicPr>
            <a:picLocks noChangeAspect="1"/>
          </p:cNvPicPr>
          <p:nvPr/>
        </p:nvPicPr>
        <p:blipFill>
          <a:blip r:embed="rId8"/>
          <a:stretch>
            <a:fillRect/>
          </a:stretch>
        </p:blipFill>
        <p:spPr>
          <a:xfrm>
            <a:off x="3419144" y="5309664"/>
            <a:ext cx="953863" cy="96641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423195" y="1508187"/>
            <a:ext cx="6076521" cy="3245144"/>
          </a:xfrm>
        </p:spPr>
        <p:txBody>
          <a:bodyPr>
            <a:normAutofit lnSpcReduction="10000"/>
          </a:bodyPr>
          <a:lstStyle/>
          <a:p>
            <a:pPr marL="50800" indent="0" algn="ctr">
              <a:buNone/>
            </a:pPr>
            <a:r>
              <a:rPr lang="en-US" sz="2400" dirty="0">
                <a:solidFill>
                  <a:schemeClr val="bg2"/>
                </a:solidFill>
              </a:rPr>
              <a:t>“</a:t>
            </a:r>
            <a:r>
              <a:rPr lang="es-ES" dirty="0"/>
              <a:t>Todos los niños y niñas están protegidos contra el reclutamiento y la utilización por fuerzas o grupos armados, se les libera y se reintegran efectivamente después del reclutamiento y la utilización en todos los contextos del conflicto armado</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825610" y="4944048"/>
            <a:ext cx="1498650" cy="1748091"/>
          </a:xfrm>
          <a:prstGeom prst="rect">
            <a:avLst/>
          </a:prstGeom>
          <a:noFill/>
          <a:ln>
            <a:noFill/>
          </a:ln>
        </p:spPr>
      </p:pic>
      <p:sp>
        <p:nvSpPr>
          <p:cNvPr id="9" name="ZoneTexte 8">
            <a:extLst>
              <a:ext uri="{FF2B5EF4-FFF2-40B4-BE49-F238E27FC236}">
                <a16:creationId xmlns:a16="http://schemas.microsoft.com/office/drawing/2014/main" id="{52F7AA41-DBD0-4497-8479-BF6D7B6B32D7}"/>
              </a:ext>
            </a:extLst>
          </p:cNvPr>
          <p:cNvSpPr txBox="1"/>
          <p:nvPr/>
        </p:nvSpPr>
        <p:spPr>
          <a:xfrm>
            <a:off x="6711158" y="2859074"/>
            <a:ext cx="5127914" cy="2893100"/>
          </a:xfrm>
          <a:prstGeom prst="rect">
            <a:avLst/>
          </a:prstGeom>
          <a:noFill/>
        </p:spPr>
        <p:txBody>
          <a:bodyPr wrap="square">
            <a:spAutoFit/>
          </a:bodyPr>
          <a:lstStyle/>
          <a:p>
            <a:pPr marL="457200" indent="-457200">
              <a:buFont typeface="Arial" panose="020B0604020202020204" pitchFamily="34" charset="0"/>
              <a:buChar char="•"/>
            </a:pPr>
            <a:r>
              <a:rPr lang="es-ES" sz="2600" dirty="0">
                <a:solidFill>
                  <a:schemeClr val="dk1"/>
                </a:solidFill>
                <a:latin typeface="Helvetica Neue"/>
                <a:ea typeface="Helvetica Neue"/>
                <a:cs typeface="Helvetica Neue"/>
                <a:sym typeface="Helvetica Neue"/>
              </a:rPr>
              <a:t>Violaciones de los derechos humanos</a:t>
            </a:r>
          </a:p>
          <a:p>
            <a:pPr marL="457200" indent="-457200">
              <a:buFont typeface="Arial" panose="020B0604020202020204" pitchFamily="34" charset="0"/>
              <a:buChar char="•"/>
            </a:pPr>
            <a:r>
              <a:rPr lang="es-ES" sz="2600" dirty="0">
                <a:solidFill>
                  <a:schemeClr val="dk1"/>
                </a:solidFill>
                <a:latin typeface="Helvetica Neue"/>
                <a:ea typeface="Helvetica Neue"/>
                <a:cs typeface="Helvetica Neue"/>
                <a:sym typeface="Helvetica Neue"/>
              </a:rPr>
              <a:t>Separación</a:t>
            </a:r>
            <a:r>
              <a:rPr lang="fr-FR" sz="2600" dirty="0">
                <a:solidFill>
                  <a:schemeClr val="dk1"/>
                </a:solidFill>
                <a:latin typeface="Helvetica Neue"/>
                <a:ea typeface="Helvetica Neue"/>
                <a:cs typeface="Helvetica Neue"/>
                <a:sym typeface="Helvetica Neue"/>
              </a:rPr>
              <a:t> / </a:t>
            </a:r>
            <a:r>
              <a:rPr lang="es-ES" sz="2600" dirty="0">
                <a:solidFill>
                  <a:schemeClr val="dk1"/>
                </a:solidFill>
                <a:latin typeface="Helvetica Neue"/>
                <a:ea typeface="Helvetica Neue"/>
                <a:cs typeface="Helvetica Neue"/>
                <a:sym typeface="Helvetica Neue"/>
              </a:rPr>
              <a:t>unidad familiar</a:t>
            </a:r>
            <a:endParaRPr lang="fr-FR" sz="26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s-ES" sz="2600" dirty="0">
                <a:solidFill>
                  <a:schemeClr val="dk1"/>
                </a:solidFill>
                <a:latin typeface="Helvetica Neue"/>
                <a:ea typeface="Helvetica Neue"/>
                <a:cs typeface="Helvetica Neue"/>
                <a:sym typeface="Helvetica Neue"/>
              </a:rPr>
              <a:t>Desvinculación</a:t>
            </a:r>
            <a:endParaRPr lang="fr-FR" sz="26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s-ES" sz="2600" dirty="0">
                <a:solidFill>
                  <a:schemeClr val="dk1"/>
                </a:solidFill>
                <a:latin typeface="Helvetica Neue"/>
                <a:ea typeface="Helvetica Neue"/>
                <a:cs typeface="Helvetica Neue"/>
                <a:sym typeface="Helvetica Neue"/>
              </a:rPr>
              <a:t>Servicios adecuados</a:t>
            </a:r>
          </a:p>
          <a:p>
            <a:pPr marL="457200" indent="-457200">
              <a:buFont typeface="Arial" panose="020B0604020202020204" pitchFamily="34" charset="0"/>
              <a:buChar char="•"/>
            </a:pPr>
            <a:endParaRPr lang="en-US" sz="2600" dirty="0">
              <a:solidFill>
                <a:schemeClr val="dk1"/>
              </a:solidFill>
              <a:latin typeface="Helvetica Neue"/>
              <a:ea typeface="Helvetica Neue"/>
              <a:cs typeface="Helvetica Neue"/>
              <a:sym typeface="Helvetica Neue"/>
            </a:endParaRPr>
          </a:p>
          <a:p>
            <a:pPr marL="457200" indent="-457200">
              <a:buFont typeface="Arial" panose="020B0604020202020204" pitchFamily="34" charset="0"/>
              <a:buChar char="•"/>
            </a:pPr>
            <a:r>
              <a:rPr lang="es-ES" sz="2600" dirty="0">
                <a:solidFill>
                  <a:schemeClr val="dk1"/>
                </a:solidFill>
                <a:latin typeface="Helvetica Neue"/>
                <a:ea typeface="Helvetica Neue"/>
                <a:cs typeface="Helvetica Neue"/>
                <a:sym typeface="Helvetica Neue"/>
              </a:rPr>
              <a:t>Prevención</a:t>
            </a:r>
            <a:endParaRPr lang="fr-FR" sz="2600" dirty="0">
              <a:solidFill>
                <a:schemeClr val="dk1"/>
              </a:solidFill>
              <a:latin typeface="Helvetica Neue"/>
              <a:ea typeface="Helvetica Neue"/>
              <a:cs typeface="Helvetica Neue"/>
              <a:sym typeface="Helvetica Neue"/>
            </a:endParaRPr>
          </a:p>
        </p:txBody>
      </p:sp>
      <p:pic>
        <p:nvPicPr>
          <p:cNvPr id="3" name="Image 2">
            <a:extLst>
              <a:ext uri="{FF2B5EF4-FFF2-40B4-BE49-F238E27FC236}">
                <a16:creationId xmlns:a16="http://schemas.microsoft.com/office/drawing/2014/main" id="{FC3D1EA8-341F-4CC9-BF4A-F3801BCBFD7C}"/>
              </a:ext>
            </a:extLst>
          </p:cNvPr>
          <p:cNvPicPr>
            <a:picLocks noChangeAspect="1"/>
          </p:cNvPicPr>
          <p:nvPr/>
        </p:nvPicPr>
        <p:blipFill>
          <a:blip r:embed="rId4"/>
          <a:stretch>
            <a:fillRect/>
          </a:stretch>
        </p:blipFill>
        <p:spPr>
          <a:xfrm>
            <a:off x="2712131" y="699666"/>
            <a:ext cx="1725608" cy="610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ABFC0-02BA-45E2-B85C-256E212968C3}"/>
              </a:ext>
            </a:extLst>
          </p:cNvPr>
          <p:cNvSpPr>
            <a:spLocks noGrp="1"/>
          </p:cNvSpPr>
          <p:nvPr>
            <p:ph type="title"/>
          </p:nvPr>
        </p:nvSpPr>
        <p:spPr>
          <a:xfrm>
            <a:off x="838200" y="832958"/>
            <a:ext cx="4711995" cy="1325563"/>
          </a:xfrm>
        </p:spPr>
        <p:txBody>
          <a:bodyPr>
            <a:normAutofit fontScale="90000"/>
          </a:bodyPr>
          <a:lstStyle/>
          <a:p>
            <a:r>
              <a:rPr lang="fr-FR" dirty="0" err="1"/>
              <a:t>Etapas</a:t>
            </a:r>
            <a:r>
              <a:rPr lang="fr-FR" dirty="0"/>
              <a:t> de </a:t>
            </a:r>
            <a:r>
              <a:rPr lang="fr-FR" dirty="0" err="1"/>
              <a:t>programa</a:t>
            </a:r>
            <a:r>
              <a:rPr lang="fr-FR" dirty="0"/>
              <a:t> </a:t>
            </a:r>
            <a:r>
              <a:rPr lang="fr-FR" b="1" dirty="0"/>
              <a:t>de</a:t>
            </a:r>
            <a:r>
              <a:rPr lang="fr-FR" dirty="0"/>
              <a:t> </a:t>
            </a:r>
            <a:r>
              <a:rPr lang="fr-FR" b="1" dirty="0"/>
              <a:t>DDR</a:t>
            </a:r>
            <a:endParaRPr lang="fr-FR" dirty="0"/>
          </a:p>
        </p:txBody>
      </p:sp>
      <p:sp>
        <p:nvSpPr>
          <p:cNvPr id="3" name="Espace réservé du contenu 2">
            <a:extLst>
              <a:ext uri="{FF2B5EF4-FFF2-40B4-BE49-F238E27FC236}">
                <a16:creationId xmlns:a16="http://schemas.microsoft.com/office/drawing/2014/main" id="{612DC25E-A53C-4585-BECF-C58263830487}"/>
              </a:ext>
            </a:extLst>
          </p:cNvPr>
          <p:cNvSpPr>
            <a:spLocks noGrp="1"/>
          </p:cNvSpPr>
          <p:nvPr>
            <p:ph sz="half" idx="1"/>
          </p:nvPr>
        </p:nvSpPr>
        <p:spPr>
          <a:xfrm>
            <a:off x="838200" y="2506662"/>
            <a:ext cx="5181600" cy="4351338"/>
          </a:xfrm>
        </p:spPr>
        <p:txBody>
          <a:bodyPr>
            <a:normAutofit lnSpcReduction="10000"/>
          </a:bodyPr>
          <a:lstStyle/>
          <a:p>
            <a:r>
              <a:rPr lang="es-ES" dirty="0"/>
              <a:t>Detección, identificación y verificación de la edad </a:t>
            </a:r>
          </a:p>
          <a:p>
            <a:r>
              <a:rPr lang="es-ES" dirty="0"/>
              <a:t>Servicios de desvinculación y emergencia</a:t>
            </a:r>
          </a:p>
          <a:p>
            <a:r>
              <a:rPr lang="es-ES" dirty="0"/>
              <a:t>Cuidado provisional (familiar)</a:t>
            </a:r>
          </a:p>
          <a:p>
            <a:r>
              <a:rPr lang="es-ES" dirty="0"/>
              <a:t>Localización y la reunificación familiar</a:t>
            </a:r>
          </a:p>
          <a:p>
            <a:r>
              <a:rPr lang="es-ES" dirty="0"/>
              <a:t>Reintegración</a:t>
            </a:r>
            <a:endParaRPr lang="fr-FR" dirty="0"/>
          </a:p>
          <a:p>
            <a:endParaRPr lang="fr-FR" dirty="0"/>
          </a:p>
        </p:txBody>
      </p:sp>
      <p:sp>
        <p:nvSpPr>
          <p:cNvPr id="4" name="Espace réservé du contenu 3">
            <a:extLst>
              <a:ext uri="{FF2B5EF4-FFF2-40B4-BE49-F238E27FC236}">
                <a16:creationId xmlns:a16="http://schemas.microsoft.com/office/drawing/2014/main" id="{9912E466-D53E-498D-A314-267D43ED4022}"/>
              </a:ext>
            </a:extLst>
          </p:cNvPr>
          <p:cNvSpPr>
            <a:spLocks noGrp="1"/>
          </p:cNvSpPr>
          <p:nvPr>
            <p:ph sz="half" idx="2"/>
          </p:nvPr>
        </p:nvSpPr>
        <p:spPr>
          <a:xfrm>
            <a:off x="6172200" y="2197876"/>
            <a:ext cx="5181600" cy="4351338"/>
          </a:xfrm>
        </p:spPr>
        <p:txBody>
          <a:bodyPr>
            <a:normAutofit lnSpcReduction="10000"/>
          </a:bodyPr>
          <a:lstStyle/>
          <a:p>
            <a:pPr marL="685800" indent="-457200">
              <a:lnSpc>
                <a:spcPct val="100000"/>
              </a:lnSpc>
              <a:spcBef>
                <a:spcPts val="0"/>
              </a:spcBef>
              <a:buClr>
                <a:srgbClr val="000000"/>
              </a:buClr>
              <a:buSzPts val="1400"/>
              <a:buFont typeface="Wingdings" panose="05000000000000000000" pitchFamily="2" charset="2"/>
              <a:buChar char="Ø"/>
              <a:defRPr/>
            </a:pPr>
            <a:r>
              <a:rPr lang="es-ES" dirty="0"/>
              <a:t>Sensibilización sobre los derechos y responsabilidades </a:t>
            </a:r>
          </a:p>
          <a:p>
            <a:pPr marL="685800" indent="-457200">
              <a:lnSpc>
                <a:spcPct val="100000"/>
              </a:lnSpc>
              <a:spcBef>
                <a:spcPts val="0"/>
              </a:spcBef>
              <a:buClr>
                <a:srgbClr val="000000"/>
              </a:buClr>
              <a:buSzPts val="1400"/>
              <a:buFont typeface="Wingdings" panose="05000000000000000000" pitchFamily="2" charset="2"/>
              <a:buChar char="Ø"/>
              <a:defRPr/>
            </a:pPr>
            <a:r>
              <a:rPr lang="es-ES" dirty="0"/>
              <a:t>Participación de los NNA</a:t>
            </a:r>
          </a:p>
          <a:p>
            <a:pPr marL="685800" indent="-457200">
              <a:lnSpc>
                <a:spcPct val="100000"/>
              </a:lnSpc>
              <a:spcBef>
                <a:spcPts val="0"/>
              </a:spcBef>
              <a:buClr>
                <a:srgbClr val="000000"/>
              </a:buClr>
              <a:buSzPts val="1400"/>
              <a:buFont typeface="Wingdings" panose="05000000000000000000" pitchFamily="2" charset="2"/>
              <a:buChar char="Ø"/>
              <a:defRPr/>
            </a:pPr>
            <a:r>
              <a:rPr lang="es-ES" dirty="0"/>
              <a:t>Gestión integral de casos</a:t>
            </a:r>
          </a:p>
          <a:p>
            <a:pPr marL="685800" indent="-457200">
              <a:lnSpc>
                <a:spcPct val="100000"/>
              </a:lnSpc>
              <a:spcBef>
                <a:spcPts val="0"/>
              </a:spcBef>
              <a:buClr>
                <a:srgbClr val="000000"/>
              </a:buClr>
              <a:buSzPts val="1400"/>
              <a:buFont typeface="Wingdings" panose="05000000000000000000" pitchFamily="2" charset="2"/>
              <a:buChar char="Ø"/>
              <a:defRPr/>
            </a:pPr>
            <a:r>
              <a:rPr lang="es-ES" dirty="0"/>
              <a:t>Apoyo psicosocial significativo y otro tipo de atención integral</a:t>
            </a:r>
          </a:p>
          <a:p>
            <a:pPr marL="685800" indent="-457200">
              <a:lnSpc>
                <a:spcPct val="100000"/>
              </a:lnSpc>
              <a:spcBef>
                <a:spcPts val="0"/>
              </a:spcBef>
              <a:buClr>
                <a:srgbClr val="000000"/>
              </a:buClr>
              <a:buSzPts val="1400"/>
              <a:buFont typeface="Wingdings" panose="05000000000000000000" pitchFamily="2" charset="2"/>
              <a:buChar char="Ø"/>
              <a:defRPr/>
            </a:pPr>
            <a:r>
              <a:rPr lang="es-ES" dirty="0"/>
              <a:t>Reinserción social y económica segura</a:t>
            </a:r>
            <a:endParaRPr lang="fr-FR" dirty="0"/>
          </a:p>
        </p:txBody>
      </p:sp>
      <p:sp>
        <p:nvSpPr>
          <p:cNvPr id="5" name="Titre 1">
            <a:extLst>
              <a:ext uri="{FF2B5EF4-FFF2-40B4-BE49-F238E27FC236}">
                <a16:creationId xmlns:a16="http://schemas.microsoft.com/office/drawing/2014/main" id="{90C36346-2968-435C-B4DD-23B90D5E5F7C}"/>
              </a:ext>
            </a:extLst>
          </p:cNvPr>
          <p:cNvSpPr txBox="1">
            <a:spLocks/>
          </p:cNvSpPr>
          <p:nvPr/>
        </p:nvSpPr>
        <p:spPr>
          <a:xfrm>
            <a:off x="6172200" y="467833"/>
            <a:ext cx="4711995" cy="1027906"/>
          </a:xfrm>
          <a:prstGeom prst="rect">
            <a:avLst/>
          </a:prstGeom>
          <a:noFill/>
          <a:ln>
            <a:noFill/>
          </a:ln>
        </p:spPr>
        <p:txBody>
          <a:bodyPr spcFirstLastPara="1" wrap="square" lIns="91425" tIns="45700" rIns="91425" bIns="45700" anchor="ctr" anchorCtr="0">
            <a:normAutofit fontScale="7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ES" dirty="0"/>
              <a:t>Intervenciones específicas para NNA</a:t>
            </a:r>
            <a:endParaRPr lang="fr-FR" dirty="0"/>
          </a:p>
        </p:txBody>
      </p:sp>
    </p:spTree>
    <p:extLst>
      <p:ext uri="{BB962C8B-B14F-4D97-AF65-F5344CB8AC3E}">
        <p14:creationId xmlns:p14="http://schemas.microsoft.com/office/powerpoint/2010/main" val="4254637861"/>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1810</Words>
  <Application>Microsoft Office PowerPoint</Application>
  <PresentationFormat>Grand écran</PresentationFormat>
  <Paragraphs>86</Paragraphs>
  <Slides>3</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Wingdings</vt:lpstr>
      <vt:lpstr>HelveticaNeue-Roman-Identity-H</vt:lpstr>
      <vt:lpstr>Helvetica Neue</vt:lpstr>
      <vt:lpstr>Times New Roman</vt:lpstr>
      <vt:lpstr>Arial</vt:lpstr>
      <vt:lpstr>HelveticaNeue-Light-Identity-H</vt:lpstr>
      <vt:lpstr>Calibri</vt:lpstr>
      <vt:lpstr>Ink Free</vt:lpstr>
      <vt:lpstr>Office Theme</vt:lpstr>
      <vt:lpstr>Intro general a la Norma 11</vt:lpstr>
      <vt:lpstr>Présentation PowerPoint</vt:lpstr>
      <vt:lpstr>Etapas de programa de DDR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131</cp:revision>
  <dcterms:created xsi:type="dcterms:W3CDTF">2017-12-20T18:51:03Z</dcterms:created>
  <dcterms:modified xsi:type="dcterms:W3CDTF">2021-09-22T10:09:40Z</dcterms:modified>
</cp:coreProperties>
</file>