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8"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60643" autoAdjust="0"/>
  </p:normalViewPr>
  <p:slideViewPr>
    <p:cSldViewPr snapToGrid="0">
      <p:cViewPr varScale="1">
        <p:scale>
          <a:sx n="41" d="100"/>
          <a:sy n="41" d="100"/>
        </p:scale>
        <p:origin x="1428" y="2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33062-F4A6-43B5-AA61-8C3B6A44828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1B0DC147-98B3-4374-B9EE-41D7051B9F1F}">
      <dgm:prSet phldrT="[Texto]" custT="1"/>
      <dgm:spPr/>
      <dgm:t>
        <a:bodyPr/>
        <a:lstStyle/>
        <a:p>
          <a:pPr>
            <a:buAutoNum type="arabicPeriod"/>
          </a:pPr>
          <a:r>
            <a:rPr lang="es-ES" sz="2200" b="1" dirty="0"/>
            <a:t>HERRAMIENTAS TÉCNICAS Y ORIENTACIÓN</a:t>
          </a:r>
        </a:p>
        <a:p>
          <a:pPr>
            <a:buAutoNum type="arabicPeriod"/>
          </a:pPr>
          <a:r>
            <a:rPr lang="es-ES" sz="1600" dirty="0"/>
            <a:t>NMPA 12, Kit de herramientas interinstitucional, recursos COVID-19, versiones regionales del kit de herramientas</a:t>
          </a:r>
          <a:endParaRPr lang="en-GB" sz="1600" dirty="0"/>
        </a:p>
      </dgm:t>
    </dgm:pt>
    <dgm:pt modelId="{0170F2D4-8AED-493F-BB6C-948BC2ACBC48}" type="parTrans" cxnId="{F812AAF3-229D-46F0-BA6A-79317B31ED33}">
      <dgm:prSet/>
      <dgm:spPr/>
      <dgm:t>
        <a:bodyPr/>
        <a:lstStyle/>
        <a:p>
          <a:endParaRPr lang="en-GB"/>
        </a:p>
      </dgm:t>
    </dgm:pt>
    <dgm:pt modelId="{092DC76A-6835-4933-B2A6-3F5718A252B4}" type="sibTrans" cxnId="{F812AAF3-229D-46F0-BA6A-79317B31ED33}">
      <dgm:prSet/>
      <dgm:spPr/>
      <dgm:t>
        <a:bodyPr/>
        <a:lstStyle/>
        <a:p>
          <a:endParaRPr lang="en-GB"/>
        </a:p>
      </dgm:t>
    </dgm:pt>
    <dgm:pt modelId="{641BA281-D6B7-4A40-8496-B898D7572F0C}">
      <dgm:prSet custT="1"/>
      <dgm:spPr/>
      <dgm:t>
        <a:bodyPr/>
        <a:lstStyle/>
        <a:p>
          <a:r>
            <a:rPr lang="es-ES" altLang="en-US" sz="2200" b="1" dirty="0">
              <a:solidFill>
                <a:schemeClr val="bg1"/>
              </a:solidFill>
              <a:latin typeface="+mj-lt"/>
              <a:ea typeface="Calibri" panose="020F0502020204030204" pitchFamily="34" charset="0"/>
            </a:rPr>
            <a:t>CAPACITACIONES  </a:t>
          </a:r>
        </a:p>
        <a:p>
          <a:r>
            <a:rPr lang="es-ES" sz="1600" dirty="0"/>
            <a:t>Curso electrónico, paquete de capacitación, marco de competencias, lanzamientos mundiales / regionales / nacionales</a:t>
          </a:r>
          <a:endParaRPr lang="es-ES" altLang="en-US" sz="1600" b="0" dirty="0">
            <a:solidFill>
              <a:schemeClr val="bg1"/>
            </a:solidFill>
            <a:latin typeface="+mj-lt"/>
            <a:ea typeface="Calibri" panose="020F0502020204030204" pitchFamily="34" charset="0"/>
          </a:endParaRPr>
        </a:p>
      </dgm:t>
    </dgm:pt>
    <dgm:pt modelId="{8C0E29BB-7FB2-4A2D-882C-8E08B104A5EC}" type="parTrans" cxnId="{2F3BA453-DEAE-428E-AE94-9753B545400A}">
      <dgm:prSet/>
      <dgm:spPr/>
      <dgm:t>
        <a:bodyPr/>
        <a:lstStyle/>
        <a:p>
          <a:endParaRPr lang="en-GB"/>
        </a:p>
      </dgm:t>
    </dgm:pt>
    <dgm:pt modelId="{8A6BF102-06E4-47C7-8D08-8AF1DA199300}" type="sibTrans" cxnId="{2F3BA453-DEAE-428E-AE94-9753B545400A}">
      <dgm:prSet/>
      <dgm:spPr/>
      <dgm:t>
        <a:bodyPr/>
        <a:lstStyle/>
        <a:p>
          <a:endParaRPr lang="en-GB"/>
        </a:p>
      </dgm:t>
    </dgm:pt>
    <dgm:pt modelId="{13D5DFE6-B654-4912-A219-FDB30E258837}">
      <dgm:prSet custT="1"/>
      <dgm:spPr/>
      <dgm:t>
        <a:bodyPr/>
        <a:lstStyle/>
        <a:p>
          <a:r>
            <a:rPr lang="es-ES" sz="2200" dirty="0"/>
            <a:t>COORDINACIÓN, POLÍTICA Y INCIDENCIA</a:t>
          </a:r>
        </a:p>
        <a:p>
          <a:r>
            <a:rPr lang="es-ES" sz="1600" dirty="0"/>
            <a:t>Día Mundial contra el Trabajo Infantil, Año Internacional de la Erradicación del Trabajo Infantil, ODS 8.7, convocatorias de coordinación</a:t>
          </a:r>
          <a:endParaRPr lang="es-ES" altLang="en-US" sz="1600" b="1" dirty="0">
            <a:solidFill>
              <a:schemeClr val="bg1"/>
            </a:solidFill>
            <a:latin typeface="+mj-lt"/>
            <a:ea typeface="Calibri" panose="020F0502020204030204" pitchFamily="34" charset="0"/>
          </a:endParaRPr>
        </a:p>
      </dgm:t>
    </dgm:pt>
    <dgm:pt modelId="{1B2DFD19-FF58-4A5C-852D-F6A2C2D784C7}" type="parTrans" cxnId="{D219CEEF-004B-4232-A2EE-A0AC2B3D65A5}">
      <dgm:prSet/>
      <dgm:spPr/>
      <dgm:t>
        <a:bodyPr/>
        <a:lstStyle/>
        <a:p>
          <a:endParaRPr lang="en-GB"/>
        </a:p>
      </dgm:t>
    </dgm:pt>
    <dgm:pt modelId="{D624C230-44A4-45DD-8602-A55D46AF0019}" type="sibTrans" cxnId="{D219CEEF-004B-4232-A2EE-A0AC2B3D65A5}">
      <dgm:prSet/>
      <dgm:spPr/>
      <dgm:t>
        <a:bodyPr/>
        <a:lstStyle/>
        <a:p>
          <a:endParaRPr lang="en-GB"/>
        </a:p>
      </dgm:t>
    </dgm:pt>
    <dgm:pt modelId="{7F6CCBD2-4E67-4A55-8D9B-1A156FD0DD70}" type="pres">
      <dgm:prSet presAssocID="{23C33062-F4A6-43B5-AA61-8C3B6A44828E}" presName="linear" presStyleCnt="0">
        <dgm:presLayoutVars>
          <dgm:dir/>
          <dgm:resizeHandles val="exact"/>
        </dgm:presLayoutVars>
      </dgm:prSet>
      <dgm:spPr/>
    </dgm:pt>
    <dgm:pt modelId="{314DA83D-F761-46EF-8AD2-6B53802B2325}" type="pres">
      <dgm:prSet presAssocID="{1B0DC147-98B3-4374-B9EE-41D7051B9F1F}" presName="comp" presStyleCnt="0"/>
      <dgm:spPr/>
    </dgm:pt>
    <dgm:pt modelId="{B2199FEA-730E-47E7-A72E-A89DF64CCCE2}" type="pres">
      <dgm:prSet presAssocID="{1B0DC147-98B3-4374-B9EE-41D7051B9F1F}" presName="box" presStyleLbl="node1" presStyleIdx="0" presStyleCnt="3" custLinFactY="-56963" custLinFactNeighborY="-100000"/>
      <dgm:spPr/>
    </dgm:pt>
    <dgm:pt modelId="{DBF69BBB-E680-48B4-8954-F24C23551F4D}" type="pres">
      <dgm:prSet presAssocID="{1B0DC147-98B3-4374-B9EE-41D7051B9F1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2000" b="-72000"/>
          </a:stretch>
        </a:blipFill>
      </dgm:spPr>
    </dgm:pt>
    <dgm:pt modelId="{DFC26AC5-22CA-4905-8B82-5AB88A23D390}" type="pres">
      <dgm:prSet presAssocID="{1B0DC147-98B3-4374-B9EE-41D7051B9F1F}" presName="text" presStyleLbl="node1" presStyleIdx="0" presStyleCnt="3">
        <dgm:presLayoutVars>
          <dgm:bulletEnabled val="1"/>
        </dgm:presLayoutVars>
      </dgm:prSet>
      <dgm:spPr/>
    </dgm:pt>
    <dgm:pt modelId="{33CBEB2E-64AF-4047-8E10-E3CD64E8DD48}" type="pres">
      <dgm:prSet presAssocID="{092DC76A-6835-4933-B2A6-3F5718A252B4}" presName="spacer" presStyleCnt="0"/>
      <dgm:spPr/>
    </dgm:pt>
    <dgm:pt modelId="{602A9F96-5773-4EDC-AF57-51743B8FDF4F}" type="pres">
      <dgm:prSet presAssocID="{641BA281-D6B7-4A40-8496-B898D7572F0C}" presName="comp" presStyleCnt="0"/>
      <dgm:spPr/>
    </dgm:pt>
    <dgm:pt modelId="{EBE63CA0-111E-4B21-B5B0-9221785B9C4C}" type="pres">
      <dgm:prSet presAssocID="{641BA281-D6B7-4A40-8496-B898D7572F0C}" presName="box" presStyleLbl="node1" presStyleIdx="1" presStyleCnt="3"/>
      <dgm:spPr/>
    </dgm:pt>
    <dgm:pt modelId="{4816D280-9EFF-49A4-B2CC-38CD00B6D20B}" type="pres">
      <dgm:prSet presAssocID="{641BA281-D6B7-4A40-8496-B898D7572F0C}"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BB9A3AAD-399D-4FFF-A26F-405DC5E6F2F7}" type="pres">
      <dgm:prSet presAssocID="{641BA281-D6B7-4A40-8496-B898D7572F0C}" presName="text" presStyleLbl="node1" presStyleIdx="1" presStyleCnt="3">
        <dgm:presLayoutVars>
          <dgm:bulletEnabled val="1"/>
        </dgm:presLayoutVars>
      </dgm:prSet>
      <dgm:spPr/>
    </dgm:pt>
    <dgm:pt modelId="{FED42F8A-80F5-428B-9F49-3393342C7B8B}" type="pres">
      <dgm:prSet presAssocID="{8A6BF102-06E4-47C7-8D08-8AF1DA199300}" presName="spacer" presStyleCnt="0"/>
      <dgm:spPr/>
    </dgm:pt>
    <dgm:pt modelId="{5672D750-6058-4AC3-B6BB-833BF574C246}" type="pres">
      <dgm:prSet presAssocID="{13D5DFE6-B654-4912-A219-FDB30E258837}" presName="comp" presStyleCnt="0"/>
      <dgm:spPr/>
    </dgm:pt>
    <dgm:pt modelId="{2BE93EB1-8089-4E11-96E5-FD68F801CA46}" type="pres">
      <dgm:prSet presAssocID="{13D5DFE6-B654-4912-A219-FDB30E258837}" presName="box" presStyleLbl="node1" presStyleIdx="2" presStyleCnt="3"/>
      <dgm:spPr/>
    </dgm:pt>
    <dgm:pt modelId="{35D07374-2F98-4AD5-9F1F-99C87A2795D7}" type="pres">
      <dgm:prSet presAssocID="{13D5DFE6-B654-4912-A219-FDB30E25883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B833C7D1-67F3-46DE-BB51-CAC5FF8C0055}" type="pres">
      <dgm:prSet presAssocID="{13D5DFE6-B654-4912-A219-FDB30E258837}" presName="text" presStyleLbl="node1" presStyleIdx="2" presStyleCnt="3">
        <dgm:presLayoutVars>
          <dgm:bulletEnabled val="1"/>
        </dgm:presLayoutVars>
      </dgm:prSet>
      <dgm:spPr/>
    </dgm:pt>
  </dgm:ptLst>
  <dgm:cxnLst>
    <dgm:cxn modelId="{91DDA62C-F368-4DE5-8118-41EDECA223BE}" type="presOf" srcId="{1B0DC147-98B3-4374-B9EE-41D7051B9F1F}" destId="{DFC26AC5-22CA-4905-8B82-5AB88A23D390}" srcOrd="1" destOrd="0" presId="urn:microsoft.com/office/officeart/2005/8/layout/vList4"/>
    <dgm:cxn modelId="{913B4141-216C-4EA6-AB62-D5842FEC0F88}" type="presOf" srcId="{641BA281-D6B7-4A40-8496-B898D7572F0C}" destId="{BB9A3AAD-399D-4FFF-A26F-405DC5E6F2F7}" srcOrd="1" destOrd="0" presId="urn:microsoft.com/office/officeart/2005/8/layout/vList4"/>
    <dgm:cxn modelId="{ED82F641-F867-4096-B1CA-A9B06374AC06}" type="presOf" srcId="{13D5DFE6-B654-4912-A219-FDB30E258837}" destId="{B833C7D1-67F3-46DE-BB51-CAC5FF8C0055}" srcOrd="1" destOrd="0" presId="urn:microsoft.com/office/officeart/2005/8/layout/vList4"/>
    <dgm:cxn modelId="{3BE40B4B-D7B6-4AA6-9162-A96B778175C3}" type="presOf" srcId="{23C33062-F4A6-43B5-AA61-8C3B6A44828E}" destId="{7F6CCBD2-4E67-4A55-8D9B-1A156FD0DD70}" srcOrd="0" destOrd="0" presId="urn:microsoft.com/office/officeart/2005/8/layout/vList4"/>
    <dgm:cxn modelId="{2F3BA453-DEAE-428E-AE94-9753B545400A}" srcId="{23C33062-F4A6-43B5-AA61-8C3B6A44828E}" destId="{641BA281-D6B7-4A40-8496-B898D7572F0C}" srcOrd="1" destOrd="0" parTransId="{8C0E29BB-7FB2-4A2D-882C-8E08B104A5EC}" sibTransId="{8A6BF102-06E4-47C7-8D08-8AF1DA199300}"/>
    <dgm:cxn modelId="{3E698E95-ED5D-4FE6-BC79-2620C2098065}" type="presOf" srcId="{13D5DFE6-B654-4912-A219-FDB30E258837}" destId="{2BE93EB1-8089-4E11-96E5-FD68F801CA46}" srcOrd="0" destOrd="0" presId="urn:microsoft.com/office/officeart/2005/8/layout/vList4"/>
    <dgm:cxn modelId="{76AEEEDF-0FFD-4587-8275-3B89925042D1}" type="presOf" srcId="{641BA281-D6B7-4A40-8496-B898D7572F0C}" destId="{EBE63CA0-111E-4B21-B5B0-9221785B9C4C}" srcOrd="0" destOrd="0" presId="urn:microsoft.com/office/officeart/2005/8/layout/vList4"/>
    <dgm:cxn modelId="{02B022E3-7525-4B06-ACA0-ADF4E46BD244}" type="presOf" srcId="{1B0DC147-98B3-4374-B9EE-41D7051B9F1F}" destId="{B2199FEA-730E-47E7-A72E-A89DF64CCCE2}" srcOrd="0" destOrd="0" presId="urn:microsoft.com/office/officeart/2005/8/layout/vList4"/>
    <dgm:cxn modelId="{D219CEEF-004B-4232-A2EE-A0AC2B3D65A5}" srcId="{23C33062-F4A6-43B5-AA61-8C3B6A44828E}" destId="{13D5DFE6-B654-4912-A219-FDB30E258837}" srcOrd="2" destOrd="0" parTransId="{1B2DFD19-FF58-4A5C-852D-F6A2C2D784C7}" sibTransId="{D624C230-44A4-45DD-8602-A55D46AF0019}"/>
    <dgm:cxn modelId="{F812AAF3-229D-46F0-BA6A-79317B31ED33}" srcId="{23C33062-F4A6-43B5-AA61-8C3B6A44828E}" destId="{1B0DC147-98B3-4374-B9EE-41D7051B9F1F}" srcOrd="0" destOrd="0" parTransId="{0170F2D4-8AED-493F-BB6C-948BC2ACBC48}" sibTransId="{092DC76A-6835-4933-B2A6-3F5718A252B4}"/>
    <dgm:cxn modelId="{608D0596-A404-438B-9AFD-9AD10A9BD55A}" type="presParOf" srcId="{7F6CCBD2-4E67-4A55-8D9B-1A156FD0DD70}" destId="{314DA83D-F761-46EF-8AD2-6B53802B2325}" srcOrd="0" destOrd="0" presId="urn:microsoft.com/office/officeart/2005/8/layout/vList4"/>
    <dgm:cxn modelId="{1134DF9A-4B2B-413D-ACE8-70D2A47BC9F4}" type="presParOf" srcId="{314DA83D-F761-46EF-8AD2-6B53802B2325}" destId="{B2199FEA-730E-47E7-A72E-A89DF64CCCE2}" srcOrd="0" destOrd="0" presId="urn:microsoft.com/office/officeart/2005/8/layout/vList4"/>
    <dgm:cxn modelId="{2E055A9F-4573-4BB4-9405-6BE6DAD77CF5}" type="presParOf" srcId="{314DA83D-F761-46EF-8AD2-6B53802B2325}" destId="{DBF69BBB-E680-48B4-8954-F24C23551F4D}" srcOrd="1" destOrd="0" presId="urn:microsoft.com/office/officeart/2005/8/layout/vList4"/>
    <dgm:cxn modelId="{2E3F6CF5-CCA6-4818-8D4C-AD7F28A99947}" type="presParOf" srcId="{314DA83D-F761-46EF-8AD2-6B53802B2325}" destId="{DFC26AC5-22CA-4905-8B82-5AB88A23D390}" srcOrd="2" destOrd="0" presId="urn:microsoft.com/office/officeart/2005/8/layout/vList4"/>
    <dgm:cxn modelId="{21677E6F-CFBB-4188-BD23-D58C0CFCB7C4}" type="presParOf" srcId="{7F6CCBD2-4E67-4A55-8D9B-1A156FD0DD70}" destId="{33CBEB2E-64AF-4047-8E10-E3CD64E8DD48}" srcOrd="1" destOrd="0" presId="urn:microsoft.com/office/officeart/2005/8/layout/vList4"/>
    <dgm:cxn modelId="{C75C5725-8529-4B29-A980-3795BB35AFF0}" type="presParOf" srcId="{7F6CCBD2-4E67-4A55-8D9B-1A156FD0DD70}" destId="{602A9F96-5773-4EDC-AF57-51743B8FDF4F}" srcOrd="2" destOrd="0" presId="urn:microsoft.com/office/officeart/2005/8/layout/vList4"/>
    <dgm:cxn modelId="{53B219BD-EF87-4362-8C41-2CE89B154EED}" type="presParOf" srcId="{602A9F96-5773-4EDC-AF57-51743B8FDF4F}" destId="{EBE63CA0-111E-4B21-B5B0-9221785B9C4C}" srcOrd="0" destOrd="0" presId="urn:microsoft.com/office/officeart/2005/8/layout/vList4"/>
    <dgm:cxn modelId="{B12F7BA4-2BBA-4DE5-ADD0-A814837E0583}" type="presParOf" srcId="{602A9F96-5773-4EDC-AF57-51743B8FDF4F}" destId="{4816D280-9EFF-49A4-B2CC-38CD00B6D20B}" srcOrd="1" destOrd="0" presId="urn:microsoft.com/office/officeart/2005/8/layout/vList4"/>
    <dgm:cxn modelId="{5538A60F-724C-4FFB-91D3-BD54F1657212}" type="presParOf" srcId="{602A9F96-5773-4EDC-AF57-51743B8FDF4F}" destId="{BB9A3AAD-399D-4FFF-A26F-405DC5E6F2F7}" srcOrd="2" destOrd="0" presId="urn:microsoft.com/office/officeart/2005/8/layout/vList4"/>
    <dgm:cxn modelId="{91F34EE0-1123-4A32-B6AF-C44850CEC8F6}" type="presParOf" srcId="{7F6CCBD2-4E67-4A55-8D9B-1A156FD0DD70}" destId="{FED42F8A-80F5-428B-9F49-3393342C7B8B}" srcOrd="3" destOrd="0" presId="urn:microsoft.com/office/officeart/2005/8/layout/vList4"/>
    <dgm:cxn modelId="{40CE17BA-059B-4077-A556-7ECF8D2C4E7A}" type="presParOf" srcId="{7F6CCBD2-4E67-4A55-8D9B-1A156FD0DD70}" destId="{5672D750-6058-4AC3-B6BB-833BF574C246}" srcOrd="4" destOrd="0" presId="urn:microsoft.com/office/officeart/2005/8/layout/vList4"/>
    <dgm:cxn modelId="{4C8DE69D-CFD6-4BEE-9AFE-502A63CF003F}" type="presParOf" srcId="{5672D750-6058-4AC3-B6BB-833BF574C246}" destId="{2BE93EB1-8089-4E11-96E5-FD68F801CA46}" srcOrd="0" destOrd="0" presId="urn:microsoft.com/office/officeart/2005/8/layout/vList4"/>
    <dgm:cxn modelId="{1B07B221-5477-4215-A46E-B57A31DD66BC}" type="presParOf" srcId="{5672D750-6058-4AC3-B6BB-833BF574C246}" destId="{35D07374-2F98-4AD5-9F1F-99C87A2795D7}" srcOrd="1" destOrd="0" presId="urn:microsoft.com/office/officeart/2005/8/layout/vList4"/>
    <dgm:cxn modelId="{2EC00585-0A4A-4607-A244-31532B7A197A}" type="presParOf" srcId="{5672D750-6058-4AC3-B6BB-833BF574C246}" destId="{B833C7D1-67F3-46DE-BB51-CAC5FF8C0055}"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99FEA-730E-47E7-A72E-A89DF64CCCE2}">
      <dsp:nvSpPr>
        <dsp:cNvPr id="0" name=""/>
        <dsp:cNvSpPr/>
      </dsp:nvSpPr>
      <dsp:spPr>
        <a:xfrm>
          <a:off x="0" y="0"/>
          <a:ext cx="7634287" cy="12510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dirty="0"/>
            <a:t>HERRAMIENTAS TÉCNICAS Y ORIENTACIÓN</a:t>
          </a:r>
        </a:p>
        <a:p>
          <a:pPr marL="0" lvl="0" indent="0" algn="l" defTabSz="977900">
            <a:lnSpc>
              <a:spcPct val="90000"/>
            </a:lnSpc>
            <a:spcBef>
              <a:spcPct val="0"/>
            </a:spcBef>
            <a:spcAft>
              <a:spcPct val="35000"/>
            </a:spcAft>
            <a:buNone/>
          </a:pPr>
          <a:r>
            <a:rPr lang="es-ES" sz="1600" kern="1200" dirty="0"/>
            <a:t>NMPA 12, Kit de herramientas interinstitucional, recursos COVID-19, versiones regionales del kit de herramientas</a:t>
          </a:r>
          <a:endParaRPr lang="en-GB" sz="1600" kern="1200" dirty="0"/>
        </a:p>
      </dsp:txBody>
      <dsp:txXfrm>
        <a:off x="1651967" y="0"/>
        <a:ext cx="5982319" cy="1251097"/>
      </dsp:txXfrm>
    </dsp:sp>
    <dsp:sp modelId="{DBF69BBB-E680-48B4-8954-F24C23551F4D}">
      <dsp:nvSpPr>
        <dsp:cNvPr id="0" name=""/>
        <dsp:cNvSpPr/>
      </dsp:nvSpPr>
      <dsp:spPr>
        <a:xfrm>
          <a:off x="125109" y="125109"/>
          <a:ext cx="1526857" cy="10008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E63CA0-111E-4B21-B5B0-9221785B9C4C}">
      <dsp:nvSpPr>
        <dsp:cNvPr id="0" name=""/>
        <dsp:cNvSpPr/>
      </dsp:nvSpPr>
      <dsp:spPr>
        <a:xfrm>
          <a:off x="0" y="1376206"/>
          <a:ext cx="7634287" cy="12510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altLang="en-US" sz="2200" b="1" kern="1200" dirty="0">
              <a:solidFill>
                <a:schemeClr val="bg1"/>
              </a:solidFill>
              <a:latin typeface="+mj-lt"/>
              <a:ea typeface="Calibri" panose="020F0502020204030204" pitchFamily="34" charset="0"/>
            </a:rPr>
            <a:t>CAPACITACIONES  </a:t>
          </a:r>
        </a:p>
        <a:p>
          <a:pPr marL="0" lvl="0" indent="0" algn="l" defTabSz="977900">
            <a:lnSpc>
              <a:spcPct val="90000"/>
            </a:lnSpc>
            <a:spcBef>
              <a:spcPct val="0"/>
            </a:spcBef>
            <a:spcAft>
              <a:spcPct val="35000"/>
            </a:spcAft>
            <a:buNone/>
          </a:pPr>
          <a:r>
            <a:rPr lang="es-ES" sz="1600" kern="1200" dirty="0"/>
            <a:t>Curso electrónico, paquete de capacitación, marco de competencias, lanzamientos mundiales / regionales / nacionales</a:t>
          </a:r>
          <a:endParaRPr lang="es-ES" altLang="en-US" sz="1600" b="0" kern="1200" dirty="0">
            <a:solidFill>
              <a:schemeClr val="bg1"/>
            </a:solidFill>
            <a:latin typeface="+mj-lt"/>
            <a:ea typeface="Calibri" panose="020F0502020204030204" pitchFamily="34" charset="0"/>
          </a:endParaRPr>
        </a:p>
      </dsp:txBody>
      <dsp:txXfrm>
        <a:off x="1651967" y="1376206"/>
        <a:ext cx="5982319" cy="1251097"/>
      </dsp:txXfrm>
    </dsp:sp>
    <dsp:sp modelId="{4816D280-9EFF-49A4-B2CC-38CD00B6D20B}">
      <dsp:nvSpPr>
        <dsp:cNvPr id="0" name=""/>
        <dsp:cNvSpPr/>
      </dsp:nvSpPr>
      <dsp:spPr>
        <a:xfrm>
          <a:off x="125109" y="1501316"/>
          <a:ext cx="1526857" cy="10008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93EB1-8089-4E11-96E5-FD68F801CA46}">
      <dsp:nvSpPr>
        <dsp:cNvPr id="0" name=""/>
        <dsp:cNvSpPr/>
      </dsp:nvSpPr>
      <dsp:spPr>
        <a:xfrm>
          <a:off x="0" y="2752413"/>
          <a:ext cx="7634287" cy="12510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t>COORDINACIÓN, POLÍTICA Y INCIDENCIA</a:t>
          </a:r>
        </a:p>
        <a:p>
          <a:pPr marL="0" lvl="0" indent="0" algn="l" defTabSz="977900">
            <a:lnSpc>
              <a:spcPct val="90000"/>
            </a:lnSpc>
            <a:spcBef>
              <a:spcPct val="0"/>
            </a:spcBef>
            <a:spcAft>
              <a:spcPct val="35000"/>
            </a:spcAft>
            <a:buNone/>
          </a:pPr>
          <a:r>
            <a:rPr lang="es-ES" sz="1600" kern="1200" dirty="0"/>
            <a:t>Día Mundial contra el Trabajo Infantil, Año Internacional de la Erradicación del Trabajo Infantil, ODS 8.7, convocatorias de coordinación</a:t>
          </a:r>
          <a:endParaRPr lang="es-ES" altLang="en-US" sz="1600" b="1" kern="1200" dirty="0">
            <a:solidFill>
              <a:schemeClr val="bg1"/>
            </a:solidFill>
            <a:latin typeface="+mj-lt"/>
            <a:ea typeface="Calibri" panose="020F0502020204030204" pitchFamily="34" charset="0"/>
          </a:endParaRPr>
        </a:p>
      </dsp:txBody>
      <dsp:txXfrm>
        <a:off x="1651967" y="2752413"/>
        <a:ext cx="5982319" cy="1251097"/>
      </dsp:txXfrm>
    </dsp:sp>
    <dsp:sp modelId="{35D07374-2F98-4AD5-9F1F-99C87A2795D7}">
      <dsp:nvSpPr>
        <dsp:cNvPr id="0" name=""/>
        <dsp:cNvSpPr/>
      </dsp:nvSpPr>
      <dsp:spPr>
        <a:xfrm>
          <a:off x="125109" y="2877523"/>
          <a:ext cx="1526857" cy="10008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segundo Bloque de Normas relacionadas con </a:t>
            </a:r>
            <a:r>
              <a:rPr lang="en-US" dirty="0"/>
              <a:t>los </a:t>
            </a:r>
            <a:r>
              <a:rPr lang="en-US" dirty="0" err="1"/>
              <a:t>riesgos</a:t>
            </a:r>
            <a:r>
              <a:rPr lang="en-US" dirty="0"/>
              <a:t> </a:t>
            </a:r>
            <a:r>
              <a:rPr lang="es-ES" sz="1200" b="0" i="0" u="none" strike="noStrike" baseline="0" dirty="0">
                <a:latin typeface="HelveticaNeue-Light-Identity-H"/>
              </a:rPr>
              <a:t>en materia de Protección de la niñez y adolescencia a los que pueden enfrentarse los NNA en contextos humanitarios. Las siete diferentes normas sobre el riesgo están relacionadas, puesto que tratan vulnerabilidades y riesgos interrelacionados. Los riesgos no pueden tratarse separadamente.</a:t>
            </a:r>
          </a:p>
          <a:p>
            <a:pPr algn="l">
              <a:buFont typeface="Arial" panose="020B0604020202020204" pitchFamily="34" charset="0"/>
              <a:buChar char="•"/>
            </a:pPr>
            <a:endParaRPr lang="es-ES" sz="1200" b="0" i="0" u="none" strike="noStrike" baseline="0" dirty="0">
              <a:latin typeface="HelveticaNeue-Light-Identity-H"/>
            </a:endParaRPr>
          </a:p>
          <a:p>
            <a:pPr algn="l">
              <a:buFont typeface="Arial" panose="020B0604020202020204" pitchFamily="34" charset="0"/>
              <a:buChar char="•"/>
            </a:pPr>
            <a:r>
              <a:rPr lang="es-ES" sz="1200" b="0" i="0" u="none" strike="noStrike" baseline="0" dirty="0">
                <a:latin typeface="HelveticaNeue-Light-Identity-H"/>
              </a:rPr>
              <a:t>Los riesgos en materia de Protección de la niñez y adolescencia son potenciales agresiones y amenazas a los derechos de los NNA que les causarán daño. Para comprender el riesgo de los NNA, hay que comprender la naturaleza y el grado del riesgo (tipo, situación, amenaza…) y la vulnerabilidad individual del NNA ante ese riesgo, </a:t>
            </a:r>
            <a:r>
              <a:rPr lang="es-ES" dirty="0"/>
              <a:t>pero también las estrategias de supervivencia o afrontamiento de la familia / NNA (es decir, su resiliencia y capacidad para soportar el riesgo). Se entiende por vulnerabilidad la medida en que un niño tiene características que reducen su capacidad para resistir un impacto adverso. Tenemos que dejar constancia de que la vulnerabilidad es específica de cada persona y de cada situación.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alibri"/>
              </a:rPr>
              <a:t>DEF: </a:t>
            </a:r>
            <a:r>
              <a:rPr lang="es-ES" sz="1800" b="0" i="0" u="none" strike="noStrike" baseline="0" dirty="0">
                <a:latin typeface="HelveticaNeue-Light-Identity-H"/>
              </a:rPr>
              <a:t>El trabajo infantil es cualquier trabajo que priva a los NNA de su infancia, de su potencial y de su dignidad, que interfiere con la educación de los NNA y afecta negativamente a su bienestar emocional, evolutivo y físico. Muchos NNA trabajadores se dedican a las peores formas de trabajo infantil (WFCL, siglas en inglés), incluyendo el trabajo forzoso, el reclutamiento en grupos armados, la trata para la explotación, la explotación sexual, el trabajo ilícito o el trabajo peligroso.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Hay que </a:t>
            </a:r>
            <a:r>
              <a:rPr lang="en-US" dirty="0" err="1"/>
              <a:t>notar</a:t>
            </a:r>
            <a:r>
              <a:rPr lang="en-US" dirty="0"/>
              <a:t> que: </a:t>
            </a:r>
            <a:r>
              <a:rPr lang="es-ES" dirty="0"/>
              <a:t>NNA EN TRABAJO INFANTIL es el término preferido para referirse a los NNA que se encuentran en trabajo infantil, incluidas en las peores formas de trabajo infantil. No se recomienda utilizar el término "niños trabajadores", ya que los niños no </a:t>
            </a:r>
            <a:r>
              <a:rPr lang="es-ES" dirty="0" err="1"/>
              <a:t>deberian</a:t>
            </a:r>
            <a:r>
              <a:rPr lang="es-ES" dirty="0"/>
              <a:t> ser definidos por el trabajo nocivo que realizan.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Las crisis humanitarias pueden aumentar la ocurrencia y la gravedad de las formas existentes de trabajo infantil o desencadenar nuevas formas, incluido en desplazamiento (L</a:t>
            </a:r>
            <a:r>
              <a:rPr lang="es-ES" dirty="0"/>
              <a:t>os NNA refugiados, desplazados internos, migrantes o apátridas son más vulnerables)</a:t>
            </a:r>
            <a:endParaRPr lang="en-US" dirty="0">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Se deben proporcionar </a:t>
            </a:r>
            <a:r>
              <a:rPr lang="es-ES" sz="1800" b="0" i="0" u="none" strike="noStrike" baseline="0" dirty="0">
                <a:latin typeface="HelveticaNeue-Light-Identity-H"/>
              </a:rPr>
              <a:t>los NNA que ya están involucrados en el trabajo infantil, por lo menos, </a:t>
            </a:r>
            <a:r>
              <a:rPr lang="es-ES" dirty="0"/>
              <a:t>servicios multisectoriales (apoyo psicosocial, educación y </a:t>
            </a:r>
            <a:r>
              <a:rPr lang="es-ES" sz="1800" b="0" i="0" u="none" strike="noStrike" baseline="0" dirty="0">
                <a:latin typeface="HelveticaNeue-Light-Identity-H"/>
              </a:rPr>
              <a:t>ayuda económica para la familia</a:t>
            </a:r>
            <a:r>
              <a:rPr lang="es-ES" dirty="0"/>
              <a:t>) y gestión </a:t>
            </a:r>
            <a:r>
              <a:rPr lang="es-ES" sz="1800" b="0" i="0" u="none" strike="noStrike" baseline="0" dirty="0">
                <a:latin typeface="HelveticaNeue-Light-Identity-H"/>
              </a:rPr>
              <a:t>personalizada </a:t>
            </a:r>
            <a:r>
              <a:rPr lang="es-ES" dirty="0"/>
              <a:t>de casos de protección </a:t>
            </a:r>
            <a:r>
              <a:rPr lang="es-ES" sz="1800" b="0" i="0" u="none" strike="noStrike" baseline="0" dirty="0">
                <a:latin typeface="HelveticaNeue-Light-Identity-H"/>
              </a:rPr>
              <a:t>de la niñez y adolescencia</a:t>
            </a:r>
            <a:r>
              <a:rPr lang="es-ES" dirty="0"/>
              <a:t> [</a:t>
            </a:r>
            <a:r>
              <a:rPr lang="en-US" i="1" dirty="0">
                <a:latin typeface="Arial"/>
                <a:ea typeface="Arial"/>
                <a:cs typeface="Arial"/>
                <a:sym typeface="Wingdings" panose="05000000000000000000" pitchFamily="2" charset="2"/>
              </a:rPr>
              <a:t></a:t>
            </a:r>
            <a:r>
              <a:rPr lang="es-ES" dirty="0"/>
              <a:t> icono de </a:t>
            </a:r>
            <a:r>
              <a:rPr lang="es-ES" b="1" dirty="0"/>
              <a:t>gestión de casos</a:t>
            </a:r>
            <a:r>
              <a:rPr lang="es-ES" dirty="0"/>
              <a:t>] </a:t>
            </a:r>
            <a:endParaRPr lang="en-US" sz="12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Realizar actividades específicas de prevención para los NNA en riesgo y apoyar iniciativas de prevención y respuesta en contra del trabajo infantil a nivel comunitario también se enfatiza en esta norma </a:t>
            </a:r>
            <a:r>
              <a:rPr lang="es-ES" sz="1800" dirty="0"/>
              <a:t>[</a:t>
            </a:r>
            <a:r>
              <a:rPr lang="en-US" sz="1800" i="1" dirty="0">
                <a:latin typeface="Arial"/>
                <a:ea typeface="Arial"/>
                <a:cs typeface="Arial"/>
                <a:sym typeface="Wingdings" panose="05000000000000000000" pitchFamily="2" charset="2"/>
              </a:rPr>
              <a:t></a:t>
            </a:r>
            <a:r>
              <a:rPr lang="es-ES" sz="1800" dirty="0"/>
              <a:t> icono de </a:t>
            </a:r>
            <a:r>
              <a:rPr lang="es-ES" sz="1800" b="1" dirty="0"/>
              <a:t>prevención</a:t>
            </a:r>
            <a:r>
              <a:rPr lang="es-ES" sz="1800" dirty="0"/>
              <a:t>]</a:t>
            </a:r>
            <a:r>
              <a:rPr lang="es-ES" sz="1800" b="1" dirty="0"/>
              <a:t>  </a:t>
            </a:r>
            <a:endParaRPr lang="es-ES" sz="1800" b="0" i="0" u="none" strike="noStrike" baseline="0" dirty="0">
              <a:latin typeface="HelveticaNeue-Light-Identity-H"/>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i="0" u="none" strike="noStrike" baseline="0" dirty="0">
              <a:latin typeface="HelveticaNeue-Light-Identity-H"/>
              <a:ea typeface="Arial"/>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Cuales son las diferentes formas de trabajo infantil?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dirty="0">
                <a:latin typeface="Arial"/>
                <a:cs typeface="Arial"/>
                <a:sym typeface="Arial"/>
              </a:rPr>
              <a:t>Trabajo infantil: no es imprescindible que se elimine </a:t>
            </a:r>
            <a:r>
              <a:rPr lang="en-US" b="0" i="1" dirty="0">
                <a:latin typeface="Arial"/>
                <a:cs typeface="Arial"/>
                <a:sym typeface="Arial"/>
              </a:rPr>
              <a:t>-&gt; cite </a:t>
            </a:r>
            <a:r>
              <a:rPr lang="en-US" b="0" i="1" dirty="0" err="1">
                <a:latin typeface="Arial"/>
                <a:cs typeface="Arial"/>
                <a:sym typeface="Arial"/>
              </a:rPr>
              <a:t>ejemplos</a:t>
            </a:r>
            <a:r>
              <a:rPr lang="en-US" b="0" i="1" dirty="0">
                <a:latin typeface="Arial"/>
                <a:cs typeface="Arial"/>
                <a:sym typeface="Arial"/>
              </a:rPr>
              <a:t> </a:t>
            </a:r>
            <a:r>
              <a:rPr lang="en-US" b="0" i="1" dirty="0" err="1">
                <a:latin typeface="Arial"/>
                <a:cs typeface="Arial"/>
                <a:sym typeface="Arial"/>
              </a:rPr>
              <a:t>contextualizados</a:t>
            </a:r>
            <a:r>
              <a:rPr lang="en-US" b="0" i="1" dirty="0">
                <a:latin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dirty="0">
                <a:latin typeface="Arial"/>
                <a:cs typeface="Arial"/>
                <a:sym typeface="Arial"/>
              </a:rPr>
              <a:t>Trabajo infantil: </a:t>
            </a:r>
            <a:r>
              <a:rPr lang="en-US" b="0" dirty="0" err="1">
                <a:latin typeface="Arial"/>
                <a:cs typeface="Arial"/>
                <a:sym typeface="Arial"/>
              </a:rPr>
              <a:t>tiene</a:t>
            </a:r>
            <a:r>
              <a:rPr lang="en-US" b="0" dirty="0">
                <a:latin typeface="Arial"/>
                <a:cs typeface="Arial"/>
                <a:sym typeface="Arial"/>
              </a:rPr>
              <a:t> que </a:t>
            </a:r>
            <a:r>
              <a:rPr lang="en-US" b="0" dirty="0" err="1">
                <a:latin typeface="Arial"/>
                <a:cs typeface="Arial"/>
                <a:sym typeface="Arial"/>
              </a:rPr>
              <a:t>eliminarse</a:t>
            </a:r>
            <a:r>
              <a:rPr lang="en-US" b="0" dirty="0">
                <a:latin typeface="Arial"/>
                <a:cs typeface="Arial"/>
                <a:sym typeface="Arial"/>
              </a:rPr>
              <a:t>. VER </a:t>
            </a:r>
            <a:r>
              <a:rPr lang="en-US" b="0" i="1" dirty="0" err="1">
                <a:latin typeface="Arial"/>
                <a:cs typeface="Arial"/>
                <a:sym typeface="Arial"/>
              </a:rPr>
              <a:t>definicion</a:t>
            </a:r>
            <a:r>
              <a:rPr lang="en-US" b="0" i="1" dirty="0">
                <a:latin typeface="Arial"/>
                <a:cs typeface="Arial"/>
                <a:sym typeface="Arial"/>
              </a:rPr>
              <a:t> </a:t>
            </a:r>
            <a:r>
              <a:rPr lang="en-US" b="0" i="1" dirty="0" err="1">
                <a:latin typeface="Arial"/>
                <a:cs typeface="Arial"/>
                <a:sym typeface="Arial"/>
              </a:rPr>
              <a:t>arriba</a:t>
            </a:r>
            <a:r>
              <a:rPr lang="en-US" b="0" i="1" dirty="0">
                <a:latin typeface="Arial"/>
                <a:cs typeface="Arial"/>
                <a:sym typeface="Arial"/>
              </a:rPr>
              <a:t> </a:t>
            </a:r>
            <a:r>
              <a:rPr lang="en-US" b="0" i="1" dirty="0" err="1">
                <a:latin typeface="Arial"/>
                <a:cs typeface="Arial"/>
                <a:sym typeface="Arial"/>
              </a:rPr>
              <a:t>en</a:t>
            </a:r>
            <a:r>
              <a:rPr lang="en-US" b="0" i="1" dirty="0">
                <a:latin typeface="Arial"/>
                <a:cs typeface="Arial"/>
                <a:sym typeface="Arial"/>
              </a:rPr>
              <a:t> las </a:t>
            </a:r>
            <a:r>
              <a:rPr lang="en-US" b="0" i="1" dirty="0" err="1">
                <a:latin typeface="Arial"/>
                <a:cs typeface="Arial"/>
                <a:sym typeface="Arial"/>
              </a:rPr>
              <a:t>notas</a:t>
            </a:r>
            <a:r>
              <a:rPr lang="en-US" b="0" i="1" dirty="0">
                <a:latin typeface="Arial"/>
                <a:cs typeface="Arial"/>
                <a:sym typeface="Arial"/>
              </a:rPr>
              <a:t>  -&gt; cite </a:t>
            </a:r>
            <a:r>
              <a:rPr lang="en-US" b="0" i="1" dirty="0" err="1">
                <a:latin typeface="Arial"/>
                <a:cs typeface="Arial"/>
                <a:sym typeface="Arial"/>
              </a:rPr>
              <a:t>ejemplos</a:t>
            </a:r>
            <a:r>
              <a:rPr lang="en-US" b="0" i="1" dirty="0">
                <a:latin typeface="Arial"/>
                <a:cs typeface="Arial"/>
                <a:sym typeface="Arial"/>
              </a:rPr>
              <a:t> </a:t>
            </a:r>
            <a:r>
              <a:rPr lang="en-US" b="0" i="1" dirty="0" err="1">
                <a:latin typeface="Arial"/>
                <a:cs typeface="Arial"/>
                <a:sym typeface="Arial"/>
              </a:rPr>
              <a:t>contextualizados</a:t>
            </a:r>
            <a:r>
              <a:rPr lang="en-US" b="0" i="1" dirty="0">
                <a:latin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err="1">
                <a:latin typeface="Arial"/>
                <a:cs typeface="Arial"/>
                <a:sym typeface="Arial"/>
              </a:rPr>
              <a:t>Peores</a:t>
            </a:r>
            <a:r>
              <a:rPr lang="en-US" b="0" i="0" dirty="0">
                <a:latin typeface="Arial"/>
                <a:cs typeface="Arial"/>
                <a:sym typeface="Arial"/>
              </a:rPr>
              <a:t> </a:t>
            </a:r>
            <a:r>
              <a:rPr lang="en-US" b="0" i="0" dirty="0" err="1">
                <a:latin typeface="Arial"/>
                <a:cs typeface="Arial"/>
                <a:sym typeface="Arial"/>
              </a:rPr>
              <a:t>formas</a:t>
            </a:r>
            <a:r>
              <a:rPr lang="en-US" b="0" i="0" dirty="0">
                <a:latin typeface="Arial"/>
                <a:cs typeface="Arial"/>
                <a:sym typeface="Arial"/>
              </a:rPr>
              <a:t> de </a:t>
            </a:r>
            <a:r>
              <a:rPr lang="en-US" b="0" i="0" dirty="0" err="1">
                <a:latin typeface="Arial"/>
                <a:cs typeface="Arial"/>
                <a:sym typeface="Arial"/>
              </a:rPr>
              <a:t>trabajo</a:t>
            </a:r>
            <a:r>
              <a:rPr lang="en-US" b="0" i="0" dirty="0">
                <a:latin typeface="Arial"/>
                <a:cs typeface="Arial"/>
                <a:sym typeface="Arial"/>
              </a:rPr>
              <a:t> infantile: </a:t>
            </a:r>
            <a:r>
              <a:rPr lang="en-US" b="0" i="0" dirty="0" err="1">
                <a:latin typeface="Arial"/>
                <a:cs typeface="Arial"/>
                <a:sym typeface="Arial"/>
              </a:rPr>
              <a:t>tiene</a:t>
            </a:r>
            <a:r>
              <a:rPr lang="en-US" b="0" i="0" dirty="0">
                <a:latin typeface="Arial"/>
                <a:cs typeface="Arial"/>
                <a:sym typeface="Arial"/>
              </a:rPr>
              <a:t> que </a:t>
            </a:r>
            <a:r>
              <a:rPr lang="en-US" b="0" i="0" dirty="0" err="1">
                <a:latin typeface="Arial"/>
                <a:cs typeface="Arial"/>
                <a:sym typeface="Arial"/>
              </a:rPr>
              <a:t>eliminarse</a:t>
            </a:r>
            <a:r>
              <a:rPr lang="en-US" b="0" i="0" dirty="0">
                <a:latin typeface="Arial"/>
                <a:cs typeface="Arial"/>
                <a:sym typeface="Arial"/>
              </a:rPr>
              <a:t> con </a:t>
            </a:r>
            <a:r>
              <a:rPr lang="en-US" b="0" i="0" dirty="0" err="1">
                <a:latin typeface="Arial"/>
                <a:cs typeface="Arial"/>
                <a:sym typeface="Arial"/>
              </a:rPr>
              <a:t>caracter</a:t>
            </a:r>
            <a:r>
              <a:rPr lang="en-US" b="0" i="0" dirty="0">
                <a:latin typeface="Arial"/>
                <a:cs typeface="Arial"/>
                <a:sym typeface="Arial"/>
              </a:rPr>
              <a:t> </a:t>
            </a:r>
            <a:r>
              <a:rPr lang="en-US" b="0" i="0" dirty="0" err="1">
                <a:latin typeface="Arial"/>
                <a:cs typeface="Arial"/>
                <a:sym typeface="Arial"/>
              </a:rPr>
              <a:t>urgente</a:t>
            </a:r>
            <a:r>
              <a:rPr lang="en-US" b="0" i="0" dirty="0">
                <a:latin typeface="Arial"/>
                <a:cs typeface="Arial"/>
                <a:sym typeface="Arial"/>
              </a:rPr>
              <a:t> </a:t>
            </a:r>
            <a:r>
              <a:rPr lang="en-US" b="0" i="1" dirty="0">
                <a:latin typeface="Arial"/>
                <a:cs typeface="Arial"/>
                <a:sym typeface="Arial"/>
              </a:rPr>
              <a:t>-&gt; cite </a:t>
            </a:r>
            <a:r>
              <a:rPr lang="en-US" b="0" i="1" dirty="0" err="1">
                <a:latin typeface="Arial"/>
                <a:cs typeface="Arial"/>
                <a:sym typeface="Arial"/>
              </a:rPr>
              <a:t>ejemplos</a:t>
            </a:r>
            <a:r>
              <a:rPr lang="en-US" b="0" i="1" dirty="0">
                <a:latin typeface="Arial"/>
                <a:cs typeface="Arial"/>
                <a:sym typeface="Arial"/>
              </a:rPr>
              <a:t> </a:t>
            </a:r>
            <a:r>
              <a:rPr lang="en-US" b="0" i="1" dirty="0" err="1">
                <a:latin typeface="Arial"/>
                <a:cs typeface="Arial"/>
                <a:sym typeface="Arial"/>
              </a:rPr>
              <a:t>contextualizados</a:t>
            </a:r>
            <a:r>
              <a:rPr lang="en-US" b="0" i="1" dirty="0">
                <a:latin typeface="Arial"/>
                <a:cs typeface="Arial"/>
                <a:sym typeface="Arial"/>
              </a:rPr>
              <a:t> </a:t>
            </a:r>
            <a:endParaRPr lang="en-US" b="0" dirty="0">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La Norma 12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dirty="0"/>
              <a:t>Todos los niños y niñas están protegidos contra el trabajo infantil, especialmente contra las peores formas de trabajo infantil, que pueden estar relacionadas o empeorar debido a las crisis humanitarias</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Cuales son los </a:t>
            </a:r>
            <a:r>
              <a:rPr lang="es-ES" sz="1800" b="0" i="0" u="none" strike="noStrike" baseline="0" dirty="0">
                <a:latin typeface="HelveticaNeue-Light-Identity-H"/>
              </a:rPr>
              <a:t>factores de riesgo desencadenantes del trabajo infantil? </a:t>
            </a:r>
            <a:endParaRPr lang="en-US" b="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1" dirty="0">
                <a:latin typeface="Arial"/>
                <a:cs typeface="Arial"/>
                <a:sym typeface="Arial"/>
              </a:rPr>
              <a:t>-&gt; cite </a:t>
            </a:r>
            <a:r>
              <a:rPr lang="en-US" b="0" i="1" dirty="0" err="1">
                <a:latin typeface="Arial"/>
                <a:cs typeface="Arial"/>
                <a:sym typeface="Arial"/>
              </a:rPr>
              <a:t>ejemplos</a:t>
            </a:r>
            <a:r>
              <a:rPr lang="en-US" b="0" i="1" dirty="0">
                <a:latin typeface="Arial"/>
                <a:cs typeface="Arial"/>
                <a:sym typeface="Arial"/>
              </a:rPr>
              <a:t> </a:t>
            </a:r>
            <a:r>
              <a:rPr lang="en-US" b="0" i="1" dirty="0" err="1">
                <a:latin typeface="Arial"/>
                <a:cs typeface="Arial"/>
                <a:sym typeface="Arial"/>
              </a:rPr>
              <a:t>contextualizados</a:t>
            </a:r>
            <a:r>
              <a:rPr lang="en-US" b="0" i="1" dirty="0">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sz="1800" b="0" i="0" u="none" strike="noStrike" baseline="0" dirty="0">
                <a:solidFill>
                  <a:srgbClr val="000000"/>
                </a:solidFill>
                <a:latin typeface="HelveticaNeue-Light-Identity-H"/>
              </a:rPr>
              <a:t>Estos comúnmente incluyen:</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Pobreza económica;</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Normas sociales que apoyan el trabajo infantil; y</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Falta de acceso a servicios básicos, educación, seguridad alimentaria o trabajo decente</a:t>
            </a:r>
            <a:endParaRPr lang="en-US" b="0" i="1" dirty="0">
              <a:latin typeface="Arial"/>
              <a:cs typeface="Arial"/>
              <a:sym typeface="Arial"/>
            </a:endParaRPr>
          </a:p>
          <a:p>
            <a:pPr algn="l"/>
            <a:r>
              <a:rPr lang="es-ES" sz="1800" b="0" i="0" u="none" strike="noStrike" baseline="0" dirty="0">
                <a:solidFill>
                  <a:srgbClr val="000000"/>
                </a:solidFill>
                <a:latin typeface="HelveticaNeue-Light-Identity-H"/>
              </a:rPr>
              <a:t>Según el entorno, los NNA que están particularmente en situación de riesgo pueden incluir aquellos que:</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Ya están trabajando;</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Viven en hogares dirigidos por NNA, personas mayores o adultos solteros;</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Viven o trabajan en la calle;</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Son NNA no acompañados o separados;</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Son NNA con discapacidades o cuyos cuidadores tienen discapacidades;</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Son refugiados, desplazados internos, migrantes o apátridas;</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Se identifican con una cierta condición social o política;</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Están indocumentados; y</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Son víctimas de la trata.</a:t>
            </a: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latin typeface="Arial"/>
                <a:ea typeface="Arial"/>
                <a:cs typeface="Arial"/>
                <a:sym typeface="Arial"/>
              </a:rPr>
              <a:t>Se </a:t>
            </a:r>
            <a:r>
              <a:rPr lang="en-US" dirty="0" err="1">
                <a:latin typeface="Arial"/>
                <a:ea typeface="Arial"/>
                <a:cs typeface="Arial"/>
                <a:sym typeface="Arial"/>
              </a:rPr>
              <a:t>recomienda</a:t>
            </a:r>
            <a:r>
              <a:rPr lang="en-US" dirty="0">
                <a:latin typeface="Arial"/>
                <a:ea typeface="Arial"/>
                <a:cs typeface="Arial"/>
                <a:sym typeface="Arial"/>
              </a:rPr>
              <a:t> </a:t>
            </a:r>
            <a:r>
              <a:rPr lang="es-ES" sz="1000" b="0" i="0" u="none" strike="noStrike" baseline="0" dirty="0">
                <a:latin typeface="HelveticaNeue-Light-Identity-H"/>
              </a:rPr>
              <a:t>eliminar las peores formas de trabajo infantil con carácter de urgencia, </a:t>
            </a:r>
            <a:r>
              <a:rPr lang="es-ES" sz="1200" dirty="0"/>
              <a:t>y proporcionar servicios mínimos para satisfacer las necesidades urgentes de protección de los NNA en situación de trabajo infantil. </a:t>
            </a:r>
            <a:endParaRPr lang="es-ES" sz="10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dirty="0">
              <a:latin typeface="Arial"/>
              <a:ea typeface="Arial"/>
              <a:cs typeface="Arial"/>
              <a:sym typeface="Arial"/>
            </a:endParaRPr>
          </a:p>
          <a:p>
            <a:r>
              <a:rPr lang="es-ES" dirty="0"/>
              <a:t>Las acciones de respuesta para los niños en las peores formas de trabajo infantil incluyen: </a:t>
            </a:r>
          </a:p>
          <a:p>
            <a:pPr marL="514350" indent="-285750">
              <a:buFont typeface="Arial" panose="020B0604020202020204" pitchFamily="34" charset="0"/>
              <a:buChar char="•"/>
            </a:pPr>
            <a:r>
              <a:rPr lang="es-ES" sz="1800" b="0" i="0" u="none" strike="noStrike" baseline="0" dirty="0">
                <a:solidFill>
                  <a:srgbClr val="000000"/>
                </a:solidFill>
                <a:latin typeface="HelveticaNeue-Light-Identity-H"/>
              </a:rPr>
              <a:t>Contactar con las autoridades encargadas de hacer cumplir la ley y servicios de seguridad apropiados para retirar de manera inmediata y segura a los NNA del trabajo ilícito en áreas involucradas con redes criminales.</a:t>
            </a:r>
          </a:p>
          <a:p>
            <a:pPr marL="514350" indent="-285750">
              <a:buFont typeface="Arial" panose="020B0604020202020204" pitchFamily="34" charset="0"/>
              <a:buChar char="•"/>
            </a:pPr>
            <a:r>
              <a:rPr lang="es-ES" sz="1800" b="0" i="0" u="none" strike="noStrike" baseline="0" dirty="0">
                <a:solidFill>
                  <a:srgbClr val="000000"/>
                </a:solidFill>
                <a:latin typeface="HelveticaNeue-Light-Identity-H"/>
              </a:rPr>
              <a:t>Facilitar la negociación o mediación entre el NNA, la familia y el empleador, cuando sea seguro y adecuado.</a:t>
            </a:r>
            <a:endParaRPr lang="es-ES" sz="1200" b="0" i="0" u="none" strike="noStrike" baseline="0" dirty="0">
              <a:solidFill>
                <a:srgbClr val="1690BF"/>
              </a:solidFill>
              <a:effectLst/>
              <a:latin typeface="Calibri"/>
            </a:endParaRPr>
          </a:p>
          <a:p>
            <a:pPr marL="514350" indent="-285750">
              <a:buFont typeface="Arial" panose="020B0604020202020204" pitchFamily="34" charset="0"/>
              <a:buChar char="•"/>
            </a:pPr>
            <a:r>
              <a:rPr lang="es-ES" sz="1800" b="0" i="0" u="none" strike="noStrike" baseline="0" dirty="0">
                <a:solidFill>
                  <a:srgbClr val="000000"/>
                </a:solidFill>
                <a:latin typeface="HelveticaNeue-Light-Identity-H"/>
              </a:rPr>
              <a:t>Retirar del trabajo a los NNA que estén por debajo de la edad mínima laboral y realicen tareas peligrosas.</a:t>
            </a:r>
          </a:p>
          <a:p>
            <a:pPr marL="514350" indent="-285750">
              <a:buFont typeface="Arial" panose="020B0604020202020204" pitchFamily="34" charset="0"/>
              <a:buChar char="•"/>
            </a:pPr>
            <a:r>
              <a:rPr lang="es-ES" sz="1800" b="0" i="0" u="none" strike="noStrike" baseline="0" dirty="0">
                <a:solidFill>
                  <a:srgbClr val="000000"/>
                </a:solidFill>
                <a:latin typeface="HelveticaNeue-Light-Identity-H"/>
              </a:rPr>
              <a:t>Asegurarse de que los NNA que superan la edad mínima laboral y estén realizando tareas peligrosas se (a) separen del peligro o (b) se les permita continuar trabajando después de que el riesgo se haya reducido a un nivel aceptable</a:t>
            </a:r>
          </a:p>
          <a:p>
            <a:pPr marL="514350" indent="-285750">
              <a:buFont typeface="Arial" panose="020B0604020202020204" pitchFamily="34" charset="0"/>
              <a:buChar char="•"/>
            </a:pPr>
            <a:r>
              <a:rPr lang="en-US" sz="1200" b="0" i="0" u="none" strike="noStrike" baseline="0" dirty="0" err="1">
                <a:latin typeface="HelveticaNeue-Light-Identity-H"/>
              </a:rPr>
              <a:t>Establecer</a:t>
            </a:r>
            <a:r>
              <a:rPr lang="en-US" sz="1200" b="0" i="0" u="none" strike="noStrike" baseline="0" dirty="0">
                <a:latin typeface="HelveticaNeue-Light-Identity-H"/>
              </a:rPr>
              <a:t> </a:t>
            </a:r>
            <a:r>
              <a:rPr lang="es-ES" sz="1200" b="0" i="0" u="none" strike="noStrike" baseline="0" dirty="0">
                <a:latin typeface="HelveticaNeue-Light-Identity-H"/>
              </a:rPr>
              <a:t>sistemas de seguimiento del trabajo infantil (SSTI) para apoyar el seguimiento de trabajo infantil, y referir a los NNA a los</a:t>
            </a:r>
          </a:p>
          <a:p>
            <a:pPr algn="l"/>
            <a:r>
              <a:rPr lang="es-ES" sz="1200" b="0" i="0" u="none" strike="noStrike" baseline="0" dirty="0">
                <a:latin typeface="HelveticaNeue-Light-Identity-H"/>
              </a:rPr>
              <a:t>servicios.</a:t>
            </a:r>
            <a:endParaRPr lang="en-US" sz="1200" b="0" i="0" u="none" strike="noStrike" baseline="0" dirty="0">
              <a:solidFill>
                <a:srgbClr val="1690BF"/>
              </a:solidFill>
              <a:effectLst/>
              <a:latin typeface="HelveticaNeue-Light-Identity-H"/>
            </a:endParaRPr>
          </a:p>
          <a:p>
            <a:pPr algn="l">
              <a:buFont typeface="Arial" panose="020B0604020202020204" pitchFamily="34" charset="0"/>
              <a:buChar char="•"/>
            </a:pPr>
            <a:r>
              <a:rPr lang="es-ES" dirty="0"/>
              <a:t>Aumentar el acceso a servicios, educación y trabajo decente, teniendo en cuenta las barreras específicas de los niños refugiados, desplazados internos, migrantes o apátridas.</a:t>
            </a:r>
            <a:endParaRPr lang="es-E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dirty="0">
              <a:latin typeface="Arial"/>
              <a:ea typeface="Arial"/>
              <a:cs typeface="Arial"/>
              <a:sym typeface="Arial"/>
            </a:endParaRPr>
          </a:p>
          <a:p>
            <a:pPr algn="l"/>
            <a:r>
              <a:rPr lang="es-ES" sz="1800" b="0" i="0" u="none" strike="noStrike" baseline="0" dirty="0">
                <a:solidFill>
                  <a:srgbClr val="000000"/>
                </a:solidFill>
                <a:latin typeface="HelveticaNeue-Light-Identity-H"/>
              </a:rPr>
              <a:t>Los servicios mínimos deben incluir:</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Manejo de casos de Protección de la niñez y adolescencia sensibles al género, la edad y la discapacidad;</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Servicios de referencia (</a:t>
            </a:r>
            <a:r>
              <a:rPr lang="es-ES" sz="2800" dirty="0"/>
              <a:t>apoyo psicosocial, educación y empoderamiento económico familiar, como asistencia en efectivo y con cupones para niños mayores de la edad mínima legal para trabajar); </a:t>
            </a:r>
            <a:endParaRPr lang="es-ES"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Cuidado alternativo adecuado (si es necesario)</a:t>
            </a:r>
            <a:endParaRPr lang="en-US" sz="1200" b="0" i="0" u="none" strike="noStrike" baseline="0" dirty="0">
              <a:solidFill>
                <a:schemeClr val="dk1"/>
              </a:solidFill>
              <a:latin typeface="Arial"/>
              <a:cs typeface="Arial"/>
              <a:sym typeface="Arial"/>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Proporcionar a los NNA víctimas de trata que están a la espera de localización y reunificación familiar lo siguiente:</a:t>
            </a:r>
          </a:p>
          <a:p>
            <a:pPr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Escrutinio especializado en el primer punto de contacto;</a:t>
            </a:r>
          </a:p>
          <a:p>
            <a:pPr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Evaluación de riesgos; y</a:t>
            </a:r>
          </a:p>
          <a:p>
            <a:pPr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Asignación de un acuerdo de atención temporal (cuando se estime apropiado).</a:t>
            </a:r>
            <a:endParaRPr lang="en-U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err="1"/>
              <a:t>Iconos</a:t>
            </a:r>
            <a:r>
              <a:rPr lang="en-US" b="0" dirty="0"/>
              <a:t> de </a:t>
            </a:r>
            <a:r>
              <a:rPr lang="en-US" b="1" dirty="0" err="1"/>
              <a:t>Salvaguardia</a:t>
            </a:r>
            <a:r>
              <a:rPr lang="en-US" b="1" dirty="0"/>
              <a:t> </a:t>
            </a:r>
            <a:r>
              <a:rPr lang="en-US" b="0" dirty="0"/>
              <a:t>&amp;</a:t>
            </a:r>
            <a:r>
              <a:rPr lang="en-US" b="1" dirty="0"/>
              <a:t> </a:t>
            </a:r>
            <a:r>
              <a:rPr lang="en-US" b="1" dirty="0" err="1"/>
              <a:t>Prevencion</a:t>
            </a:r>
            <a:r>
              <a:rPr lang="en-US" b="1" dirty="0"/>
              <a:t>: </a:t>
            </a:r>
            <a:r>
              <a:rPr lang="en-US" dirty="0"/>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Los actores humanitarios de todos los sectores de trabajo deben asegurarse de que su intervención no lleve a los NNA a realizar trabajo infantil, especialmente a las peores formas de este. Las estrategias de mitigación pueden incluir (a) la implementación de políticas de Protección de la niñez y adolescencia y (b) la utilización de técnicas de verificación de edad para confirmar que los NNA no están involucrados en trabajos físicos arduos y peligrosos (como la distribución, construcción o limpieza de desechos).</a:t>
            </a:r>
            <a:endParaRPr lang="en-US" sz="12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Proporcionar información accesible y apropiada para la edad para los NNA, las familias y las comunidades sobre los aspectos detallados a continuación: (a) formas aceptables de trabajo (leve) para NNA y quienes cuenten con la de edad legal mínima para trabajar y (b) formas de acceso a los servicios que ayudan a prevenir el trabajo infantil y principalmente las peores formas de trabajo infantil.</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Involucrar a los empleadores, las organizaciones de trabajadores y las organizaciones de la sociedad civil para prevenir y reaccionar ante el trabajo infantil y para promover oportunidades de empoderamiento económico para los NNA en edad legal laboral y las familias de los NNA vulnerables</a:t>
            </a: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El grupo de trabajo está codirigido por </a:t>
            </a:r>
            <a:r>
              <a:rPr lang="es-ES" b="1" dirty="0"/>
              <a:t>Plan International </a:t>
            </a:r>
            <a:r>
              <a:rPr lang="es-ES" dirty="0"/>
              <a:t>y la </a:t>
            </a:r>
            <a:r>
              <a:rPr lang="es-ES" b="1" dirty="0"/>
              <a:t>OIT</a:t>
            </a:r>
          </a:p>
          <a:p>
            <a:r>
              <a:rPr lang="es-ES" dirty="0"/>
              <a:t> Los </a:t>
            </a:r>
            <a:r>
              <a:rPr lang="es-ES" dirty="0" err="1"/>
              <a:t>co-líderes</a:t>
            </a:r>
            <a:r>
              <a:rPr lang="es-ES" dirty="0"/>
              <a:t> son: </a:t>
            </a:r>
            <a:r>
              <a:rPr lang="es-ES" dirty="0" err="1"/>
              <a:t>Simon</a:t>
            </a:r>
            <a:r>
              <a:rPr lang="es-ES" dirty="0"/>
              <a:t> </a:t>
            </a:r>
            <a:r>
              <a:rPr lang="es-ES" dirty="0" err="1"/>
              <a:t>Hills</a:t>
            </a:r>
            <a:r>
              <a:rPr lang="es-ES" dirty="0"/>
              <a:t> (OIT) y Silvia Oñate (Plan International) </a:t>
            </a:r>
            <a:endParaRPr lang="fr-FR"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0600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0" r:id="rId17"/>
    <p:sldLayoutId id="214748368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hyperlink" Target="https://alliancecpha.org/en/cltf" TargetMode="External"/><Relationship Id="rId7" Type="http://schemas.openxmlformats.org/officeDocument/2006/relationships/hyperlink" Target="https://drive.google.com/drive/u/0/folders/1-jkqJVm96kqYULQ-JMiZl70e0H9Eg1yd" TargetMode="External"/><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alliancecpha.org/en/CPMS-ecourse" TargetMode="External"/><Relationship Id="rId11" Type="http://schemas.openxmlformats.org/officeDocument/2006/relationships/diagramColors" Target="../diagrams/colors1.xml"/><Relationship Id="rId5" Type="http://schemas.openxmlformats.org/officeDocument/2006/relationships/hyperlink" Target="https://alliancecpha.org/en/series-of-child-protection-materials/protection-children-during-covid-19-pandemic" TargetMode="External"/><Relationship Id="rId10" Type="http://schemas.openxmlformats.org/officeDocument/2006/relationships/diagramQuickStyle" Target="../diagrams/quickStyle1.xml"/><Relationship Id="rId4" Type="http://schemas.openxmlformats.org/officeDocument/2006/relationships/hyperlink" Target="https://alliancecpha.org/en/child-protection-hub/child-labour-task-force" TargetMode="External"/><Relationship Id="rId9"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12</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2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rPr>
              <a:t>riesgos</a:t>
            </a:r>
            <a:r>
              <a:rPr lang="en-US" dirty="0">
                <a:solidFill>
                  <a:schemeClr val="bg2"/>
                </a:solidFill>
              </a:rPr>
              <a:t> de PNA</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RIESGO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Naturaleza</a:t>
            </a:r>
            <a:r>
              <a:rPr lang="en-US" dirty="0">
                <a:solidFill>
                  <a:schemeClr val="bg2"/>
                </a:solidFill>
                <a:latin typeface="Helvetica Neue" panose="020B0604020202020204" charset="0"/>
              </a:rPr>
              <a:t> &amp; Grado del </a:t>
            </a:r>
            <a:r>
              <a:rPr lang="en-US" dirty="0" err="1">
                <a:solidFill>
                  <a:schemeClr val="bg2"/>
                </a:solidFill>
                <a:latin typeface="Helvetica Neue" panose="020B0604020202020204" charset="0"/>
              </a:rPr>
              <a:t>riesgo</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Vulnerabilidad</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Resiliencia</a:t>
            </a:r>
            <a:r>
              <a:rPr lang="en-US" dirty="0">
                <a:solidFill>
                  <a:schemeClr val="bg2"/>
                </a:solidFill>
                <a:latin typeface="Helvetica Neue" panose="020B0604020202020204" charset="0"/>
              </a:rPr>
              <a:t> </a:t>
            </a:r>
          </a:p>
          <a:p>
            <a:pPr marL="50800" indent="0">
              <a:buNone/>
            </a:pPr>
            <a:endParaRPr lang="en-US" dirty="0">
              <a:solidFill>
                <a:schemeClr val="bg2"/>
              </a:solidFill>
              <a:latin typeface="Helvetica Neue" panose="020B0604020202020204" charset="0"/>
            </a:endParaRPr>
          </a:p>
          <a:p>
            <a:pPr marL="342900" indent="-342900">
              <a:buClr>
                <a:schemeClr val="accent3"/>
              </a:buClr>
              <a:buSzPct val="100000"/>
            </a:pPr>
            <a:r>
              <a:rPr lang="es-ES" dirty="0">
                <a:solidFill>
                  <a:schemeClr val="bg2"/>
                </a:solidFill>
                <a:latin typeface="Helvetica Neue" panose="020B0604020202020204" charset="0"/>
              </a:rPr>
              <a:t>Relacionado con / empeorado por la crisis humanitaria</a:t>
            </a:r>
          </a:p>
          <a:p>
            <a:pPr marL="342900" indent="-342900">
              <a:buClr>
                <a:schemeClr val="accent3"/>
              </a:buClr>
              <a:buSzPct val="100000"/>
            </a:pPr>
            <a:r>
              <a:rPr lang="es-ES" dirty="0">
                <a:solidFill>
                  <a:schemeClr val="bg2"/>
                </a:solidFill>
                <a:latin typeface="Helvetica Neue" panose="020B0604020202020204" charset="0"/>
              </a:rPr>
              <a:t>Servicios y coordinación multisectoriales en la estrategia de respuesta</a:t>
            </a:r>
            <a:endParaRPr lang="en-US" dirty="0">
              <a:solidFill>
                <a:schemeClr val="bg2"/>
              </a:solidFill>
              <a:latin typeface="Helvetica Neue" panose="020B0604020202020204" charset="0"/>
            </a:endParaRPr>
          </a:p>
          <a:p>
            <a:pPr marL="342900" indent="-342900">
              <a:buClr>
                <a:schemeClr val="accent3"/>
              </a:buClr>
              <a:buSzPct val="100000"/>
            </a:pPr>
            <a:r>
              <a:rPr lang="es-ES" dirty="0">
                <a:solidFill>
                  <a:schemeClr val="bg2"/>
                </a:solidFill>
                <a:latin typeface="Helvetica Neue" panose="020B0604020202020204" charset="0"/>
              </a:rPr>
              <a:t>Iniciativas a nivel comunitario</a:t>
            </a: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384995"/>
          </a:xfrm>
          <a:prstGeom prst="rect">
            <a:avLst/>
          </a:prstGeom>
          <a:noFill/>
        </p:spPr>
        <p:txBody>
          <a:bodyPr wrap="square">
            <a:spAutoFit/>
          </a:bodyPr>
          <a:lstStyle/>
          <a:p>
            <a:pPr algn="r"/>
            <a:r>
              <a:rPr lang="es-ES" sz="2800" dirty="0">
                <a:latin typeface="Ink Free" panose="03080402000500000000" pitchFamily="66" charset="0"/>
              </a:rPr>
              <a:t>¿ Cuales son las diferentes formas de trabajo infantil? </a:t>
            </a: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3" name="Image 12">
            <a:extLst>
              <a:ext uri="{FF2B5EF4-FFF2-40B4-BE49-F238E27FC236}">
                <a16:creationId xmlns:a16="http://schemas.microsoft.com/office/drawing/2014/main" id="{EF2072DB-E681-40EA-8CA1-CC4CBDB0EABC}"/>
              </a:ext>
            </a:extLst>
          </p:cNvPr>
          <p:cNvPicPr>
            <a:picLocks noChangeAspect="1"/>
          </p:cNvPicPr>
          <p:nvPr/>
        </p:nvPicPr>
        <p:blipFill>
          <a:blip r:embed="rId7"/>
          <a:stretch>
            <a:fillRect/>
          </a:stretch>
        </p:blipFill>
        <p:spPr>
          <a:xfrm>
            <a:off x="4775805" y="5756475"/>
            <a:ext cx="845501" cy="973607"/>
          </a:xfrm>
          <a:prstGeom prst="rect">
            <a:avLst/>
          </a:prstGeom>
        </p:spPr>
      </p:pic>
      <p:pic>
        <p:nvPicPr>
          <p:cNvPr id="14" name="Image 13">
            <a:extLst>
              <a:ext uri="{FF2B5EF4-FFF2-40B4-BE49-F238E27FC236}">
                <a16:creationId xmlns:a16="http://schemas.microsoft.com/office/drawing/2014/main" id="{D0DCD494-BE03-4DAF-88E9-9D3AFC4A838B}"/>
              </a:ext>
            </a:extLst>
          </p:cNvPr>
          <p:cNvPicPr>
            <a:picLocks noChangeAspect="1"/>
          </p:cNvPicPr>
          <p:nvPr/>
        </p:nvPicPr>
        <p:blipFill>
          <a:blip r:embed="rId8"/>
          <a:stretch>
            <a:fillRect/>
          </a:stretch>
        </p:blipFill>
        <p:spPr>
          <a:xfrm>
            <a:off x="3838039" y="5756475"/>
            <a:ext cx="766019" cy="889129"/>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21353" y="1738166"/>
            <a:ext cx="6076521" cy="3381667"/>
          </a:xfrm>
        </p:spPr>
        <p:txBody>
          <a:bodyPr>
            <a:normAutofit/>
          </a:bodyPr>
          <a:lstStyle/>
          <a:p>
            <a:pPr marL="50800" indent="0" algn="ctr">
              <a:buNone/>
            </a:pPr>
            <a:r>
              <a:rPr lang="en-US" sz="2400" dirty="0">
                <a:solidFill>
                  <a:schemeClr val="bg2"/>
                </a:solidFill>
              </a:rPr>
              <a:t>“</a:t>
            </a:r>
            <a:r>
              <a:rPr lang="es-ES" dirty="0"/>
              <a:t>Todos los niños y niñas están protegidos contra el trabajo infantil, especialmente contra las peores formas de trabajo infantil, que pueden estar relacionadas o empeorar debido a las crisis humanitarias.”</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763880" y="4839248"/>
            <a:ext cx="1498650" cy="1748091"/>
          </a:xfrm>
          <a:prstGeom prst="rect">
            <a:avLst/>
          </a:prstGeom>
          <a:noFill/>
          <a:ln>
            <a:noFill/>
          </a:ln>
        </p:spPr>
      </p:pic>
      <p:sp>
        <p:nvSpPr>
          <p:cNvPr id="9" name="ZoneTexte 8">
            <a:extLst>
              <a:ext uri="{FF2B5EF4-FFF2-40B4-BE49-F238E27FC236}">
                <a16:creationId xmlns:a16="http://schemas.microsoft.com/office/drawing/2014/main" id="{52F7AA41-DBD0-4497-8479-BF6D7B6B32D7}"/>
              </a:ext>
            </a:extLst>
          </p:cNvPr>
          <p:cNvSpPr txBox="1"/>
          <p:nvPr/>
        </p:nvSpPr>
        <p:spPr>
          <a:xfrm>
            <a:off x="7527774" y="2231762"/>
            <a:ext cx="4721377" cy="1384995"/>
          </a:xfrm>
          <a:prstGeom prst="rect">
            <a:avLst/>
          </a:prstGeom>
          <a:noFill/>
        </p:spPr>
        <p:txBody>
          <a:bodyPr wrap="square">
            <a:spAutoFit/>
          </a:bodyPr>
          <a:lstStyle/>
          <a:p>
            <a:r>
              <a:rPr lang="fr-FR" sz="2800" b="1" dirty="0" err="1">
                <a:latin typeface="Helvetica Neue" panose="020B0604020202020204" charset="0"/>
              </a:rPr>
              <a:t>Respuesta</a:t>
            </a:r>
            <a:r>
              <a:rPr lang="fr-FR" sz="2800" dirty="0">
                <a:latin typeface="Helvetica Neue" panose="020B0604020202020204" charset="0"/>
              </a:rPr>
              <a:t>:</a:t>
            </a:r>
          </a:p>
          <a:p>
            <a:r>
              <a:rPr lang="es-ES" sz="2800" dirty="0">
                <a:solidFill>
                  <a:schemeClr val="bg2"/>
                </a:solidFill>
                <a:latin typeface="Helvetica Neue" panose="020B0604020202020204" charset="0"/>
              </a:rPr>
              <a:t>Retirar del trabajo </a:t>
            </a:r>
          </a:p>
          <a:p>
            <a:r>
              <a:rPr lang="es-ES" sz="2800" dirty="0">
                <a:solidFill>
                  <a:schemeClr val="bg2"/>
                </a:solidFill>
                <a:latin typeface="Helvetica Neue" panose="020B0604020202020204" charset="0"/>
              </a:rPr>
              <a:t>Servicios mínimos</a:t>
            </a:r>
            <a:endParaRPr lang="fr-FR" sz="2800"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E37516E8-7C48-4C0F-8BE7-972FEBC06066}"/>
              </a:ext>
            </a:extLst>
          </p:cNvPr>
          <p:cNvSpPr txBox="1"/>
          <p:nvPr/>
        </p:nvSpPr>
        <p:spPr>
          <a:xfrm>
            <a:off x="6641464" y="5354589"/>
            <a:ext cx="4322432" cy="1815882"/>
          </a:xfrm>
          <a:prstGeom prst="rect">
            <a:avLst/>
          </a:prstGeom>
          <a:noFill/>
        </p:spPr>
        <p:txBody>
          <a:bodyPr wrap="square">
            <a:spAutoFit/>
          </a:bodyPr>
          <a:lstStyle/>
          <a:p>
            <a:pPr algn="r"/>
            <a:r>
              <a:rPr lang="es-ES" sz="2800" dirty="0">
                <a:latin typeface="Ink Free" panose="03080402000500000000" pitchFamily="66" charset="0"/>
              </a:rPr>
              <a:t>¿ Cuales son los factores de riesgo desencadenantes del trabajo infantil</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10" name="Groupe 9">
            <a:extLst>
              <a:ext uri="{FF2B5EF4-FFF2-40B4-BE49-F238E27FC236}">
                <a16:creationId xmlns:a16="http://schemas.microsoft.com/office/drawing/2014/main" id="{71A8BB5E-74CB-4697-AB28-D22B6DFCC368}"/>
              </a:ext>
            </a:extLst>
          </p:cNvPr>
          <p:cNvGrpSpPr/>
          <p:nvPr/>
        </p:nvGrpSpPr>
        <p:grpSpPr>
          <a:xfrm rot="1415781">
            <a:off x="11045341" y="5394281"/>
            <a:ext cx="979340" cy="1040548"/>
            <a:chOff x="10883591" y="5571442"/>
            <a:chExt cx="979340" cy="1040548"/>
          </a:xfrm>
        </p:grpSpPr>
        <p:pic>
          <p:nvPicPr>
            <p:cNvPr id="12" name="Image 11">
              <a:extLst>
                <a:ext uri="{FF2B5EF4-FFF2-40B4-BE49-F238E27FC236}">
                  <a16:creationId xmlns:a16="http://schemas.microsoft.com/office/drawing/2014/main" id="{081FDB63-B615-454F-894D-CCA2867CF9F5}"/>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0AE9BA63-80E2-4EE9-A4A8-A670584612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6" name="Image 5">
            <a:extLst>
              <a:ext uri="{FF2B5EF4-FFF2-40B4-BE49-F238E27FC236}">
                <a16:creationId xmlns:a16="http://schemas.microsoft.com/office/drawing/2014/main" id="{EEFDD0FF-2F4C-471F-9429-49090B73FA51}"/>
              </a:ext>
            </a:extLst>
          </p:cNvPr>
          <p:cNvPicPr>
            <a:picLocks noChangeAspect="1"/>
          </p:cNvPicPr>
          <p:nvPr/>
        </p:nvPicPr>
        <p:blipFill>
          <a:blip r:embed="rId7"/>
          <a:stretch>
            <a:fillRect/>
          </a:stretch>
        </p:blipFill>
        <p:spPr>
          <a:xfrm>
            <a:off x="8614092" y="3792535"/>
            <a:ext cx="814028" cy="1562054"/>
          </a:xfrm>
          <a:prstGeom prst="rect">
            <a:avLst/>
          </a:prstGeom>
        </p:spPr>
      </p:pic>
      <p:pic>
        <p:nvPicPr>
          <p:cNvPr id="3" name="Image 2">
            <a:extLst>
              <a:ext uri="{FF2B5EF4-FFF2-40B4-BE49-F238E27FC236}">
                <a16:creationId xmlns:a16="http://schemas.microsoft.com/office/drawing/2014/main" id="{DF7ABA8D-2D6A-49DD-A26C-BA19EE9923D9}"/>
              </a:ext>
            </a:extLst>
          </p:cNvPr>
          <p:cNvPicPr>
            <a:picLocks noChangeAspect="1"/>
          </p:cNvPicPr>
          <p:nvPr/>
        </p:nvPicPr>
        <p:blipFill>
          <a:blip r:embed="rId8"/>
          <a:stretch>
            <a:fillRect/>
          </a:stretch>
        </p:blipFill>
        <p:spPr>
          <a:xfrm>
            <a:off x="9481449" y="4091741"/>
            <a:ext cx="814028" cy="729455"/>
          </a:xfrm>
          <a:prstGeom prst="rect">
            <a:avLst/>
          </a:prstGeom>
        </p:spPr>
      </p:pic>
      <p:pic>
        <p:nvPicPr>
          <p:cNvPr id="5" name="Image 4">
            <a:extLst>
              <a:ext uri="{FF2B5EF4-FFF2-40B4-BE49-F238E27FC236}">
                <a16:creationId xmlns:a16="http://schemas.microsoft.com/office/drawing/2014/main" id="{00A4B6A3-4CAC-4EA3-95F9-32EFD646F7DE}"/>
              </a:ext>
            </a:extLst>
          </p:cNvPr>
          <p:cNvPicPr>
            <a:picLocks noChangeAspect="1"/>
          </p:cNvPicPr>
          <p:nvPr/>
        </p:nvPicPr>
        <p:blipFill>
          <a:blip r:embed="rId9"/>
          <a:stretch>
            <a:fillRect/>
          </a:stretch>
        </p:blipFill>
        <p:spPr>
          <a:xfrm>
            <a:off x="2247203" y="773970"/>
            <a:ext cx="2532005" cy="817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AC5EB407-3AAD-41AE-A5EA-F9370B007241}"/>
              </a:ext>
            </a:extLst>
          </p:cNvPr>
          <p:cNvSpPr>
            <a:spLocks noGrp="1"/>
          </p:cNvSpPr>
          <p:nvPr>
            <p:ph type="body" sz="quarter" idx="4294967295"/>
          </p:nvPr>
        </p:nvSpPr>
        <p:spPr>
          <a:xfrm>
            <a:off x="392112" y="1040606"/>
            <a:ext cx="3708400" cy="4776787"/>
          </a:xfrm>
        </p:spPr>
        <p:txBody>
          <a:bodyPr>
            <a:noAutofit/>
          </a:bodyPr>
          <a:lstStyle/>
          <a:p>
            <a:pPr marL="50800" indent="0">
              <a:buNone/>
            </a:pPr>
            <a:r>
              <a:rPr lang="en-GB" sz="2400" b="1" dirty="0" err="1"/>
              <a:t>Recursos</a:t>
            </a:r>
            <a:r>
              <a:rPr lang="en-GB" sz="2400" b="1" dirty="0"/>
              <a:t> claves y </a:t>
            </a:r>
            <a:r>
              <a:rPr lang="en-GB" sz="2400" b="1" dirty="0" err="1"/>
              <a:t>vinculos</a:t>
            </a:r>
            <a:endParaRPr lang="en-GB" sz="2400" b="1" dirty="0"/>
          </a:p>
          <a:p>
            <a:pPr marL="571500" indent="-571500">
              <a:buFont typeface="Arial" panose="020B0604020202020204" pitchFamily="34" charset="0"/>
              <a:buChar char="•"/>
            </a:pPr>
            <a:r>
              <a:rPr lang="en-GB" sz="1500" dirty="0" err="1">
                <a:hlinkClick r:id="rId3">
                  <a:extLst>
                    <a:ext uri="{A12FA001-AC4F-418D-AE19-62706E023703}">
                      <ahyp:hlinkClr xmlns:ahyp="http://schemas.microsoft.com/office/drawing/2018/hyperlinkcolor" val="tx"/>
                    </a:ext>
                  </a:extLst>
                </a:hlinkClick>
              </a:rPr>
              <a:t>Micrositio</a:t>
            </a:r>
            <a:r>
              <a:rPr lang="es-ES" sz="1500" dirty="0">
                <a:hlinkClick r:id="rId3">
                  <a:extLst>
                    <a:ext uri="{A12FA001-AC4F-418D-AE19-62706E023703}">
                      <ahyp:hlinkClr xmlns:ahyp="http://schemas.microsoft.com/office/drawing/2018/hyperlinkcolor" val="tx"/>
                    </a:ext>
                  </a:extLst>
                </a:hlinkClick>
              </a:rPr>
              <a:t> C</a:t>
            </a:r>
            <a:r>
              <a:rPr lang="en-GB" sz="1500" dirty="0">
                <a:hlinkClick r:id="rId3">
                  <a:extLst>
                    <a:ext uri="{A12FA001-AC4F-418D-AE19-62706E023703}">
                      <ahyp:hlinkClr xmlns:ahyp="http://schemas.microsoft.com/office/drawing/2018/hyperlinkcolor" val="tx"/>
                    </a:ext>
                  </a:extLst>
                </a:hlinkClick>
              </a:rPr>
              <a:t>LTF</a:t>
            </a:r>
            <a:r>
              <a:rPr lang="en-GB" sz="1500" dirty="0"/>
              <a:t> </a:t>
            </a:r>
            <a:r>
              <a:rPr lang="es-ES" sz="1500" dirty="0"/>
              <a:t>con kit de herramientas y paquete de formación </a:t>
            </a:r>
          </a:p>
          <a:p>
            <a:pPr marL="571500" indent="-571500">
              <a:buFont typeface="Arial" panose="020B0604020202020204" pitchFamily="34" charset="0"/>
              <a:buChar char="•"/>
            </a:pPr>
            <a:r>
              <a:rPr lang="es-ES" sz="1500" dirty="0">
                <a:hlinkClick r:id="rId4">
                  <a:extLst>
                    <a:ext uri="{A12FA001-AC4F-418D-AE19-62706E023703}">
                      <ahyp:hlinkClr xmlns:ahyp="http://schemas.microsoft.com/office/drawing/2018/hyperlinkcolor" val="tx"/>
                    </a:ext>
                  </a:extLst>
                </a:hlinkClick>
              </a:rPr>
              <a:t>Sitio web CLTF </a:t>
            </a:r>
            <a:r>
              <a:rPr lang="es-ES" sz="1500" dirty="0"/>
              <a:t>con plan de trabajo, contenido más reciente</a:t>
            </a:r>
          </a:p>
          <a:p>
            <a:pPr marL="571500" indent="-571500">
              <a:buFont typeface="Arial" panose="020B0604020202020204" pitchFamily="34" charset="0"/>
              <a:buChar char="•"/>
            </a:pPr>
            <a:r>
              <a:rPr lang="es-ES" sz="1500" dirty="0"/>
              <a:t>Recursos </a:t>
            </a:r>
            <a:r>
              <a:rPr lang="es-ES" sz="1500" dirty="0">
                <a:hlinkClick r:id="rId5">
                  <a:extLst>
                    <a:ext uri="{A12FA001-AC4F-418D-AE19-62706E023703}">
                      <ahyp:hlinkClr xmlns:ahyp="http://schemas.microsoft.com/office/drawing/2018/hyperlinkcolor" val="tx"/>
                    </a:ext>
                  </a:extLst>
                </a:hlinkClick>
              </a:rPr>
              <a:t>COVID-19 </a:t>
            </a:r>
            <a:r>
              <a:rPr lang="es-ES" sz="1500" dirty="0"/>
              <a:t>que incluyen nota técnica, síntesis, conferencia web y podcast </a:t>
            </a:r>
          </a:p>
          <a:p>
            <a:pPr marL="571500" indent="-571500">
              <a:buFont typeface="Arial" panose="020B0604020202020204" pitchFamily="34" charset="0"/>
              <a:buChar char="•"/>
            </a:pPr>
            <a:r>
              <a:rPr lang="es-ES" sz="1500" dirty="0"/>
              <a:t>Curso electrónico </a:t>
            </a:r>
            <a:r>
              <a:rPr lang="es-ES" sz="1500" dirty="0">
                <a:hlinkClick r:id="rId6">
                  <a:extLst>
                    <a:ext uri="{A12FA001-AC4F-418D-AE19-62706E023703}">
                      <ahyp:hlinkClr xmlns:ahyp="http://schemas.microsoft.com/office/drawing/2018/hyperlinkcolor" val="tx"/>
                    </a:ext>
                  </a:extLst>
                </a:hlinkClick>
              </a:rPr>
              <a:t>CPMS </a:t>
            </a:r>
            <a:r>
              <a:rPr lang="es-ES" sz="1500" dirty="0"/>
              <a:t>con módulo de trabajo infantil </a:t>
            </a:r>
          </a:p>
          <a:p>
            <a:pPr marL="571500" indent="-571500">
              <a:buFont typeface="Arial" panose="020B0604020202020204" pitchFamily="34" charset="0"/>
              <a:buChar char="•"/>
            </a:pPr>
            <a:r>
              <a:rPr lang="es-ES" sz="1500" dirty="0">
                <a:hlinkClick r:id="rId7">
                  <a:extLst>
                    <a:ext uri="{A12FA001-AC4F-418D-AE19-62706E023703}">
                      <ahyp:hlinkClr xmlns:ahyp="http://schemas.microsoft.com/office/drawing/2018/hyperlinkcolor" val="tx"/>
                    </a:ext>
                  </a:extLst>
                </a:hlinkClick>
              </a:rPr>
              <a:t>Google drive </a:t>
            </a:r>
            <a:r>
              <a:rPr lang="es-ES" sz="1500" dirty="0">
                <a:hlinkClick r:id="rId7">
                  <a:extLst>
                    <a:ext uri="{A12FA001-AC4F-418D-AE19-62706E023703}">
                      <ahyp:hlinkClr xmlns:ahyp="http://schemas.microsoft.com/office/drawing/2018/hyperlinkcolor" val="tx"/>
                    </a:ext>
                  </a:extLst>
                </a:hlinkClick>
              </a:rPr>
              <a:t>CLTF </a:t>
            </a:r>
            <a:r>
              <a:rPr lang="es-ES" sz="1500" dirty="0"/>
              <a:t>con grabaciones </a:t>
            </a:r>
            <a:endParaRPr lang="en-GB" sz="1500" dirty="0"/>
          </a:p>
          <a:p>
            <a:pPr marL="0" indent="0">
              <a:buNone/>
            </a:pPr>
            <a:r>
              <a:rPr lang="en-GB" sz="2400" dirty="0" err="1"/>
              <a:t>Contactos</a:t>
            </a:r>
            <a:r>
              <a:rPr lang="en-GB" sz="2400" dirty="0"/>
              <a:t> : cltf@alliancecpha.org</a:t>
            </a:r>
            <a:endParaRPr lang="es-ES" sz="2400" dirty="0"/>
          </a:p>
          <a:p>
            <a:pPr marL="0" indent="0">
              <a:buNone/>
            </a:pPr>
            <a:endParaRPr lang="es-ES" sz="1600" dirty="0"/>
          </a:p>
          <a:p>
            <a:pPr marL="285750" indent="-285750">
              <a:buFont typeface="Arial" panose="020B0604020202020204" pitchFamily="34" charset="0"/>
              <a:buChar char="•"/>
            </a:pPr>
            <a:endParaRPr lang="en-GB" sz="1600" dirty="0"/>
          </a:p>
        </p:txBody>
      </p:sp>
      <p:graphicFrame>
        <p:nvGraphicFramePr>
          <p:cNvPr id="5" name="Diagrama 4">
            <a:extLst>
              <a:ext uri="{FF2B5EF4-FFF2-40B4-BE49-F238E27FC236}">
                <a16:creationId xmlns:a16="http://schemas.microsoft.com/office/drawing/2014/main" id="{6F373499-DEC7-4BF6-8C50-7A80D46068BD}"/>
              </a:ext>
            </a:extLst>
          </p:cNvPr>
          <p:cNvGraphicFramePr/>
          <p:nvPr>
            <p:extLst>
              <p:ext uri="{D42A27DB-BD31-4B8C-83A1-F6EECF244321}">
                <p14:modId xmlns:p14="http://schemas.microsoft.com/office/powerpoint/2010/main" val="2408551863"/>
              </p:ext>
            </p:extLst>
          </p:nvPr>
        </p:nvGraphicFramePr>
        <p:xfrm>
          <a:off x="4274346" y="1513885"/>
          <a:ext cx="7634287" cy="4003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Marcador de texto 1">
            <a:extLst>
              <a:ext uri="{FF2B5EF4-FFF2-40B4-BE49-F238E27FC236}">
                <a16:creationId xmlns:a16="http://schemas.microsoft.com/office/drawing/2014/main" id="{BB8BF5C6-DAC9-4190-9B2E-16073C4ED852}"/>
              </a:ext>
            </a:extLst>
          </p:cNvPr>
          <p:cNvSpPr txBox="1">
            <a:spLocks/>
          </p:cNvSpPr>
          <p:nvPr/>
        </p:nvSpPr>
        <p:spPr>
          <a:xfrm>
            <a:off x="2124732" y="242299"/>
            <a:ext cx="9030948" cy="12715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4400" b="1" dirty="0">
                <a:solidFill>
                  <a:srgbClr val="415E7C"/>
                </a:solidFill>
                <a:latin typeface="Helvetica Neue"/>
                <a:sym typeface="Helvetica Neue"/>
              </a:rPr>
              <a:t>CHILD LABOUR TASK FORCE</a:t>
            </a:r>
          </a:p>
          <a:p>
            <a:endParaRPr lang="en-GB" dirty="0"/>
          </a:p>
        </p:txBody>
      </p:sp>
    </p:spTree>
    <p:extLst>
      <p:ext uri="{BB962C8B-B14F-4D97-AF65-F5344CB8AC3E}">
        <p14:creationId xmlns:p14="http://schemas.microsoft.com/office/powerpoint/2010/main" val="802253810"/>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1540</Words>
  <Application>Microsoft Office PowerPoint</Application>
  <PresentationFormat>Grand écran</PresentationFormat>
  <Paragraphs>95</Paragraphs>
  <Slides>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Helvetica Neue</vt:lpstr>
      <vt:lpstr>Arial</vt:lpstr>
      <vt:lpstr>Calibri</vt:lpstr>
      <vt:lpstr>Ink Free</vt:lpstr>
      <vt:lpstr>CMSY9</vt:lpstr>
      <vt:lpstr>HelveticaNeue-Light-Identity-H</vt:lpstr>
      <vt:lpstr>Office Theme</vt:lpstr>
      <vt:lpstr>Intro general a la Norma 12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131</cp:revision>
  <dcterms:created xsi:type="dcterms:W3CDTF">2017-12-20T18:51:03Z</dcterms:created>
  <dcterms:modified xsi:type="dcterms:W3CDTF">2021-09-23T07:15:24Z</dcterms:modified>
</cp:coreProperties>
</file>