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88" r:id="rId2"/>
    <p:sldId id="261" r:id="rId3"/>
    <p:sldId id="290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Ink Free" panose="03080402000500000000" pitchFamily="66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gNgPNG84gPBKoGaDldmcRNtozJ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Davies" initials="SD" lastIdx="12" clrIdx="0">
    <p:extLst>
      <p:ext uri="{19B8F6BF-5375-455C-9EA6-DF929625EA0E}">
        <p15:presenceInfo xmlns:p15="http://schemas.microsoft.com/office/powerpoint/2012/main" userId="f7ee976ae110c3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0"/>
    <p:restoredTop sz="47122" autoAdjust="0"/>
  </p:normalViewPr>
  <p:slideViewPr>
    <p:cSldViewPr snapToGrid="0">
      <p:cViewPr varScale="1">
        <p:scale>
          <a:sx n="31" d="100"/>
          <a:sy n="31" d="100"/>
        </p:scale>
        <p:origin x="18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1012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Esta Norma es parte del tercer Bloque de Normas relacionadas con desarrollar estrategias, enfoques e intervenciones claves para prevenir y responder </a:t>
            </a:r>
            <a:r>
              <a:rPr lang="es-ES" sz="1800" b="0" i="0" u="none" strike="noStrike" baseline="0" dirty="0">
                <a:latin typeface="HelveticaNeue-Light-Identity-H"/>
              </a:rPr>
              <a:t>para la Protección de la niñez y adolescencia esbozados </a:t>
            </a:r>
            <a:r>
              <a:rPr lang="es-ES" dirty="0"/>
              <a:t>en el Pilar 2. Está estructurado en torno al modelo </a:t>
            </a:r>
            <a:r>
              <a:rPr lang="es-ES" dirty="0" err="1"/>
              <a:t>socioecológico</a:t>
            </a:r>
            <a:r>
              <a:rPr lang="es-ES" dirty="0"/>
              <a:t> y también está alineado con el paquete INSPIRE, cuando corresponde, y se basa en estrategias basadas en la evidencia para prevenir la violencia contra los NNA. De ahí el ICONO en la esquina. El paquete INSPIRE tiene un objetivo similar: estrategias basadas en evidencia para prevenir la violencia contra los NNA. Más información sobre las estrategias de INSPIRE en: http://inspire-strategies.org/ </a:t>
            </a:r>
            <a:endParaRPr lang="es-ES" sz="1200" b="0" i="0" u="none" strike="noStrike" baseline="0" dirty="0">
              <a:latin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s-ES" sz="1200" b="0" i="0" u="none" strike="noStrike" baseline="0" dirty="0">
              <a:latin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Promueve una programación flexible que integra nuevos aprendizajes y se adapta a los mismos durante su implementación. </a:t>
            </a:r>
            <a:r>
              <a:rPr lang="es-ES" dirty="0"/>
              <a:t>Su objetivo es integrar enfoques que funcionen en asociación con el NNA, su familia, la comunidad y la sociedad, así como con las normas socioculturales. </a:t>
            </a:r>
            <a:endParaRPr lang="en-US" sz="1200" b="0" i="0" u="none" strike="noStrike" baseline="0" dirty="0">
              <a:latin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El modelo </a:t>
            </a:r>
            <a:r>
              <a:rPr lang="es-ES" sz="1800" b="0" i="0" u="none" strike="noStrike" baseline="0" dirty="0" err="1">
                <a:latin typeface="HelveticaNeue-Light-Identity-H"/>
              </a:rPr>
              <a:t>socioecológico</a:t>
            </a:r>
            <a:r>
              <a:rPr lang="es-ES" sz="1800" b="0" i="0" u="none" strike="noStrike" baseline="0" dirty="0">
                <a:latin typeface="HelveticaNeue-Light-Identity-H"/>
              </a:rPr>
              <a:t> proporciona un marco concreto que apoya el pensamiento sistémico para la programación de la Protección de la niñez y adolescencia. Considera toda una situación para: (a) identificar todos los diferentes elementos y factores y (b) comprender cómo se relacionan e interactúan entre sí. Tiene en cuenta la amplia variedad de problemas a los que se enfrenta el NNA, sus causas fundamentales y las soluciones disponibles en todos los niveles (</a:t>
            </a:r>
            <a:r>
              <a:rPr lang="es-ES" sz="1200" b="0" i="0" u="none" strike="noStrike" baseline="0" dirty="0">
                <a:latin typeface="HelveticaNeue-Light-Identity-H"/>
              </a:rPr>
              <a:t>en lugar de considerar un solo tema de protección o un servicio específico por sí solo)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El modelo </a:t>
            </a:r>
            <a:r>
              <a:rPr lang="es-ES" sz="1800" b="0" i="0" u="none" strike="noStrike" baseline="0" dirty="0" err="1">
                <a:latin typeface="HelveticaNeue-Light-Identity-H"/>
              </a:rPr>
              <a:t>socioecológico</a:t>
            </a:r>
            <a:r>
              <a:rPr lang="es-ES" sz="1800" b="0" i="0" u="none" strike="noStrike" baseline="0" dirty="0">
                <a:latin typeface="HelveticaNeue-Light-Identity-H"/>
              </a:rPr>
              <a:t> es complementario al pensamiento sistémico y trata de lograr el mismo objetivo: un enfoque holístico e integrado para la Protección de la niñez y adolescencia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200" b="1" dirty="0"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dirty="0"/>
              <a:t>Es importante señalar que los sistemas de PNA difieren según el contexto y cambian, se adaptan, evolucionan con el tiempo: es necesario hacer un </a:t>
            </a:r>
            <a:r>
              <a:rPr lang="es-ES" b="1" dirty="0"/>
              <a:t>análisis</a:t>
            </a:r>
            <a:r>
              <a:rPr lang="es-ES" dirty="0"/>
              <a:t> exhaustivo de los riesgos y factores de protección de PNA, así como un </a:t>
            </a:r>
            <a:r>
              <a:rPr lang="es-ES" b="1" dirty="0"/>
              <a:t>mapeo regular </a:t>
            </a:r>
            <a:r>
              <a:rPr lang="es-ES" dirty="0"/>
              <a:t>de los elementos formales e informales del sistema, para </a:t>
            </a:r>
            <a:r>
              <a:rPr lang="es-ES" b="1" dirty="0"/>
              <a:t>desarrollar un plan </a:t>
            </a:r>
            <a:r>
              <a:rPr lang="es-ES" dirty="0"/>
              <a:t>para fortalecer, escalar, adaptar el sistema </a:t>
            </a: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br>
              <a:rPr lang="en-GB" dirty="0"/>
            </a:br>
            <a:r>
              <a:rPr lang="en-GB" dirty="0"/>
              <a:t>*</a:t>
            </a:r>
            <a:r>
              <a:rPr lang="en-GB" dirty="0" err="1"/>
              <a:t>Iconos</a:t>
            </a:r>
            <a:r>
              <a:rPr lang="en-GB" dirty="0"/>
              <a:t>: </a:t>
            </a:r>
            <a:r>
              <a:rPr lang="es-ES" dirty="0"/>
              <a:t>mayor énfasis en la </a:t>
            </a:r>
            <a:r>
              <a:rPr lang="es-ES" b="1" dirty="0"/>
              <a:t>prevención</a:t>
            </a:r>
            <a:r>
              <a:rPr lang="es-ES" dirty="0"/>
              <a:t> de los riesgos de protección infantil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/>
              <a:t>* Vínculos con TODAS las estrategias de INSPIRE y el enfoque general de fortalecimiento de los sistemas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="1" i="0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fr-FR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3823-16DC-42CD-BA98-D653306EA83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3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1" u="none" strike="noStrike" baseline="0" dirty="0">
              <a:latin typeface="Calibri"/>
            </a:endParaRPr>
          </a:p>
          <a:p>
            <a:pPr algn="l"/>
            <a:r>
              <a:rPr lang="en-US" sz="1200" b="0" i="0" u="none" strike="noStrike" baseline="0" dirty="0">
                <a:latin typeface="+mn-lt"/>
              </a:rPr>
              <a:t>La Norma 14 se lee </a:t>
            </a:r>
            <a:r>
              <a:rPr lang="es-419" sz="1200" b="0" i="0" u="none" strike="noStrike" baseline="0" noProof="0" dirty="0">
                <a:latin typeface="+mn-lt"/>
              </a:rPr>
              <a:t>exactamente</a:t>
            </a:r>
            <a:r>
              <a:rPr lang="en-US" sz="1200" b="0" i="0" u="none" strike="noStrike" baseline="0" dirty="0">
                <a:latin typeface="+mn-lt"/>
              </a:rPr>
              <a:t> as</a:t>
            </a:r>
            <a:r>
              <a:rPr lang="fr-FR" sz="1200" b="0" i="0" u="none" strike="noStrike" baseline="0" dirty="0">
                <a:latin typeface="HelveticaNeue-Light-Identity-H"/>
              </a:rPr>
              <a:t>í</a:t>
            </a:r>
            <a:r>
              <a:rPr lang="en-US" sz="1200" b="0" i="0" u="none" strike="noStrike" baseline="0" dirty="0">
                <a:latin typeface="+mn-lt"/>
              </a:rPr>
              <a:t>: </a:t>
            </a:r>
            <a:r>
              <a:rPr lang="en-US" dirty="0"/>
              <a:t>“</a:t>
            </a:r>
            <a:r>
              <a:rPr lang="es-ES" sz="1800" b="0" i="0" u="none" strike="noStrike" baseline="0" dirty="0">
                <a:solidFill>
                  <a:srgbClr val="FFFFFF"/>
                </a:solidFill>
                <a:latin typeface="HelveticaNeue-Roman-Identity-H"/>
              </a:rPr>
              <a:t>Los NNA, las familias, las comunidades y las sociedades reciben apoyo para proteger y cuidar a los niños y niñas.”</a:t>
            </a:r>
          </a:p>
          <a:p>
            <a:pPr algn="l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de debate 1: </a:t>
            </a:r>
            <a:r>
              <a:rPr lang="es-ES" dirty="0"/>
              <a:t>¿ Cuáles son las </a:t>
            </a:r>
            <a:r>
              <a:rPr lang="en-US" b="0" i="0" dirty="0">
                <a:latin typeface="Arial"/>
                <a:cs typeface="Arial"/>
                <a:sym typeface="Arial"/>
              </a:rPr>
              <a:t>7 </a:t>
            </a:r>
            <a:r>
              <a:rPr lang="en-US" b="0" i="0" dirty="0" err="1">
                <a:latin typeface="Arial"/>
                <a:cs typeface="Arial"/>
                <a:sym typeface="Arial"/>
              </a:rPr>
              <a:t>estrategias</a:t>
            </a:r>
            <a:r>
              <a:rPr lang="en-US" b="0" i="0" dirty="0">
                <a:latin typeface="Arial"/>
                <a:cs typeface="Arial"/>
                <a:sym typeface="Arial"/>
              </a:rPr>
              <a:t> INSPIRE?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b="0" i="1" dirty="0">
                <a:latin typeface="Arial"/>
                <a:cs typeface="Arial"/>
                <a:sym typeface="Arial"/>
              </a:rPr>
              <a:t>-&gt;</a:t>
            </a:r>
            <a:r>
              <a:rPr lang="es-ES" b="1" dirty="0">
                <a:effectLst/>
                <a:latin typeface="Arial" panose="020B0604020202020204" pitchFamily="34" charset="0"/>
              </a:rPr>
              <a:t>I</a:t>
            </a:r>
            <a:r>
              <a:rPr lang="es-ES" dirty="0">
                <a:effectLst/>
                <a:latin typeface="Arial" panose="020B0604020202020204" pitchFamily="34" charset="0"/>
              </a:rPr>
              <a:t>mplementación y vigilancia del cumplimiento de las leyes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s-ES" b="1" dirty="0">
                <a:effectLst/>
                <a:latin typeface="Arial" panose="020B0604020202020204" pitchFamily="34" charset="0"/>
              </a:rPr>
              <a:t>N</a:t>
            </a:r>
            <a:r>
              <a:rPr lang="es-ES" dirty="0">
                <a:effectLst/>
                <a:latin typeface="Arial" panose="020B0604020202020204" pitchFamily="34" charset="0"/>
              </a:rPr>
              <a:t>ormas y valores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s-ES" b="1" dirty="0">
                <a:effectLst/>
                <a:latin typeface="Arial" panose="020B0604020202020204" pitchFamily="34" charset="0"/>
              </a:rPr>
              <a:t>S</a:t>
            </a:r>
            <a:r>
              <a:rPr lang="es-ES" dirty="0">
                <a:effectLst/>
                <a:latin typeface="Arial" panose="020B0604020202020204" pitchFamily="34" charset="0"/>
              </a:rPr>
              <a:t>eguridad en el entorno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s-ES" b="1" dirty="0">
                <a:effectLst/>
                <a:latin typeface="Arial" panose="020B0604020202020204" pitchFamily="34" charset="0"/>
              </a:rPr>
              <a:t>P</a:t>
            </a:r>
            <a:r>
              <a:rPr lang="es-ES" dirty="0">
                <a:effectLst/>
                <a:latin typeface="Arial" panose="020B0604020202020204" pitchFamily="34" charset="0"/>
              </a:rPr>
              <a:t>adres, madres y cuidadores reciben apoyo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s-ES" b="1" dirty="0">
                <a:effectLst/>
                <a:latin typeface="Arial" panose="020B0604020202020204" pitchFamily="34" charset="0"/>
              </a:rPr>
              <a:t>I</a:t>
            </a:r>
            <a:r>
              <a:rPr lang="es-ES" dirty="0">
                <a:effectLst/>
                <a:latin typeface="Arial" panose="020B0604020202020204" pitchFamily="34" charset="0"/>
              </a:rPr>
              <a:t>ngresos y fortalecimiento económico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s-ES" b="1" dirty="0">
                <a:effectLst/>
                <a:latin typeface="Arial" panose="020B0604020202020204" pitchFamily="34" charset="0"/>
              </a:rPr>
              <a:t>R</a:t>
            </a:r>
            <a:r>
              <a:rPr lang="es-ES" dirty="0">
                <a:effectLst/>
                <a:latin typeface="Arial" panose="020B0604020202020204" pitchFamily="34" charset="0"/>
              </a:rPr>
              <a:t>espuesta de los servicios de atención y apoyo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s-ES" b="1" dirty="0">
                <a:effectLst/>
                <a:latin typeface="Arial" panose="020B0604020202020204" pitchFamily="34" charset="0"/>
              </a:rPr>
              <a:t>E</a:t>
            </a:r>
            <a:r>
              <a:rPr lang="es-ES" dirty="0">
                <a:effectLst/>
                <a:latin typeface="Arial" panose="020B0604020202020204" pitchFamily="34" charset="0"/>
              </a:rPr>
              <a:t>ducación y aptitudes para la vida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US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b="1" dirty="0" err="1"/>
              <a:t>Facilitadores</a:t>
            </a:r>
            <a:r>
              <a:rPr lang="en-US" dirty="0"/>
              <a:t>: </a:t>
            </a:r>
            <a:r>
              <a:rPr lang="es-ES" i="1" dirty="0"/>
              <a:t>Sugerimos que después de presentar los 4 niveles, discuta con el grupo: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  <a:tabLst/>
              <a:defRPr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de debate 2 : </a:t>
            </a:r>
            <a:r>
              <a:rPr lang="es-ES" u="sng" dirty="0"/>
              <a:t>¿Qué, en tu país, formaría parte de cada nivel?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s-ES" dirty="0"/>
              <a:t>-&gt; dentro de su país / contexto específico, discuta las partes contextualizadas de cada nivel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s-ES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s-ES" b="1" u="sng" dirty="0"/>
              <a:t>2) L</a:t>
            </a:r>
            <a:r>
              <a:rPr lang="es-ES" u="sng" dirty="0"/>
              <a:t>as fortalezas y vulnerabilidades contextualizadas y locales de cada nivel. </a:t>
            </a:r>
            <a:r>
              <a:rPr lang="es-ES" i="1" dirty="0"/>
              <a:t>Puede completar sus respuestas con las siguientes ideas genéricas: </a:t>
            </a:r>
          </a:p>
          <a:p>
            <a:r>
              <a:rPr lang="es-ES" dirty="0"/>
              <a:t>Las fortalezas y vulnerabilidades específicas de los NNA incluyen las siguientes: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Los niños y niñas más pequeños dependen de sus cuidadores principales para atender sus necesidades básicas y les es difícil entender las alteraciones causadas por una crisis.</a:t>
            </a:r>
            <a:endParaRPr lang="en-US" dirty="0">
              <a:solidFill>
                <a:srgbClr val="90557C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Los NNA de más edad y los adolescentes pueden atender algunas de sus propias necesidades; sin embargo, se enfrentan a una mayor probabilidad de ser separados de sus familias, de formar parte de grupos o fuerzas armadas, de ser forzados a realizar trabajos, de ser explotados,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Los NNA refugiados o apátridas, son excluidos de los derechos nacionales de los NNA y de las leyes, normas y servicios de Protección de la niñez y adolescencia </a:t>
            </a:r>
            <a:r>
              <a:rPr lang="en-US" i="1" dirty="0"/>
              <a:t>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icono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desplazamiento</a:t>
            </a:r>
            <a:r>
              <a:rPr lang="en-US" i="1" dirty="0"/>
              <a:t>]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228600" indent="0">
              <a:buFont typeface="Arial" panose="020B0604020202020204" pitchFamily="34" charset="0"/>
              <a:buNone/>
            </a:pPr>
            <a:endParaRPr lang="en-US" dirty="0">
              <a:solidFill>
                <a:srgbClr val="90557C"/>
              </a:solidFill>
              <a:effectLst/>
            </a:endParaRPr>
          </a:p>
          <a:p>
            <a:pPr algn="l"/>
            <a:r>
              <a:rPr lang="es-ES" sz="1800" b="0" i="1" u="none" strike="noStrike" baseline="0" dirty="0">
                <a:solidFill>
                  <a:srgbClr val="000000"/>
                </a:solidFill>
                <a:latin typeface="HelveticaNeue-LightItalic-Identity-H"/>
              </a:rPr>
              <a:t>Las familias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, otras relaciones estrechas y compañeros actúan como fuentes de protección para los NNA. Los cuidadores y las amistades cercanas son una fuente de apoyo y resiliencia para los NNA. Sin embargo, pueden sufrir estrés debido a las siguientes causas: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Dificultades económicas;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Aislamiento social; abandono;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Falta de </a:t>
            </a:r>
            <a:r>
              <a:rPr lang="es-ES" sz="2800" dirty="0"/>
              <a:t>registro y documentación;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Cambios en la estructura y en las funciones de la familia causados por la muerte, el divorcio o una separación forzada;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Cambios en las estructuras familiares, estrés de los padres, abuso de sustancias y </a:t>
            </a:r>
            <a:endParaRPr lang="es-ES" sz="1800" b="0" i="0" u="none" strike="noStrike" baseline="0" dirty="0">
              <a:solidFill>
                <a:srgbClr val="000000"/>
              </a:solidFill>
              <a:latin typeface="HelveticaNeue-Light-Identity-H"/>
            </a:endParaRP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Pérdida de los mecanismos de protección de la comunidad</a:t>
            </a:r>
            <a:endParaRPr lang="en-US" dirty="0">
              <a:solidFill>
                <a:srgbClr val="90557C"/>
              </a:solidFill>
              <a:effectLst/>
            </a:endParaRPr>
          </a:p>
          <a:p>
            <a:pPr marL="228600" indent="0">
              <a:buFont typeface="Arial" panose="020B0604020202020204" pitchFamily="34" charset="0"/>
              <a:buNone/>
            </a:pPr>
            <a:endParaRPr lang="fr-FR" sz="1800" b="0" i="0" u="none" strike="noStrike" baseline="0" dirty="0">
              <a:latin typeface="HelveticaNeue-Light-Identity-H"/>
            </a:endParaRPr>
          </a:p>
          <a:p>
            <a:pPr algn="l"/>
            <a:r>
              <a:rPr lang="es-ES" sz="1800" b="0" i="0" u="none" strike="noStrike" baseline="0" dirty="0">
                <a:latin typeface="HelveticaNeue-Light-Identity-H"/>
              </a:rPr>
              <a:t>Las </a:t>
            </a:r>
            <a:r>
              <a:rPr lang="es-ES" sz="1800" b="0" i="1" u="none" strike="noStrike" baseline="0" dirty="0">
                <a:latin typeface="HelveticaNeue-LightItalic-Identity-H"/>
              </a:rPr>
              <a:t>comunidades </a:t>
            </a:r>
            <a:r>
              <a:rPr lang="es-ES" sz="1800" b="0" i="0" u="none" strike="noStrike" baseline="0" dirty="0">
                <a:latin typeface="HelveticaNeue-Light-Identity-H"/>
              </a:rPr>
              <a:t>tienen la capacidad de apoyar a los NNA y a sus familias, pero esta capacidad suele disminuir durante las crisis.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Si los miembros de la comunidad no velan por los intereses superiores de todos los NNA, ciertos grupos de NNA pueden enfrentarse a un mayor riesgo de ser objetos de discriminación o exclusión social.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Riesgos: Pobreza, vivienda precaria, normas sociales y desplazamiento.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s-ES" sz="1800" b="0" i="0" u="none" strike="noStrike" baseline="0" dirty="0">
                <a:latin typeface="HelveticaNeue-Light-Identity-H"/>
              </a:rPr>
              <a:t>Los amplios </a:t>
            </a:r>
            <a:r>
              <a:rPr lang="es-ES" sz="1800" b="0" i="1" u="none" strike="noStrike" baseline="0" dirty="0">
                <a:latin typeface="HelveticaNeue-LightItalic-Identity-H"/>
              </a:rPr>
              <a:t>ambientes sociales, políticos y culturales</a:t>
            </a:r>
            <a:r>
              <a:rPr lang="es-ES" sz="1800" b="0" i="0" u="none" strike="noStrike" baseline="0" dirty="0">
                <a:latin typeface="HelveticaNeue-Light-Identity-H"/>
              </a:rPr>
              <a:t>, en los que los NNA viven y crecen, juegan un papel significativo en la prevención y en la respuesta ofrecida ante los riesgos sufridos. Esto incluye lo siguiente: (a) sistemas</a:t>
            </a:r>
          </a:p>
          <a:p>
            <a:pPr algn="l"/>
            <a:r>
              <a:rPr lang="es-ES" sz="1800" b="0" i="0" u="none" strike="noStrike" baseline="0" dirty="0">
                <a:latin typeface="HelveticaNeue-Light-Identity-H"/>
              </a:rPr>
              <a:t>de creencias culturales y religiosas y normas sociales que influyen en la</a:t>
            </a:r>
          </a:p>
          <a:p>
            <a:pPr algn="l"/>
            <a:r>
              <a:rPr lang="es-ES" sz="1800" b="0" i="0" u="none" strike="noStrike" baseline="0" dirty="0">
                <a:latin typeface="HelveticaNeue-Light-Identity-H"/>
              </a:rPr>
              <a:t>manera en la que se cuida y se cría a los NNA y (b) leyes, políticas y</a:t>
            </a:r>
          </a:p>
          <a:p>
            <a:pPr algn="l"/>
            <a:r>
              <a:rPr lang="es-ES" sz="1800" b="0" i="0" u="none" strike="noStrike" baseline="0" dirty="0">
                <a:latin typeface="HelveticaNeue-Light-Identity-H"/>
              </a:rPr>
              <a:t>estructuras institucionales que son responsables de la protección de la niñez</a:t>
            </a:r>
          </a:p>
          <a:p>
            <a:pPr algn="l"/>
            <a:r>
              <a:rPr lang="es-ES" sz="1800" b="0" i="0" u="none" strike="noStrike" baseline="0" dirty="0">
                <a:latin typeface="HelveticaNeue-Light-Identity-H"/>
              </a:rPr>
              <a:t>y adolescencia durante las crisis humanitarias.</a:t>
            </a:r>
          </a:p>
          <a:p>
            <a:pPr algn="l"/>
            <a:endParaRPr lang="en-US" dirty="0"/>
          </a:p>
          <a:p>
            <a:r>
              <a:rPr lang="en-US" dirty="0"/>
              <a:t>The broader </a:t>
            </a:r>
            <a:r>
              <a:rPr lang="en-US" i="1" dirty="0"/>
              <a:t>social, political and cultural environments</a:t>
            </a:r>
            <a:r>
              <a:rPr lang="en-US" dirty="0"/>
              <a:t> in which children live and grow play significant roles in preventing and responding to risks.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Se debe dar prioridad a cambiar las políticas que excluyen a grupos particulares de NNA - como los niños refugiados o apátridas - de las leyes, estándares y servicios nacionales de derechos del niño y protección del NNA.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Riesgos: conflicto generalizado, hambruna, brotes de enfermedades infecciosas, marcos legales débiles y aplicación de la ley deficiente. </a:t>
            </a:r>
            <a:endParaRPr lang="en-US" sz="1800" b="0" i="0" u="none" strike="noStrike" baseline="0" dirty="0">
              <a:latin typeface="HelveticaNeue-Light-Identity-H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3) </a:t>
            </a:r>
            <a:r>
              <a:rPr lang="en-US" b="0" i="1" dirty="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s-ES" b="0" i="1" dirty="0"/>
              <a:t>e </a:t>
            </a:r>
            <a:r>
              <a:rPr lang="es-ES" i="1" dirty="0"/>
              <a:t>animamos a que analice más a fondo: </a:t>
            </a:r>
            <a:r>
              <a:rPr lang="es-ES" u="sng" dirty="0"/>
              <a:t>¿cómo las vulnerabilidades contextualizadas en cada uno de los 4 niveles aumentan directamente los riesgos de PC? </a:t>
            </a:r>
            <a:endParaRPr lang="en-US" i="0" u="sng" dirty="0">
              <a:effectLst/>
              <a:latin typeface="Arial" panose="020B0604020202020204" pitchFamily="34" charset="0"/>
            </a:endParaRPr>
          </a:p>
          <a:p>
            <a:pPr marL="228600" indent="0">
              <a:buFont typeface="Arial" panose="020B0604020202020204" pitchFamily="34" charset="0"/>
              <a:buNone/>
            </a:pP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267" name="Google Shape;2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es-ES" sz="2800" dirty="0"/>
              <a:t>Aplicar un enfoque "</a:t>
            </a:r>
            <a:r>
              <a:rPr lang="es-ES" sz="2800" dirty="0" err="1"/>
              <a:t>socioecológico</a:t>
            </a:r>
            <a:r>
              <a:rPr lang="es-ES" sz="2800" dirty="0"/>
              <a:t>" a la protección infantil implica diseñar enfoques integrados que funcionen en asociación con los niños, las familias, las comunidades y las sociedades. </a:t>
            </a:r>
            <a:r>
              <a:rPr lang="es-ES" sz="1800" dirty="0"/>
              <a:t>Esta Norma describe acciones que: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Abordan los cuatro niveles del modelo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HelveticaNeue-Light-Identity-H"/>
              </a:rPr>
              <a:t>socioecológico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; y/o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Se llevan a cabo a nivel social y no están cubiertas por otras normas. Esto incluye el fortalecimiento de las leyes y de las políticas, la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financiación para la Protección de la niñez y adolescencia, el bienestar social y los servicios para el registro de los nacimientos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HelveticaNeue-Light-Identity-H"/>
            </a:endParaRPr>
          </a:p>
          <a:p>
            <a:pPr algn="l"/>
            <a:r>
              <a:rPr lang="es-ES" sz="1800" b="0" i="0" u="none" strike="noStrike" baseline="0" dirty="0">
                <a:latin typeface="HelveticaNeue-LightItalic-Identity-H"/>
              </a:rPr>
              <a:t>La Norma debe leerse con esta norma: </a:t>
            </a:r>
          </a:p>
          <a:p>
            <a:pPr marL="514350" indent="-285750" algn="l">
              <a:buFontTx/>
              <a:buChar char="-"/>
            </a:pPr>
            <a:r>
              <a:rPr lang="es-ES" sz="1800" b="0" i="0" u="none" strike="noStrike" baseline="0" dirty="0">
                <a:latin typeface="HelveticaNeue-LightItalic-Identity-H"/>
              </a:rPr>
              <a:t>Principios; </a:t>
            </a:r>
          </a:p>
          <a:p>
            <a:pPr marL="514350" indent="-285750" algn="l">
              <a:buFontTx/>
              <a:buChar char="-"/>
            </a:pPr>
            <a:r>
              <a:rPr lang="es-ES" sz="1800" b="0" i="0" u="none" strike="noStrike" baseline="0" dirty="0">
                <a:latin typeface="HelveticaNeue-LightItalic-Identity-H"/>
              </a:rPr>
              <a:t>Norma 15: Actividades grupales para el bienestar infantil;</a:t>
            </a:r>
          </a:p>
          <a:p>
            <a:pPr marL="514350" indent="-285750" algn="l">
              <a:buFontTx/>
              <a:buChar char="-"/>
            </a:pPr>
            <a:r>
              <a:rPr lang="es-ES" sz="1800" b="0" i="0" u="none" strike="noStrike" baseline="0" dirty="0">
                <a:latin typeface="HelveticaNeue-LightItalic-Identity-H"/>
              </a:rPr>
              <a:t>Norma 16: Fortalecimiento de los entornos familiares y de los cuidadores; </a:t>
            </a:r>
          </a:p>
          <a:p>
            <a:pPr marL="514350" indent="-285750" algn="l">
              <a:buFontTx/>
              <a:buChar char="-"/>
            </a:pPr>
            <a:r>
              <a:rPr lang="es-ES" sz="1800" b="0" i="0" u="none" strike="noStrike" baseline="0" dirty="0">
                <a:latin typeface="HelveticaNeue-LightItalic-Identity-H"/>
              </a:rPr>
              <a:t>Norma 17: Enfoques a nivel comunitario; </a:t>
            </a:r>
          </a:p>
          <a:p>
            <a:pPr marL="228600" indent="0" algn="l">
              <a:buFont typeface="Arial" panose="020B0604020202020204" pitchFamily="34" charset="0"/>
              <a:buNone/>
            </a:pPr>
            <a:endParaRPr lang="fr-FR" dirty="0"/>
          </a:p>
          <a:p>
            <a:pPr marL="228600" indent="0" algn="l">
              <a:buFont typeface="Arial" panose="020B0604020202020204" pitchFamily="34" charset="0"/>
              <a:buNone/>
            </a:pPr>
            <a:r>
              <a:rPr lang="es-ES" b="1" dirty="0"/>
              <a:t>Si hay tiempo, tema de debate 3: </a:t>
            </a:r>
            <a:r>
              <a:rPr lang="es-ES" dirty="0"/>
              <a:t>¿Qué significa utilizar este enfoque cuando se aplican los </a:t>
            </a:r>
            <a:r>
              <a:rPr lang="es-ES" dirty="0" err="1"/>
              <a:t>St</a:t>
            </a:r>
            <a:r>
              <a:rPr lang="es-ES" dirty="0"/>
              <a:t> 15, 16 y 17, y los Principios? ¿Por qué decimos que las normas deben "leerse junto con otras normas"?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123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8" name="Google Shape;138;p47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9" name="Google Shape;139;p47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47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1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1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83" name="Google Shape;183;p51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1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5" name="Google Shape;185;p51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51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51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1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1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52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53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4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4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54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4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4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5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5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55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5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5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 and objec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C1817-8768-224F-8644-3FA98EBE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6678" cy="1325563"/>
          </a:xfrm>
        </p:spPr>
        <p:txBody>
          <a:bodyPr/>
          <a:lstStyle>
            <a:lvl1pPr>
              <a:defRPr b="1">
                <a:solidFill>
                  <a:srgbClr val="415E7C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A9515-CE38-764D-BCD1-20159F72F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81C407-C2B0-C347-A7E6-ACD734067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C072D38-9579-5A4C-A57B-450D7661F854}"/>
              </a:ext>
            </a:extLst>
          </p:cNvPr>
          <p:cNvGrpSpPr/>
          <p:nvPr userDrawn="1"/>
        </p:nvGrpSpPr>
        <p:grpSpPr>
          <a:xfrm rot="15886334">
            <a:off x="10623557" y="78627"/>
            <a:ext cx="1765287" cy="1591083"/>
            <a:chOff x="65562" y="75628"/>
            <a:chExt cx="1385843" cy="1249083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D808D56D-1008-B946-A43F-118C91E8BB1A}"/>
                </a:ext>
              </a:extLst>
            </p:cNvPr>
            <p:cNvSpPr/>
            <p:nvPr/>
          </p:nvSpPr>
          <p:spPr>
            <a:xfrm>
              <a:off x="214786" y="235907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99" y="0"/>
                  </a:moveTo>
                  <a:lnTo>
                    <a:pt x="280041" y="3562"/>
                  </a:lnTo>
                  <a:lnTo>
                    <a:pt x="233694" y="13912"/>
                  </a:lnTo>
                  <a:lnTo>
                    <a:pt x="190069" y="30540"/>
                  </a:lnTo>
                  <a:lnTo>
                    <a:pt x="149672" y="52938"/>
                  </a:lnTo>
                  <a:lnTo>
                    <a:pt x="113013" y="80599"/>
                  </a:lnTo>
                  <a:lnTo>
                    <a:pt x="80599" y="113013"/>
                  </a:lnTo>
                  <a:lnTo>
                    <a:pt x="52938" y="149672"/>
                  </a:lnTo>
                  <a:lnTo>
                    <a:pt x="30540" y="190069"/>
                  </a:lnTo>
                  <a:lnTo>
                    <a:pt x="13912" y="233694"/>
                  </a:lnTo>
                  <a:lnTo>
                    <a:pt x="3562" y="280041"/>
                  </a:lnTo>
                  <a:lnTo>
                    <a:pt x="0" y="328599"/>
                  </a:lnTo>
                  <a:lnTo>
                    <a:pt x="3562" y="377158"/>
                  </a:lnTo>
                  <a:lnTo>
                    <a:pt x="13912" y="423504"/>
                  </a:lnTo>
                  <a:lnTo>
                    <a:pt x="30540" y="467130"/>
                  </a:lnTo>
                  <a:lnTo>
                    <a:pt x="52938" y="507526"/>
                  </a:lnTo>
                  <a:lnTo>
                    <a:pt x="80599" y="544186"/>
                  </a:lnTo>
                  <a:lnTo>
                    <a:pt x="113013" y="576600"/>
                  </a:lnTo>
                  <a:lnTo>
                    <a:pt x="149672" y="604260"/>
                  </a:lnTo>
                  <a:lnTo>
                    <a:pt x="190069" y="626659"/>
                  </a:lnTo>
                  <a:lnTo>
                    <a:pt x="233694" y="643287"/>
                  </a:lnTo>
                  <a:lnTo>
                    <a:pt x="280041" y="653636"/>
                  </a:lnTo>
                  <a:lnTo>
                    <a:pt x="328599" y="657199"/>
                  </a:lnTo>
                  <a:lnTo>
                    <a:pt x="377158" y="653636"/>
                  </a:lnTo>
                  <a:lnTo>
                    <a:pt x="423504" y="643287"/>
                  </a:lnTo>
                  <a:lnTo>
                    <a:pt x="467130" y="626659"/>
                  </a:lnTo>
                  <a:lnTo>
                    <a:pt x="507526" y="604260"/>
                  </a:lnTo>
                  <a:lnTo>
                    <a:pt x="544186" y="576600"/>
                  </a:lnTo>
                  <a:lnTo>
                    <a:pt x="576600" y="544186"/>
                  </a:lnTo>
                  <a:lnTo>
                    <a:pt x="604260" y="507526"/>
                  </a:lnTo>
                  <a:lnTo>
                    <a:pt x="626659" y="467130"/>
                  </a:lnTo>
                  <a:lnTo>
                    <a:pt x="643287" y="423504"/>
                  </a:lnTo>
                  <a:lnTo>
                    <a:pt x="653636" y="377158"/>
                  </a:lnTo>
                  <a:lnTo>
                    <a:pt x="657199" y="328599"/>
                  </a:lnTo>
                  <a:lnTo>
                    <a:pt x="653636" y="280041"/>
                  </a:lnTo>
                  <a:lnTo>
                    <a:pt x="643287" y="233694"/>
                  </a:lnTo>
                  <a:lnTo>
                    <a:pt x="626659" y="190069"/>
                  </a:lnTo>
                  <a:lnTo>
                    <a:pt x="604260" y="149672"/>
                  </a:lnTo>
                  <a:lnTo>
                    <a:pt x="576600" y="113013"/>
                  </a:lnTo>
                  <a:lnTo>
                    <a:pt x="544186" y="80599"/>
                  </a:lnTo>
                  <a:lnTo>
                    <a:pt x="507526" y="52938"/>
                  </a:lnTo>
                  <a:lnTo>
                    <a:pt x="467130" y="30540"/>
                  </a:lnTo>
                  <a:lnTo>
                    <a:pt x="423504" y="13912"/>
                  </a:lnTo>
                  <a:lnTo>
                    <a:pt x="377158" y="3562"/>
                  </a:lnTo>
                  <a:lnTo>
                    <a:pt x="328599" y="0"/>
                  </a:lnTo>
                  <a:close/>
                </a:path>
              </a:pathLst>
            </a:custGeom>
            <a:solidFill>
              <a:srgbClr val="AD8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D5425948-7062-0C44-B6EC-32638FC216F6}"/>
                </a:ext>
              </a:extLst>
            </p:cNvPr>
            <p:cNvSpPr/>
            <p:nvPr/>
          </p:nvSpPr>
          <p:spPr>
            <a:xfrm>
              <a:off x="922324" y="191725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30">
                  <a:moveTo>
                    <a:pt x="189124" y="0"/>
                  </a:moveTo>
                  <a:lnTo>
                    <a:pt x="144620" y="989"/>
                  </a:lnTo>
                  <a:lnTo>
                    <a:pt x="100467" y="14069"/>
                  </a:lnTo>
                  <a:lnTo>
                    <a:pt x="61334" y="38340"/>
                  </a:lnTo>
                  <a:lnTo>
                    <a:pt x="30995" y="70913"/>
                  </a:lnTo>
                  <a:lnTo>
                    <a:pt x="10276" y="109627"/>
                  </a:lnTo>
                  <a:lnTo>
                    <a:pt x="0" y="152317"/>
                  </a:lnTo>
                  <a:lnTo>
                    <a:pt x="989" y="196822"/>
                  </a:lnTo>
                  <a:lnTo>
                    <a:pt x="14069" y="240980"/>
                  </a:lnTo>
                  <a:lnTo>
                    <a:pt x="38340" y="280113"/>
                  </a:lnTo>
                  <a:lnTo>
                    <a:pt x="70913" y="310451"/>
                  </a:lnTo>
                  <a:lnTo>
                    <a:pt x="109625" y="331170"/>
                  </a:lnTo>
                  <a:lnTo>
                    <a:pt x="152313" y="341447"/>
                  </a:lnTo>
                  <a:lnTo>
                    <a:pt x="196815" y="340457"/>
                  </a:lnTo>
                  <a:lnTo>
                    <a:pt x="240967" y="327378"/>
                  </a:lnTo>
                  <a:lnTo>
                    <a:pt x="280106" y="303107"/>
                  </a:lnTo>
                  <a:lnTo>
                    <a:pt x="310447" y="270533"/>
                  </a:lnTo>
                  <a:lnTo>
                    <a:pt x="331169" y="231820"/>
                  </a:lnTo>
                  <a:lnTo>
                    <a:pt x="341447" y="189129"/>
                  </a:lnTo>
                  <a:lnTo>
                    <a:pt x="340457" y="144624"/>
                  </a:lnTo>
                  <a:lnTo>
                    <a:pt x="327378" y="100467"/>
                  </a:lnTo>
                  <a:lnTo>
                    <a:pt x="303106" y="61334"/>
                  </a:lnTo>
                  <a:lnTo>
                    <a:pt x="270530" y="30995"/>
                  </a:lnTo>
                  <a:lnTo>
                    <a:pt x="231815" y="10276"/>
                  </a:lnTo>
                  <a:lnTo>
                    <a:pt x="189124" y="0"/>
                  </a:lnTo>
                  <a:close/>
                </a:path>
              </a:pathLst>
            </a:custGeom>
            <a:solidFill>
              <a:srgbClr val="416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9312FB03-F1D3-0E4C-91F6-7A226F2CE8F7}"/>
                </a:ext>
              </a:extLst>
            </p:cNvPr>
            <p:cNvSpPr/>
            <p:nvPr/>
          </p:nvSpPr>
          <p:spPr>
            <a:xfrm>
              <a:off x="835455" y="708761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911" y="0"/>
                  </a:moveTo>
                  <a:lnTo>
                    <a:pt x="262411" y="3338"/>
                  </a:lnTo>
                  <a:lnTo>
                    <a:pt x="218983" y="13036"/>
                  </a:lnTo>
                  <a:lnTo>
                    <a:pt x="178104" y="28618"/>
                  </a:lnTo>
                  <a:lnTo>
                    <a:pt x="140251" y="49606"/>
                  </a:lnTo>
                  <a:lnTo>
                    <a:pt x="105899" y="75526"/>
                  </a:lnTo>
                  <a:lnTo>
                    <a:pt x="75526" y="105899"/>
                  </a:lnTo>
                  <a:lnTo>
                    <a:pt x="49606" y="140251"/>
                  </a:lnTo>
                  <a:lnTo>
                    <a:pt x="28618" y="178104"/>
                  </a:lnTo>
                  <a:lnTo>
                    <a:pt x="13036" y="218983"/>
                  </a:lnTo>
                  <a:lnTo>
                    <a:pt x="3338" y="262411"/>
                  </a:lnTo>
                  <a:lnTo>
                    <a:pt x="0" y="307911"/>
                  </a:lnTo>
                  <a:lnTo>
                    <a:pt x="3338" y="353411"/>
                  </a:lnTo>
                  <a:lnTo>
                    <a:pt x="13036" y="396839"/>
                  </a:lnTo>
                  <a:lnTo>
                    <a:pt x="28618" y="437718"/>
                  </a:lnTo>
                  <a:lnTo>
                    <a:pt x="49606" y="475571"/>
                  </a:lnTo>
                  <a:lnTo>
                    <a:pt x="75526" y="509923"/>
                  </a:lnTo>
                  <a:lnTo>
                    <a:pt x="105899" y="540296"/>
                  </a:lnTo>
                  <a:lnTo>
                    <a:pt x="140251" y="566216"/>
                  </a:lnTo>
                  <a:lnTo>
                    <a:pt x="178104" y="587204"/>
                  </a:lnTo>
                  <a:lnTo>
                    <a:pt x="218983" y="602786"/>
                  </a:lnTo>
                  <a:lnTo>
                    <a:pt x="262411" y="612484"/>
                  </a:lnTo>
                  <a:lnTo>
                    <a:pt x="307911" y="615823"/>
                  </a:lnTo>
                  <a:lnTo>
                    <a:pt x="353415" y="612484"/>
                  </a:lnTo>
                  <a:lnTo>
                    <a:pt x="396845" y="602786"/>
                  </a:lnTo>
                  <a:lnTo>
                    <a:pt x="437726" y="587204"/>
                  </a:lnTo>
                  <a:lnTo>
                    <a:pt x="475581" y="566216"/>
                  </a:lnTo>
                  <a:lnTo>
                    <a:pt x="509933" y="540296"/>
                  </a:lnTo>
                  <a:lnTo>
                    <a:pt x="540308" y="509923"/>
                  </a:lnTo>
                  <a:lnTo>
                    <a:pt x="566228" y="475571"/>
                  </a:lnTo>
                  <a:lnTo>
                    <a:pt x="587217" y="437718"/>
                  </a:lnTo>
                  <a:lnTo>
                    <a:pt x="602798" y="396839"/>
                  </a:lnTo>
                  <a:lnTo>
                    <a:pt x="612497" y="353411"/>
                  </a:lnTo>
                  <a:lnTo>
                    <a:pt x="615835" y="307911"/>
                  </a:lnTo>
                  <a:lnTo>
                    <a:pt x="612497" y="262411"/>
                  </a:lnTo>
                  <a:lnTo>
                    <a:pt x="602798" y="218983"/>
                  </a:lnTo>
                  <a:lnTo>
                    <a:pt x="587217" y="178104"/>
                  </a:lnTo>
                  <a:lnTo>
                    <a:pt x="566228" y="140251"/>
                  </a:lnTo>
                  <a:lnTo>
                    <a:pt x="540308" y="105899"/>
                  </a:lnTo>
                  <a:lnTo>
                    <a:pt x="509933" y="75526"/>
                  </a:lnTo>
                  <a:lnTo>
                    <a:pt x="475581" y="49606"/>
                  </a:lnTo>
                  <a:lnTo>
                    <a:pt x="437726" y="28618"/>
                  </a:lnTo>
                  <a:lnTo>
                    <a:pt x="396845" y="13036"/>
                  </a:lnTo>
                  <a:lnTo>
                    <a:pt x="353415" y="3338"/>
                  </a:lnTo>
                  <a:lnTo>
                    <a:pt x="307911" y="0"/>
                  </a:lnTo>
                  <a:close/>
                </a:path>
              </a:pathLst>
            </a:custGeom>
            <a:solidFill>
              <a:srgbClr val="0C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C34033A5-55BC-2749-8CAD-16F414EED7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62" y="688900"/>
              <a:ext cx="152260" cy="152260"/>
            </a:xfrm>
            <a:prstGeom prst="rect">
              <a:avLst/>
            </a:prstGeom>
          </p:spPr>
        </p:pic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AD3A3A48-F955-674E-8FA8-7832B3239025}"/>
                </a:ext>
              </a:extLst>
            </p:cNvPr>
            <p:cNvSpPr/>
            <p:nvPr/>
          </p:nvSpPr>
          <p:spPr>
            <a:xfrm>
              <a:off x="416514" y="100515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80">
                  <a:moveTo>
                    <a:pt x="160608" y="0"/>
                  </a:moveTo>
                  <a:lnTo>
                    <a:pt x="114746" y="3361"/>
                  </a:lnTo>
                  <a:lnTo>
                    <a:pt x="72467" y="20311"/>
                  </a:lnTo>
                  <a:lnTo>
                    <a:pt x="36987" y="49562"/>
                  </a:lnTo>
                  <a:lnTo>
                    <a:pt x="11522" y="89824"/>
                  </a:lnTo>
                  <a:lnTo>
                    <a:pt x="0" y="136046"/>
                  </a:lnTo>
                  <a:lnTo>
                    <a:pt x="3357" y="181905"/>
                  </a:lnTo>
                  <a:lnTo>
                    <a:pt x="20305" y="224184"/>
                  </a:lnTo>
                  <a:lnTo>
                    <a:pt x="49555" y="259667"/>
                  </a:lnTo>
                  <a:lnTo>
                    <a:pt x="89818" y="285138"/>
                  </a:lnTo>
                  <a:lnTo>
                    <a:pt x="136041" y="296655"/>
                  </a:lnTo>
                  <a:lnTo>
                    <a:pt x="181903" y="293293"/>
                  </a:lnTo>
                  <a:lnTo>
                    <a:pt x="224185" y="276343"/>
                  </a:lnTo>
                  <a:lnTo>
                    <a:pt x="259672" y="247092"/>
                  </a:lnTo>
                  <a:lnTo>
                    <a:pt x="285144" y="206830"/>
                  </a:lnTo>
                  <a:lnTo>
                    <a:pt x="296655" y="160607"/>
                  </a:lnTo>
                  <a:lnTo>
                    <a:pt x="293290" y="114746"/>
                  </a:lnTo>
                  <a:lnTo>
                    <a:pt x="276340" y="72465"/>
                  </a:lnTo>
                  <a:lnTo>
                    <a:pt x="247092" y="36982"/>
                  </a:lnTo>
                  <a:lnTo>
                    <a:pt x="206836" y="11516"/>
                  </a:lnTo>
                  <a:lnTo>
                    <a:pt x="160608" y="0"/>
                  </a:lnTo>
                  <a:close/>
                </a:path>
              </a:pathLst>
            </a:custGeom>
            <a:solidFill>
              <a:srgbClr val="8A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FF48C7D1-9188-0644-8425-AD28288D2A8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51" y="75628"/>
              <a:ext cx="238142" cy="238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1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" name="Google Shape;105;p42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42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4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4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4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4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4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" name="Google Shape;123;p4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4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46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29" name="Google Shape;129;p46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6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4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2;p14">
            <a:extLst>
              <a:ext uri="{FF2B5EF4-FFF2-40B4-BE49-F238E27FC236}">
                <a16:creationId xmlns:a16="http://schemas.microsoft.com/office/drawing/2014/main" id="{E4B394E5-E1AA-47AF-BA71-7404C28FC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dirty="0"/>
              <a:t>Intro general a la Norma 14</a:t>
            </a:r>
            <a:endParaRPr dirty="0"/>
          </a:p>
        </p:txBody>
      </p:sp>
      <p:sp>
        <p:nvSpPr>
          <p:cNvPr id="5" name="Google Shape;322;p14">
            <a:extLst>
              <a:ext uri="{FF2B5EF4-FFF2-40B4-BE49-F238E27FC236}">
                <a16:creationId xmlns:a16="http://schemas.microsoft.com/office/drawing/2014/main" id="{D073A093-C3E6-4712-853E-610EE9C9B612}"/>
              </a:ext>
            </a:extLst>
          </p:cNvPr>
          <p:cNvSpPr txBox="1">
            <a:spLocks/>
          </p:cNvSpPr>
          <p:nvPr/>
        </p:nvSpPr>
        <p:spPr>
          <a:xfrm>
            <a:off x="901945" y="1688935"/>
            <a:ext cx="1038810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dirty="0"/>
              <a:t>Estrategias, enfoques e intervenciones claves</a:t>
            </a:r>
          </a:p>
          <a:p>
            <a:r>
              <a:rPr lang="es-ES" dirty="0"/>
              <a:t>Prevención y respuesta a los riesgos de protección infantil</a:t>
            </a:r>
          </a:p>
          <a:p>
            <a:pPr marL="50800" indent="0">
              <a:buNone/>
            </a:pPr>
            <a:r>
              <a:rPr lang="es-ES" dirty="0"/>
              <a:t> 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2800" dirty="0">
                <a:latin typeface="HelveticaNeue-Light-Identity-H"/>
              </a:rPr>
              <a:t>Programación flexible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 err="1"/>
              <a:t>Incorpora</a:t>
            </a:r>
            <a:r>
              <a:rPr lang="en-GB" sz="2800" dirty="0"/>
              <a:t> </a:t>
            </a:r>
            <a:r>
              <a:rPr lang="es-ES" sz="2800" dirty="0"/>
              <a:t>al pensamiento sistémico </a:t>
            </a:r>
            <a:endParaRPr lang="en-GB" sz="2800" dirty="0"/>
          </a:p>
          <a:p>
            <a:pPr marL="0" lvl="1" indent="0">
              <a:buNone/>
            </a:pPr>
            <a:endParaRPr lang="en-GB" sz="2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2800" dirty="0"/>
              <a:t>Aborda los cuatro niveles del modelo SE </a:t>
            </a:r>
            <a:endParaRPr lang="en-GB" sz="2800" dirty="0"/>
          </a:p>
          <a:p>
            <a:endParaRPr lang="en-GB" dirty="0"/>
          </a:p>
          <a:p>
            <a:pPr lvl="1"/>
            <a:r>
              <a:rPr lang="en-GB" sz="2800" b="1" dirty="0" err="1">
                <a:sym typeface="Wingdings" pitchFamily="2" charset="2"/>
              </a:rPr>
              <a:t>Contextualizaci</a:t>
            </a:r>
            <a:r>
              <a:rPr lang="es-ES" sz="2800" b="1" dirty="0" err="1">
                <a:latin typeface="HelveticaNeue-Light-Identity-H"/>
              </a:rPr>
              <a:t>ó</a:t>
            </a:r>
            <a:r>
              <a:rPr lang="en-GB" sz="2800" b="1" dirty="0">
                <a:sym typeface="Wingdings" pitchFamily="2" charset="2"/>
              </a:rPr>
              <a:t>n </a:t>
            </a:r>
          </a:p>
          <a:p>
            <a:pPr lvl="1"/>
            <a:r>
              <a:rPr lang="en-GB" sz="2800" b="1" dirty="0" err="1">
                <a:sym typeface="Wingdings" pitchFamily="2" charset="2"/>
              </a:rPr>
              <a:t>Evoluci</a:t>
            </a:r>
            <a:r>
              <a:rPr lang="es-ES" sz="2800" b="1" dirty="0" err="1">
                <a:latin typeface="HelveticaNeue-Light-Identity-H"/>
              </a:rPr>
              <a:t>ó</a:t>
            </a:r>
            <a:r>
              <a:rPr lang="en-GB" sz="2800" b="1" dirty="0">
                <a:sym typeface="Wingdings" pitchFamily="2" charset="2"/>
              </a:rPr>
              <a:t>n </a:t>
            </a:r>
            <a:r>
              <a:rPr lang="es-ES" sz="2800" b="1" dirty="0"/>
              <a:t>con el tiempo</a:t>
            </a:r>
            <a:endParaRPr lang="en-US" sz="2800" b="1" dirty="0"/>
          </a:p>
          <a:p>
            <a:endParaRPr lang="en-US" dirty="0"/>
          </a:p>
          <a:p>
            <a:pPr marL="50800" indent="0">
              <a:buNone/>
            </a:pPr>
            <a:r>
              <a:rPr lang="en-US" dirty="0"/>
              <a:t> </a:t>
            </a:r>
            <a:endParaRPr lang="en-US" dirty="0">
              <a:solidFill>
                <a:schemeClr val="bg2"/>
              </a:solidFill>
              <a:latin typeface="Helvetica Neue" panose="020B060402020202020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9A4078-D566-4A3B-84CB-7EC7BFF0F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3" r="3262"/>
          <a:stretch/>
        </p:blipFill>
        <p:spPr>
          <a:xfrm>
            <a:off x="10930715" y="5655669"/>
            <a:ext cx="1261285" cy="1202331"/>
          </a:xfrm>
          <a:prstGeom prst="rect">
            <a:avLst/>
          </a:prstGeom>
        </p:spPr>
      </p:pic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236084-20AB-42C3-AB95-DB96ACF3D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29545" y="5559707"/>
            <a:ext cx="880195" cy="96113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D920EA4-05AE-4CEF-AE4A-64F89839E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359" y="2487158"/>
            <a:ext cx="4134121" cy="309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A6AC4B5-7717-4E03-9444-B72C4FEF7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422" y="1353592"/>
            <a:ext cx="6076521" cy="3381667"/>
          </a:xfrm>
        </p:spPr>
        <p:txBody>
          <a:bodyPr>
            <a:normAutofit/>
          </a:bodyPr>
          <a:lstStyle/>
          <a:p>
            <a:pPr marL="50800" indent="0" algn="ctr">
              <a:buNone/>
            </a:pPr>
            <a:r>
              <a:rPr lang="en-US" sz="2400" dirty="0">
                <a:solidFill>
                  <a:schemeClr val="bg2"/>
                </a:solidFill>
              </a:rPr>
              <a:t>“</a:t>
            </a:r>
            <a:r>
              <a:rPr lang="es-ES" dirty="0"/>
              <a:t>Los NNA, las familias, las comunidades y las sociedades reciben apoyo para proteger y cuidar a los niños y niñas</a:t>
            </a:r>
            <a:r>
              <a:rPr lang="en-US" sz="2400" dirty="0"/>
              <a:t>.”</a:t>
            </a:r>
            <a:endParaRPr lang="fr-FR" sz="2400" dirty="0">
              <a:solidFill>
                <a:schemeClr val="bg2"/>
              </a:solidFill>
            </a:endParaRPr>
          </a:p>
        </p:txBody>
      </p:sp>
      <p:pic>
        <p:nvPicPr>
          <p:cNvPr id="20" name="Google Shape;262;p5" descr="Screen Shot 2019-10-07 at 9.06.56 PM.png">
            <a:extLst>
              <a:ext uri="{FF2B5EF4-FFF2-40B4-BE49-F238E27FC236}">
                <a16:creationId xmlns:a16="http://schemas.microsoft.com/office/drawing/2014/main" id="{DBA10840-C039-4152-B6CF-7040050BF9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1356" y="3390587"/>
            <a:ext cx="1498650" cy="17480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1C58B18-FF9B-4A0B-B6DA-68B677C0C157}"/>
              </a:ext>
            </a:extLst>
          </p:cNvPr>
          <p:cNvSpPr txBox="1"/>
          <p:nvPr/>
        </p:nvSpPr>
        <p:spPr>
          <a:xfrm>
            <a:off x="893966" y="5248183"/>
            <a:ext cx="4322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dirty="0">
                <a:latin typeface="Ink Free" panose="03080402000500000000" pitchFamily="66" charset="0"/>
              </a:rPr>
              <a:t>¿ Cuáles son las </a:t>
            </a:r>
            <a:r>
              <a:rPr lang="en-US" sz="2400" dirty="0">
                <a:latin typeface="Ink Free" panose="03080402000500000000" pitchFamily="66" charset="0"/>
              </a:rPr>
              <a:t>7 </a:t>
            </a:r>
            <a:r>
              <a:rPr lang="en-US" sz="2400" dirty="0" err="1">
                <a:latin typeface="Ink Free" panose="03080402000500000000" pitchFamily="66" charset="0"/>
              </a:rPr>
              <a:t>estrategias</a:t>
            </a:r>
            <a:r>
              <a:rPr lang="en-US" sz="2400" dirty="0">
                <a:latin typeface="Ink Free" panose="03080402000500000000" pitchFamily="66" charset="0"/>
              </a:rPr>
              <a:t> INSPIRE?</a:t>
            </a:r>
          </a:p>
          <a:p>
            <a:pPr algn="r"/>
            <a:r>
              <a:rPr lang="en-US" sz="2400" dirty="0">
                <a:latin typeface="Ink Free" panose="03080402000500000000" pitchFamily="66" charset="0"/>
              </a:rPr>
              <a:t> 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2846973-A145-4B44-A007-C5E4A274A545}"/>
              </a:ext>
            </a:extLst>
          </p:cNvPr>
          <p:cNvGrpSpPr/>
          <p:nvPr/>
        </p:nvGrpSpPr>
        <p:grpSpPr>
          <a:xfrm>
            <a:off x="5216398" y="5557366"/>
            <a:ext cx="979340" cy="1040548"/>
            <a:chOff x="10883591" y="5571442"/>
            <a:chExt cx="979340" cy="1040548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F6FA539-4A69-41DA-9000-E6292C4EA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83591" y="5571442"/>
              <a:ext cx="979340" cy="1040548"/>
            </a:xfrm>
            <a:prstGeom prst="rect">
              <a:avLst/>
            </a:prstGeom>
          </p:spPr>
        </p:pic>
        <p:pic>
          <p:nvPicPr>
            <p:cNvPr id="18" name="Graphique 17" descr="Point d’interrogation">
              <a:extLst>
                <a:ext uri="{FF2B5EF4-FFF2-40B4-BE49-F238E27FC236}">
                  <a16:creationId xmlns:a16="http://schemas.microsoft.com/office/drawing/2014/main" id="{8C0B55E0-C562-46ED-AD3F-6BDD5503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05748" y="5727562"/>
              <a:ext cx="735026" cy="735026"/>
            </a:xfrm>
            <a:prstGeom prst="rect">
              <a:avLst/>
            </a:prstGeom>
          </p:spPr>
        </p:pic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DD92B7BF-5874-41AF-A7A7-C18C4A8423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812" y="3429000"/>
            <a:ext cx="653265" cy="3016311"/>
          </a:xfrm>
          <a:prstGeom prst="rect">
            <a:avLst/>
          </a:prstGeom>
        </p:spPr>
      </p:pic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B26FEA30-FD37-4055-ADFD-96A8F4192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0052" y="2559590"/>
            <a:ext cx="5181600" cy="3144807"/>
          </a:xfrm>
        </p:spPr>
        <p:txBody>
          <a:bodyPr/>
          <a:lstStyle/>
          <a:p>
            <a:r>
              <a:rPr lang="fr-FR" dirty="0"/>
              <a:t>NNA</a:t>
            </a:r>
          </a:p>
          <a:p>
            <a:r>
              <a:rPr lang="fr-FR" dirty="0"/>
              <a:t>Familias</a:t>
            </a:r>
          </a:p>
          <a:p>
            <a:r>
              <a:rPr lang="fr-FR" dirty="0" err="1"/>
              <a:t>Comunidades</a:t>
            </a:r>
            <a:r>
              <a:rPr lang="fr-FR" dirty="0"/>
              <a:t>  </a:t>
            </a:r>
            <a:endParaRPr lang="fr-FR" dirty="0">
              <a:solidFill>
                <a:srgbClr val="1690BF"/>
              </a:solidFill>
            </a:endParaRPr>
          </a:p>
          <a:p>
            <a:r>
              <a:rPr lang="fr-FR" dirty="0" err="1"/>
              <a:t>Entorno</a:t>
            </a:r>
            <a:r>
              <a:rPr lang="fr-FR" dirty="0"/>
              <a:t> social, politico y cultural, </a:t>
            </a:r>
            <a:r>
              <a:rPr lang="fr-FR" dirty="0" err="1"/>
              <a:t>incluido</a:t>
            </a:r>
            <a:r>
              <a:rPr lang="fr-FR" dirty="0"/>
              <a:t> normas culturales</a:t>
            </a:r>
            <a:endParaRPr lang="fr-FR" b="1" dirty="0">
              <a:solidFill>
                <a:srgbClr val="1690BF"/>
              </a:solidFill>
              <a:effectLst/>
            </a:endParaRPr>
          </a:p>
          <a:p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9092BCA3-61B2-4540-B551-7F4EF8C7F187}"/>
              </a:ext>
            </a:extLst>
          </p:cNvPr>
          <p:cNvSpPr txBox="1">
            <a:spLocks/>
          </p:cNvSpPr>
          <p:nvPr/>
        </p:nvSpPr>
        <p:spPr>
          <a:xfrm>
            <a:off x="7075337" y="1530041"/>
            <a:ext cx="39744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rgbClr val="415E7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 err="1">
                <a:solidFill>
                  <a:srgbClr val="0070C0"/>
                </a:solidFill>
              </a:rPr>
              <a:t>Niveles</a:t>
            </a:r>
            <a:r>
              <a:rPr lang="fr-FR" dirty="0">
                <a:solidFill>
                  <a:srgbClr val="0070C0"/>
                </a:solidFill>
              </a:rPr>
              <a:t>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BDAA5B-3C54-4443-8B50-B9D2A7EAD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7253" y="2559590"/>
            <a:ext cx="774079" cy="83099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2C92E76-7920-4380-B518-45BCD988A9A1}"/>
              </a:ext>
            </a:extLst>
          </p:cNvPr>
          <p:cNvSpPr txBox="1"/>
          <p:nvPr/>
        </p:nvSpPr>
        <p:spPr>
          <a:xfrm>
            <a:off x="6328943" y="5873654"/>
            <a:ext cx="4322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Ink Free" panose="03080402000500000000" pitchFamily="66" charset="0"/>
              </a:rPr>
              <a:t>¿Qué, en tu país, formaría parte de cada nivel?</a:t>
            </a:r>
            <a:endParaRPr lang="en-US" sz="2400" dirty="0">
              <a:latin typeface="Ink Free" panose="03080402000500000000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22F5BE-7A11-407E-9DBA-57758CF313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8515" y="416575"/>
            <a:ext cx="2264333" cy="743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/>
      <p:bldP spid="21" grpId="0" build="p"/>
      <p:bldP spid="2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38CFC-3BF5-40EC-906A-1561C90A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E</a:t>
            </a:r>
            <a:r>
              <a:rPr lang="es-ES" sz="4400" dirty="0" err="1"/>
              <a:t>nfoque</a:t>
            </a:r>
            <a:r>
              <a:rPr lang="es-ES" sz="4400" dirty="0"/>
              <a:t> "</a:t>
            </a:r>
            <a:r>
              <a:rPr lang="es-ES" sz="4400" dirty="0" err="1"/>
              <a:t>socioecológico</a:t>
            </a:r>
            <a:r>
              <a:rPr lang="es-ES" sz="4400" dirty="0"/>
              <a:t>"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B9FA6A-DF88-4B2C-B524-B3ED5FD179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¿Qué significa ? </a:t>
            </a:r>
          </a:p>
          <a:p>
            <a:pPr marL="50800" indent="0">
              <a:buNone/>
            </a:pPr>
            <a:r>
              <a:rPr lang="fr-FR" dirty="0">
                <a:solidFill>
                  <a:schemeClr val="tx1"/>
                </a:solidFill>
              </a:rPr>
              <a:t>-&gt; </a:t>
            </a:r>
            <a:r>
              <a:rPr lang="es-ES" dirty="0"/>
              <a:t>diseño enfoques integrados </a:t>
            </a:r>
            <a:endParaRPr lang="en-US" sz="2800" b="0" i="0" u="none" strike="noStrike" baseline="0" dirty="0">
              <a:solidFill>
                <a:schemeClr val="tx1"/>
              </a:solidFill>
              <a:latin typeface="HelveticaNeue-Light-Identity-H"/>
            </a:endParaRPr>
          </a:p>
          <a:p>
            <a:pPr marL="50800" indent="0">
              <a:buNone/>
            </a:pPr>
            <a:r>
              <a:rPr lang="fr-FR" dirty="0">
                <a:solidFill>
                  <a:schemeClr val="tx1"/>
                </a:solidFill>
              </a:rPr>
              <a:t>-&gt; </a:t>
            </a:r>
            <a:r>
              <a:rPr lang="es-ES" dirty="0"/>
              <a:t>asociación con los niños, las familias, las comunidades y las sociedades </a:t>
            </a:r>
          </a:p>
          <a:p>
            <a:pPr marL="50800" indent="0">
              <a:buNone/>
            </a:pPr>
            <a:r>
              <a:rPr lang="fr-FR" dirty="0">
                <a:solidFill>
                  <a:schemeClr val="tx1"/>
                </a:solidFill>
              </a:rPr>
              <a:t>-&gt;</a:t>
            </a:r>
            <a:r>
              <a:rPr lang="en-US" dirty="0">
                <a:solidFill>
                  <a:schemeClr val="tx1"/>
                </a:solidFill>
                <a:latin typeface="HelveticaNeue-Light-Identity-H"/>
              </a:rPr>
              <a:t> </a:t>
            </a:r>
            <a:r>
              <a:rPr lang="es-ES" dirty="0"/>
              <a:t>abordar los cuatro niveles </a:t>
            </a:r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5D6DD64-FEE5-4EB6-9987-C11AC41F304B}"/>
              </a:ext>
            </a:extLst>
          </p:cNvPr>
          <p:cNvGrpSpPr/>
          <p:nvPr/>
        </p:nvGrpSpPr>
        <p:grpSpPr>
          <a:xfrm rot="20142870">
            <a:off x="6637926" y="5431360"/>
            <a:ext cx="979340" cy="1040548"/>
            <a:chOff x="10883591" y="5571442"/>
            <a:chExt cx="979340" cy="1040548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D9E4A1B-81A6-4BAA-89CC-A2EE1306A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3591" y="5571442"/>
              <a:ext cx="979340" cy="1040548"/>
            </a:xfrm>
            <a:prstGeom prst="rect">
              <a:avLst/>
            </a:prstGeom>
          </p:spPr>
        </p:pic>
        <p:pic>
          <p:nvPicPr>
            <p:cNvPr id="13" name="Graphique 12" descr="Point d’interrogation">
              <a:extLst>
                <a:ext uri="{FF2B5EF4-FFF2-40B4-BE49-F238E27FC236}">
                  <a16:creationId xmlns:a16="http://schemas.microsoft.com/office/drawing/2014/main" id="{5F0A4E67-A8C8-4597-98D0-DE5B9A5A6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05748" y="5727562"/>
              <a:ext cx="735026" cy="735026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0B784EA2-9A26-498D-88EE-8A2764500531}"/>
              </a:ext>
            </a:extLst>
          </p:cNvPr>
          <p:cNvSpPr txBox="1"/>
          <p:nvPr/>
        </p:nvSpPr>
        <p:spPr>
          <a:xfrm>
            <a:off x="7787915" y="5301379"/>
            <a:ext cx="4322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Ink Free" panose="03080402000500000000" pitchFamily="66" charset="0"/>
              </a:rPr>
              <a:t>¿Qué significa utilizar este enfoque cuando se aplican los </a:t>
            </a:r>
            <a:r>
              <a:rPr lang="es-ES" sz="2400" dirty="0" err="1">
                <a:latin typeface="Ink Free" panose="03080402000500000000" pitchFamily="66" charset="0"/>
              </a:rPr>
              <a:t>St</a:t>
            </a:r>
            <a:r>
              <a:rPr lang="es-ES" sz="2400" dirty="0">
                <a:latin typeface="Ink Free" panose="03080402000500000000" pitchFamily="66" charset="0"/>
              </a:rPr>
              <a:t> 15, 16 y 17, y los Principios?</a:t>
            </a:r>
            <a:endParaRPr lang="en-US" sz="2400" dirty="0">
              <a:latin typeface="Ink Free" panose="03080402000500000000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23E56F-37A3-4E5F-8272-60825D541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904" y="2536513"/>
            <a:ext cx="2355641" cy="24611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5D77489-E629-49C6-A96A-FA77C57F8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631613" y="2631918"/>
            <a:ext cx="2106223" cy="23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1413</Words>
  <Application>Microsoft Office PowerPoint</Application>
  <PresentationFormat>Grand écran</PresentationFormat>
  <Paragraphs>100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HelveticaNeue-Light-Identity-H</vt:lpstr>
      <vt:lpstr>HelveticaNeue-LightItalic-Identity-H</vt:lpstr>
      <vt:lpstr>Ink Free</vt:lpstr>
      <vt:lpstr>Arial</vt:lpstr>
      <vt:lpstr>Calibri</vt:lpstr>
      <vt:lpstr>HelveticaNeue-Roman-Identity-H</vt:lpstr>
      <vt:lpstr>Helvetica Neue</vt:lpstr>
      <vt:lpstr>Office Theme</vt:lpstr>
      <vt:lpstr>Intro general a la Norma 14</vt:lpstr>
      <vt:lpstr>Présentation PowerPoint</vt:lpstr>
      <vt:lpstr>Enfoque "socioecológico"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Colleen Fitzgerald</dc:creator>
  <cp:lastModifiedBy>Marion Prats</cp:lastModifiedBy>
  <cp:revision>168</cp:revision>
  <dcterms:created xsi:type="dcterms:W3CDTF">2017-12-20T18:51:03Z</dcterms:created>
  <dcterms:modified xsi:type="dcterms:W3CDTF">2021-09-27T15:52:48Z</dcterms:modified>
</cp:coreProperties>
</file>