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1" r:id="rId3"/>
    <p:sldId id="29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Ink Free" panose="03080402000500000000" pitchFamily="66"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46854" autoAdjust="0"/>
  </p:normalViewPr>
  <p:slideViewPr>
    <p:cSldViewPr snapToGrid="0">
      <p:cViewPr varScale="1">
        <p:scale>
          <a:sx n="31" d="100"/>
          <a:sy n="31" d="100"/>
        </p:scale>
        <p:origin x="1828" y="40"/>
      </p:cViewPr>
      <p:guideLst>
        <p:guide orient="horz" pos="2160"/>
        <p:guide pos="3840"/>
      </p:guideLst>
    </p:cSldViewPr>
  </p:slideViewPr>
  <p:notesTextViewPr>
    <p:cViewPr>
      <p:scale>
        <a:sx n="1" d="1"/>
        <a:sy n="1" d="1"/>
      </p:scale>
      <p:origin x="0" y="-432"/>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Arial" panose="020B0604020202020204" pitchFamily="34" charset="0"/>
              <a:buChar char="•"/>
            </a:pPr>
            <a:r>
              <a:rPr lang="es-ES" dirty="0"/>
              <a:t>Esta Norma es parte del tercer Bloque de Normas relacionadas con desarrollar estrategias, enfoques e intervenciones claves para prevenir y responder </a:t>
            </a:r>
            <a:r>
              <a:rPr lang="es-ES" sz="1800" b="0" i="0" u="none" strike="noStrike" baseline="0" dirty="0">
                <a:latin typeface="HelveticaNeue-Light-Identity-H"/>
              </a:rPr>
              <a:t>para la Protección de la niñez y adolescencia esbozados </a:t>
            </a:r>
            <a:r>
              <a:rPr lang="es-ES" dirty="0"/>
              <a:t>en el Pilar 2. Está estructurado en torno al modelo </a:t>
            </a:r>
            <a:r>
              <a:rPr lang="es-ES" dirty="0" err="1"/>
              <a:t>socioecológico</a:t>
            </a:r>
            <a:r>
              <a:rPr lang="es-ES" dirty="0"/>
              <a:t> y también está alineado con el paquete INSPIRE, cuando corresponde, y se basa en estrategias basadas en la evidencia para prevenir la violencia contra los NNA. De ahí el ICONO en la esquina. El paquete INSPIRE tiene un objetivo similar: estrategias basadas en evidencia para prevenir la violencia contra los NNA. Más información sobre las estrategias de INSPIRE en: http://inspire-strategies.org/ </a:t>
            </a:r>
            <a:endParaRPr lang="es-ES" sz="1200" b="0" i="0"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dirty="0"/>
              <a:t>Esta Norma promueve (1) protección, (2) bienestar y (3) aprendizaje </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ea typeface="Arial"/>
                <a:cs typeface="Arial"/>
                <a:sym typeface="Arial"/>
              </a:rPr>
              <a:t>(1) </a:t>
            </a:r>
            <a:r>
              <a:rPr lang="es-ES" sz="1800" b="0" i="0" u="none" strike="noStrike" baseline="0" dirty="0">
                <a:latin typeface="HelveticaNeue-Light-Identity-H"/>
              </a:rPr>
              <a:t>Estas actividades también fomentan la protección por dos razones: (a) al identificar a NNA vulnerables o que estén viviendo abuso, negligencia, explotación o violencia y (b) al servir de respaldo para remisiones apropiadas </a:t>
            </a:r>
            <a:r>
              <a:rPr lang="en-US" dirty="0"/>
              <a:t>– </a:t>
            </a:r>
            <a:r>
              <a:rPr lang="es-ES" i="1" dirty="0"/>
              <a:t>Consulte </a:t>
            </a:r>
            <a:r>
              <a:rPr lang="es-ES" i="1" dirty="0" err="1"/>
              <a:t>St</a:t>
            </a:r>
            <a:r>
              <a:rPr lang="es-ES" i="1" dirty="0"/>
              <a:t> 8, 9, 11, 12, 13 para profundizar en otros problemas de protección</a:t>
            </a:r>
            <a:r>
              <a:rPr lang="es-ES" dirty="0"/>
              <a:t>. </a:t>
            </a:r>
            <a:endParaRPr lang="en-US" i="1" dirty="0">
              <a:solidFill>
                <a:srgbClr val="0070C0"/>
              </a:solidFill>
              <a:effectLst/>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ea typeface="Arial"/>
                <a:cs typeface="Arial"/>
                <a:sym typeface="Arial"/>
              </a:rPr>
              <a:t>(2) </a:t>
            </a:r>
            <a:r>
              <a:rPr lang="es-ES" sz="1800" b="0" i="0" u="none" strike="noStrike" baseline="0" dirty="0">
                <a:latin typeface="HelveticaNeue-Light-Identity-H"/>
              </a:rPr>
              <a:t>Las actividades en grupo proporcionan oportunidades de causar un impacto positivo en su bienestar, de mejorar su resiliencia y de reducir el estrés. </a:t>
            </a:r>
            <a:r>
              <a:rPr lang="es-ES" sz="2800" dirty="0"/>
              <a:t>Además de la participación de los NNA en el diseño, implementación y seguimiento de las actividades, las actividades deben buscar promover la participación y el empoderamiento de los niños </a:t>
            </a:r>
            <a:r>
              <a:rPr lang="es-ES" dirty="0"/>
              <a:t>(vinculado con el objetivo de los NNA sean sus proprios agentes, en la definición de bienestar - </a:t>
            </a:r>
            <a:r>
              <a:rPr lang="es-ES" i="1" dirty="0"/>
              <a:t>consulte la Norma 10 para profundizar sobre el bienestar, especialmente la diapositiva 5 del juego de diapositivas de la Norma 10) </a:t>
            </a: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ea typeface="Arial"/>
                <a:cs typeface="Arial"/>
                <a:sym typeface="Arial"/>
              </a:rPr>
              <a:t>(3) L</a:t>
            </a:r>
            <a:r>
              <a:rPr lang="es-ES" sz="1800" b="0" i="0" u="none" strike="noStrike" baseline="0" dirty="0">
                <a:latin typeface="HelveticaNeue-Light-Identity-H"/>
              </a:rPr>
              <a:t>as actividades en grupo proporcionan oportunidades para que los NNA se junten en un entorno predecible y estimulante, donde se fomente la seguridad, el aprendizaje, la expresión personal, las relaciones entre pares y el sentirse apoyado, </a:t>
            </a:r>
            <a:r>
              <a:rPr lang="es-ES" dirty="0"/>
              <a:t>sean organizadas con enfoques seguros, inclusivos, contextuales y apropiados para la edad - </a:t>
            </a:r>
            <a:r>
              <a:rPr lang="es-ES" i="1" dirty="0"/>
              <a:t>consulte la Norma 23 para profundizar en el componente de educación / aprendizaje </a:t>
            </a:r>
            <a:endParaRPr lang="en-US"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dirty="0"/>
              <a:t>También es importante enfatizar la importancia de asegurar que se establezcan objetivos medibles realistas para este tipo de actividades. Existen diferentes tipos de capacidades de resiliencia (afrontamiento / adaptación y transformación). Según el contexto, la edad de los niños, es importante aclarar qué tipo de resiliencia se está apoyando, para establecer objetivos realistas y garantizar que la configuración y el tipo de actividades promuevan el nivel específico de resiliencia necesario en un contexto específico. </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dirty="0" err="1"/>
              <a:t>Iconos</a:t>
            </a:r>
            <a:r>
              <a:rPr lang="en-GB" dirty="0"/>
              <a:t>: </a:t>
            </a:r>
            <a:r>
              <a:rPr lang="en-GB" dirty="0" err="1"/>
              <a:t>Alineada</a:t>
            </a:r>
            <a:r>
              <a:rPr lang="en-GB" dirty="0"/>
              <a:t> con </a:t>
            </a:r>
            <a:r>
              <a:rPr lang="en-GB" dirty="0" err="1"/>
              <a:t>estrategias</a:t>
            </a:r>
            <a:r>
              <a:rPr lang="en-GB" dirty="0"/>
              <a:t> INSPIRE </a:t>
            </a:r>
            <a:r>
              <a:rPr lang="en-US" dirty="0">
                <a:latin typeface="Arial"/>
                <a:cs typeface="Arial"/>
                <a:sym typeface="Arial"/>
              </a:rPr>
              <a:t>on </a:t>
            </a:r>
            <a:r>
              <a:rPr lang="es-ES" b="1" dirty="0">
                <a:effectLst/>
                <a:latin typeface="Arial" panose="020B0604020202020204" pitchFamily="34" charset="0"/>
              </a:rPr>
              <a:t>E</a:t>
            </a:r>
            <a:r>
              <a:rPr lang="es-ES" dirty="0">
                <a:effectLst/>
                <a:latin typeface="Arial" panose="020B0604020202020204" pitchFamily="34" charset="0"/>
              </a:rPr>
              <a:t>ducación y aptitudes para la vida </a:t>
            </a:r>
            <a:r>
              <a:rPr lang="en-US" dirty="0"/>
              <a:t>+ </a:t>
            </a:r>
            <a:r>
              <a:rPr lang="fr-FR" b="1" dirty="0" err="1">
                <a:effectLst/>
                <a:latin typeface="Arial" panose="020B0604020202020204" pitchFamily="34" charset="0"/>
              </a:rPr>
              <a:t>S</a:t>
            </a:r>
            <a:r>
              <a:rPr lang="fr-FR" dirty="0" err="1">
                <a:effectLst/>
                <a:latin typeface="Arial" panose="020B0604020202020204" pitchFamily="34" charset="0"/>
              </a:rPr>
              <a:t>eguridad</a:t>
            </a:r>
            <a:r>
              <a:rPr lang="fr-FR" dirty="0">
                <a:effectLst/>
                <a:latin typeface="Arial" panose="020B0604020202020204" pitchFamily="34" charset="0"/>
              </a:rPr>
              <a:t> en el </a:t>
            </a:r>
            <a:r>
              <a:rPr lang="fr-FR" dirty="0" err="1">
                <a:effectLst/>
                <a:latin typeface="Arial" panose="020B0604020202020204" pitchFamily="34" charset="0"/>
              </a:rPr>
              <a:t>entorno</a:t>
            </a:r>
            <a:endParaRPr lang="fr-FR"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s-ES" dirty="0"/>
              <a:t>Esta Norma reemplaza la Norma anterior sobre Espacios Adaptados/amigables a la Niñez: existía un sentimiento de dependencia excesiva en este tipo de intervención y, en cambio, se agrupo en "Actividades grupales para el bienestar del niño", que también explora la programación móvil, los </a:t>
            </a:r>
            <a:r>
              <a:rPr lang="es-ES" dirty="0" err="1"/>
              <a:t>vinculos</a:t>
            </a:r>
            <a:r>
              <a:rPr lang="es-ES" dirty="0"/>
              <a:t> a la capacitación en habilidades, y otras oportunidades regulares y consistentes para mejorar la protección de los niños.</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¿Puede dar ejemplos de actividades grupales?</a:t>
            </a:r>
          </a:p>
          <a:p>
            <a:pPr algn="l"/>
            <a:r>
              <a:rPr lang="en-US" b="0" i="1" dirty="0">
                <a:latin typeface="Arial"/>
                <a:cs typeface="Arial"/>
                <a:sym typeface="Arial"/>
              </a:rPr>
              <a:t>-&gt; </a:t>
            </a:r>
            <a:r>
              <a:rPr lang="es-ES" sz="1200" b="0" i="0" u="none" strike="noStrike" baseline="0" dirty="0">
                <a:solidFill>
                  <a:srgbClr val="000000"/>
                </a:solidFill>
                <a:latin typeface="HelveticaNeue-Light-Identity-H"/>
              </a:rPr>
              <a:t>Las actividades de grupo para el bienestar infantil incluyen lo siguiente:</a:t>
            </a:r>
          </a:p>
          <a:p>
            <a:pPr marL="514350" indent="-285750" algn="l">
              <a:buFont typeface="Arial" panose="020B0604020202020204" pitchFamily="34" charset="0"/>
              <a:buChar char="•"/>
            </a:pPr>
            <a:r>
              <a:rPr lang="es-ES" sz="1200" b="0" i="0" u="none" strike="noStrike" baseline="0" dirty="0">
                <a:solidFill>
                  <a:srgbClr val="000000"/>
                </a:solidFill>
                <a:latin typeface="HelveticaNeue-Light-Identity-H"/>
              </a:rPr>
              <a:t>Educación extraescolar y informal;</a:t>
            </a:r>
          </a:p>
          <a:p>
            <a:pPr marL="514350" indent="-285750" algn="l">
              <a:buFont typeface="Arial" panose="020B0604020202020204" pitchFamily="34" charset="0"/>
              <a:buChar char="•"/>
            </a:pPr>
            <a:r>
              <a:rPr lang="es-ES" sz="1200" b="0" i="1" u="none" strike="noStrike" baseline="0" dirty="0">
                <a:solidFill>
                  <a:srgbClr val="8521B8"/>
                </a:solidFill>
                <a:latin typeface="CMSY9"/>
              </a:rPr>
              <a:t> </a:t>
            </a:r>
            <a:r>
              <a:rPr lang="es-ES" sz="1200" b="0" i="0" u="none" strike="noStrike" baseline="0" dirty="0">
                <a:solidFill>
                  <a:srgbClr val="000000"/>
                </a:solidFill>
                <a:latin typeface="HelveticaNeue-Light-Identity-H"/>
              </a:rPr>
              <a:t>Juego libre y estructurado;</a:t>
            </a:r>
          </a:p>
          <a:p>
            <a:pPr marL="514350" indent="-285750" algn="l">
              <a:buFont typeface="Arial" panose="020B0604020202020204" pitchFamily="34" charset="0"/>
              <a:buChar char="•"/>
            </a:pPr>
            <a:r>
              <a:rPr lang="es-ES" sz="1200" b="0" i="1" u="none" strike="noStrike" baseline="0" dirty="0">
                <a:solidFill>
                  <a:srgbClr val="8521B8"/>
                </a:solidFill>
                <a:latin typeface="CMSY9"/>
              </a:rPr>
              <a:t> </a:t>
            </a:r>
            <a:r>
              <a:rPr lang="es-ES" sz="1200" b="0" i="0" u="none" strike="noStrike" baseline="0" dirty="0">
                <a:solidFill>
                  <a:srgbClr val="000000"/>
                </a:solidFill>
                <a:latin typeface="HelveticaNeue-Light-Identity-H"/>
              </a:rPr>
              <a:t>Manualidades;</a:t>
            </a:r>
          </a:p>
          <a:p>
            <a:pPr marL="514350" indent="-285750" algn="l">
              <a:buFont typeface="Arial" panose="020B0604020202020204" pitchFamily="34" charset="0"/>
              <a:buChar char="•"/>
            </a:pPr>
            <a:r>
              <a:rPr lang="es-ES" sz="1200" b="0" i="1" u="none" strike="noStrike" baseline="0" dirty="0">
                <a:solidFill>
                  <a:srgbClr val="8521B8"/>
                </a:solidFill>
                <a:latin typeface="CMSY9"/>
              </a:rPr>
              <a:t> </a:t>
            </a:r>
            <a:r>
              <a:rPr lang="es-ES" sz="1200" b="0" i="0" u="none" strike="noStrike" baseline="0" dirty="0">
                <a:solidFill>
                  <a:srgbClr val="000000"/>
                </a:solidFill>
                <a:latin typeface="HelveticaNeue-Light-Identity-H"/>
              </a:rPr>
              <a:t>Deportes;</a:t>
            </a:r>
          </a:p>
          <a:p>
            <a:pPr marL="514350" indent="-285750" algn="l">
              <a:buFont typeface="Arial" panose="020B0604020202020204" pitchFamily="34" charset="0"/>
              <a:buChar char="•"/>
            </a:pPr>
            <a:r>
              <a:rPr lang="es-ES" sz="1200" b="0" i="1" u="none" strike="noStrike" baseline="0" dirty="0">
                <a:solidFill>
                  <a:srgbClr val="8521B8"/>
                </a:solidFill>
                <a:latin typeface="CMSY9"/>
              </a:rPr>
              <a:t> </a:t>
            </a:r>
            <a:r>
              <a:rPr lang="es-ES" sz="1200" b="0" i="0" u="none" strike="noStrike" baseline="0" dirty="0">
                <a:solidFill>
                  <a:srgbClr val="000000"/>
                </a:solidFill>
                <a:latin typeface="HelveticaNeue-Light-Identity-H"/>
              </a:rPr>
              <a:t>Programas de resiliencia y de habilidades para la vida;</a:t>
            </a:r>
          </a:p>
          <a:p>
            <a:pPr marL="514350" indent="-285750" algn="l">
              <a:buFont typeface="Arial" panose="020B0604020202020204" pitchFamily="34" charset="0"/>
              <a:buChar char="•"/>
            </a:pPr>
            <a:r>
              <a:rPr lang="es-ES" sz="1200" b="0" i="1" u="none" strike="noStrike" baseline="0" dirty="0">
                <a:solidFill>
                  <a:srgbClr val="8521B8"/>
                </a:solidFill>
                <a:latin typeface="CMSY9"/>
              </a:rPr>
              <a:t> </a:t>
            </a:r>
            <a:r>
              <a:rPr lang="es-ES" sz="1200" b="0" i="0" u="none" strike="noStrike" baseline="0" dirty="0">
                <a:solidFill>
                  <a:srgbClr val="000000"/>
                </a:solidFill>
                <a:latin typeface="HelveticaNeue-Light-Identity-H"/>
              </a:rPr>
              <a:t>Capacitación en materia de liderazgo para adolescentes;</a:t>
            </a:r>
          </a:p>
          <a:p>
            <a:pPr marL="514350" indent="-285750" algn="l">
              <a:buFont typeface="Arial" panose="020B0604020202020204" pitchFamily="34" charset="0"/>
              <a:buChar char="•"/>
            </a:pPr>
            <a:r>
              <a:rPr lang="es-ES" sz="1200" b="0" i="1" u="none" strike="noStrike" baseline="0" dirty="0">
                <a:solidFill>
                  <a:srgbClr val="8521B8"/>
                </a:solidFill>
                <a:latin typeface="CMSY9"/>
              </a:rPr>
              <a:t> </a:t>
            </a:r>
            <a:r>
              <a:rPr lang="es-ES" sz="1200" b="0" i="0" u="none" strike="noStrike" baseline="0" dirty="0">
                <a:solidFill>
                  <a:srgbClr val="000000"/>
                </a:solidFill>
                <a:latin typeface="HelveticaNeue-Light-Identity-H"/>
              </a:rPr>
              <a:t>Grupos de padres y grupos de apoyo que refuercen los esfuerzos realizados por las familias y sus comunidades en materia de Protección de la niñez y adolescencia</a:t>
            </a:r>
            <a:endParaRPr lang="en-US" b="0" i="1" dirty="0">
              <a:solidFill>
                <a:srgbClr val="90557C"/>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solidFill>
                  <a:srgbClr val="90557C"/>
                </a:solidFill>
                <a:effectLst/>
              </a:rPr>
              <a:t>-&gt;</a:t>
            </a:r>
            <a:r>
              <a:rPr lang="es-ES" sz="1800" b="0" i="0" u="none" strike="noStrike" baseline="0" dirty="0">
                <a:latin typeface="HelveticaNeue-Light-Identity-H"/>
              </a:rPr>
              <a:t>Pueden llevarse a cabo en un lugar fijo, conocido generalmente como ”</a:t>
            </a:r>
            <a:r>
              <a:rPr lang="es-ES" sz="1800" dirty="0"/>
              <a:t> Espacios Adaptados/amigables a la Niñez</a:t>
            </a:r>
            <a:r>
              <a:rPr lang="es-ES" sz="1800" b="0" i="0" u="none" strike="noStrike" baseline="0" dirty="0">
                <a:latin typeface="HelveticaNeue-Light-Identity-H"/>
              </a:rPr>
              <a:t>” o un ”lugar seguro”, o pueden ser itinerantes, facilitadas por grupos de animadores en distintos y variados lugares, en contextos con (a) poblaciones altamente móviles, dispersas o desplazadas o (b) con acceso limitado debido a problemas de seguridad.</a:t>
            </a:r>
            <a:endParaRPr lang="es-ES" sz="1800" b="0" i="0" u="none" strike="noStrike" baseline="0" dirty="0">
              <a:solidFill>
                <a:srgbClr val="000000"/>
              </a:solidFill>
              <a:latin typeface="HelveticaNeue-Light-Identity-H"/>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La Norma 15 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sz="1800" b="0" i="0" u="none" strike="noStrike" baseline="0" dirty="0">
                <a:solidFill>
                  <a:srgbClr val="FFFFFF"/>
                </a:solidFill>
                <a:latin typeface="HelveticaNeue-Roman-Identity-H"/>
              </a:rPr>
              <a:t>Los niños y niñas reciben apoyo por medio del acceso a actividades grupales planificadas que (a) fomenten la protección, el bienestar y el aprendizaje y (b) que se impartan de forma segura, inclusiva, contextualizada y apropiada dependiendo de la edad</a:t>
            </a:r>
            <a:r>
              <a:rPr lang="en-US"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dirty="0">
              <a:latin typeface="Arial"/>
              <a:ea typeface="Arial"/>
              <a:cs typeface="Arial"/>
              <a:sym typeface="Arial"/>
            </a:endParaRPr>
          </a:p>
          <a:p>
            <a:pPr algn="l">
              <a:buFont typeface="Arial" panose="020B0604020202020204" pitchFamily="34" charset="0"/>
              <a:buChar char="•"/>
            </a:pPr>
            <a:r>
              <a:rPr lang="en-US" b="0" dirty="0">
                <a:latin typeface="Arial"/>
                <a:ea typeface="Arial"/>
                <a:cs typeface="Arial"/>
                <a:sym typeface="Arial"/>
              </a:rPr>
              <a:t>Es </a:t>
            </a:r>
            <a:r>
              <a:rPr lang="en-US" b="0" dirty="0" err="1">
                <a:latin typeface="Arial"/>
                <a:ea typeface="Arial"/>
                <a:cs typeface="Arial"/>
                <a:sym typeface="Arial"/>
              </a:rPr>
              <a:t>importante</a:t>
            </a:r>
            <a:r>
              <a:rPr lang="en-US" b="0" dirty="0">
                <a:latin typeface="Arial"/>
                <a:ea typeface="Arial"/>
                <a:cs typeface="Arial"/>
                <a:sym typeface="Arial"/>
              </a:rPr>
              <a:t> </a:t>
            </a:r>
            <a:r>
              <a:rPr lang="en-US" b="0" dirty="0" err="1">
                <a:latin typeface="Arial"/>
                <a:ea typeface="Arial"/>
                <a:cs typeface="Arial"/>
                <a:sym typeface="Arial"/>
              </a:rPr>
              <a:t>i</a:t>
            </a:r>
            <a:r>
              <a:rPr lang="es-ES" sz="1800" b="0" i="0" u="none" strike="noStrike" baseline="0" dirty="0" err="1">
                <a:solidFill>
                  <a:srgbClr val="000000"/>
                </a:solidFill>
                <a:latin typeface="HelveticaNeue-Light-Identity-H"/>
              </a:rPr>
              <a:t>dentificar</a:t>
            </a:r>
            <a:r>
              <a:rPr lang="es-ES" sz="1800" b="0" i="0" u="none" strike="noStrike" baseline="0" dirty="0">
                <a:solidFill>
                  <a:srgbClr val="000000"/>
                </a:solidFill>
                <a:latin typeface="HelveticaNeue-Light-Identity-H"/>
              </a:rPr>
              <a:t>, apoyar y fortalecer </a:t>
            </a:r>
            <a:r>
              <a:rPr lang="es-ES" sz="1800" b="0" i="0" u="none" strike="noStrike" baseline="0" dirty="0" err="1">
                <a:solidFill>
                  <a:srgbClr val="000000"/>
                </a:solidFill>
                <a:latin typeface="HelveticaNeue-Light-Identity-H"/>
              </a:rPr>
              <a:t>fortalecer</a:t>
            </a:r>
            <a:r>
              <a:rPr lang="es-ES" sz="1800" b="0" i="0" u="none" strike="noStrike" baseline="0" dirty="0">
                <a:solidFill>
                  <a:srgbClr val="000000"/>
                </a:solidFill>
                <a:latin typeface="HelveticaNeue-Light-Identity-H"/>
              </a:rPr>
              <a:t> los espacios, los servicios y las actividades existentes antes de desarrollar actividades grupales adicionales. </a:t>
            </a:r>
            <a:r>
              <a:rPr lang="en-US" sz="1800" dirty="0"/>
              <a:t>Una </a:t>
            </a:r>
            <a:r>
              <a:rPr lang="en-US" sz="1800" dirty="0" err="1"/>
              <a:t>vez</a:t>
            </a:r>
            <a:r>
              <a:rPr lang="en-US" sz="1800" dirty="0"/>
              <a:t> </a:t>
            </a:r>
            <a:r>
              <a:rPr lang="en-US" sz="1800" dirty="0" err="1"/>
              <a:t>organizadas</a:t>
            </a:r>
            <a:r>
              <a:rPr lang="en-US" sz="1800" dirty="0"/>
              <a:t>, </a:t>
            </a:r>
            <a:r>
              <a:rPr lang="es-ES" sz="1800" dirty="0"/>
              <a:t>deberíamos planificar la transición a iniciativas más sostenibles lideradas por la comunidad. </a:t>
            </a:r>
            <a:r>
              <a:rPr lang="es-ES" sz="1800" b="0" i="0" u="none" strike="noStrike" baseline="0" dirty="0">
                <a:solidFill>
                  <a:srgbClr val="000000"/>
                </a:solidFill>
                <a:latin typeface="HelveticaNeue-Light-Identity-H"/>
              </a:rPr>
              <a:t>Cuando sea necesario, diseñar actividades grupales basadas en la evaluación de las necesidades y en la protección de los riesgos para decidir dónde, cómo, cuándo y por quién se llevaran a cabo las actividades; cuáles son los objetivos; y</a:t>
            </a:r>
            <a:r>
              <a:rPr lang="es-ES" sz="1800" dirty="0"/>
              <a:t> si se requieren instalaciones específicas</a:t>
            </a:r>
            <a:endParaRPr lang="es-ES" sz="1800" b="0" i="0" u="none" strike="noStrike" baseline="0" dirty="0">
              <a:solidFill>
                <a:srgbClr val="000000"/>
              </a:solidFill>
              <a:effectLst/>
              <a:latin typeface="HelveticaNeue-Light-Identity-H"/>
            </a:endParaRPr>
          </a:p>
          <a:p>
            <a:pPr algn="l">
              <a:buFont typeface="Arial" panose="020B0604020202020204" pitchFamily="34" charset="0"/>
              <a:buChar char="•"/>
            </a:pPr>
            <a:endParaRPr lang="es-ES" sz="1800" b="0" i="0" u="none" strike="noStrike" baseline="0" dirty="0">
              <a:solidFill>
                <a:srgbClr val="000000"/>
              </a:solidFill>
              <a:effectLst/>
              <a:latin typeface="HelveticaNeue-Light-Identity-H"/>
            </a:endParaRPr>
          </a:p>
          <a:p>
            <a:pPr algn="l">
              <a:buFont typeface="Arial" panose="020B0604020202020204" pitchFamily="34" charset="0"/>
              <a:buChar char="•"/>
            </a:pPr>
            <a:r>
              <a:rPr lang="es-ES" dirty="0"/>
              <a:t>La evaluación debe realizarse en consulta con los NNA y las comunidades para identificar las barreras de acceso, y las actividades deben brindar a todos los niños la oportunidad de participar en actividades adaptadas a sus necesidades, intereses, habilidades, capacidades y características particulares. Es importante evaluar las necesidades de manera participativa y contextual para aclarar los objetivos específicos que tenemos para apoyar las actividades del grupo (vinculado con la definición </a:t>
            </a:r>
            <a:r>
              <a:rPr lang="es-ES" dirty="0" err="1"/>
              <a:t>inter-agencial</a:t>
            </a:r>
            <a:r>
              <a:rPr lang="es-ES" dirty="0"/>
              <a:t> del bienestar; necesidades básicas, seguridad y protección, relaciones con la familia y otros, empoderamiento) </a:t>
            </a:r>
          </a:p>
          <a:p>
            <a:pPr marL="228600" indent="0" algn="l">
              <a:buFont typeface="Arial" panose="020B0604020202020204" pitchFamily="34" charset="0"/>
              <a:buNone/>
            </a:pPr>
            <a:r>
              <a:rPr lang="es-ES" dirty="0"/>
              <a:t>Es decir: horarios que tienen en cuenta las actividades escolares, religiosas y de otro tipo; acceso para NNA con discapacidades; enfoque para NNA trabajadores o niños que son padres, actividades a medida para adolescentes, actividades para la primera infancia para 0 - 2 años con los padres / cuidadores de los niños ... </a:t>
            </a:r>
            <a:endParaRPr lang="en-US" dirty="0">
              <a:solidFill>
                <a:srgbClr val="90557C"/>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solidFill>
                <a:srgbClr val="90557C"/>
              </a:solidFill>
              <a:effectLst/>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dirty="0"/>
              <a:t>Las actividades grupales también pueden ser oportunidades de trabajar con otros sectores :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s-ES" dirty="0"/>
              <a:t>- </a:t>
            </a:r>
            <a:r>
              <a:rPr lang="en-US" dirty="0"/>
              <a:t>Los </a:t>
            </a:r>
            <a:r>
              <a:rPr lang="en-US" dirty="0" err="1"/>
              <a:t>sectores</a:t>
            </a:r>
            <a:r>
              <a:rPr lang="en-US" dirty="0"/>
              <a:t> de </a:t>
            </a:r>
            <a:r>
              <a:rPr lang="es-ES" dirty="0"/>
              <a:t>la primera infancia / personal de otros sectores con conocimientos especializados para implementar actividades grupales para NNA en este rango de edad.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dirty="0"/>
              <a:t>otros sectores que puedan ofrecer habilidades para la vida, como educación o medios de vida.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dirty="0"/>
              <a:t>Con sistemas y grupos a nivel comunitario, como grupos de mujeres y comités de protección infantil </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sz="1800" b="0" i="0" u="none" strike="noStrike" baseline="0" dirty="0">
                <a:latin typeface="HelveticaNeue-Light-Identity-H"/>
              </a:rPr>
              <a:t>El sector de </a:t>
            </a:r>
            <a:r>
              <a:rPr lang="es-ES" sz="1800" b="0" i="0" u="none" strike="noStrike" baseline="0" dirty="0">
                <a:latin typeface="HelveticaNeue-Light-Identity-H"/>
              </a:rPr>
              <a:t>educación para desarrollar actividades en grupo que complementen la educación formal y no formal.</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sz="1800" b="0" i="0" u="none" strike="noStrike" baseline="0" dirty="0">
                <a:latin typeface="HelveticaNeue-Light-Identity-H"/>
              </a:rPr>
              <a:t>Con </a:t>
            </a:r>
            <a:r>
              <a:rPr lang="es-ES" sz="1800" b="0" i="0" u="none" strike="noStrike" baseline="0" dirty="0">
                <a:latin typeface="HelveticaNeue-Light-Identity-H"/>
              </a:rPr>
              <a:t>agentes de salud y agua, saneamiento e higiene, durante los brotes de enfermedades infecciosas, para adaptar las actividades para (a) NNA que se encuentren en tratamiento, cuarentena o aislamiento, o para (b) NNA cuyos cuidadores han sido admitidos en un centro de atención.</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sz="1800" b="0" i="0" u="none" strike="noStrike" baseline="0" dirty="0">
                <a:latin typeface="HelveticaNeue-Light-Identity-H"/>
              </a:rPr>
              <a:t>Otros sectores (como salud, nutrición y agua, saneamiento e higiene),</a:t>
            </a:r>
            <a:r>
              <a:rPr lang="es-ES" sz="1800" b="0" i="0" u="none" strike="noStrike" baseline="0" dirty="0">
                <a:solidFill>
                  <a:srgbClr val="000000"/>
                </a:solidFill>
                <a:latin typeface="HelveticaNeue-Light-Identity-H"/>
              </a:rPr>
              <a:t> para proporcionar servicios multisectoriales integrados o generales y evitar la duplicación</a:t>
            </a:r>
            <a:r>
              <a:rPr lang="es-ES" sz="1800" b="0" i="0" u="none" strike="noStrike" baseline="0" dirty="0">
                <a:latin typeface="HelveticaNeue-Light-Identity-H"/>
              </a:rPr>
              <a:t>.</a:t>
            </a:r>
            <a:endParaRPr lang="en-US" dirty="0">
              <a:solidFill>
                <a:srgbClr val="90557C"/>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b="1"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b="1" dirty="0" err="1">
                <a:latin typeface="Arial"/>
                <a:ea typeface="Arial"/>
                <a:cs typeface="Arial"/>
                <a:sym typeface="Arial"/>
              </a:rPr>
              <a:t>Tema</a:t>
            </a:r>
            <a:r>
              <a:rPr lang="en-US" b="1" dirty="0">
                <a:latin typeface="Arial"/>
                <a:ea typeface="Arial"/>
                <a:cs typeface="Arial"/>
                <a:sym typeface="Arial"/>
              </a:rPr>
              <a:t> de debate 1: </a:t>
            </a:r>
            <a:r>
              <a:rPr lang="es-ES" dirty="0"/>
              <a:t>¿Y la sostenibilidad de las actividades grupales? ¿Estamos (o la comunidad) siempre buscando mantener las actividades grupales establecidas en un contexto humanitario? ¿Cuándo deberíamos? ¿Cuándo no deberíamos? </a:t>
            </a:r>
            <a:endParaRPr lang="en-US" dirty="0">
              <a:solidFill>
                <a:srgbClr val="0070C0"/>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s-ES" dirty="0"/>
              <a:t>-&gt; La cuestión de la sostenibilidad de las actividades implementadas depende en gran medida de los </a:t>
            </a:r>
            <a:r>
              <a:rPr lang="es-ES" u="sng" dirty="0"/>
              <a:t>contextos</a:t>
            </a:r>
            <a:r>
              <a:rPr lang="es-ES" dirty="0"/>
              <a:t> específicos y de los </a:t>
            </a:r>
            <a:r>
              <a:rPr lang="es-ES" u="sng" dirty="0"/>
              <a:t>objetivos</a:t>
            </a:r>
            <a:r>
              <a:rPr lang="es-ES" dirty="0"/>
              <a:t> que establezcamos para las actividades del grupo (vinculados con las </a:t>
            </a:r>
            <a:r>
              <a:rPr lang="es-ES" u="sng" dirty="0"/>
              <a:t>necesidades</a:t>
            </a:r>
            <a:r>
              <a:rPr lang="es-ES" dirty="0"/>
              <a:t> expresadas e identificadas).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s-ES" dirty="0"/>
              <a:t>Por ejemplo, estas actividades se pueden configurar para reemplazar temporalmente las actividades escolares que se pueden detener durante las emergencias (sin buscar la sostenibilidad a largo plazo).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s-ES" dirty="0"/>
              <a:t>O, si pensamos en proponer actividades para apoyar la prevención y respuesta al matrimonio infantil (habilidades para la vida y apoyo de PNA), podría ser interesante sostenerlas a largo plazo o que otros actores las asuman…</a:t>
            </a:r>
            <a:endParaRPr lang="en-US" b="1" dirty="0">
              <a:latin typeface="Arial"/>
              <a:ea typeface="Arial"/>
              <a:cs typeface="Arial"/>
              <a:sym typeface="Arial"/>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514350" indent="-285750" algn="l">
              <a:buFont typeface="Arial" panose="020B0604020202020204" pitchFamily="34" charset="0"/>
              <a:buChar char="•"/>
            </a:pPr>
            <a:r>
              <a:rPr lang="es-ES" sz="1800" b="0" i="0" u="none" strike="noStrike" baseline="0" dirty="0">
                <a:latin typeface="HelveticaNeue-Light-Identity-H"/>
              </a:rPr>
              <a:t>Pueden ser itinerantes, facilitadas por grupos de animadores en distintos y variados lugares. Los lugares se escogen con anticipación, con base en una evaluación que indique que son sitios seguros y accesibles para NNA de diferentes géneros, edades, discapacidades u otros aspectos relevantes de la diversidad. Tenemos que realizar una divulgación para identificar y alentar la participación de NNA que, de lo contrario, suelen verse excluidos de actividades grupales. En algunas situaciones, los NNA refugiados, desplazados internos o migrantes, pueden ser altamente móviles; las actividades grupales pueden </a:t>
            </a:r>
            <a:r>
              <a:rPr lang="es-ES" sz="1800" b="0" i="0" u="none" strike="noStrike" baseline="0" dirty="0">
                <a:solidFill>
                  <a:srgbClr val="000000"/>
                </a:solidFill>
                <a:latin typeface="HelveticaNeue-Light-Identity-H"/>
              </a:rPr>
              <a:t>proporcionar en estos casos por ejemplo alojamientos transitorios y de corta duración, información sobre los servicios disponibles en el lugar; conexión a Internet; y primeros auxilios psicológicos básicos </a:t>
            </a:r>
            <a:r>
              <a:rPr lang="en-US" sz="1800" i="1" dirty="0"/>
              <a:t>[</a:t>
            </a:r>
            <a:r>
              <a:rPr lang="en-US" sz="1800" i="1" dirty="0">
                <a:latin typeface="Arial"/>
                <a:ea typeface="Arial"/>
                <a:cs typeface="Arial"/>
                <a:sym typeface="Wingdings" panose="05000000000000000000" pitchFamily="2" charset="2"/>
              </a:rPr>
              <a:t></a:t>
            </a:r>
            <a:r>
              <a:rPr lang="en-US" sz="1800" i="1" dirty="0">
                <a:latin typeface="Arial"/>
                <a:ea typeface="Arial"/>
                <a:cs typeface="Arial"/>
                <a:sym typeface="Arial"/>
              </a:rPr>
              <a:t> </a:t>
            </a:r>
            <a:r>
              <a:rPr lang="en-US" sz="1800" i="1" dirty="0" err="1">
                <a:latin typeface="Arial"/>
                <a:ea typeface="Arial"/>
                <a:cs typeface="Arial"/>
                <a:sym typeface="Arial"/>
              </a:rPr>
              <a:t>icono</a:t>
            </a:r>
            <a:r>
              <a:rPr lang="en-US" sz="1800" i="1" dirty="0">
                <a:latin typeface="Arial"/>
                <a:ea typeface="Arial"/>
                <a:cs typeface="Arial"/>
                <a:sym typeface="Arial"/>
              </a:rPr>
              <a:t> </a:t>
            </a:r>
            <a:r>
              <a:rPr lang="en-US" sz="1800" b="1" i="1" dirty="0" err="1">
                <a:latin typeface="Arial"/>
                <a:ea typeface="Arial"/>
                <a:cs typeface="Arial"/>
                <a:sym typeface="Arial"/>
              </a:rPr>
              <a:t>refugiado</a:t>
            </a:r>
            <a:r>
              <a:rPr lang="en-US" sz="1800" i="1" dirty="0"/>
              <a:t>]</a:t>
            </a:r>
          </a:p>
          <a:p>
            <a:pPr algn="l"/>
            <a:endParaRPr lang="en-US" sz="1800" b="0" i="1" u="none" strike="noStrike" baseline="0" dirty="0">
              <a:latin typeface="HelveticaNeue-Light-Identity-H"/>
            </a:endParaRPr>
          </a:p>
          <a:p>
            <a:pPr marL="514350" indent="-285750" algn="l">
              <a:buFont typeface="Arial" panose="020B0604020202020204" pitchFamily="34" charset="0"/>
              <a:buChar char="•"/>
            </a:pPr>
            <a:r>
              <a:rPr lang="fr-FR" sz="1800" b="0" i="0" u="none" strike="noStrike" baseline="0" dirty="0" err="1">
                <a:latin typeface="HelveticaNeue-Light-Identity-H"/>
              </a:rPr>
              <a:t>Tenemos</a:t>
            </a:r>
            <a:r>
              <a:rPr lang="fr-FR" sz="1800" b="0" i="0" u="none" strike="noStrike" baseline="0" dirty="0">
                <a:latin typeface="HelveticaNeue-Light-Identity-H"/>
              </a:rPr>
              <a:t> que </a:t>
            </a:r>
            <a:r>
              <a:rPr lang="fr-FR" sz="1800" b="0" i="0" u="none" strike="noStrike" baseline="0" dirty="0" err="1">
                <a:latin typeface="HelveticaNeue-Light-Identity-H"/>
              </a:rPr>
              <a:t>identificar</a:t>
            </a:r>
            <a:r>
              <a:rPr lang="fr-FR" sz="1800" b="0" i="0" u="none" strike="noStrike" baseline="0" dirty="0">
                <a:latin typeface="HelveticaNeue-Light-Identity-H"/>
              </a:rPr>
              <a:t> m</a:t>
            </a:r>
            <a:r>
              <a:rPr lang="es-ES" sz="1800" b="0" i="0" u="none" strike="noStrike" baseline="0" dirty="0" err="1">
                <a:latin typeface="HelveticaNeue-Light-Identity-H"/>
              </a:rPr>
              <a:t>ateriales</a:t>
            </a:r>
            <a:r>
              <a:rPr lang="es-ES" sz="1800" b="0" i="0" u="none" strike="noStrike" baseline="0" dirty="0">
                <a:latin typeface="HelveticaNeue-Light-Identity-H"/>
              </a:rPr>
              <a:t> recreativos de bajo impacto medioambiental, que sean seguros, locales y culturalmente apropiados</a:t>
            </a:r>
            <a:endParaRPr lang="fr-FR" sz="1800" b="0" i="0" u="none" strike="noStrike" baseline="0" dirty="0">
              <a:latin typeface="HelveticaNeue-Light-Identity-H"/>
            </a:endParaRPr>
          </a:p>
          <a:p>
            <a:pPr marL="514350" indent="-285750" algn="l">
              <a:buFont typeface="Arial" panose="020B0604020202020204" pitchFamily="34" charset="0"/>
              <a:buChar char="•"/>
            </a:pPr>
            <a:endParaRPr lang="en-US" sz="1800" b="0" i="0" u="none" strike="noStrike" baseline="0" dirty="0">
              <a:latin typeface="HelveticaNeue-Light-Identity-H"/>
            </a:endParaRPr>
          </a:p>
          <a:p>
            <a:pPr marL="514350" indent="-285750" algn="l">
              <a:buFont typeface="Arial" panose="020B0604020202020204" pitchFamily="34" charset="0"/>
              <a:buChar char="•"/>
            </a:pPr>
            <a:r>
              <a:rPr lang="es-ES" sz="2800" dirty="0"/>
              <a:t>Un sistema de seguimiento y evaluación debe incluir la participación significativa de los niños, las familias y las comunidades. </a:t>
            </a:r>
            <a:endParaRPr lang="en-US" sz="1800" b="0" i="0" u="none" strike="noStrike" baseline="0" dirty="0">
              <a:solidFill>
                <a:schemeClr val="dk1"/>
              </a:solidFill>
              <a:latin typeface="HelveticaNeue-Light-Identity-H"/>
            </a:endParaRPr>
          </a:p>
          <a:p>
            <a:pPr marL="514350" indent="-285750" algn="l">
              <a:buFont typeface="Arial" panose="020B0604020202020204" pitchFamily="34" charset="0"/>
              <a:buChar char="•"/>
            </a:pPr>
            <a:endParaRPr lang="en-US" sz="1800" b="0" i="0" u="none" strike="noStrike" baseline="0" dirty="0">
              <a:solidFill>
                <a:schemeClr val="dk1"/>
              </a:solidFill>
              <a:latin typeface="HelveticaNeue-Light-Identity-H"/>
            </a:endParaRPr>
          </a:p>
          <a:p>
            <a:pPr marL="514350" indent="-285750" algn="l">
              <a:buFont typeface="Arial" panose="020B0604020202020204" pitchFamily="34" charset="0"/>
              <a:buChar char="•"/>
            </a:pPr>
            <a:r>
              <a:rPr lang="en-US" sz="1800" b="0" i="0" u="none" strike="noStrike" baseline="0" dirty="0">
                <a:solidFill>
                  <a:schemeClr val="dk1"/>
                </a:solidFill>
                <a:latin typeface="HelveticaNeue-Light-Identity-H"/>
              </a:rPr>
              <a:t>El </a:t>
            </a:r>
            <a:r>
              <a:rPr lang="es-ES" sz="1800" b="0" i="0" u="none" strike="noStrike" baseline="0" dirty="0">
                <a:solidFill>
                  <a:srgbClr val="000000"/>
                </a:solidFill>
                <a:latin typeface="HelveticaNeue-Light-Identity-H"/>
              </a:rPr>
              <a:t>programa de actividades tiene que ser inclusivo; accesible; adaptado a sus necesidades y preferencias; mejorar las competencias; fortalecer la resiliencia; y ser compatible con la educación u otros servicios esenciales para alcanzar la </a:t>
            </a:r>
            <a:r>
              <a:rPr lang="es-ES" sz="1800" b="0" i="0" u="none" strike="noStrike" baseline="0" dirty="0">
                <a:latin typeface="HelveticaNeue-Light-Identity-H"/>
              </a:rPr>
              <a:t>participación de NNA de distintas edades, géneros, grados de discapacidad y otros factores de diversidad y reducir las barreras al acceso. </a:t>
            </a:r>
          </a:p>
          <a:p>
            <a:pPr marL="514350" indent="-285750" algn="l">
              <a:buFont typeface="Arial" panose="020B0604020202020204" pitchFamily="34" charset="0"/>
              <a:buChar char="•"/>
            </a:pPr>
            <a:r>
              <a:rPr lang="es-ES" sz="1800" b="0" i="0" u="none" strike="noStrike" baseline="0" dirty="0">
                <a:latin typeface="HelveticaNeue-Light-Identity-H"/>
              </a:rPr>
              <a:t>Proporcionar diferentes espacios/franjas horarias y actividades específicas para cada grupo de NNA, </a:t>
            </a:r>
            <a:r>
              <a:rPr lang="es-ES" sz="2800" dirty="0"/>
              <a:t>teniendo en cuenta sus necesidades específicas </a:t>
            </a:r>
            <a:r>
              <a:rPr lang="en-US" sz="1800" i="1" dirty="0"/>
              <a:t>[</a:t>
            </a:r>
            <a:r>
              <a:rPr lang="en-US" sz="1800" i="1" dirty="0">
                <a:latin typeface="Arial"/>
                <a:ea typeface="Arial"/>
                <a:cs typeface="Arial"/>
                <a:sym typeface="Wingdings" panose="05000000000000000000" pitchFamily="2" charset="2"/>
              </a:rPr>
              <a:t></a:t>
            </a:r>
            <a:r>
              <a:rPr lang="en-US" sz="1800" i="1" dirty="0">
                <a:latin typeface="Arial"/>
                <a:ea typeface="Arial"/>
                <a:cs typeface="Arial"/>
                <a:sym typeface="Arial"/>
              </a:rPr>
              <a:t> </a:t>
            </a:r>
            <a:r>
              <a:rPr lang="en-US" sz="1800" i="1" dirty="0" err="1">
                <a:latin typeface="Arial"/>
                <a:ea typeface="Arial"/>
                <a:cs typeface="Arial"/>
                <a:sym typeface="Arial"/>
              </a:rPr>
              <a:t>icono</a:t>
            </a:r>
            <a:r>
              <a:rPr lang="en-US" sz="1800" i="1" dirty="0">
                <a:latin typeface="Arial"/>
                <a:ea typeface="Arial"/>
                <a:cs typeface="Arial"/>
                <a:sym typeface="Arial"/>
              </a:rPr>
              <a:t> </a:t>
            </a:r>
            <a:r>
              <a:rPr lang="en-US" sz="1800" b="1" i="1" dirty="0" err="1">
                <a:latin typeface="Arial"/>
                <a:ea typeface="Arial"/>
                <a:cs typeface="Arial"/>
                <a:sym typeface="Arial"/>
              </a:rPr>
              <a:t>adolescente</a:t>
            </a:r>
            <a:r>
              <a:rPr lang="en-US" sz="1800" b="1" i="1" dirty="0">
                <a:latin typeface="Arial"/>
                <a:ea typeface="Arial"/>
                <a:cs typeface="Arial"/>
                <a:sym typeface="Arial"/>
              </a:rPr>
              <a:t> &amp; Primera </a:t>
            </a:r>
            <a:r>
              <a:rPr lang="en-US" sz="1800" b="1" i="1" dirty="0" err="1">
                <a:latin typeface="Arial"/>
                <a:ea typeface="Arial"/>
                <a:cs typeface="Arial"/>
                <a:sym typeface="Arial"/>
              </a:rPr>
              <a:t>Infancia</a:t>
            </a:r>
            <a:r>
              <a:rPr lang="en-US" sz="1800" i="1" dirty="0"/>
              <a:t>]</a:t>
            </a:r>
          </a:p>
          <a:p>
            <a:pPr marL="514350" indent="-285750" algn="l">
              <a:buFont typeface="Arial" panose="020B0604020202020204" pitchFamily="34" charset="0"/>
              <a:buChar char="•"/>
            </a:pPr>
            <a:r>
              <a:rPr lang="es-ES" sz="1800" b="0" i="0" u="none" strike="noStrike" baseline="0" dirty="0">
                <a:latin typeface="HelveticaNeue-Light-Identity-H"/>
              </a:rPr>
              <a:t>Colaborar con los grupos de coordinación de Protección de la niñez y adolescencia para garantizar la disponibilidad de un mapeo actualizado de servicios y referencia de itinerarios, que sea accesible para los NNA</a:t>
            </a:r>
            <a:r>
              <a:rPr lang="fr-FR" sz="1800" b="0" i="0" u="none" strike="noStrike" baseline="0" dirty="0">
                <a:latin typeface="HelveticaNeue-Light-Identity-H"/>
              </a:rPr>
              <a:t> </a:t>
            </a:r>
            <a:r>
              <a:rPr lang="en-US" sz="1800" i="1" dirty="0"/>
              <a:t>[</a:t>
            </a:r>
            <a:r>
              <a:rPr lang="en-US" sz="1800" i="1" dirty="0">
                <a:latin typeface="Arial"/>
                <a:ea typeface="Arial"/>
                <a:cs typeface="Arial"/>
                <a:sym typeface="Wingdings" panose="05000000000000000000" pitchFamily="2" charset="2"/>
              </a:rPr>
              <a:t></a:t>
            </a:r>
            <a:r>
              <a:rPr lang="en-US" sz="1800" i="1" dirty="0">
                <a:latin typeface="Arial"/>
                <a:ea typeface="Arial"/>
                <a:cs typeface="Arial"/>
                <a:sym typeface="Arial"/>
              </a:rPr>
              <a:t> </a:t>
            </a:r>
            <a:r>
              <a:rPr lang="en-US" sz="1800" i="1" dirty="0" err="1">
                <a:latin typeface="Arial"/>
                <a:ea typeface="Arial"/>
                <a:cs typeface="Arial"/>
                <a:sym typeface="Arial"/>
              </a:rPr>
              <a:t>icono</a:t>
            </a:r>
            <a:r>
              <a:rPr lang="en-US" sz="1800" i="1" dirty="0">
                <a:latin typeface="Arial"/>
                <a:ea typeface="Arial"/>
                <a:cs typeface="Arial"/>
                <a:sym typeface="Arial"/>
              </a:rPr>
              <a:t> de </a:t>
            </a:r>
            <a:r>
              <a:rPr lang="en-US" sz="1800" b="1" i="1" dirty="0">
                <a:latin typeface="Arial"/>
                <a:ea typeface="Arial"/>
                <a:cs typeface="Arial"/>
                <a:sym typeface="Arial"/>
              </a:rPr>
              <a:t>gestion de </a:t>
            </a:r>
            <a:r>
              <a:rPr lang="en-US" sz="1800" b="1" i="1" dirty="0" err="1">
                <a:latin typeface="Arial"/>
                <a:ea typeface="Arial"/>
                <a:cs typeface="Arial"/>
                <a:sym typeface="Arial"/>
              </a:rPr>
              <a:t>casos</a:t>
            </a:r>
            <a:r>
              <a:rPr lang="en-US" sz="1800" i="1" dirty="0"/>
              <a:t>]</a:t>
            </a:r>
            <a:endParaRPr lang="en-US" sz="1800" dirty="0">
              <a:latin typeface="Arial"/>
              <a:ea typeface="Arial"/>
              <a:cs typeface="Arial"/>
              <a:sym typeface="Arial"/>
            </a:endParaRPr>
          </a:p>
          <a:p>
            <a:pPr marL="514350" indent="-285750" algn="l">
              <a:buFont typeface="Arial" panose="020B0604020202020204" pitchFamily="34" charset="0"/>
              <a:buChar char="•"/>
            </a:pPr>
            <a:endParaRPr lang="en-US" sz="1800" b="0" i="0" u="none" strike="noStrike" baseline="0" dirty="0">
              <a:solidFill>
                <a:srgbClr val="000000"/>
              </a:solidFill>
              <a:latin typeface="HelveticaNeue-Light-Identity-H"/>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8559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general a la Norma 15</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t>Estrategias, enfoques e intervenciones claves</a:t>
            </a:r>
          </a:p>
          <a:p>
            <a:r>
              <a:rPr lang="es-ES" dirty="0"/>
              <a:t>Prevención y respuesta a los riesgos de protección infantil</a:t>
            </a:r>
          </a:p>
          <a:p>
            <a:endParaRPr lang="fr-FR" dirty="0"/>
          </a:p>
          <a:p>
            <a:r>
              <a:rPr lang="fr-FR" dirty="0" err="1"/>
              <a:t>Actividades</a:t>
            </a:r>
            <a:r>
              <a:rPr lang="fr-FR" dirty="0"/>
              <a:t> </a:t>
            </a:r>
            <a:r>
              <a:rPr lang="fr-FR" dirty="0" err="1"/>
              <a:t>planificadas</a:t>
            </a:r>
            <a:r>
              <a:rPr lang="fr-FR" dirty="0"/>
              <a:t> </a:t>
            </a:r>
            <a:r>
              <a:rPr lang="fr-FR" dirty="0" err="1"/>
              <a:t>grupales</a:t>
            </a:r>
            <a:r>
              <a:rPr lang="fr-FR" dirty="0"/>
              <a:t> </a:t>
            </a:r>
          </a:p>
          <a:p>
            <a:r>
              <a:rPr lang="es-ES" sz="2800" dirty="0"/>
              <a:t>Enfoques seguros, inclusivos, contextuales y apropiados para la edad, fomentando la protección </a:t>
            </a:r>
          </a:p>
          <a:p>
            <a:pPr marL="342900" lvl="1" indent="-342900">
              <a:buFont typeface="Arial" panose="020B0604020202020204" pitchFamily="34" charset="0"/>
              <a:buChar char="•"/>
            </a:pPr>
            <a:endParaRPr lang="en-GB" sz="2800" dirty="0"/>
          </a:p>
          <a:p>
            <a:pPr marL="342900" lvl="1" indent="-342900">
              <a:buFont typeface="Arial" panose="020B0604020202020204" pitchFamily="34" charset="0"/>
              <a:buChar char="•"/>
            </a:pPr>
            <a:r>
              <a:rPr lang="es-ES" sz="2800" dirty="0"/>
              <a:t>Objetivos medibles realistas </a:t>
            </a:r>
            <a:r>
              <a:rPr lang="en-US" dirty="0"/>
              <a:t> </a:t>
            </a:r>
            <a:endParaRPr lang="en-US" dirty="0">
              <a:solidFill>
                <a:schemeClr val="bg2"/>
              </a:solidFill>
              <a:latin typeface="Helvetica Neue" panose="020B0604020202020204" charset="0"/>
            </a:endParaRPr>
          </a:p>
        </p:txBody>
      </p:sp>
      <p:pic>
        <p:nvPicPr>
          <p:cNvPr id="10" name="Picture 6">
            <a:extLst>
              <a:ext uri="{FF2B5EF4-FFF2-40B4-BE49-F238E27FC236}">
                <a16:creationId xmlns:a16="http://schemas.microsoft.com/office/drawing/2014/main" id="{0B3CB10F-3EA7-4E64-9D1E-45DAD9D02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111" y="5476544"/>
            <a:ext cx="1005812" cy="100581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864BBB6E-369A-4EC9-A990-D8BE915C6976}"/>
              </a:ext>
            </a:extLst>
          </p:cNvPr>
          <p:cNvPicPr>
            <a:picLocks noChangeAspect="1"/>
          </p:cNvPicPr>
          <p:nvPr/>
        </p:nvPicPr>
        <p:blipFill>
          <a:blip r:embed="rId4"/>
          <a:stretch>
            <a:fillRect/>
          </a:stretch>
        </p:blipFill>
        <p:spPr>
          <a:xfrm>
            <a:off x="2778719" y="5411180"/>
            <a:ext cx="1175731" cy="1136540"/>
          </a:xfrm>
          <a:prstGeom prst="rect">
            <a:avLst/>
          </a:prstGeom>
        </p:spPr>
      </p:pic>
      <p:sp>
        <p:nvSpPr>
          <p:cNvPr id="12" name="ZoneTexte 11">
            <a:extLst>
              <a:ext uri="{FF2B5EF4-FFF2-40B4-BE49-F238E27FC236}">
                <a16:creationId xmlns:a16="http://schemas.microsoft.com/office/drawing/2014/main" id="{9A8E890E-890D-4514-9EBC-3387FE96FB2C}"/>
              </a:ext>
            </a:extLst>
          </p:cNvPr>
          <p:cNvSpPr txBox="1"/>
          <p:nvPr/>
        </p:nvSpPr>
        <p:spPr>
          <a:xfrm>
            <a:off x="6533258" y="5834077"/>
            <a:ext cx="4322432" cy="830997"/>
          </a:xfrm>
          <a:prstGeom prst="rect">
            <a:avLst/>
          </a:prstGeom>
          <a:noFill/>
        </p:spPr>
        <p:txBody>
          <a:bodyPr wrap="square">
            <a:spAutoFit/>
          </a:bodyPr>
          <a:lstStyle/>
          <a:p>
            <a:pPr algn="r"/>
            <a:r>
              <a:rPr lang="es-ES" sz="2400" dirty="0">
                <a:latin typeface="Ink Free" panose="03080402000500000000" pitchFamily="66" charset="0"/>
              </a:rPr>
              <a:t>¿Puede dar ejemplos de actividades grupales?</a:t>
            </a:r>
            <a:r>
              <a:rPr lang="en-US" sz="2400" dirty="0">
                <a:latin typeface="Ink Free" panose="03080402000500000000" pitchFamily="66" charset="0"/>
              </a:rPr>
              <a:t> </a:t>
            </a:r>
          </a:p>
        </p:txBody>
      </p:sp>
      <p:grpSp>
        <p:nvGrpSpPr>
          <p:cNvPr id="13" name="Groupe 12">
            <a:extLst>
              <a:ext uri="{FF2B5EF4-FFF2-40B4-BE49-F238E27FC236}">
                <a16:creationId xmlns:a16="http://schemas.microsoft.com/office/drawing/2014/main" id="{F78BD5A3-7C95-4B7B-B950-68131481C4AA}"/>
              </a:ext>
            </a:extLst>
          </p:cNvPr>
          <p:cNvGrpSpPr/>
          <p:nvPr/>
        </p:nvGrpSpPr>
        <p:grpSpPr>
          <a:xfrm rot="1415781">
            <a:off x="11045341" y="5664942"/>
            <a:ext cx="979340" cy="1040548"/>
            <a:chOff x="10883591" y="5571442"/>
            <a:chExt cx="979340" cy="1040548"/>
          </a:xfrm>
        </p:grpSpPr>
        <p:pic>
          <p:nvPicPr>
            <p:cNvPr id="14" name="Image 13">
              <a:extLst>
                <a:ext uri="{FF2B5EF4-FFF2-40B4-BE49-F238E27FC236}">
                  <a16:creationId xmlns:a16="http://schemas.microsoft.com/office/drawing/2014/main" id="{5E07854F-8427-4ED9-8E87-636A7990140B}"/>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15" name="Graphique 14" descr="Point d’interrogation">
              <a:extLst>
                <a:ext uri="{FF2B5EF4-FFF2-40B4-BE49-F238E27FC236}">
                  <a16:creationId xmlns:a16="http://schemas.microsoft.com/office/drawing/2014/main" id="{4E6DD14E-3CA3-4692-8A41-8D01F2699E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353592"/>
            <a:ext cx="6076521" cy="3287419"/>
          </a:xfrm>
        </p:spPr>
        <p:txBody>
          <a:bodyPr>
            <a:normAutofit lnSpcReduction="10000"/>
          </a:bodyPr>
          <a:lstStyle/>
          <a:p>
            <a:pPr marL="50800" indent="0" algn="ctr">
              <a:buNone/>
            </a:pPr>
            <a:r>
              <a:rPr lang="en-US" sz="2400" dirty="0">
                <a:solidFill>
                  <a:schemeClr val="bg2"/>
                </a:solidFill>
              </a:rPr>
              <a:t>“</a:t>
            </a:r>
            <a:r>
              <a:rPr lang="es-ES" dirty="0"/>
              <a:t>Los niños y niñas reciben apoyo por medio del acceso a actividades grupales planificadas que (a) fomenten la protección, el bienestar y el aprendizaje y (b) que se impartan de forma segura, inclusiva, contextualizada y apropiada dependiendo de la edad</a:t>
            </a:r>
            <a:r>
              <a:rPr lang="en-US" sz="2400" dirty="0"/>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41356" y="4630362"/>
            <a:ext cx="1498650" cy="1748091"/>
          </a:xfrm>
          <a:prstGeom prst="rect">
            <a:avLst/>
          </a:prstGeom>
          <a:noFill/>
          <a:ln>
            <a:noFill/>
          </a:ln>
        </p:spPr>
      </p:pic>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610052" y="2144067"/>
            <a:ext cx="5181600" cy="3144807"/>
          </a:xfrm>
        </p:spPr>
        <p:txBody>
          <a:bodyPr>
            <a:noAutofit/>
          </a:bodyPr>
          <a:lstStyle/>
          <a:p>
            <a:r>
              <a:rPr lang="es-ES" dirty="0"/>
              <a:t>Iniciativas sostenibles lideradas por la comunidad</a:t>
            </a:r>
          </a:p>
          <a:p>
            <a:r>
              <a:rPr lang="es-ES" dirty="0"/>
              <a:t>Evaluación de las necesidades </a:t>
            </a:r>
          </a:p>
          <a:p>
            <a:r>
              <a:rPr lang="fr-FR" dirty="0"/>
              <a:t>Consulta &amp; </a:t>
            </a:r>
            <a:r>
              <a:rPr lang="fr-FR" dirty="0" err="1"/>
              <a:t>Participaci</a:t>
            </a:r>
            <a:r>
              <a:rPr lang="es-ES" dirty="0" err="1"/>
              <a:t>ó</a:t>
            </a:r>
            <a:r>
              <a:rPr lang="fr-FR" dirty="0"/>
              <a:t>n</a:t>
            </a:r>
          </a:p>
          <a:p>
            <a:r>
              <a:rPr lang="es-ES" dirty="0"/>
              <a:t>Oportunidades de trabajar con otros sectores </a:t>
            </a:r>
            <a:endParaRPr lang="fr-FR" dirty="0"/>
          </a:p>
        </p:txBody>
      </p:sp>
      <p:sp>
        <p:nvSpPr>
          <p:cNvPr id="6" name="ZoneTexte 5">
            <a:extLst>
              <a:ext uri="{FF2B5EF4-FFF2-40B4-BE49-F238E27FC236}">
                <a16:creationId xmlns:a16="http://schemas.microsoft.com/office/drawing/2014/main" id="{593FA6E0-84D7-436B-A8FF-B25624E5E18E}"/>
              </a:ext>
            </a:extLst>
          </p:cNvPr>
          <p:cNvSpPr txBox="1"/>
          <p:nvPr/>
        </p:nvSpPr>
        <p:spPr>
          <a:xfrm>
            <a:off x="6552900" y="5769717"/>
            <a:ext cx="4322432" cy="830997"/>
          </a:xfrm>
          <a:prstGeom prst="rect">
            <a:avLst/>
          </a:prstGeom>
          <a:noFill/>
        </p:spPr>
        <p:txBody>
          <a:bodyPr wrap="square">
            <a:spAutoFit/>
          </a:bodyPr>
          <a:lstStyle/>
          <a:p>
            <a:pPr algn="r"/>
            <a:r>
              <a:rPr lang="es-ES" sz="2400" dirty="0">
                <a:latin typeface="Ink Free" panose="03080402000500000000" pitchFamily="66" charset="0"/>
              </a:rPr>
              <a:t>¿Y la sostenibilidad de las actividades grupales? </a:t>
            </a:r>
            <a:r>
              <a:rPr lang="en-US" sz="2400" dirty="0">
                <a:latin typeface="Ink Free" panose="03080402000500000000" pitchFamily="66" charset="0"/>
              </a:rPr>
              <a:t> </a:t>
            </a:r>
          </a:p>
        </p:txBody>
      </p:sp>
      <p:grpSp>
        <p:nvGrpSpPr>
          <p:cNvPr id="7" name="Groupe 6">
            <a:extLst>
              <a:ext uri="{FF2B5EF4-FFF2-40B4-BE49-F238E27FC236}">
                <a16:creationId xmlns:a16="http://schemas.microsoft.com/office/drawing/2014/main" id="{0DFF0C30-EB97-4616-B309-843EC673BB67}"/>
              </a:ext>
            </a:extLst>
          </p:cNvPr>
          <p:cNvGrpSpPr/>
          <p:nvPr/>
        </p:nvGrpSpPr>
        <p:grpSpPr>
          <a:xfrm rot="1415781">
            <a:off x="11045341" y="5664942"/>
            <a:ext cx="979340" cy="1040548"/>
            <a:chOff x="10883591" y="5571442"/>
            <a:chExt cx="979340" cy="1040548"/>
          </a:xfrm>
        </p:grpSpPr>
        <p:pic>
          <p:nvPicPr>
            <p:cNvPr id="8" name="Image 7">
              <a:extLst>
                <a:ext uri="{FF2B5EF4-FFF2-40B4-BE49-F238E27FC236}">
                  <a16:creationId xmlns:a16="http://schemas.microsoft.com/office/drawing/2014/main" id="{1D8E5EA5-DC2B-43BB-9FC4-7018375E4F9B}"/>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9" name="Graphique 8" descr="Point d’interrogation">
              <a:extLst>
                <a:ext uri="{FF2B5EF4-FFF2-40B4-BE49-F238E27FC236}">
                  <a16:creationId xmlns:a16="http://schemas.microsoft.com/office/drawing/2014/main" id="{A53A3D2E-1133-4936-AB2A-A170A2CD5A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pic>
        <p:nvPicPr>
          <p:cNvPr id="4" name="Image 3">
            <a:extLst>
              <a:ext uri="{FF2B5EF4-FFF2-40B4-BE49-F238E27FC236}">
                <a16:creationId xmlns:a16="http://schemas.microsoft.com/office/drawing/2014/main" id="{63748F91-E1DC-4909-BD77-B46992C9BA27}"/>
              </a:ext>
            </a:extLst>
          </p:cNvPr>
          <p:cNvPicPr>
            <a:picLocks noChangeAspect="1"/>
          </p:cNvPicPr>
          <p:nvPr/>
        </p:nvPicPr>
        <p:blipFill>
          <a:blip r:embed="rId7"/>
          <a:stretch>
            <a:fillRect/>
          </a:stretch>
        </p:blipFill>
        <p:spPr>
          <a:xfrm>
            <a:off x="2099585" y="386238"/>
            <a:ext cx="2382193" cy="830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9C232-81FE-4A59-AC71-E1FEC0168DAA}"/>
              </a:ext>
            </a:extLst>
          </p:cNvPr>
          <p:cNvSpPr>
            <a:spLocks noGrp="1"/>
          </p:cNvSpPr>
          <p:nvPr>
            <p:ph type="title"/>
          </p:nvPr>
        </p:nvSpPr>
        <p:spPr/>
        <p:txBody>
          <a:bodyPr/>
          <a:lstStyle/>
          <a:p>
            <a:r>
              <a:rPr lang="fr-FR" dirty="0" err="1"/>
              <a:t>Considerations</a:t>
            </a:r>
            <a:r>
              <a:rPr lang="fr-FR" dirty="0"/>
              <a:t> for group </a:t>
            </a:r>
            <a:r>
              <a:rPr lang="fr-FR" dirty="0" err="1"/>
              <a:t>activities</a:t>
            </a:r>
            <a:endParaRPr lang="fr-FR" dirty="0"/>
          </a:p>
        </p:txBody>
      </p:sp>
      <p:sp>
        <p:nvSpPr>
          <p:cNvPr id="3" name="Espace réservé du contenu 2">
            <a:extLst>
              <a:ext uri="{FF2B5EF4-FFF2-40B4-BE49-F238E27FC236}">
                <a16:creationId xmlns:a16="http://schemas.microsoft.com/office/drawing/2014/main" id="{199EBDC2-96A7-467B-9FDF-F5D1159A0D6A}"/>
              </a:ext>
            </a:extLst>
          </p:cNvPr>
          <p:cNvSpPr>
            <a:spLocks noGrp="1"/>
          </p:cNvSpPr>
          <p:nvPr>
            <p:ph sz="half" idx="1"/>
          </p:nvPr>
        </p:nvSpPr>
        <p:spPr>
          <a:xfrm>
            <a:off x="838200" y="2193914"/>
            <a:ext cx="5181600" cy="4351338"/>
          </a:xfrm>
        </p:spPr>
        <p:txBody>
          <a:bodyPr/>
          <a:lstStyle/>
          <a:p>
            <a:r>
              <a:rPr lang="es-ES" dirty="0">
                <a:solidFill>
                  <a:schemeClr val="bg2"/>
                </a:solidFill>
                <a:latin typeface="HelveticaNeue-Light-Identity-H"/>
              </a:rPr>
              <a:t>Itinerancia</a:t>
            </a:r>
            <a:r>
              <a:rPr lang="fr-FR" dirty="0">
                <a:solidFill>
                  <a:schemeClr val="bg2"/>
                </a:solidFill>
              </a:rPr>
              <a:t> &amp; </a:t>
            </a:r>
            <a:r>
              <a:rPr lang="es-ES" dirty="0">
                <a:solidFill>
                  <a:schemeClr val="bg2"/>
                </a:solidFill>
                <a:latin typeface="HelveticaNeue-Light-Identity-H"/>
              </a:rPr>
              <a:t>divulgación</a:t>
            </a:r>
            <a:r>
              <a:rPr lang="fr-FR" dirty="0">
                <a:solidFill>
                  <a:schemeClr val="bg2"/>
                </a:solidFill>
              </a:rPr>
              <a:t> </a:t>
            </a:r>
          </a:p>
          <a:p>
            <a:r>
              <a:rPr lang="fr-FR" dirty="0">
                <a:solidFill>
                  <a:schemeClr val="bg2"/>
                </a:solidFill>
                <a:latin typeface="HelveticaNeue-Light-Identity-H"/>
              </a:rPr>
              <a:t>M</a:t>
            </a:r>
            <a:r>
              <a:rPr lang="es-ES" dirty="0" err="1">
                <a:solidFill>
                  <a:schemeClr val="bg2"/>
                </a:solidFill>
                <a:latin typeface="HelveticaNeue-Light-Identity-H"/>
              </a:rPr>
              <a:t>ateriales</a:t>
            </a:r>
            <a:r>
              <a:rPr lang="es-ES" dirty="0">
                <a:solidFill>
                  <a:schemeClr val="bg2"/>
                </a:solidFill>
                <a:latin typeface="HelveticaNeue-Light-Identity-H"/>
              </a:rPr>
              <a:t> recreativos culturalmente apropiados</a:t>
            </a:r>
          </a:p>
          <a:p>
            <a:r>
              <a:rPr lang="es-ES" dirty="0">
                <a:solidFill>
                  <a:schemeClr val="bg2"/>
                </a:solidFill>
              </a:rPr>
              <a:t>Sistema de seguimiento y evaluación </a:t>
            </a:r>
          </a:p>
          <a:p>
            <a:r>
              <a:rPr lang="es-ES" dirty="0">
                <a:solidFill>
                  <a:schemeClr val="bg2"/>
                </a:solidFill>
                <a:latin typeface="HelveticaNeue-Light-Identity-H"/>
              </a:rPr>
              <a:t>Programa de actividades </a:t>
            </a:r>
          </a:p>
          <a:p>
            <a:r>
              <a:rPr lang="es-ES" dirty="0">
                <a:solidFill>
                  <a:schemeClr val="bg2"/>
                </a:solidFill>
                <a:latin typeface="HelveticaNeue-Light-Identity-H"/>
              </a:rPr>
              <a:t>M</a:t>
            </a:r>
            <a:r>
              <a:rPr lang="es-ES">
                <a:solidFill>
                  <a:schemeClr val="bg2"/>
                </a:solidFill>
                <a:latin typeface="HelveticaNeue-Light-Identity-H"/>
              </a:rPr>
              <a:t>apeo </a:t>
            </a:r>
            <a:r>
              <a:rPr lang="es-ES" dirty="0">
                <a:solidFill>
                  <a:schemeClr val="bg2"/>
                </a:solidFill>
                <a:latin typeface="HelveticaNeue-Light-Identity-H"/>
              </a:rPr>
              <a:t>de servicios y referencia de itinerarios</a:t>
            </a:r>
            <a:endParaRPr lang="fr-FR" dirty="0">
              <a:solidFill>
                <a:schemeClr val="bg2"/>
              </a:solidFill>
            </a:endParaRPr>
          </a:p>
        </p:txBody>
      </p:sp>
      <p:pic>
        <p:nvPicPr>
          <p:cNvPr id="12" name="Espace réservé du contenu 11">
            <a:extLst>
              <a:ext uri="{FF2B5EF4-FFF2-40B4-BE49-F238E27FC236}">
                <a16:creationId xmlns:a16="http://schemas.microsoft.com/office/drawing/2014/main" id="{60C5CF17-91D6-47A4-A16C-F61D51671A23}"/>
              </a:ext>
            </a:extLst>
          </p:cNvPr>
          <p:cNvPicPr>
            <a:picLocks noGrp="1" noChangeAspect="1"/>
          </p:cNvPicPr>
          <p:nvPr>
            <p:ph sz="half" idx="2"/>
          </p:nvPr>
        </p:nvPicPr>
        <p:blipFill>
          <a:blip r:embed="rId3"/>
          <a:stretch>
            <a:fillRect/>
          </a:stretch>
        </p:blipFill>
        <p:spPr>
          <a:xfrm>
            <a:off x="6521823" y="2609442"/>
            <a:ext cx="5181600" cy="3458416"/>
          </a:xfrm>
        </p:spPr>
      </p:pic>
      <p:pic>
        <p:nvPicPr>
          <p:cNvPr id="6" name="Image 5">
            <a:extLst>
              <a:ext uri="{FF2B5EF4-FFF2-40B4-BE49-F238E27FC236}">
                <a16:creationId xmlns:a16="http://schemas.microsoft.com/office/drawing/2014/main" id="{A34B80C9-A4D3-473E-9E17-1981333E6EA8}"/>
              </a:ext>
            </a:extLst>
          </p:cNvPr>
          <p:cNvPicPr>
            <a:picLocks noChangeAspect="1"/>
          </p:cNvPicPr>
          <p:nvPr/>
        </p:nvPicPr>
        <p:blipFill>
          <a:blip r:embed="rId4"/>
          <a:stretch>
            <a:fillRect/>
          </a:stretch>
        </p:blipFill>
        <p:spPr>
          <a:xfrm>
            <a:off x="455661" y="5647525"/>
            <a:ext cx="748397" cy="840665"/>
          </a:xfrm>
          <a:prstGeom prst="rect">
            <a:avLst/>
          </a:prstGeom>
        </p:spPr>
      </p:pic>
      <p:pic>
        <p:nvPicPr>
          <p:cNvPr id="8" name="Image 7">
            <a:extLst>
              <a:ext uri="{FF2B5EF4-FFF2-40B4-BE49-F238E27FC236}">
                <a16:creationId xmlns:a16="http://schemas.microsoft.com/office/drawing/2014/main" id="{64B9BDA1-7B59-4D72-85D9-9E3B522001B6}"/>
              </a:ext>
            </a:extLst>
          </p:cNvPr>
          <p:cNvPicPr>
            <a:picLocks noChangeAspect="1"/>
          </p:cNvPicPr>
          <p:nvPr/>
        </p:nvPicPr>
        <p:blipFill>
          <a:blip r:embed="rId5"/>
          <a:stretch>
            <a:fillRect/>
          </a:stretch>
        </p:blipFill>
        <p:spPr>
          <a:xfrm>
            <a:off x="5453767" y="4243340"/>
            <a:ext cx="915253" cy="1627118"/>
          </a:xfrm>
          <a:prstGeom prst="rect">
            <a:avLst/>
          </a:prstGeom>
        </p:spPr>
      </p:pic>
      <p:pic>
        <p:nvPicPr>
          <p:cNvPr id="10" name="Image 9">
            <a:extLst>
              <a:ext uri="{FF2B5EF4-FFF2-40B4-BE49-F238E27FC236}">
                <a16:creationId xmlns:a16="http://schemas.microsoft.com/office/drawing/2014/main" id="{FB5CA05C-3580-4E05-96EB-7399BF67FFBD}"/>
              </a:ext>
            </a:extLst>
          </p:cNvPr>
          <p:cNvPicPr>
            <a:picLocks noChangeAspect="1"/>
          </p:cNvPicPr>
          <p:nvPr/>
        </p:nvPicPr>
        <p:blipFill>
          <a:blip r:embed="rId6"/>
          <a:stretch>
            <a:fillRect/>
          </a:stretch>
        </p:blipFill>
        <p:spPr>
          <a:xfrm>
            <a:off x="5516538" y="2022032"/>
            <a:ext cx="865144" cy="797730"/>
          </a:xfrm>
          <a:prstGeom prst="rect">
            <a:avLst/>
          </a:prstGeom>
        </p:spPr>
      </p:pic>
    </p:spTree>
    <p:extLst>
      <p:ext uri="{BB962C8B-B14F-4D97-AF65-F5344CB8AC3E}">
        <p14:creationId xmlns:p14="http://schemas.microsoft.com/office/powerpoint/2010/main" val="20256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1795</Words>
  <Application>Microsoft Office PowerPoint</Application>
  <PresentationFormat>Grand écran</PresentationFormat>
  <Paragraphs>76</Paragraphs>
  <Slides>3</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Ink Free</vt:lpstr>
      <vt:lpstr>CMSY9</vt:lpstr>
      <vt:lpstr>Arial</vt:lpstr>
      <vt:lpstr>Calibri</vt:lpstr>
      <vt:lpstr>HelveticaNeue-Light-Identity-H</vt:lpstr>
      <vt:lpstr>Helvetica Neue</vt:lpstr>
      <vt:lpstr>HelveticaNeue-Roman-Identity-H</vt:lpstr>
      <vt:lpstr>Office Theme</vt:lpstr>
      <vt:lpstr>Intro general a la Norma 15</vt:lpstr>
      <vt:lpstr>Présentation PowerPoint</vt:lpstr>
      <vt:lpstr>Considerations for group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168</cp:revision>
  <dcterms:created xsi:type="dcterms:W3CDTF">2017-12-20T18:51:03Z</dcterms:created>
  <dcterms:modified xsi:type="dcterms:W3CDTF">2021-09-23T17:01:09Z</dcterms:modified>
</cp:coreProperties>
</file>