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261" r:id="rId3"/>
    <p:sldId id="29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53012" autoAdjust="0"/>
  </p:normalViewPr>
  <p:slideViewPr>
    <p:cSldViewPr snapToGrid="0">
      <p:cViewPr varScale="1">
        <p:scale>
          <a:sx n="35" d="100"/>
          <a:sy n="35" d="100"/>
        </p:scale>
        <p:origin x="1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352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Esta Norma es parte del tercer Bloque de Normas relacionadas con desarrollar estrategias, enfoques e intervenciones claves para prevenir y responder </a:t>
            </a:r>
            <a:r>
              <a:rPr lang="es-ES" sz="1800" b="0" i="0" u="none" strike="noStrike" baseline="0" dirty="0">
                <a:latin typeface="HelveticaNeue-Light-Identity-H"/>
              </a:rPr>
              <a:t>para la Protección de la niñez y adolescencia esbozados </a:t>
            </a:r>
            <a:r>
              <a:rPr lang="es-ES" dirty="0"/>
              <a:t>en el Pilar 2. Está estructurado en torno al modelo </a:t>
            </a:r>
            <a:r>
              <a:rPr lang="es-ES" dirty="0" err="1"/>
              <a:t>socioecológico</a:t>
            </a:r>
            <a:r>
              <a:rPr lang="es-ES" dirty="0"/>
              <a:t> y también está alineado con el paquete INSPIRE, cuando corresponde, y se basa en estrategias basadas en la evidencia para prevenir la violencia contra los NNA. De ahí el ICONO en la esquina. El paquete INSPIRE tiene un objetivo similar: estrategias basadas en evidencia para prevenir la violencia contra los NNA. Más información sobre las estrategias de INSPIRE en: http://inspire-strategies.org/ </a:t>
            </a:r>
            <a:endParaRPr lang="es-ES" sz="1200" b="0" i="0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DEF: Los enfoques a nivel comunitario ayudan a que los miembros de la comunidad protejan a los NNA y aseguren su derecho a un crecimiento saludable. Los actores humanitarios deben intentar comprender las capacidades comunitarias existentes que promueven los derechos, la seguridad, el crecimiento, el bienestar y la participación de los NNA. Estas incluyen iniciativas, estructuras, procesos y redes dirigidas y organizadas por miembros comunitarios, incluidos los NNA. Los enfoques a nivel comunitario requieren lo siguiente: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8521B8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Un conocimiento exhaustivo del contexto;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8521B8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Un conocimiento y priorización de las necesidades; y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8521B8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Un conocimiento de las prácticas existentes.</a:t>
            </a:r>
          </a:p>
          <a:p>
            <a:pPr algn="l"/>
            <a:r>
              <a:rPr lang="en-US" dirty="0"/>
              <a:t>-&gt; </a:t>
            </a:r>
            <a:r>
              <a:rPr lang="es-ES" sz="1800" b="0" i="0" u="none" strike="noStrike" baseline="0" dirty="0">
                <a:latin typeface="HelveticaNeue-Light-Identity-H"/>
              </a:rPr>
              <a:t>los actores humanitarios dependen a menudo de enfoques descendentes implementados en la comunidad, pero que </a:t>
            </a:r>
            <a:r>
              <a:rPr lang="es-ES" sz="1800" b="1" i="0" u="none" strike="noStrike" baseline="0" dirty="0">
                <a:latin typeface="HelveticaNeue-Light-Identity-H"/>
              </a:rPr>
              <a:t>no</a:t>
            </a:r>
            <a:r>
              <a:rPr lang="es-ES" sz="1800" b="0" i="0" u="none" strike="noStrike" baseline="0" dirty="0">
                <a:latin typeface="HelveticaNeue-Light-Identity-H"/>
              </a:rPr>
              <a:t> provienen de la comunidad.</a:t>
            </a:r>
            <a:endParaRPr lang="en-US" dirty="0"/>
          </a:p>
          <a:p>
            <a:pPr marL="228600" indent="0" algn="l">
              <a:buFont typeface="Arial" panose="020B0604020202020204" pitchFamily="34" charset="0"/>
              <a:buNone/>
            </a:pPr>
            <a:endParaRPr lang="en-US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Las comunidades juegan un papel importante en la prevención y respuesta a los riesgos que enfrentan los niños, niñas y los adolescentes en contextos humanitarios. Las comunidades se organizan de muchas maneras para proteger a los niños y las niñas, incluidos los y las adolescentes que están en riesgo, pero su capacidad puede verse debilitada en contextos de emergencias, especialmente durante el desplazamiento.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Tenemos que evitar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los modelo “único válido para todos” los casos y mejor basarnos en </a:t>
            </a:r>
            <a:r>
              <a:rPr lang="es-ES" sz="1800" b="0" i="0" u="none" strike="noStrike" baseline="0" dirty="0">
                <a:latin typeface="HelveticaNeue-Light-Identity-H"/>
              </a:rPr>
              <a:t>un profundo análisis y mapeo del contexto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dirty="0"/>
              <a:t>El objetivo es fortalecer y apoyar las prácticas que apoyan la protección de los niños e influir un cambio de prácticas que representan un riesgo. 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b="1" dirty="0" err="1"/>
              <a:t>Iconos</a:t>
            </a:r>
            <a:r>
              <a:rPr lang="en-GB" dirty="0"/>
              <a:t>: Se Alinea con las </a:t>
            </a:r>
            <a:r>
              <a:rPr lang="en-GB" dirty="0" err="1"/>
              <a:t>Estrategias</a:t>
            </a:r>
            <a:r>
              <a:rPr lang="en-GB" dirty="0"/>
              <a:t> INSPIRE : </a:t>
            </a:r>
            <a:r>
              <a:rPr lang="fr-FR" dirty="0" err="1">
                <a:effectLst/>
                <a:latin typeface="Arial" panose="020B0604020202020204" pitchFamily="34" charset="0"/>
              </a:rPr>
              <a:t>Seguridad</a:t>
            </a:r>
            <a:r>
              <a:rPr lang="fr-FR" dirty="0">
                <a:effectLst/>
                <a:latin typeface="Arial" panose="020B0604020202020204" pitchFamily="34" charset="0"/>
              </a:rPr>
              <a:t> en el </a:t>
            </a:r>
            <a:r>
              <a:rPr lang="fr-FR" dirty="0" err="1">
                <a:effectLst/>
                <a:latin typeface="Arial" panose="020B0604020202020204" pitchFamily="34" charset="0"/>
              </a:rPr>
              <a:t>entorno</a:t>
            </a:r>
            <a:r>
              <a:rPr lang="fr-FR" dirty="0">
                <a:effectLst/>
                <a:latin typeface="Arial" panose="020B0604020202020204" pitchFamily="34" charset="0"/>
              </a:rPr>
              <a:t> + Normas y </a:t>
            </a:r>
            <a:r>
              <a:rPr lang="fr-FR" dirty="0" err="1">
                <a:effectLst/>
                <a:latin typeface="Arial" panose="020B0604020202020204" pitchFamily="34" charset="0"/>
              </a:rPr>
              <a:t>valores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s-ES" sz="1800" b="0" i="0" u="none" strike="noStrike" baseline="0" dirty="0">
                <a:latin typeface="HelveticaNeue-LightItalic-Identity-H"/>
              </a:rPr>
              <a:t>La siguiente información debe leerse con esta norma: Principios y Norma 14: Aplicación de un enfoque socio-ecológico a los programas de Protección de la niñez y adolescencia</a:t>
            </a: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17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dirty="0"/>
              <a:t>Los niños y niñas viven en comunidades que promueven su bienestar y previenen el abuso, la negligencia, la explotación y la violencia contra los niños y niñas antes, durante y después de las crisis humanitarias</a:t>
            </a:r>
            <a:r>
              <a:rPr lang="en-US" dirty="0"/>
              <a:t>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¿Qué significa "comunidad" para ti? </a:t>
            </a:r>
          </a:p>
          <a:p>
            <a:pPr algn="l"/>
            <a:r>
              <a:rPr lang="es-ES" i="1" dirty="0"/>
              <a:t>Discutir las concepciones y la comprensión de la comunidad local y contextualizada. Si es necesario, complemente las respuestas con lo siguiente </a:t>
            </a:r>
            <a:endParaRPr lang="en-US" sz="1200" i="1" dirty="0">
              <a:latin typeface="Ink Free" panose="03080402000500000000" pitchFamily="66" charset="0"/>
            </a:endParaRPr>
          </a:p>
          <a:p>
            <a:pPr marL="228600" indent="0">
              <a:buFont typeface="Arial" panose="020B0604020202020204" pitchFamily="34" charset="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-&gt; </a:t>
            </a:r>
            <a:r>
              <a:rPr lang="es-ES" dirty="0"/>
              <a:t>La Alianza tiene un documento que proporciona una lista de términos comunes relacionados con la protección infantil basada en la comunidad (</a:t>
            </a:r>
            <a:r>
              <a:rPr lang="en-US" dirty="0">
                <a:solidFill>
                  <a:srgbClr val="2B3D4F"/>
                </a:solidFill>
                <a:effectLst/>
                <a:latin typeface="Open Sans" panose="020B0606030504020204" pitchFamily="34" charset="0"/>
              </a:rPr>
              <a:t>CBCP por </a:t>
            </a:r>
            <a:r>
              <a:rPr lang="en-US" dirty="0" err="1">
                <a:solidFill>
                  <a:srgbClr val="2B3D4F"/>
                </a:solidFill>
                <a:effectLst/>
                <a:latin typeface="Open Sans" panose="020B0606030504020204" pitchFamily="34" charset="0"/>
              </a:rPr>
              <a:t>su</a:t>
            </a:r>
            <a:r>
              <a:rPr lang="en-US" dirty="0">
                <a:solidFill>
                  <a:srgbClr val="2B3D4F"/>
                </a:solidFill>
                <a:effectLst/>
                <a:latin typeface="Open Sans" panose="020B0606030504020204" pitchFamily="34" charset="0"/>
              </a:rPr>
              <a:t> sigla </a:t>
            </a:r>
            <a:r>
              <a:rPr lang="en-US" dirty="0" err="1">
                <a:solidFill>
                  <a:srgbClr val="2B3D4F"/>
                </a:solidFill>
                <a:effectLst/>
                <a:latin typeface="Open Sans" panose="020B0606030504020204" pitchFamily="34" charset="0"/>
              </a:rPr>
              <a:t>en</a:t>
            </a:r>
            <a:r>
              <a:rPr lang="en-US" dirty="0">
                <a:solidFill>
                  <a:srgbClr val="2B3D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B3D4F"/>
                </a:solidFill>
                <a:effectLst/>
                <a:latin typeface="Open Sans" panose="020B0606030504020204" pitchFamily="34" charset="0"/>
              </a:rPr>
              <a:t>inglés</a:t>
            </a:r>
            <a:r>
              <a:rPr lang="es-ES" dirty="0"/>
              <a:t>) - y sus definiciones -, con la intención de mostrar la evolución de las definiciones en torno a CBCP. Los términos incluyen </a:t>
            </a:r>
            <a:endParaRPr lang="en-US" dirty="0">
              <a:solidFill>
                <a:srgbClr val="2B3D4F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child welfare workforce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basado en la comunidad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protección </a:t>
            </a:r>
            <a:r>
              <a:rPr lang="es-ES" sz="1800" b="0" i="0" u="none" strike="noStrike" baseline="0" dirty="0">
                <a:latin typeface="HelveticaNeue-Light-Identity-H"/>
              </a:rPr>
              <a:t>de la niñez y adolescencia</a:t>
            </a:r>
            <a:r>
              <a:rPr lang="es-ES" dirty="0"/>
              <a:t> basada en la comunidad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impulsado por la comunidad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sistema formal de protección </a:t>
            </a:r>
            <a:r>
              <a:rPr lang="es-ES" sz="1200" b="0" i="0" u="none" strike="noStrike" baseline="0" dirty="0">
                <a:latin typeface="HelveticaNeue-Light-Identity-H"/>
              </a:rPr>
              <a:t>de la niñez y adolescencia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sistema informal de protección </a:t>
            </a:r>
            <a:r>
              <a:rPr lang="es-ES" sz="1200" b="0" i="0" u="none" strike="noStrike" baseline="0" dirty="0">
                <a:latin typeface="HelveticaNeue-Light-Identity-H"/>
              </a:rPr>
              <a:t>de la niñez y adolescencia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estructuras familiares y de cuidado (alternativo)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fuerza laboral / </a:t>
            </a:r>
            <a:r>
              <a:rPr lang="es-ES" sz="1800" b="0" i="0" u="none" strike="noStrike" baseline="0" dirty="0">
                <a:latin typeface="HelveticaNeue-Light-Identity-H"/>
              </a:rPr>
              <a:t>trabajadores de servicios sociales </a:t>
            </a:r>
            <a:r>
              <a:rPr lang="es-ES" sz="1200" b="0" i="0" u="none" strike="noStrike" baseline="0" dirty="0">
                <a:latin typeface="HelveticaNeue-Light-Identity-H"/>
              </a:rPr>
              <a:t>de la niñez y adolescencia</a:t>
            </a:r>
            <a:endParaRPr lang="en-US" dirty="0"/>
          </a:p>
          <a:p>
            <a:endParaRPr lang="en-US" dirty="0"/>
          </a:p>
          <a:p>
            <a:pPr marL="228600" indent="0">
              <a:buFont typeface="Arial" panose="020B0604020202020204" pitchFamily="34" charset="0"/>
              <a:buNone/>
            </a:pPr>
            <a:r>
              <a:rPr lang="es-ES" dirty="0"/>
              <a:t>En ese documento, podemos leer que </a:t>
            </a:r>
            <a:r>
              <a:rPr lang="es-ES" b="1" dirty="0"/>
              <a:t>Comunidad</a:t>
            </a:r>
            <a:r>
              <a:rPr lang="es-ES" dirty="0"/>
              <a:t> se define geográficamente, por un grupo de personas que interactúan y que viven en las proximidades de un lugar en particular, como una aldea o un vecindario urbano. Con frecuencia consta de múltiples subgrupos que difieren según la religión, el estatus socioeconómico y el origen étnico, y algunos grupos pueden ejercer mucho más poder e influencia que otros.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Quiere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leer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màs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? https://alliancecpha.org/en/system/tdf/library/attachments/terminology_and_definitions_reference_list_lowres_0.pdf?file=1&amp;type=node&amp;id=33504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los comportamientos, normas y sistemas de creencias que fortalecen o debilitan la Protección de la niñez y adolescencia, así como capacidades, intervenciones y factores de riesgo de la Protección de la niñez y adolescencia existentes a nivel comunitario, para minimizar cualquier riesgo identificado y abordar (a) las normas sociales, de género y de poder negativas y (b) las prácticas comunitarias dañinas para los NNA.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Construir relaciones con organizaciones locales de la sociedad civil, dirigentes religiosos y tradicionales y otros miembros comunitarios influyentes a fin de controlar y apoyar a los NNA y las familias en riesgo.</a:t>
            </a:r>
            <a:endParaRPr lang="en-US" sz="1800" b="0" i="0" u="none" strike="noStrike" baseline="0" dirty="0">
              <a:latin typeface="HelveticaNeue-Light-Identity-H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Los organismos externos deben evitar la incorporación de procesos, conceptos, estructuras o grupos desconocidos que puedan debilitar los recursos existentes e introducir enfoques no sostenibles y culturalmente insensibles, y mejor deben basarse en los recursos comunitarios y el compromiso con los NNA. Los enfoques comunitarios son más eficaces y sostenibles cuando las comunidades los ven como una forma de cumplir con su responsabilidad colectiva respecto a los NNA.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Cuando proceda, deben respaldarse los vínculos comunitarios con los sistemas formales de Protección de la niñez y adolescencia (policía, trabajadores sociales, trabajadores sanitarios, servicios de bienestar infantil, servicios educativos, servicios de salud sexual y reproductiva, sistema de justicia juvenil, servicios de salud mental, etc.)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Los organismos deben trabajar con diversos miembros de la comunidad y tomarse su tiempo para permitir que la comunidad realice lo siguiente:</a:t>
            </a:r>
          </a:p>
          <a:p>
            <a:pPr algn="l"/>
            <a:r>
              <a:rPr lang="es-ES" sz="1800" b="0" i="1" u="none" strike="noStrike" baseline="0" dirty="0">
                <a:solidFill>
                  <a:srgbClr val="8521B8"/>
                </a:solidFill>
                <a:latin typeface="CMSY9"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Priorizar los problemas;</a:t>
            </a:r>
          </a:p>
          <a:p>
            <a:pPr algn="l"/>
            <a:r>
              <a:rPr lang="es-ES" sz="1800" b="0" i="1" u="none" strike="noStrike" baseline="0" dirty="0">
                <a:solidFill>
                  <a:srgbClr val="8521B8"/>
                </a:solidFill>
                <a:latin typeface="CMSY9"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Proponer soluciones; y</a:t>
            </a:r>
          </a:p>
          <a:p>
            <a:pPr algn="l"/>
            <a:r>
              <a:rPr lang="es-ES" sz="1800" b="0" i="1" u="none" strike="noStrike" baseline="0" dirty="0">
                <a:solidFill>
                  <a:srgbClr val="8521B8"/>
                </a:solidFill>
                <a:latin typeface="CMSY9"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Movilizar recursos.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HelveticaNeue-Light-Identity-H"/>
              </a:rPr>
              <a:t>Tenemos</a:t>
            </a:r>
            <a:r>
              <a:rPr lang="en-US" sz="1800" b="0" i="0" u="none" strike="noStrike" baseline="0" dirty="0">
                <a:latin typeface="HelveticaNeue-Light-Identity-H"/>
              </a:rPr>
              <a:t> que p</a:t>
            </a:r>
            <a:r>
              <a:rPr lang="es-ES" sz="1800" b="0" i="0" u="none" strike="noStrike" baseline="0" dirty="0" err="1">
                <a:latin typeface="HelveticaNeue-Light-Identity-H"/>
              </a:rPr>
              <a:t>romover</a:t>
            </a:r>
            <a:r>
              <a:rPr lang="es-ES" sz="1800" b="0" i="0" u="none" strike="noStrike" baseline="0" dirty="0">
                <a:latin typeface="HelveticaNeue-Light-Identity-H"/>
              </a:rPr>
              <a:t> enfoques culturalmente sensibles en conformidad con las normas internacionales del derecho y de los derechos humanos.</a:t>
            </a:r>
            <a:endParaRPr lang="fr-FR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dirty="0" err="1"/>
              <a:t>Representaci</a:t>
            </a:r>
            <a:r>
              <a:rPr lang="es-ES" sz="1200" b="0" i="0" u="none" strike="noStrike" baseline="0" dirty="0" err="1">
                <a:latin typeface="HelveticaNeue-Light-Identity-H"/>
              </a:rPr>
              <a:t>ó</a:t>
            </a:r>
            <a:r>
              <a:rPr lang="fr-FR" dirty="0"/>
              <a:t>n &amp; </a:t>
            </a:r>
            <a:r>
              <a:rPr lang="fr-FR" dirty="0" err="1"/>
              <a:t>inclusi</a:t>
            </a:r>
            <a:r>
              <a:rPr lang="es-ES" sz="1200" b="0" i="0" u="none" strike="noStrike" baseline="0" dirty="0" err="1">
                <a:latin typeface="HelveticaNeue-Light-Identity-H"/>
              </a:rPr>
              <a:t>ó</a:t>
            </a:r>
            <a:r>
              <a:rPr lang="fr-FR" dirty="0"/>
              <a:t>n: </a:t>
            </a:r>
          </a:p>
          <a:p>
            <a:pPr marL="400050" indent="-171450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Los organismos externos deben entender las dinámicas locales que rodean la participación de NNA en los procesos comunitarios con el fin de prevenir riesgos potenciales y facilitarla participación segura, voluntaria y significativa de los NNA. La participación debe incluir los derechos de todos los NNA en riesgo de discriminación y ser sensible a ellos.</a:t>
            </a:r>
            <a:endParaRPr lang="en-US" dirty="0"/>
          </a:p>
          <a:p>
            <a:pPr marL="400050" indent="-171450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Se debe asegurar que no se causan daños a ninguna persona o grupo, especialmente a aquellos con mayor riesgo de discriminación</a:t>
            </a:r>
            <a:endParaRPr lang="en-US" dirty="0"/>
          </a:p>
          <a:p>
            <a:pPr marL="4000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s-ES" dirty="0"/>
              <a:t>Considerar cómo acomodar a los refugiados, desplazados internos, apátridas u otros no nacionales y remitir los NNA que están en riesgo a la gestión de casos. </a:t>
            </a:r>
            <a:r>
              <a:rPr lang="en-US" sz="1200" i="1" dirty="0"/>
              <a:t>[</a:t>
            </a:r>
            <a:r>
              <a:rPr lang="en-US" sz="1200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dirty="0" err="1">
                <a:latin typeface="Arial"/>
                <a:ea typeface="Arial"/>
                <a:cs typeface="Arial"/>
                <a:sym typeface="Arial"/>
              </a:rPr>
              <a:t>iconos</a:t>
            </a:r>
            <a:r>
              <a:rPr lang="en-US" sz="1200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1" i="1" dirty="0" err="1">
                <a:latin typeface="Arial"/>
                <a:ea typeface="Arial"/>
                <a:cs typeface="Arial"/>
                <a:sym typeface="Arial"/>
              </a:rPr>
              <a:t>refugiados</a:t>
            </a:r>
            <a:r>
              <a:rPr lang="en-US" sz="1200" i="1" dirty="0">
                <a:latin typeface="Arial"/>
                <a:ea typeface="Arial"/>
                <a:cs typeface="Arial"/>
                <a:sym typeface="Arial"/>
              </a:rPr>
              <a:t> &amp; gestion de </a:t>
            </a:r>
            <a:r>
              <a:rPr lang="en-US" sz="1200" b="1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sz="1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dirty="0"/>
              <a:t>]</a:t>
            </a:r>
            <a:endParaRPr lang="en-US" dirty="0"/>
          </a:p>
          <a:p>
            <a:pPr marL="228600" indent="0">
              <a:buFontTx/>
              <a:buNone/>
            </a:pPr>
            <a:endParaRPr lang="en-US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Sin embargo, existen pruebas que demuestran que la introducción de grandes cantidades de recursos financieros o materiales (incluidos los pagos a personas por su participación en las actividades) puede socavar el sentido de propiedad de la comunidad y limitar la sostenibilidad. Se pueden hacer excepciones con aportes pequeños que se proporcionen a cambio de llevar a cabo responsabilidades acordadas (como, por ejemplo, crédito telefónico, libretas, refrescos o uniformes), </a:t>
            </a:r>
            <a:r>
              <a:rPr lang="es-ES" sz="2800" dirty="0"/>
              <a:t>que se dan a cambio de realizar las responsabilidades acordadas. </a:t>
            </a:r>
            <a:r>
              <a:rPr lang="es-ES" sz="1800" b="0" i="0" u="none" strike="noStrike" baseline="0" dirty="0">
                <a:latin typeface="HelveticaNeue-Light-Identity-H"/>
              </a:rPr>
              <a:t>Merece la pena considerar el apoyo financiero para llevar a cabo iniciativas de toda la comunidad en lugar de asignar recursos a personas individuales.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El fortalecimiento de las capacidades debe ser inclusivo, accesible y apropiado en función del género, la edad, la cultura y el desarrollo. Tenemos que utilizar métodos participativos para aprovechar los conocimientos locales de los conceptos de Protección de la niñez y adolescencia y para asegurar una inclusión genuina. Y también incluir a diversos representantes, no solo a los miembros comunitarios más poderosos o influyentes.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91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1026" y="232980"/>
            <a:ext cx="93566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17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882865" y="1558543"/>
            <a:ext cx="10388109" cy="49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Estrategias, enfoques e intervenciones claves</a:t>
            </a:r>
          </a:p>
          <a:p>
            <a:r>
              <a:rPr lang="es-ES" dirty="0"/>
              <a:t>Prevención y respuesta a los riesgos de protección infantil</a:t>
            </a:r>
          </a:p>
          <a:p>
            <a:pPr marL="50800" indent="0">
              <a:buNone/>
            </a:pPr>
            <a:endParaRPr lang="en-US" dirty="0"/>
          </a:p>
          <a:p>
            <a:r>
              <a:rPr lang="es-ES" dirty="0"/>
              <a:t>Iniciativas, estructuras, procesos y redes dirigidas y organizadas por miembros comunitarios, incluidos los NNA</a:t>
            </a:r>
          </a:p>
          <a:p>
            <a:r>
              <a:rPr lang="es-ES" dirty="0"/>
              <a:t>Derechos, la seguridad, el crecimiento, el bienestar y la participación</a:t>
            </a:r>
          </a:p>
          <a:p>
            <a:endParaRPr lang="en-US" dirty="0"/>
          </a:p>
          <a:p>
            <a:r>
              <a:rPr lang="es-ES" dirty="0"/>
              <a:t>Profundo análisis y mapeo del contexto y de las capacidades y riesgos </a:t>
            </a:r>
          </a:p>
          <a:p>
            <a:r>
              <a:rPr lang="es-ES" dirty="0"/>
              <a:t>Apoyar las prácticas protectoras </a:t>
            </a:r>
          </a:p>
          <a:p>
            <a:r>
              <a:rPr lang="es-ES" dirty="0"/>
              <a:t>Influir un cambio de prácticas 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C8902BC-461A-4175-A595-BF32CB8E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35" y="5915190"/>
            <a:ext cx="757001" cy="7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994EAE7A-7C88-40BA-B31D-68F2F535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77" y="5919002"/>
            <a:ext cx="753807" cy="7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22BD3D-303E-40A0-979E-397BB89CD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422" y="6364030"/>
            <a:ext cx="1543129" cy="3683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F8CBF8-76E4-4110-BB06-5CABE0247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82" b="93362" l="6760" r="94639">
                        <a14:foregroundMark x1="81585" y1="46253" x2="81585" y2="46253"/>
                        <a14:foregroundMark x1="94639" y1="47966" x2="94639" y2="47966"/>
                        <a14:foregroundMark x1="7226" y1="41542" x2="7226" y2="41542"/>
                        <a14:foregroundMark x1="45221" y1="5782" x2="45221" y2="5782"/>
                        <a14:foregroundMark x1="50583" y1="93362" x2="50583" y2="93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0974" y="4794278"/>
            <a:ext cx="809715" cy="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22" y="1353592"/>
            <a:ext cx="6076521" cy="3381667"/>
          </a:xfrm>
        </p:spPr>
        <p:txBody>
          <a:bodyPr>
            <a:normAutofit lnSpcReduction="10000"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Los niños y niñas viven en comunidades que promueven su bienestar y previenen el abuso, la negligencia, la explotación y la violencia contra los niños y niñas antes, durante y después de las crisis humanitarias.</a:t>
            </a:r>
            <a:r>
              <a:rPr lang="en-US" sz="2400" dirty="0"/>
              <a:t>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590" y="4437125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B26FEA30-FD37-4055-ADFD-96A8F419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943" y="1407292"/>
            <a:ext cx="5181600" cy="3959634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HelveticaNeue-Light-Identity-H"/>
              </a:rPr>
              <a:t>Capacidades, intervenciones y factores de riesgo </a:t>
            </a:r>
          </a:p>
          <a:p>
            <a:r>
              <a:rPr lang="es-ES" dirty="0">
                <a:latin typeface="HelveticaNeue-Light-Identity-H"/>
              </a:rPr>
              <a:t>Construir relaciones colaborativas</a:t>
            </a:r>
          </a:p>
          <a:p>
            <a:r>
              <a:rPr lang="en-GB" dirty="0" err="1"/>
              <a:t>Procesos</a:t>
            </a:r>
            <a:r>
              <a:rPr lang="en-GB" dirty="0"/>
              <a:t> </a:t>
            </a:r>
            <a:r>
              <a:rPr lang="en-GB" dirty="0" err="1"/>
              <a:t>comuniatrios</a:t>
            </a:r>
            <a:r>
              <a:rPr lang="en-GB" dirty="0"/>
              <a:t> y </a:t>
            </a:r>
            <a:r>
              <a:rPr lang="en-GB" dirty="0" err="1"/>
              <a:t>sentido</a:t>
            </a:r>
            <a:r>
              <a:rPr lang="en-GB" dirty="0"/>
              <a:t> de </a:t>
            </a:r>
            <a:r>
              <a:rPr lang="en-GB" dirty="0" err="1"/>
              <a:t>propriedad</a:t>
            </a:r>
            <a:endParaRPr lang="en-GB" dirty="0"/>
          </a:p>
          <a:p>
            <a:r>
              <a:rPr lang="es-ES" dirty="0">
                <a:latin typeface="HelveticaNeue-Light-Identity-H"/>
              </a:rPr>
              <a:t>Vínculos con los sistemas formales</a:t>
            </a: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5B830B-AE03-49AF-AF82-325212F323AD}"/>
              </a:ext>
            </a:extLst>
          </p:cNvPr>
          <p:cNvSpPr txBox="1"/>
          <p:nvPr/>
        </p:nvSpPr>
        <p:spPr>
          <a:xfrm>
            <a:off x="6610052" y="5803445"/>
            <a:ext cx="4322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Ink Free" panose="03080402000500000000" pitchFamily="66" charset="0"/>
              </a:rPr>
              <a:t>¿Qué significa "comunidad" para ti?</a:t>
            </a:r>
            <a:endParaRPr lang="en-US" sz="2400" dirty="0">
              <a:latin typeface="Ink Free" panose="03080402000500000000" pitchFamily="66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6C8763D-4222-44F4-9B3B-1DA24E3F2AA8}"/>
              </a:ext>
            </a:extLst>
          </p:cNvPr>
          <p:cNvGrpSpPr/>
          <p:nvPr/>
        </p:nvGrpSpPr>
        <p:grpSpPr>
          <a:xfrm rot="1415781">
            <a:off x="11045341" y="5664942"/>
            <a:ext cx="979340" cy="1040548"/>
            <a:chOff x="10883591" y="5571442"/>
            <a:chExt cx="979340" cy="104054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64DECF1-B46A-4A18-AB10-1C209C89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2" name="Graphique 11" descr="Point d’interrogation">
              <a:extLst>
                <a:ext uri="{FF2B5EF4-FFF2-40B4-BE49-F238E27FC236}">
                  <a16:creationId xmlns:a16="http://schemas.microsoft.com/office/drawing/2014/main" id="{F00347E5-264C-4E85-8FFC-0F05153A9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D2A89496-7053-4377-9928-0F627069B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8186" y="2363595"/>
            <a:ext cx="584713" cy="6808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E267FB-5FD8-486A-B31F-9F14CEA84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990" y="520384"/>
            <a:ext cx="1945501" cy="60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B5D40-873F-41A6-AC9A-166DD51E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Participaci</a:t>
            </a:r>
            <a:r>
              <a:rPr lang="es-ES" dirty="0" err="1">
                <a:sym typeface="Arial"/>
              </a:rPr>
              <a:t>ó</a:t>
            </a:r>
            <a:r>
              <a:rPr lang="fr-FR" dirty="0"/>
              <a:t>n de la </a:t>
            </a:r>
            <a:r>
              <a:rPr lang="fr-FR" dirty="0" err="1"/>
              <a:t>comunidad</a:t>
            </a:r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38B50E-7300-41D0-829F-BE28315EAA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62789" y="2089717"/>
            <a:ext cx="4776537" cy="34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Priorizar los problemas</a:t>
            </a:r>
          </a:p>
          <a:p>
            <a:r>
              <a:rPr lang="es-ES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Proponer soluciones</a:t>
            </a:r>
          </a:p>
          <a:p>
            <a:r>
              <a:rPr lang="es-ES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Movilizar recursos.</a:t>
            </a:r>
            <a:endParaRPr lang="en-US" dirty="0">
              <a:solidFill>
                <a:schemeClr val="tx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P</a:t>
            </a:r>
            <a:r>
              <a:rPr lang="es-ES" dirty="0" err="1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romover</a:t>
            </a:r>
            <a:r>
              <a:rPr lang="es-ES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 enfoques culturalmente sensibles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Representaci</a:t>
            </a:r>
            <a:r>
              <a:rPr lang="es-ES" dirty="0" err="1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ó</a:t>
            </a:r>
            <a:r>
              <a:rPr lang="fr-FR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n &amp; </a:t>
            </a:r>
            <a:r>
              <a:rPr lang="fr-FR" dirty="0" err="1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inclusi</a:t>
            </a:r>
            <a:r>
              <a:rPr lang="es-ES" dirty="0" err="1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ó</a:t>
            </a:r>
            <a:r>
              <a:rPr lang="fr-FR" dirty="0">
                <a:solidFill>
                  <a:schemeClr val="tx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8BEE3B-5FE3-4EF0-A8C7-314792EC240E}"/>
              </a:ext>
            </a:extLst>
          </p:cNvPr>
          <p:cNvSpPr txBox="1"/>
          <p:nvPr/>
        </p:nvSpPr>
        <p:spPr>
          <a:xfrm>
            <a:off x="7090612" y="2669363"/>
            <a:ext cx="47765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Helvetica Neue" panose="020B0604020202020204" charset="0"/>
                <a:sym typeface="Helvetica Neue"/>
              </a:rPr>
              <a:t>Recursos financieros o materiales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Helvetica Neue" panose="020B0604020202020204" charset="0"/>
                <a:sym typeface="Helvetica Neue"/>
              </a:rPr>
              <a:t>Fortalecimiento de las capacidades</a:t>
            </a:r>
            <a:endParaRPr lang="fr-FR" sz="2800" dirty="0">
              <a:solidFill>
                <a:schemeClr val="tx1"/>
              </a:solidFill>
              <a:latin typeface="Helvetica Neue" panose="020B0604020202020204" charset="0"/>
              <a:sym typeface="Helvetica Neue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31D00C-7504-453F-9644-1312BD02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74" y="5357979"/>
            <a:ext cx="1105499" cy="11054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540207-4942-4C24-9E13-ADFD2ABF2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894" y="5399755"/>
            <a:ext cx="990106" cy="9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1521</Words>
  <Application>Microsoft Office PowerPoint</Application>
  <PresentationFormat>Grand écran</PresentationFormat>
  <Paragraphs>79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HelveticaNeue-Light-Identity-H</vt:lpstr>
      <vt:lpstr>HelveticaNeue-LightItalic-Identity-H</vt:lpstr>
      <vt:lpstr>Ink Free</vt:lpstr>
      <vt:lpstr>Arial</vt:lpstr>
      <vt:lpstr>Open Sans</vt:lpstr>
      <vt:lpstr>Calibri</vt:lpstr>
      <vt:lpstr>CMSY9</vt:lpstr>
      <vt:lpstr>Helvetica Neue</vt:lpstr>
      <vt:lpstr>Office Theme</vt:lpstr>
      <vt:lpstr>Intro general a la Norma 17</vt:lpstr>
      <vt:lpstr>Présentation PowerPoint</vt:lpstr>
      <vt:lpstr>Participación de la comunidad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166</cp:revision>
  <dcterms:created xsi:type="dcterms:W3CDTF">2017-12-20T18:51:03Z</dcterms:created>
  <dcterms:modified xsi:type="dcterms:W3CDTF">2021-09-27T16:36:17Z</dcterms:modified>
</cp:coreProperties>
</file>